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257" r:id="rId2"/>
    <p:sldId id="262" r:id="rId3"/>
    <p:sldId id="267" r:id="rId4"/>
    <p:sldId id="277" r:id="rId5"/>
    <p:sldId id="270" r:id="rId6"/>
    <p:sldId id="272" r:id="rId7"/>
    <p:sldId id="279" r:id="rId8"/>
    <p:sldId id="276" r:id="rId9"/>
    <p:sldId id="268" r:id="rId10"/>
    <p:sldId id="280" r:id="rId11"/>
    <p:sldId id="281" r:id="rId12"/>
    <p:sldId id="282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97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88421" autoAdjust="0"/>
  </p:normalViewPr>
  <p:slideViewPr>
    <p:cSldViewPr snapToGrid="0" showGuides="1">
      <p:cViewPr varScale="1">
        <p:scale>
          <a:sx n="64" d="100"/>
          <a:sy n="64" d="100"/>
        </p:scale>
        <p:origin x="105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ivya.jemployee_data%20Naan%20Mudhalvan%20-%20Copy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ivya.jemployee_data%20Naan%20Mudhalvan%20-%20Copy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[Divya.jemployee_data Naan Mudhalvan - Copy.xlsb]Sheet1!PivotTable1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layout>
        <c:manualLayout>
          <c:xMode val="edge"/>
          <c:yMode val="edge"/>
          <c:x val="0.28322932297159226"/>
          <c:y val="2.2744219979588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6.5826771653543323E-2"/>
          <c:y val="0.34487277631962671"/>
          <c:w val="0.6256135170603675"/>
          <c:h val="0.5669590259550889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F5-4C43-810A-25F5D7D15791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F5-4C43-810A-25F5D7D15791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F5-4C43-810A-25F5D7D15791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0F5-4C43-810A-25F5D7D157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4499144"/>
        <c:axId val="474499800"/>
      </c:barChart>
      <c:catAx>
        <c:axId val="474499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499800"/>
        <c:crosses val="autoZero"/>
        <c:auto val="1"/>
        <c:lblAlgn val="ctr"/>
        <c:lblOffset val="100"/>
        <c:noMultiLvlLbl val="0"/>
      </c:catAx>
      <c:valAx>
        <c:axId val="474499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499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97316779404228"/>
          <c:y val="0.11134325437999727"/>
          <c:w val="0.14485731283161013"/>
          <c:h val="0.430720009026052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[Divya.jemployee_data Naan Mudhalvan - Copy.xlsb]Sheet1!PivotTable1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layout>
        <c:manualLayout>
          <c:xMode val="edge"/>
          <c:yMode val="edge"/>
          <c:x val="0.34298357378918776"/>
          <c:y val="1.35772796305953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6.5826771653543323E-2"/>
          <c:y val="0.34487277631962671"/>
          <c:w val="0.6256135170603675"/>
          <c:h val="0.5669590259550889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F4-46AE-A98F-3F76A3A957D5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F4-46AE-A98F-3F76A3A957D5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F4-46AE-A98F-3F76A3A957D5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7F4-46AE-A98F-3F76A3A957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4499144"/>
        <c:axId val="474499800"/>
      </c:barChart>
      <c:catAx>
        <c:axId val="474499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499800"/>
        <c:crosses val="autoZero"/>
        <c:auto val="1"/>
        <c:lblAlgn val="ctr"/>
        <c:lblOffset val="100"/>
        <c:noMultiLvlLbl val="0"/>
      </c:catAx>
      <c:valAx>
        <c:axId val="474499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499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689385810549822"/>
          <c:y val="0.43634875092234632"/>
          <c:w val="0.11261390740252494"/>
          <c:h val="0.295592986084250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36321-BA69-450F-94B1-4FDE3E1BCB8F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444414-12EF-45F5-8284-1F86AAAB3C93}">
      <dgm:prSet phldrT="[Text]"/>
      <dgm:spPr/>
      <dgm:t>
        <a:bodyPr/>
        <a:lstStyle/>
        <a:p>
          <a:r>
            <a:rPr lang="en-US" dirty="0"/>
            <a:t>Employees</a:t>
          </a:r>
        </a:p>
      </dgm:t>
    </dgm:pt>
    <dgm:pt modelId="{6A28ED4A-E4B0-4780-9266-1265D86324DB}" type="parTrans" cxnId="{1A027308-D3DF-41BA-8B97-FC4097A4C67A}">
      <dgm:prSet/>
      <dgm:spPr/>
      <dgm:t>
        <a:bodyPr/>
        <a:lstStyle/>
        <a:p>
          <a:endParaRPr lang="en-US"/>
        </a:p>
      </dgm:t>
    </dgm:pt>
    <dgm:pt modelId="{966FF799-5659-4A2C-A9FB-01E7B02B29A6}" type="sibTrans" cxnId="{1A027308-D3DF-41BA-8B97-FC4097A4C67A}">
      <dgm:prSet/>
      <dgm:spPr/>
      <dgm:t>
        <a:bodyPr/>
        <a:lstStyle/>
        <a:p>
          <a:endParaRPr lang="en-US"/>
        </a:p>
      </dgm:t>
    </dgm:pt>
    <dgm:pt modelId="{48339CDB-B27F-4B73-9749-0F41A90407E9}">
      <dgm:prSet phldrT="[Text]"/>
      <dgm:spPr/>
      <dgm:t>
        <a:bodyPr/>
        <a:lstStyle/>
        <a:p>
          <a:r>
            <a:rPr lang="en-US" dirty="0"/>
            <a:t>Managers</a:t>
          </a:r>
        </a:p>
      </dgm:t>
    </dgm:pt>
    <dgm:pt modelId="{33462673-D2AA-4CC5-BBFA-7E37CF3925E4}" type="parTrans" cxnId="{49B872C4-833E-4D12-8275-CE0D7ED11B8B}">
      <dgm:prSet/>
      <dgm:spPr/>
      <dgm:t>
        <a:bodyPr/>
        <a:lstStyle/>
        <a:p>
          <a:endParaRPr lang="en-US"/>
        </a:p>
      </dgm:t>
    </dgm:pt>
    <dgm:pt modelId="{E130B141-D6AE-4DD1-BE37-AF9CEEE55196}" type="sibTrans" cxnId="{49B872C4-833E-4D12-8275-CE0D7ED11B8B}">
      <dgm:prSet/>
      <dgm:spPr/>
      <dgm:t>
        <a:bodyPr/>
        <a:lstStyle/>
        <a:p>
          <a:endParaRPr lang="en-US"/>
        </a:p>
      </dgm:t>
    </dgm:pt>
    <dgm:pt modelId="{41C85254-997D-48DB-8D73-AB42BE2B6D10}">
      <dgm:prSet phldrT="[Text]"/>
      <dgm:spPr/>
      <dgm:t>
        <a:bodyPr/>
        <a:lstStyle/>
        <a:p>
          <a:r>
            <a:rPr lang="en-US" dirty="0"/>
            <a:t>Organizational leaders</a:t>
          </a:r>
        </a:p>
      </dgm:t>
    </dgm:pt>
    <dgm:pt modelId="{59DA60CA-8854-4787-A429-1B8B69469F9D}" type="parTrans" cxnId="{9DB07ED1-912D-45AF-BA6B-18AB8F5C494F}">
      <dgm:prSet/>
      <dgm:spPr/>
      <dgm:t>
        <a:bodyPr/>
        <a:lstStyle/>
        <a:p>
          <a:endParaRPr lang="en-US"/>
        </a:p>
      </dgm:t>
    </dgm:pt>
    <dgm:pt modelId="{6CF6BA0B-1F11-492C-A9C9-216CC59ADCAB}" type="sibTrans" cxnId="{9DB07ED1-912D-45AF-BA6B-18AB8F5C494F}">
      <dgm:prSet/>
      <dgm:spPr/>
      <dgm:t>
        <a:bodyPr/>
        <a:lstStyle/>
        <a:p>
          <a:endParaRPr lang="en-US"/>
        </a:p>
      </dgm:t>
    </dgm:pt>
    <dgm:pt modelId="{99D0188E-6517-4A8A-B130-E472F8EC59D1}">
      <dgm:prSet phldrT="[Text]"/>
      <dgm:spPr/>
      <dgm:t>
        <a:bodyPr/>
        <a:lstStyle/>
        <a:p>
          <a:r>
            <a:rPr lang="en-US" dirty="0"/>
            <a:t>HR Professionals</a:t>
          </a:r>
        </a:p>
      </dgm:t>
    </dgm:pt>
    <dgm:pt modelId="{2BA99E55-ABB0-484B-9E50-B5FE970A9A51}" type="sibTrans" cxnId="{21664AB5-79B5-467B-BD19-1311784060FB}">
      <dgm:prSet/>
      <dgm:spPr/>
      <dgm:t>
        <a:bodyPr/>
        <a:lstStyle/>
        <a:p>
          <a:endParaRPr lang="en-US"/>
        </a:p>
      </dgm:t>
    </dgm:pt>
    <dgm:pt modelId="{CB0C2509-0518-4E58-8B75-7EB891347B23}" type="parTrans" cxnId="{21664AB5-79B5-467B-BD19-1311784060FB}">
      <dgm:prSet/>
      <dgm:spPr/>
      <dgm:t>
        <a:bodyPr/>
        <a:lstStyle/>
        <a:p>
          <a:endParaRPr lang="en-US"/>
        </a:p>
      </dgm:t>
    </dgm:pt>
    <dgm:pt modelId="{C80825EF-2FFD-4B19-860A-C0CF59AFCF6F}">
      <dgm:prSet phldrT="[Text]"/>
      <dgm:spPr/>
      <dgm:t>
        <a:bodyPr/>
        <a:lstStyle/>
        <a:p>
          <a:r>
            <a:rPr lang="en-US" dirty="0"/>
            <a:t>Data Analysts</a:t>
          </a:r>
        </a:p>
      </dgm:t>
    </dgm:pt>
    <dgm:pt modelId="{943D1237-861A-4862-ACE0-584AC9A7600A}" type="sibTrans" cxnId="{A9D78E7B-7A0F-4B7B-9768-236FE678B048}">
      <dgm:prSet/>
      <dgm:spPr/>
      <dgm:t>
        <a:bodyPr/>
        <a:lstStyle/>
        <a:p>
          <a:endParaRPr lang="en-US"/>
        </a:p>
      </dgm:t>
    </dgm:pt>
    <dgm:pt modelId="{492158C9-BD51-45E5-8A66-4C43A3CA9394}" type="parTrans" cxnId="{A9D78E7B-7A0F-4B7B-9768-236FE678B048}">
      <dgm:prSet/>
      <dgm:spPr/>
      <dgm:t>
        <a:bodyPr/>
        <a:lstStyle/>
        <a:p>
          <a:endParaRPr lang="en-US"/>
        </a:p>
      </dgm:t>
    </dgm:pt>
    <dgm:pt modelId="{BF0461CC-1C55-4B69-9C17-E35714696463}" type="pres">
      <dgm:prSet presAssocID="{1AC36321-BA69-450F-94B1-4FDE3E1BCB8F}" presName="diagram" presStyleCnt="0">
        <dgm:presLayoutVars>
          <dgm:dir/>
          <dgm:resizeHandles val="exact"/>
        </dgm:presLayoutVars>
      </dgm:prSet>
      <dgm:spPr/>
    </dgm:pt>
    <dgm:pt modelId="{7A0474D1-EE59-4651-AA90-2AB46E0E5409}" type="pres">
      <dgm:prSet presAssocID="{C80825EF-2FFD-4B19-860A-C0CF59AFCF6F}" presName="node" presStyleLbl="node1" presStyleIdx="0" presStyleCnt="5">
        <dgm:presLayoutVars>
          <dgm:bulletEnabled val="1"/>
        </dgm:presLayoutVars>
      </dgm:prSet>
      <dgm:spPr/>
    </dgm:pt>
    <dgm:pt modelId="{35440C69-DD26-4883-83C8-2C3ECDB31873}" type="pres">
      <dgm:prSet presAssocID="{943D1237-861A-4862-ACE0-584AC9A7600A}" presName="sibTrans" presStyleLbl="sibTrans2D1" presStyleIdx="0" presStyleCnt="4" custAng="10628473"/>
      <dgm:spPr/>
    </dgm:pt>
    <dgm:pt modelId="{84A1D4BD-CACF-4D70-8CCD-BA3FDE42FCD4}" type="pres">
      <dgm:prSet presAssocID="{943D1237-861A-4862-ACE0-584AC9A7600A}" presName="connectorText" presStyleLbl="sibTrans2D1" presStyleIdx="0" presStyleCnt="4"/>
      <dgm:spPr/>
    </dgm:pt>
    <dgm:pt modelId="{855DB2AB-0F4D-4D7D-AA36-DA33BFB51640}" type="pres">
      <dgm:prSet presAssocID="{E1444414-12EF-45F5-8284-1F86AAAB3C93}" presName="node" presStyleLbl="node1" presStyleIdx="1" presStyleCnt="5">
        <dgm:presLayoutVars>
          <dgm:bulletEnabled val="1"/>
        </dgm:presLayoutVars>
      </dgm:prSet>
      <dgm:spPr/>
    </dgm:pt>
    <dgm:pt modelId="{C421629D-21CB-428B-BA39-7FEFC1C4C3DE}" type="pres">
      <dgm:prSet presAssocID="{966FF799-5659-4A2C-A9FB-01E7B02B29A6}" presName="sibTrans" presStyleLbl="sibTrans2D1" presStyleIdx="1" presStyleCnt="4" custAng="10800000"/>
      <dgm:spPr/>
    </dgm:pt>
    <dgm:pt modelId="{1ECF718B-2829-4D8A-B6CA-628D931F8E2E}" type="pres">
      <dgm:prSet presAssocID="{966FF799-5659-4A2C-A9FB-01E7B02B29A6}" presName="connectorText" presStyleLbl="sibTrans2D1" presStyleIdx="1" presStyleCnt="4"/>
      <dgm:spPr/>
    </dgm:pt>
    <dgm:pt modelId="{7CD59C48-8C94-430C-94EA-A8733DB48651}" type="pres">
      <dgm:prSet presAssocID="{48339CDB-B27F-4B73-9749-0F41A90407E9}" presName="node" presStyleLbl="node1" presStyleIdx="2" presStyleCnt="5">
        <dgm:presLayoutVars>
          <dgm:bulletEnabled val="1"/>
        </dgm:presLayoutVars>
      </dgm:prSet>
      <dgm:spPr/>
    </dgm:pt>
    <dgm:pt modelId="{F166F69A-B630-4EDA-BF73-591CB1AE79E7}" type="pres">
      <dgm:prSet presAssocID="{E130B141-D6AE-4DD1-BE37-AF9CEEE55196}" presName="sibTrans" presStyleLbl="sibTrans2D1" presStyleIdx="2" presStyleCnt="4" custAng="10800000"/>
      <dgm:spPr/>
    </dgm:pt>
    <dgm:pt modelId="{E3DE16B4-FE97-4A7F-A8A1-65BF397CAB4A}" type="pres">
      <dgm:prSet presAssocID="{E130B141-D6AE-4DD1-BE37-AF9CEEE55196}" presName="connectorText" presStyleLbl="sibTrans2D1" presStyleIdx="2" presStyleCnt="4"/>
      <dgm:spPr/>
    </dgm:pt>
    <dgm:pt modelId="{0995AA7A-C673-4C28-AB9F-3C33F384339D}" type="pres">
      <dgm:prSet presAssocID="{41C85254-997D-48DB-8D73-AB42BE2B6D10}" presName="node" presStyleLbl="node1" presStyleIdx="3" presStyleCnt="5">
        <dgm:presLayoutVars>
          <dgm:bulletEnabled val="1"/>
        </dgm:presLayoutVars>
      </dgm:prSet>
      <dgm:spPr/>
    </dgm:pt>
    <dgm:pt modelId="{D87D6384-5B84-43CF-BBD3-682A7B5018F2}" type="pres">
      <dgm:prSet presAssocID="{6CF6BA0B-1F11-492C-A9C9-216CC59ADCAB}" presName="sibTrans" presStyleLbl="sibTrans2D1" presStyleIdx="3" presStyleCnt="4" custAng="10800000" custLinFactNeighborX="-16558" custLinFactNeighborY="14154"/>
      <dgm:spPr/>
    </dgm:pt>
    <dgm:pt modelId="{BF7037D9-10AA-42A6-938B-B7AD500A9F19}" type="pres">
      <dgm:prSet presAssocID="{6CF6BA0B-1F11-492C-A9C9-216CC59ADCAB}" presName="connectorText" presStyleLbl="sibTrans2D1" presStyleIdx="3" presStyleCnt="4"/>
      <dgm:spPr/>
    </dgm:pt>
    <dgm:pt modelId="{8E0B6646-B065-4153-AFF9-8929AEAA5C85}" type="pres">
      <dgm:prSet presAssocID="{99D0188E-6517-4A8A-B130-E472F8EC59D1}" presName="node" presStyleLbl="node1" presStyleIdx="4" presStyleCnt="5">
        <dgm:presLayoutVars>
          <dgm:bulletEnabled val="1"/>
        </dgm:presLayoutVars>
      </dgm:prSet>
      <dgm:spPr/>
    </dgm:pt>
  </dgm:ptLst>
  <dgm:cxnLst>
    <dgm:cxn modelId="{1A027308-D3DF-41BA-8B97-FC4097A4C67A}" srcId="{1AC36321-BA69-450F-94B1-4FDE3E1BCB8F}" destId="{E1444414-12EF-45F5-8284-1F86AAAB3C93}" srcOrd="1" destOrd="0" parTransId="{6A28ED4A-E4B0-4780-9266-1265D86324DB}" sibTransId="{966FF799-5659-4A2C-A9FB-01E7B02B29A6}"/>
    <dgm:cxn modelId="{1D37A924-F3B6-4194-BFB5-279D98824438}" type="presOf" srcId="{966FF799-5659-4A2C-A9FB-01E7B02B29A6}" destId="{1ECF718B-2829-4D8A-B6CA-628D931F8E2E}" srcOrd="1" destOrd="0" presId="urn:microsoft.com/office/officeart/2005/8/layout/process5"/>
    <dgm:cxn modelId="{F92D7831-58D3-4A43-9947-2F591F50DC86}" type="presOf" srcId="{6CF6BA0B-1F11-492C-A9C9-216CC59ADCAB}" destId="{BF7037D9-10AA-42A6-938B-B7AD500A9F19}" srcOrd="1" destOrd="0" presId="urn:microsoft.com/office/officeart/2005/8/layout/process5"/>
    <dgm:cxn modelId="{4820DA5F-8FD0-4277-B505-6EFE908F23EB}" type="presOf" srcId="{E130B141-D6AE-4DD1-BE37-AF9CEEE55196}" destId="{E3DE16B4-FE97-4A7F-A8A1-65BF397CAB4A}" srcOrd="1" destOrd="0" presId="urn:microsoft.com/office/officeart/2005/8/layout/process5"/>
    <dgm:cxn modelId="{152D6947-7FB1-4DB9-AA06-8085A854CE59}" type="presOf" srcId="{966FF799-5659-4A2C-A9FB-01E7B02B29A6}" destId="{C421629D-21CB-428B-BA39-7FEFC1C4C3DE}" srcOrd="0" destOrd="0" presId="urn:microsoft.com/office/officeart/2005/8/layout/process5"/>
    <dgm:cxn modelId="{4335684B-D65D-421E-B072-BB66763615AF}" type="presOf" srcId="{943D1237-861A-4862-ACE0-584AC9A7600A}" destId="{84A1D4BD-CACF-4D70-8CCD-BA3FDE42FCD4}" srcOrd="1" destOrd="0" presId="urn:microsoft.com/office/officeart/2005/8/layout/process5"/>
    <dgm:cxn modelId="{3DD4CD5A-3485-4FF2-85AB-0D8581C9078B}" type="presOf" srcId="{C80825EF-2FFD-4B19-860A-C0CF59AFCF6F}" destId="{7A0474D1-EE59-4651-AA90-2AB46E0E5409}" srcOrd="0" destOrd="0" presId="urn:microsoft.com/office/officeart/2005/8/layout/process5"/>
    <dgm:cxn modelId="{A9D78E7B-7A0F-4B7B-9768-236FE678B048}" srcId="{1AC36321-BA69-450F-94B1-4FDE3E1BCB8F}" destId="{C80825EF-2FFD-4B19-860A-C0CF59AFCF6F}" srcOrd="0" destOrd="0" parTransId="{492158C9-BD51-45E5-8A66-4C43A3CA9394}" sibTransId="{943D1237-861A-4862-ACE0-584AC9A7600A}"/>
    <dgm:cxn modelId="{81A72487-E3D3-47AD-BDEA-C9B0ECB606B1}" type="presOf" srcId="{6CF6BA0B-1F11-492C-A9C9-216CC59ADCAB}" destId="{D87D6384-5B84-43CF-BBD3-682A7B5018F2}" srcOrd="0" destOrd="0" presId="urn:microsoft.com/office/officeart/2005/8/layout/process5"/>
    <dgm:cxn modelId="{8A2F0E94-AB19-432C-A35E-12F36BA44319}" type="presOf" srcId="{943D1237-861A-4862-ACE0-584AC9A7600A}" destId="{35440C69-DD26-4883-83C8-2C3ECDB31873}" srcOrd="0" destOrd="0" presId="urn:microsoft.com/office/officeart/2005/8/layout/process5"/>
    <dgm:cxn modelId="{2ADE229E-B774-47F1-845D-5C464986EEBB}" type="presOf" srcId="{1AC36321-BA69-450F-94B1-4FDE3E1BCB8F}" destId="{BF0461CC-1C55-4B69-9C17-E35714696463}" srcOrd="0" destOrd="0" presId="urn:microsoft.com/office/officeart/2005/8/layout/process5"/>
    <dgm:cxn modelId="{F25111A3-79D8-49B7-8FE3-6848CE283BCC}" type="presOf" srcId="{99D0188E-6517-4A8A-B130-E472F8EC59D1}" destId="{8E0B6646-B065-4153-AFF9-8929AEAA5C85}" srcOrd="0" destOrd="0" presId="urn:microsoft.com/office/officeart/2005/8/layout/process5"/>
    <dgm:cxn modelId="{21664AB5-79B5-467B-BD19-1311784060FB}" srcId="{1AC36321-BA69-450F-94B1-4FDE3E1BCB8F}" destId="{99D0188E-6517-4A8A-B130-E472F8EC59D1}" srcOrd="4" destOrd="0" parTransId="{CB0C2509-0518-4E58-8B75-7EB891347B23}" sibTransId="{2BA99E55-ABB0-484B-9E50-B5FE970A9A51}"/>
    <dgm:cxn modelId="{98405BB9-0B5E-47BC-8DC7-D9F77FFA4FC9}" type="presOf" srcId="{E130B141-D6AE-4DD1-BE37-AF9CEEE55196}" destId="{F166F69A-B630-4EDA-BF73-591CB1AE79E7}" srcOrd="0" destOrd="0" presId="urn:microsoft.com/office/officeart/2005/8/layout/process5"/>
    <dgm:cxn modelId="{49B872C4-833E-4D12-8275-CE0D7ED11B8B}" srcId="{1AC36321-BA69-450F-94B1-4FDE3E1BCB8F}" destId="{48339CDB-B27F-4B73-9749-0F41A90407E9}" srcOrd="2" destOrd="0" parTransId="{33462673-D2AA-4CC5-BBFA-7E37CF3925E4}" sibTransId="{E130B141-D6AE-4DD1-BE37-AF9CEEE55196}"/>
    <dgm:cxn modelId="{F716FAD0-DC37-45BC-8A43-0679833C74B6}" type="presOf" srcId="{E1444414-12EF-45F5-8284-1F86AAAB3C93}" destId="{855DB2AB-0F4D-4D7D-AA36-DA33BFB51640}" srcOrd="0" destOrd="0" presId="urn:microsoft.com/office/officeart/2005/8/layout/process5"/>
    <dgm:cxn modelId="{9DB07ED1-912D-45AF-BA6B-18AB8F5C494F}" srcId="{1AC36321-BA69-450F-94B1-4FDE3E1BCB8F}" destId="{41C85254-997D-48DB-8D73-AB42BE2B6D10}" srcOrd="3" destOrd="0" parTransId="{59DA60CA-8854-4787-A429-1B8B69469F9D}" sibTransId="{6CF6BA0B-1F11-492C-A9C9-216CC59ADCAB}"/>
    <dgm:cxn modelId="{B88C9FD2-6BE9-4A73-AE1D-6B6D4BD098F7}" type="presOf" srcId="{41C85254-997D-48DB-8D73-AB42BE2B6D10}" destId="{0995AA7A-C673-4C28-AB9F-3C33F384339D}" srcOrd="0" destOrd="0" presId="urn:microsoft.com/office/officeart/2005/8/layout/process5"/>
    <dgm:cxn modelId="{9C70EDD3-9FC2-4C90-86C7-182F0DB8B4E5}" type="presOf" srcId="{48339CDB-B27F-4B73-9749-0F41A90407E9}" destId="{7CD59C48-8C94-430C-94EA-A8733DB48651}" srcOrd="0" destOrd="0" presId="urn:microsoft.com/office/officeart/2005/8/layout/process5"/>
    <dgm:cxn modelId="{A8B865C0-FFC2-4487-A8E3-852D759C4069}" type="presParOf" srcId="{BF0461CC-1C55-4B69-9C17-E35714696463}" destId="{7A0474D1-EE59-4651-AA90-2AB46E0E5409}" srcOrd="0" destOrd="0" presId="urn:microsoft.com/office/officeart/2005/8/layout/process5"/>
    <dgm:cxn modelId="{370763DB-65F3-4850-ABB8-B741419FFF07}" type="presParOf" srcId="{BF0461CC-1C55-4B69-9C17-E35714696463}" destId="{35440C69-DD26-4883-83C8-2C3ECDB31873}" srcOrd="1" destOrd="0" presId="urn:microsoft.com/office/officeart/2005/8/layout/process5"/>
    <dgm:cxn modelId="{73130775-3EE2-4A06-88F2-685FAF8CCD67}" type="presParOf" srcId="{35440C69-DD26-4883-83C8-2C3ECDB31873}" destId="{84A1D4BD-CACF-4D70-8CCD-BA3FDE42FCD4}" srcOrd="0" destOrd="0" presId="urn:microsoft.com/office/officeart/2005/8/layout/process5"/>
    <dgm:cxn modelId="{6C97FF8C-D4B4-4183-8C26-6246E6784004}" type="presParOf" srcId="{BF0461CC-1C55-4B69-9C17-E35714696463}" destId="{855DB2AB-0F4D-4D7D-AA36-DA33BFB51640}" srcOrd="2" destOrd="0" presId="urn:microsoft.com/office/officeart/2005/8/layout/process5"/>
    <dgm:cxn modelId="{86266A69-62CA-4EFA-9C55-FC9DD22E13CA}" type="presParOf" srcId="{BF0461CC-1C55-4B69-9C17-E35714696463}" destId="{C421629D-21CB-428B-BA39-7FEFC1C4C3DE}" srcOrd="3" destOrd="0" presId="urn:microsoft.com/office/officeart/2005/8/layout/process5"/>
    <dgm:cxn modelId="{52665FF5-8FA3-4F68-96A6-70DAD587C523}" type="presParOf" srcId="{C421629D-21CB-428B-BA39-7FEFC1C4C3DE}" destId="{1ECF718B-2829-4D8A-B6CA-628D931F8E2E}" srcOrd="0" destOrd="0" presId="urn:microsoft.com/office/officeart/2005/8/layout/process5"/>
    <dgm:cxn modelId="{3AB536B7-E1CA-400D-BB3C-262F9B1FB8FF}" type="presParOf" srcId="{BF0461CC-1C55-4B69-9C17-E35714696463}" destId="{7CD59C48-8C94-430C-94EA-A8733DB48651}" srcOrd="4" destOrd="0" presId="urn:microsoft.com/office/officeart/2005/8/layout/process5"/>
    <dgm:cxn modelId="{D6F15C30-7C85-4EA0-8A1E-05ADECE1A089}" type="presParOf" srcId="{BF0461CC-1C55-4B69-9C17-E35714696463}" destId="{F166F69A-B630-4EDA-BF73-591CB1AE79E7}" srcOrd="5" destOrd="0" presId="urn:microsoft.com/office/officeart/2005/8/layout/process5"/>
    <dgm:cxn modelId="{FD36E8BE-C42F-40BD-92C3-76E863EC4353}" type="presParOf" srcId="{F166F69A-B630-4EDA-BF73-591CB1AE79E7}" destId="{E3DE16B4-FE97-4A7F-A8A1-65BF397CAB4A}" srcOrd="0" destOrd="0" presId="urn:microsoft.com/office/officeart/2005/8/layout/process5"/>
    <dgm:cxn modelId="{BEB51517-F430-482C-B17F-69B4B281099D}" type="presParOf" srcId="{BF0461CC-1C55-4B69-9C17-E35714696463}" destId="{0995AA7A-C673-4C28-AB9F-3C33F384339D}" srcOrd="6" destOrd="0" presId="urn:microsoft.com/office/officeart/2005/8/layout/process5"/>
    <dgm:cxn modelId="{A9C664F1-8545-47F9-B604-1D6560B5FF60}" type="presParOf" srcId="{BF0461CC-1C55-4B69-9C17-E35714696463}" destId="{D87D6384-5B84-43CF-BBD3-682A7B5018F2}" srcOrd="7" destOrd="0" presId="urn:microsoft.com/office/officeart/2005/8/layout/process5"/>
    <dgm:cxn modelId="{6A751CE0-D301-42C2-9C9A-E672935D403C}" type="presParOf" srcId="{D87D6384-5B84-43CF-BBD3-682A7B5018F2}" destId="{BF7037D9-10AA-42A6-938B-B7AD500A9F19}" srcOrd="0" destOrd="0" presId="urn:microsoft.com/office/officeart/2005/8/layout/process5"/>
    <dgm:cxn modelId="{D4DB644A-9EF7-4D0D-8E1D-0C4F188AA216}" type="presParOf" srcId="{BF0461CC-1C55-4B69-9C17-E35714696463}" destId="{8E0B6646-B065-4153-AFF9-8929AEAA5C85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0474D1-EE59-4651-AA90-2AB46E0E5409}">
      <dsp:nvSpPr>
        <dsp:cNvPr id="0" name=""/>
        <dsp:cNvSpPr/>
      </dsp:nvSpPr>
      <dsp:spPr>
        <a:xfrm>
          <a:off x="7792" y="887412"/>
          <a:ext cx="2329016" cy="13974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Analysts</a:t>
          </a:r>
        </a:p>
      </dsp:txBody>
      <dsp:txXfrm>
        <a:off x="48721" y="928341"/>
        <a:ext cx="2247158" cy="1315552"/>
      </dsp:txXfrm>
    </dsp:sp>
    <dsp:sp modelId="{35440C69-DD26-4883-83C8-2C3ECDB31873}">
      <dsp:nvSpPr>
        <dsp:cNvPr id="0" name=""/>
        <dsp:cNvSpPr/>
      </dsp:nvSpPr>
      <dsp:spPr>
        <a:xfrm rot="10628473">
          <a:off x="2541762" y="1297319"/>
          <a:ext cx="493751" cy="5775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689795" y="1409144"/>
        <a:ext cx="345626" cy="346558"/>
      </dsp:txXfrm>
    </dsp:sp>
    <dsp:sp modelId="{855DB2AB-0F4D-4D7D-AA36-DA33BFB51640}">
      <dsp:nvSpPr>
        <dsp:cNvPr id="0" name=""/>
        <dsp:cNvSpPr/>
      </dsp:nvSpPr>
      <dsp:spPr>
        <a:xfrm>
          <a:off x="3268416" y="887412"/>
          <a:ext cx="2329016" cy="13974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Employees</a:t>
          </a:r>
        </a:p>
      </dsp:txBody>
      <dsp:txXfrm>
        <a:off x="3309345" y="928341"/>
        <a:ext cx="2247158" cy="1315552"/>
      </dsp:txXfrm>
    </dsp:sp>
    <dsp:sp modelId="{C421629D-21CB-428B-BA39-7FEFC1C4C3DE}">
      <dsp:nvSpPr>
        <dsp:cNvPr id="0" name=""/>
        <dsp:cNvSpPr/>
      </dsp:nvSpPr>
      <dsp:spPr>
        <a:xfrm rot="10800000">
          <a:off x="5802386" y="1297319"/>
          <a:ext cx="493751" cy="5775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950511" y="1412838"/>
        <a:ext cx="345626" cy="346558"/>
      </dsp:txXfrm>
    </dsp:sp>
    <dsp:sp modelId="{7CD59C48-8C94-430C-94EA-A8733DB48651}">
      <dsp:nvSpPr>
        <dsp:cNvPr id="0" name=""/>
        <dsp:cNvSpPr/>
      </dsp:nvSpPr>
      <dsp:spPr>
        <a:xfrm>
          <a:off x="6529039" y="887412"/>
          <a:ext cx="2329016" cy="13974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Managers</a:t>
          </a:r>
        </a:p>
      </dsp:txBody>
      <dsp:txXfrm>
        <a:off x="6569968" y="928341"/>
        <a:ext cx="2247158" cy="1315552"/>
      </dsp:txXfrm>
    </dsp:sp>
    <dsp:sp modelId="{F166F69A-B630-4EDA-BF73-591CB1AE79E7}">
      <dsp:nvSpPr>
        <dsp:cNvPr id="0" name=""/>
        <dsp:cNvSpPr/>
      </dsp:nvSpPr>
      <dsp:spPr>
        <a:xfrm rot="16200000">
          <a:off x="7446672" y="2447853"/>
          <a:ext cx="493751" cy="5775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-5400000">
        <a:off x="7520269" y="2637901"/>
        <a:ext cx="346558" cy="345626"/>
      </dsp:txXfrm>
    </dsp:sp>
    <dsp:sp modelId="{0995AA7A-C673-4C28-AB9F-3C33F384339D}">
      <dsp:nvSpPr>
        <dsp:cNvPr id="0" name=""/>
        <dsp:cNvSpPr/>
      </dsp:nvSpPr>
      <dsp:spPr>
        <a:xfrm>
          <a:off x="6529039" y="3216429"/>
          <a:ext cx="2329016" cy="13974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Organizational leaders</a:t>
          </a:r>
        </a:p>
      </dsp:txBody>
      <dsp:txXfrm>
        <a:off x="6569968" y="3257358"/>
        <a:ext cx="2247158" cy="1315552"/>
      </dsp:txXfrm>
    </dsp:sp>
    <dsp:sp modelId="{D87D6384-5B84-43CF-BBD3-682A7B5018F2}">
      <dsp:nvSpPr>
        <dsp:cNvPr id="0" name=""/>
        <dsp:cNvSpPr/>
      </dsp:nvSpPr>
      <dsp:spPr>
        <a:xfrm>
          <a:off x="5748579" y="3708089"/>
          <a:ext cx="493751" cy="5775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10800000">
        <a:off x="5748579" y="3823608"/>
        <a:ext cx="345626" cy="346558"/>
      </dsp:txXfrm>
    </dsp:sp>
    <dsp:sp modelId="{8E0B6646-B065-4153-AFF9-8929AEAA5C85}">
      <dsp:nvSpPr>
        <dsp:cNvPr id="0" name=""/>
        <dsp:cNvSpPr/>
      </dsp:nvSpPr>
      <dsp:spPr>
        <a:xfrm>
          <a:off x="3268416" y="3216429"/>
          <a:ext cx="2329016" cy="139741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HR Professionals</a:t>
          </a:r>
        </a:p>
      </dsp:txBody>
      <dsp:txXfrm>
        <a:off x="3309345" y="3257358"/>
        <a:ext cx="2247158" cy="1315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13A40-80EC-4621-BD25-FF1590BCCCEF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51C39-0268-42A5-8FFF-46DA530D3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erial-photography-of-city-buildings-under-cloudy-sky-2310885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hoto-of-people-leaning-on-wooden-table-3183183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eople-looking-at-laptop-3860803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exels.com/photo/group-of-people-having-a-discussion-while-seated-on-the-floor-3863787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group-of-people-sitting-by-the-window-and-looking-at-a-laptop-3863773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exels.com/photo/two-men-shaking-hands-with-each-other-3860852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hoto-of-person-holding-mobile-phone-3183153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pexels.com/photo/person-holding-white-printer-paper-3740390/" TargetMode="External"/><Relationship Id="rId4" Type="http://schemas.openxmlformats.org/officeDocument/2006/relationships/hyperlink" Target="https://www.pexels.com/photo/photo-of-person-using-laptop-3183174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selective-focus-photograph-of-man-wearing-gray-suit-jacket-1138903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pexels.com/photo/adult-blur-business-connection-1181327/" TargetMode="External"/><Relationship Id="rId5" Type="http://schemas.openxmlformats.org/officeDocument/2006/relationships/hyperlink" Target="https://www.pexels.com/photo/man-wearing-blue-blazer-936043/" TargetMode="External"/><Relationship Id="rId4" Type="http://schemas.openxmlformats.org/officeDocument/2006/relationships/hyperlink" Target="https://www.pexels.com/photo/business-businessman-contemporary-corporate-53222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selective-focus-photograph-of-man-wearing-gray-suit-jacket-1138903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pexels.com/photo/adult-blur-business-connection-1181327/" TargetMode="External"/><Relationship Id="rId5" Type="http://schemas.openxmlformats.org/officeDocument/2006/relationships/hyperlink" Target="https://www.pexels.com/photo/man-wearing-blue-blazer-936043/" TargetMode="External"/><Relationship Id="rId4" Type="http://schemas.openxmlformats.org/officeDocument/2006/relationships/hyperlink" Target="https://www.pexels.com/photo/business-businessman-contemporary-corporate-53222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eople-sitting-beside-brown-wooden-desk-near-flat-screen-tv-1181355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exels.com/photo/man-wearing-brown-suit-jacket-3184339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erial-photography-of-city-buildings-under-cloudy-sky-2310885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https://www.pexels.com/photo/aerial-photography-of-city-buildings-under-cloudy-sky-2310885/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266F2-754C-47A1-98E0-4B467D4DE9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24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https://www.pexels.com/photo/photo-of-people-leaning-on-wooden-table-3183183/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51C39-0268-42A5-8FFF-46DA530D38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21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https://www.pexels.com/photo/people-looking-at-laptop-3860803/</a:t>
            </a:r>
            <a:endParaRPr lang="en-US" dirty="0"/>
          </a:p>
          <a:p>
            <a:r>
              <a:rPr lang="en-US" dirty="0">
                <a:hlinkClick r:id="rId4"/>
              </a:rPr>
              <a:t>https://www.pexels.com/photo/group-of-people-having-a-discussion-while-seated-on-the-floor-3863787/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51C39-0268-42A5-8FFF-46DA530D38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4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https://www.pexels.com/photo/group-of-people-sitting-by-the-window-and-looking-at-a-laptop-3863773/</a:t>
            </a:r>
            <a:endParaRPr lang="en-US" dirty="0"/>
          </a:p>
          <a:p>
            <a:r>
              <a:rPr lang="en-US" dirty="0">
                <a:hlinkClick r:id="rId4"/>
              </a:rPr>
              <a:t>https://www.pexels.com/photo/two-men-shaking-hands-with-each-other-3860852/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51C39-0268-42A5-8FFF-46DA530D38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60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https://www.pexels.com/photo/photo-of-person-holding-mobile-phone-3183153/</a:t>
            </a:r>
            <a:endParaRPr lang="en-US" dirty="0"/>
          </a:p>
          <a:p>
            <a:r>
              <a:rPr lang="en-US" dirty="0">
                <a:hlinkClick r:id="rId4"/>
              </a:rPr>
              <a:t>https://www.pexels.com/photo/photo-of-person-using-laptop-3183174/</a:t>
            </a:r>
            <a:endParaRPr lang="en-US" dirty="0"/>
          </a:p>
          <a:p>
            <a:r>
              <a:rPr lang="en-US" dirty="0">
                <a:hlinkClick r:id="rId5"/>
              </a:rPr>
              <a:t>https://www.pexels.com/photo/person-holding-white-printer-paper-3740390/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51C39-0268-42A5-8FFF-46DA530D38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83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https://www.pexels.com/photo/selective-focus-photograph-of-man-wearing-gray-suit-jacket-1138903/</a:t>
            </a:r>
            <a:endParaRPr lang="en-US" dirty="0"/>
          </a:p>
          <a:p>
            <a:r>
              <a:rPr lang="en-US" dirty="0">
                <a:hlinkClick r:id="rId4"/>
              </a:rPr>
              <a:t>https://www.pexels.com/photo/business-businessman-contemporary-corporate-532220/</a:t>
            </a:r>
            <a:endParaRPr lang="en-US" dirty="0"/>
          </a:p>
          <a:p>
            <a:r>
              <a:rPr lang="en-US" dirty="0">
                <a:hlinkClick r:id="rId5"/>
              </a:rPr>
              <a:t>https://www.pexels.com/photo/man-wearing-blue-blazer-936043/</a:t>
            </a:r>
            <a:endParaRPr lang="en-US" dirty="0"/>
          </a:p>
          <a:p>
            <a:r>
              <a:rPr lang="en-US" dirty="0">
                <a:hlinkClick r:id="rId6"/>
              </a:rPr>
              <a:t>https://www.pexels.com/photo/adult-blur-business-connection-1181327/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51C39-0268-42A5-8FFF-46DA530D38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25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https://www.pexels.com/photo/selective-focus-photograph-of-man-wearing-gray-suit-jacket-1138903/</a:t>
            </a:r>
            <a:endParaRPr lang="en-US" dirty="0"/>
          </a:p>
          <a:p>
            <a:r>
              <a:rPr lang="en-US" dirty="0">
                <a:hlinkClick r:id="rId4"/>
              </a:rPr>
              <a:t>https://www.pexels.com/photo/business-businessman-contemporary-corporate-532220/</a:t>
            </a:r>
            <a:endParaRPr lang="en-US" dirty="0"/>
          </a:p>
          <a:p>
            <a:r>
              <a:rPr lang="en-US" dirty="0">
                <a:hlinkClick r:id="rId5"/>
              </a:rPr>
              <a:t>https://www.pexels.com/photo/man-wearing-blue-blazer-936043/</a:t>
            </a:r>
            <a:endParaRPr lang="en-US" dirty="0"/>
          </a:p>
          <a:p>
            <a:r>
              <a:rPr lang="en-US" dirty="0">
                <a:hlinkClick r:id="rId6"/>
              </a:rPr>
              <a:t>https://www.pexels.com/photo/adult-blur-business-connection-1181327/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51C39-0268-42A5-8FFF-46DA530D38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55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https://www.pexels.com/photo/people-sitting-beside-brown-wooden-desk-near-flat-screen-tv-1181355/</a:t>
            </a:r>
            <a:endParaRPr lang="en-US" dirty="0"/>
          </a:p>
          <a:p>
            <a:r>
              <a:rPr lang="en-US" dirty="0">
                <a:hlinkClick r:id="rId4"/>
              </a:rPr>
              <a:t>https://www.pexels.com/photo/man-wearing-brown-suit-jacket-3184339/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51C39-0268-42A5-8FFF-46DA530D38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55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https://www.pexels.com/photo/aerial-photography-of-city-buildings-under-cloudy-sky-2310885/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266F2-754C-47A1-98E0-4B467D4DE9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71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7156D-6467-465A-AB44-94F5B2D7F39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fld id="{8FF9EC28-6AF2-4713-864A-FC350BCD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4836000" y="2457132"/>
            <a:ext cx="2520000" cy="2520389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1"/>
          </p:nvPr>
        </p:nvSpPr>
        <p:spPr>
          <a:xfrm>
            <a:off x="1241425" y="2457132"/>
            <a:ext cx="2520000" cy="2520389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2"/>
          </p:nvPr>
        </p:nvSpPr>
        <p:spPr>
          <a:xfrm>
            <a:off x="8430575" y="2457615"/>
            <a:ext cx="2520000" cy="2519906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80817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12"/>
          <p:cNvSpPr>
            <a:spLocks noGrp="1"/>
          </p:cNvSpPr>
          <p:nvPr>
            <p:ph type="pic" sz="quarter" idx="13"/>
          </p:nvPr>
        </p:nvSpPr>
        <p:spPr>
          <a:xfrm>
            <a:off x="3869116" y="3429000"/>
            <a:ext cx="2092413" cy="3429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Рисунок 12"/>
          <p:cNvSpPr>
            <a:spLocks noGrp="1"/>
          </p:cNvSpPr>
          <p:nvPr>
            <p:ph type="pic" sz="quarter" idx="14"/>
          </p:nvPr>
        </p:nvSpPr>
        <p:spPr>
          <a:xfrm>
            <a:off x="1480868" y="3429000"/>
            <a:ext cx="2092413" cy="3429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Рисунок 12"/>
          <p:cNvSpPr>
            <a:spLocks noGrp="1"/>
          </p:cNvSpPr>
          <p:nvPr>
            <p:ph type="pic" sz="quarter" idx="15"/>
          </p:nvPr>
        </p:nvSpPr>
        <p:spPr>
          <a:xfrm>
            <a:off x="6257365" y="3429000"/>
            <a:ext cx="2092413" cy="3429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Рисунок 12"/>
          <p:cNvSpPr>
            <a:spLocks noGrp="1"/>
          </p:cNvSpPr>
          <p:nvPr>
            <p:ph type="pic" sz="quarter" idx="16"/>
          </p:nvPr>
        </p:nvSpPr>
        <p:spPr>
          <a:xfrm>
            <a:off x="8645614" y="3429000"/>
            <a:ext cx="2092413" cy="3429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825015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3481388" y="1472935"/>
            <a:ext cx="5229225" cy="3036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4842982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8"/>
          <p:cNvSpPr>
            <a:spLocks noGrp="1"/>
          </p:cNvSpPr>
          <p:nvPr>
            <p:ph type="pic" sz="quarter" idx="13"/>
          </p:nvPr>
        </p:nvSpPr>
        <p:spPr>
          <a:xfrm>
            <a:off x="10667511" y="2481794"/>
            <a:ext cx="1523943" cy="295595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3" name="Рисунок 8"/>
          <p:cNvSpPr>
            <a:spLocks noGrp="1"/>
          </p:cNvSpPr>
          <p:nvPr>
            <p:ph type="pic" sz="quarter" idx="14"/>
          </p:nvPr>
        </p:nvSpPr>
        <p:spPr>
          <a:xfrm>
            <a:off x="8059225" y="2481794"/>
            <a:ext cx="2216687" cy="295595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4533900" y="1896656"/>
            <a:ext cx="3133725" cy="414641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1"/>
          </p:nvPr>
        </p:nvSpPr>
        <p:spPr>
          <a:xfrm>
            <a:off x="1926159" y="2481795"/>
            <a:ext cx="2216142" cy="295595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1" name="Рисунок 8"/>
          <p:cNvSpPr>
            <a:spLocks noGrp="1"/>
          </p:cNvSpPr>
          <p:nvPr>
            <p:ph type="pic" sz="quarter" idx="12"/>
          </p:nvPr>
        </p:nvSpPr>
        <p:spPr>
          <a:xfrm>
            <a:off x="-579" y="2481794"/>
            <a:ext cx="1534593" cy="295595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412524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5503333" y="1"/>
            <a:ext cx="6688667" cy="3429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1"/>
          </p:nvPr>
        </p:nvSpPr>
        <p:spPr>
          <a:xfrm>
            <a:off x="5503333" y="3429001"/>
            <a:ext cx="6688667" cy="3429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504286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7156D-6467-465A-AB44-94F5B2D7F39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fld id="{8FF9EC28-6AF2-4713-864A-FC350BCD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7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7156D-6467-465A-AB44-94F5B2D7F39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fld id="{8FF9EC28-6AF2-4713-864A-FC350BCD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7156D-6467-465A-AB44-94F5B2D7F39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fld id="{8FF9EC28-6AF2-4713-864A-FC350BCD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1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7156D-6467-465A-AB44-94F5B2D7F39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fld id="{8FF9EC28-6AF2-4713-864A-FC350BCD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9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0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/>
          <p:cNvSpPr>
            <a:spLocks noGrp="1"/>
          </p:cNvSpPr>
          <p:nvPr>
            <p:ph type="pic" sz="quarter" idx="10"/>
          </p:nvPr>
        </p:nvSpPr>
        <p:spPr>
          <a:xfrm>
            <a:off x="0" y="4250660"/>
            <a:ext cx="12192000" cy="260734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306158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6096000" cy="3429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1"/>
          </p:nvPr>
        </p:nvSpPr>
        <p:spPr>
          <a:xfrm>
            <a:off x="6096000" y="3429001"/>
            <a:ext cx="6096000" cy="3429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590427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6096000" y="1"/>
            <a:ext cx="6096000" cy="3429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1"/>
          </p:nvPr>
        </p:nvSpPr>
        <p:spPr>
          <a:xfrm>
            <a:off x="0" y="3429001"/>
            <a:ext cx="6096000" cy="3429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403909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free-power-point-templates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7156D-6467-465A-AB44-94F5B2D7F39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fld id="{8FF9EC28-6AF2-4713-864A-FC350BCDAA13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27ECEB-C2DE-44A3-ACBB-D1FB039EEC82}"/>
              </a:ext>
            </a:extLst>
          </p:cNvPr>
          <p:cNvSpPr txBox="1"/>
          <p:nvPr userDrawn="1"/>
        </p:nvSpPr>
        <p:spPr>
          <a:xfrm>
            <a:off x="-46180" y="688988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https://www.free-power-point-templates.com/</a:t>
            </a:r>
            <a:endParaRPr 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356F0A-10FD-41D9-9532-83C796E04211}"/>
              </a:ext>
            </a:extLst>
          </p:cNvPr>
          <p:cNvSpPr txBox="1"/>
          <p:nvPr userDrawn="1"/>
        </p:nvSpPr>
        <p:spPr>
          <a:xfrm>
            <a:off x="11042213" y="6889887"/>
            <a:ext cx="1206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88139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ompanieshouse.blog.gov.uk/2019/06/13/director-disqualification-and-competition-law-how-to-protect-yourself/busines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stocksnap.io/photo/business-people-DUXISHKTT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amstime.com/stock-illustration-solution-concept-vector-design-light-bulb-shape-breaking-puzzle-pieces-image48701686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simplesheets.co/blog/microsoft-excel-formula" TargetMode="Externa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9E8EC0C-78D5-41E7-8172-819A4A39543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95E43C-AC2B-40B4-BB03-5AD57FD8C9DC}"/>
              </a:ext>
            </a:extLst>
          </p:cNvPr>
          <p:cNvSpPr/>
          <p:nvPr/>
        </p:nvSpPr>
        <p:spPr>
          <a:xfrm>
            <a:off x="-1" y="4195677"/>
            <a:ext cx="4736893" cy="2533707"/>
          </a:xfrm>
          <a:prstGeom prst="rect">
            <a:avLst/>
          </a:prstGeom>
          <a:blipFill dpi="0" rotWithShape="1">
            <a:blip r:embed="rId4">
              <a:alphaModFix amt="34000"/>
            </a:blip>
            <a:srcRect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 NAME: DIVYA. J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REGISTER NO: 312205575, asunm287d22bcomge103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DEPARTMENT: B.COM (GENERAL)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COLLEGE: SRI MUTHUKUMARAN ARTS AND SCIENCE COLLEGE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6909A0-476E-4F3B-B549-031A6124D95F}"/>
              </a:ext>
            </a:extLst>
          </p:cNvPr>
          <p:cNvSpPr/>
          <p:nvPr/>
        </p:nvSpPr>
        <p:spPr>
          <a:xfrm>
            <a:off x="727138" y="544114"/>
            <a:ext cx="10380574" cy="97058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5000">
                <a:schemeClr val="accent1">
                  <a:alpha val="45000"/>
                </a:schemeClr>
              </a:gs>
              <a:gs pos="97000">
                <a:schemeClr val="accent1">
                  <a:lumMod val="75000"/>
                  <a:alpha val="7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prstClr val="white"/>
                </a:solidFill>
                <a:latin typeface="Mongolian Baiti" panose="03000500000000000000" pitchFamily="66" charset="0"/>
                <a:ea typeface="Open Sans" panose="020B0606030504020204" pitchFamily="34" charset="0"/>
                <a:cs typeface="Mongolian Baiti" panose="03000500000000000000" pitchFamily="66" charset="0"/>
              </a:rPr>
              <a:t>EMPLOYEE DATA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192298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C002D8F-AC40-431E-B076-BD36DFD7B0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3395288"/>
              </p:ext>
            </p:extLst>
          </p:nvPr>
        </p:nvGraphicFramePr>
        <p:xfrm>
          <a:off x="659567" y="1514006"/>
          <a:ext cx="8754256" cy="4467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E51381-AB9A-4374-A419-2D7153357482}"/>
              </a:ext>
            </a:extLst>
          </p:cNvPr>
          <p:cNvSpPr txBox="1"/>
          <p:nvPr/>
        </p:nvSpPr>
        <p:spPr>
          <a:xfrm>
            <a:off x="464695" y="374754"/>
            <a:ext cx="6265888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Open Sans"/>
              </a:rPr>
              <a:t>Visual presentation of bar chart</a:t>
            </a:r>
          </a:p>
        </p:txBody>
      </p:sp>
    </p:spTree>
    <p:extLst>
      <p:ext uri="{BB962C8B-B14F-4D97-AF65-F5344CB8AC3E}">
        <p14:creationId xmlns:p14="http://schemas.microsoft.com/office/powerpoint/2010/main" val="59383714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C9EB39-ED34-412C-883C-A76F7E3382B0}"/>
              </a:ext>
            </a:extLst>
          </p:cNvPr>
          <p:cNvSpPr txBox="1"/>
          <p:nvPr/>
        </p:nvSpPr>
        <p:spPr>
          <a:xfrm>
            <a:off x="659568" y="419724"/>
            <a:ext cx="1618937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Open Sans"/>
              </a:rPr>
              <a:t>RESULT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C002D8F-AC40-431E-B076-BD36DFD7B0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702496"/>
              </p:ext>
            </p:extLst>
          </p:nvPr>
        </p:nvGraphicFramePr>
        <p:xfrm>
          <a:off x="659568" y="1514006"/>
          <a:ext cx="8154650" cy="4676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2029606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42E4F2-06A6-4757-81F7-D3B929779691}"/>
              </a:ext>
            </a:extLst>
          </p:cNvPr>
          <p:cNvSpPr/>
          <p:nvPr/>
        </p:nvSpPr>
        <p:spPr>
          <a:xfrm>
            <a:off x="2073639" y="1166156"/>
            <a:ext cx="6096000" cy="5035353"/>
          </a:xfrm>
          <a:prstGeom prst="rect">
            <a:avLst/>
          </a:prstGeom>
          <a:solidFill>
            <a:srgbClr val="BA977A"/>
          </a:solidFill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low level performance employees need to be motivated to work more efficiently to increase organization productivity.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medium level performance employees need to be encouraged to work more conveniently to earn organizational benefits.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high level performance employees have to be promoted to be team leader in order to encourage them and reward their effort.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very high level performance employees should be motivated and promoted for higher positions and higher rewards to attain organizational goal.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29D05-D0CF-4701-A317-26DC6A11FF3D}"/>
              </a:ext>
            </a:extLst>
          </p:cNvPr>
          <p:cNvSpPr txBox="1"/>
          <p:nvPr/>
        </p:nvSpPr>
        <p:spPr>
          <a:xfrm>
            <a:off x="734518" y="464695"/>
            <a:ext cx="2608289" cy="58477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Open Sans"/>
              </a:rPr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594716712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9E8EC0C-78D5-41E7-8172-819A4A39543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6"/>
            <a:ext cx="12191999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3C537E-2376-4EAB-8F27-BF0B5D89FFE9}"/>
              </a:ext>
            </a:extLst>
          </p:cNvPr>
          <p:cNvSpPr txBox="1"/>
          <p:nvPr/>
        </p:nvSpPr>
        <p:spPr>
          <a:xfrm>
            <a:off x="2790308" y="2659559"/>
            <a:ext cx="6611425" cy="132343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8000" b="1" kern="1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</a:p>
        </p:txBody>
      </p:sp>
      <p:pic>
        <p:nvPicPr>
          <p:cNvPr id="2" name="Picture 1" descr="E:\websites\free-power-point-templates\2012\logos.png">
            <a:extLst>
              <a:ext uri="{FF2B5EF4-FFF2-40B4-BE49-F238E27FC236}">
                <a16:creationId xmlns:a16="http://schemas.microsoft.com/office/drawing/2014/main" id="{C9CF67C6-DE27-420C-95A2-37CD327D7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275476" y="6488531"/>
            <a:ext cx="754882" cy="271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7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163203"/>
            <a:ext cx="12192000" cy="284771"/>
          </a:xfrm>
          <a:prstGeom prst="rect">
            <a:avLst/>
          </a:prstGeom>
          <a:solidFill>
            <a:schemeClr val="tx1">
              <a:lumMod val="75000"/>
              <a:lumOff val="25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96035"/>
            <a:endParaRPr lang="en-US" sz="1764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0A5DCA7-A6CF-4D61-820C-9476501F96E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13" y="4163203"/>
            <a:ext cx="12192000" cy="269479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15E7B4-ACF0-4F61-88D5-BCC8A742EEAF}"/>
              </a:ext>
            </a:extLst>
          </p:cNvPr>
          <p:cNvSpPr txBox="1"/>
          <p:nvPr/>
        </p:nvSpPr>
        <p:spPr>
          <a:xfrm>
            <a:off x="427011" y="1027440"/>
            <a:ext cx="3935692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 Extrabold" panose="020B0906030804020204" pitchFamily="34" charset="0"/>
                <a:cs typeface="Open Sans" panose="020B0606030504020204" pitchFamily="34" charset="0"/>
              </a:rPr>
              <a:t>PROJECT 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0150CF-DA51-46AF-B62E-F5258362F8F6}"/>
              </a:ext>
            </a:extLst>
          </p:cNvPr>
          <p:cNvSpPr txBox="1"/>
          <p:nvPr/>
        </p:nvSpPr>
        <p:spPr>
          <a:xfrm>
            <a:off x="1611087" y="2184624"/>
            <a:ext cx="6981370" cy="553998"/>
          </a:xfrm>
          <a:prstGeom prst="rect">
            <a:avLst/>
          </a:prstGeom>
          <a:solidFill>
            <a:srgbClr val="BA977A"/>
          </a:solidFill>
        </p:spPr>
        <p:txBody>
          <a:bodyPr wrap="square" rtlCol="0">
            <a:spAutoFit/>
          </a:bodyPr>
          <a:lstStyle/>
          <a:p>
            <a:r>
              <a:rPr lang="en-US" sz="3000" dirty="0"/>
              <a:t>Employee Performance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118600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6498A6E-CA31-4D2D-B916-5A137C9B4AF7}"/>
              </a:ext>
            </a:extLst>
          </p:cNvPr>
          <p:cNvSpPr txBox="1"/>
          <p:nvPr/>
        </p:nvSpPr>
        <p:spPr>
          <a:xfrm>
            <a:off x="9138423" y="824459"/>
            <a:ext cx="3053577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 Extrabold" panose="020B0906030804020204" pitchFamily="34" charset="0"/>
                <a:cs typeface="Open Sans" panose="020B0606030504020204" pitchFamily="34" charset="0"/>
              </a:rPr>
              <a:t>AGENDA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796D64A-D629-47FA-822E-3438F77747A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7824" b="7824"/>
          <a:stretch>
            <a:fillRect/>
          </a:stretch>
        </p:blipFill>
        <p:spPr/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EEE9250-0221-415A-98D0-A4DEF00C0E79}"/>
              </a:ext>
            </a:extLst>
          </p:cNvPr>
          <p:cNvSpPr txBox="1"/>
          <p:nvPr/>
        </p:nvSpPr>
        <p:spPr>
          <a:xfrm>
            <a:off x="6310859" y="3429000"/>
            <a:ext cx="5881141" cy="3429000"/>
          </a:xfrm>
          <a:prstGeom prst="rect">
            <a:avLst/>
          </a:prstGeom>
          <a:solidFill>
            <a:srgbClr val="BA977A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PROBLEM STATEMENT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PROJECT OVERVIEW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END USERS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OUR SOLUTION AND PROPOSITION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DATASET DESCRIPTION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MODELLING APPROACH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RESULTS AND DISCUSSION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7666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2AFA2DE-B412-4E04-A836-C26890214D46}"/>
              </a:ext>
            </a:extLst>
          </p:cNvPr>
          <p:cNvSpPr txBox="1"/>
          <p:nvPr/>
        </p:nvSpPr>
        <p:spPr>
          <a:xfrm>
            <a:off x="0" y="624956"/>
            <a:ext cx="5167086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 Extrabold" panose="020B0906030804020204" pitchFamily="34" charset="0"/>
                <a:cs typeface="Open Sans" panose="020B0606030504020204" pitchFamily="34" charset="0"/>
              </a:rPr>
              <a:t>PROBLEM STATEMENT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AD0B80F7-3B3B-4F82-A860-D304A56F2F6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7813" b="7813"/>
          <a:stretch>
            <a:fillRect/>
          </a:stretch>
        </p:blipFill>
        <p:spPr>
          <a:xfrm>
            <a:off x="6096000" y="-1"/>
            <a:ext cx="6096001" cy="3429001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4B80055-8B70-4A3D-AA47-2C61CE4F35AA}"/>
              </a:ext>
            </a:extLst>
          </p:cNvPr>
          <p:cNvSpPr txBox="1"/>
          <p:nvPr/>
        </p:nvSpPr>
        <p:spPr>
          <a:xfrm>
            <a:off x="0" y="3429000"/>
            <a:ext cx="5416446" cy="3373359"/>
          </a:xfrm>
          <a:prstGeom prst="rect">
            <a:avLst/>
          </a:prstGeom>
          <a:solidFill>
            <a:srgbClr val="BA977A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Organizations collect employee data to improve workforce management, enhance productivity, and ensure compliance.</a:t>
            </a:r>
          </a:p>
          <a:p>
            <a:pPr>
              <a:lnSpc>
                <a:spcPct val="150000"/>
              </a:lnSpc>
            </a:pPr>
            <a:r>
              <a:rPr lang="en-US" dirty="0"/>
              <a:t>Challenges in data collection, security, and analysis can hinder effective decision-making and employee satisfaction.</a:t>
            </a:r>
          </a:p>
          <a:p>
            <a:pPr>
              <a:lnSpc>
                <a:spcPct val="150000"/>
              </a:lnSpc>
            </a:pPr>
            <a:r>
              <a:rPr lang="en-US" dirty="0"/>
              <a:t>Addressing these issues is crucial for maximizing the benefits of employee data.</a:t>
            </a:r>
          </a:p>
        </p:txBody>
      </p:sp>
    </p:spTree>
    <p:extLst>
      <p:ext uri="{BB962C8B-B14F-4D97-AF65-F5344CB8AC3E}">
        <p14:creationId xmlns:p14="http://schemas.microsoft.com/office/powerpoint/2010/main" val="261036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AC871AEC-8408-48F0-88E8-EFF96BF252B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707614" y="3962831"/>
            <a:ext cx="2520000" cy="2520389"/>
          </a:xfr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86579E65-5B23-4BAC-A5F5-D8029FBD7A7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5934" y="3962831"/>
            <a:ext cx="2520000" cy="2520389"/>
          </a:xfr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AD01C275-448E-43F5-8EEE-949E4CA455C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235703" y="2702878"/>
            <a:ext cx="2520000" cy="2519906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0A5C2E-339A-4AD9-97B1-83D90F04D243}"/>
              </a:ext>
            </a:extLst>
          </p:cNvPr>
          <p:cNvSpPr/>
          <p:nvPr/>
        </p:nvSpPr>
        <p:spPr>
          <a:xfrm>
            <a:off x="464695" y="824459"/>
            <a:ext cx="809469" cy="1139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E4DB74-AB02-49F7-863A-C0854AF5A329}"/>
              </a:ext>
            </a:extLst>
          </p:cNvPr>
          <p:cNvSpPr txBox="1"/>
          <p:nvPr/>
        </p:nvSpPr>
        <p:spPr>
          <a:xfrm>
            <a:off x="323043" y="659593"/>
            <a:ext cx="3935692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 Extrabold" panose="020B0906030804020204" pitchFamily="34" charset="0"/>
                <a:cs typeface="Open Sans" panose="020B0606030504020204" pitchFamily="34" charset="0"/>
              </a:rPr>
              <a:t>Project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A7FF1-5E16-423B-930E-9AD2A19D0B6A}"/>
              </a:ext>
            </a:extLst>
          </p:cNvPr>
          <p:cNvSpPr txBox="1"/>
          <p:nvPr/>
        </p:nvSpPr>
        <p:spPr>
          <a:xfrm>
            <a:off x="1274165" y="1449435"/>
            <a:ext cx="8244589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This project focus on optimizing the collection, management and analysis of employee data to enhance decision making, improve workforce management, and increase overall productivity</a:t>
            </a:r>
          </a:p>
        </p:txBody>
      </p:sp>
    </p:spTree>
    <p:extLst>
      <p:ext uri="{BB962C8B-B14F-4D97-AF65-F5344CB8AC3E}">
        <p14:creationId xmlns:p14="http://schemas.microsoft.com/office/powerpoint/2010/main" val="381023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6BEC4BC-2647-49E2-A14E-C85A0ABD8757}"/>
              </a:ext>
            </a:extLst>
          </p:cNvPr>
          <p:cNvSpPr txBox="1"/>
          <p:nvPr/>
        </p:nvSpPr>
        <p:spPr>
          <a:xfrm>
            <a:off x="415180" y="213485"/>
            <a:ext cx="5546349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 Extrabold" panose="020B0906030804020204" pitchFamily="34" charset="0"/>
                <a:cs typeface="Open Sans" panose="020B0606030504020204" pitchFamily="34" charset="0"/>
              </a:rPr>
              <a:t>WHO ARE THE END USERS</a:t>
            </a:r>
          </a:p>
        </p:txBody>
      </p:sp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9B38A898-BAD2-4D3F-9A5C-D296DF8C63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3232752"/>
              </p:ext>
            </p:extLst>
          </p:nvPr>
        </p:nvGraphicFramePr>
        <p:xfrm>
          <a:off x="2031999" y="719666"/>
          <a:ext cx="8865849" cy="5501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447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75D9C0-A9A2-4326-A9D2-0D0284EFA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2323475" cy="2323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8AC42A-0E1F-488A-A626-BE9BA665AB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084039" y="5089582"/>
            <a:ext cx="3107961" cy="17482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719A30-5A95-4A52-87CA-E490DB968216}"/>
              </a:ext>
            </a:extLst>
          </p:cNvPr>
          <p:cNvSpPr txBox="1"/>
          <p:nvPr/>
        </p:nvSpPr>
        <p:spPr>
          <a:xfrm>
            <a:off x="0" y="2187534"/>
            <a:ext cx="9119020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OUR SOLUTION AND ITS VALUE PROPOSITION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F29576-DCE7-489F-9D6E-1C3C412A16CB}"/>
              </a:ext>
            </a:extLst>
          </p:cNvPr>
          <p:cNvSpPr txBox="1"/>
          <p:nvPr/>
        </p:nvSpPr>
        <p:spPr>
          <a:xfrm>
            <a:off x="0" y="3805918"/>
            <a:ext cx="6550701" cy="3082062"/>
          </a:xfrm>
          <a:prstGeom prst="rect">
            <a:avLst/>
          </a:prstGeom>
          <a:solidFill>
            <a:srgbClr val="BA977A"/>
          </a:solidFill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Conditional formatting – Highlighting the missing cells.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Filter – Removes empty cell.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Formula – Assess employee performance.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PivotTable – Summarize the data.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Pie Chart – Visualize performance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174070791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B3E345C-6CB2-4FE6-9CFE-C245DC1B2075}"/>
              </a:ext>
            </a:extLst>
          </p:cNvPr>
          <p:cNvSpPr txBox="1"/>
          <p:nvPr/>
        </p:nvSpPr>
        <p:spPr>
          <a:xfrm>
            <a:off x="442619" y="266262"/>
            <a:ext cx="5097875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 Extrabold" panose="020B0906030804020204" pitchFamily="34" charset="0"/>
                <a:cs typeface="Open Sans" panose="020B0606030504020204" pitchFamily="34" charset="0"/>
              </a:rPr>
              <a:t>DATASET DESCRIPTION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6E5E8A-B26D-40D8-A382-D95457997253}"/>
              </a:ext>
            </a:extLst>
          </p:cNvPr>
          <p:cNvSpPr txBox="1"/>
          <p:nvPr/>
        </p:nvSpPr>
        <p:spPr>
          <a:xfrm>
            <a:off x="1858781" y="1109700"/>
            <a:ext cx="4961744" cy="4248855"/>
          </a:xfrm>
          <a:prstGeom prst="rect">
            <a:avLst/>
          </a:prstGeom>
          <a:solidFill>
            <a:srgbClr val="BA977A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Kaggle – Excel spreadsheet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2000" dirty="0"/>
              <a:t>26 features – 9 features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Employee ID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Employee first name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Employee last name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Business type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Gender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Employee roles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Employee performance level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Employee performance level rating</a:t>
            </a:r>
          </a:p>
        </p:txBody>
      </p:sp>
    </p:spTree>
    <p:extLst>
      <p:ext uri="{BB962C8B-B14F-4D97-AF65-F5344CB8AC3E}">
        <p14:creationId xmlns:p14="http://schemas.microsoft.com/office/powerpoint/2010/main" val="120464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0F2466-0F10-47FF-A5E6-C938095713D2}"/>
              </a:ext>
            </a:extLst>
          </p:cNvPr>
          <p:cNvSpPr txBox="1"/>
          <p:nvPr/>
        </p:nvSpPr>
        <p:spPr>
          <a:xfrm>
            <a:off x="404735" y="749507"/>
            <a:ext cx="4931764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Open Sans"/>
              </a:rPr>
              <a:t>MODELLING</a:t>
            </a:r>
            <a:r>
              <a:rPr lang="en-US" sz="3200" dirty="0">
                <a:latin typeface="Open Sans"/>
              </a:rPr>
              <a:t> </a:t>
            </a:r>
            <a:r>
              <a:rPr lang="en-US" sz="3200" b="1" dirty="0">
                <a:latin typeface="Open Sans"/>
              </a:rPr>
              <a:t>APPROACH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849944-A28A-4673-ABAB-0008C0B39952}"/>
              </a:ext>
            </a:extLst>
          </p:cNvPr>
          <p:cNvSpPr txBox="1"/>
          <p:nvPr/>
        </p:nvSpPr>
        <p:spPr>
          <a:xfrm>
            <a:off x="2870617" y="2046863"/>
            <a:ext cx="6235908" cy="3511859"/>
          </a:xfrm>
          <a:prstGeom prst="rect">
            <a:avLst/>
          </a:prstGeom>
          <a:solidFill>
            <a:srgbClr val="BA977A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Data collection – Collects Excel data in the </a:t>
            </a:r>
            <a:r>
              <a:rPr lang="en-US" dirty="0" err="1"/>
              <a:t>kaggle</a:t>
            </a:r>
            <a:r>
              <a:rPr lang="en-US" dirty="0"/>
              <a:t> regarding employee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Features collection – Identification and formation of the performance level of employees.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cleaning – Identification and filtering of missing value.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Performance level – Calculation of performance level using formula.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Summary – Summarizing the types of employees using pivot table like gender, part time or full time, role and performance level.</a:t>
            </a:r>
          </a:p>
        </p:txBody>
      </p:sp>
    </p:spTree>
    <p:extLst>
      <p:ext uri="{BB962C8B-B14F-4D97-AF65-F5344CB8AC3E}">
        <p14:creationId xmlns:p14="http://schemas.microsoft.com/office/powerpoint/2010/main" val="350335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a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an" id="{E1E1DD52-C911-46D3-863B-2175E25DD55A}" vid="{26D82E1E-2F44-4D70-B951-137787F903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naan</Template>
  <TotalTime>438</TotalTime>
  <Words>654</Words>
  <Application>Microsoft Office PowerPoint</Application>
  <PresentationFormat>Widescreen</PresentationFormat>
  <Paragraphs>108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Mongolian Baiti</vt:lpstr>
      <vt:lpstr>Open Sans</vt:lpstr>
      <vt:lpstr>Open Sans Extrabold</vt:lpstr>
      <vt:lpstr>Trebuchet MS</vt:lpstr>
      <vt:lpstr>naan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Template 2</dc:title>
  <dc:creator>USER</dc:creator>
  <cp:lastModifiedBy>USER</cp:lastModifiedBy>
  <cp:revision>52</cp:revision>
  <dcterms:created xsi:type="dcterms:W3CDTF">2020-03-15T12:49:15Z</dcterms:created>
  <dcterms:modified xsi:type="dcterms:W3CDTF">2024-08-30T03:05:32Z</dcterms:modified>
</cp:coreProperties>
</file>