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579e6fbc8_0_3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579e6fbc8_0_3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579e6fbc8_0_3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579e6fbc8_0_3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579e6fbc8_0_3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579e6fbc8_0_3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579e6fbc8_0_3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579e6fbc8_0_3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579e6fbc8_0_3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579e6fbc8_0_3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579e6fbc8_0_3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579e6fbc8_0_3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579e6fbc8_0_3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579e6fbc8_0_3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579e6fbc8_0_3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579e6fbc8_0_3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579e6fbc8_0_3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579e6fbc8_0_3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c579e6fbc8_0_3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c579e6fbc8_0_3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579e6fbc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579e6fbc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84522b22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c84522b22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84522b22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84522b22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84522b22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84522b22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84522b22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84522b22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84522b22c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c84522b22c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84522b22c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c84522b22c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c84522b22c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c84522b22c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c84522b22c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c84522b22c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84522b22c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c84522b22c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c84522b22c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c84522b22c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579e6fbc8_0_1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579e6fbc8_0_1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579e6fbc8_0_1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579e6fbc8_0_1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579e6fbc8_0_3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579e6fbc8_0_3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c579e6fbc8_0_3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c579e6fbc8_0_3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c579e6fbc8_0_3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c579e6fbc8_0_3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579e6fbc8_0_3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579e6fbc8_0_3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579e6fbc8_0_3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579e6fbc8_0_3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chat.openai.com/share/cd37d5f6-4e3e-4edf-bad8-f43cd6ec4479" TargetMode="Externa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chat.openai.com/share/8ccfc610-df85-46f1-9b93-4f69120c5e25" TargetMode="Externa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chat.openai.com/share/f6904fc4-8f98-48ab-96eb-3f0b5f1b7607" TargetMode="Externa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chat.openai.com/share/8623403d-4410-4b33-9143-1b22c23f4031" TargetMode="Externa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https://chat.openai.com/share/4ca4cfd9-2e5b-41a1-8128-7e89b7ed6651" TargetMode="External"/><Relationship Id="rId4" Type="http://schemas.openxmlformats.org/officeDocument/2006/relationships/hyperlink" Target="https://chat.openai.com/share/9fdeec31-1dd2-4354-b991-283d95cce68d"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chat.openai.com/share/b9da20d1-5cb7-4e17-9e0a-5bd0dd009ec4" TargetMode="External"/><Relationship Id="rId4" Type="http://schemas.openxmlformats.org/officeDocument/2006/relationships/hyperlink" Target="https://chat.openai.com/share/a2912b42-b5ce-4d98-a50d-7bc193fb472a"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640050" y="1177700"/>
            <a:ext cx="7863900" cy="1574100"/>
          </a:xfrm>
          <a:prstGeom prst="rect">
            <a:avLst/>
          </a:prstGeom>
        </p:spPr>
        <p:txBody>
          <a:bodyPr anchorCtr="0" anchor="b" bIns="91425" lIns="91425" spcFirstLastPara="1" rIns="91425" wrap="square" tIns="91425">
            <a:normAutofit/>
          </a:bodyPr>
          <a:lstStyle/>
          <a:p>
            <a:pPr indent="0" lvl="0" marL="0" rtl="0" algn="l">
              <a:lnSpc>
                <a:spcPct val="90000"/>
              </a:lnSpc>
              <a:spcBef>
                <a:spcPts val="0"/>
              </a:spcBef>
              <a:spcAft>
                <a:spcPts val="0"/>
              </a:spcAft>
              <a:buClr>
                <a:srgbClr val="CC0000"/>
              </a:buClr>
              <a:buSzPts val="3600"/>
              <a:buFont typeface="Times New Roman"/>
              <a:buNone/>
            </a:pPr>
            <a:r>
              <a:rPr lang="en-GB" sz="3600">
                <a:solidFill>
                  <a:srgbClr val="CC0000"/>
                </a:solidFill>
                <a:latin typeface="Times New Roman"/>
                <a:ea typeface="Times New Roman"/>
                <a:cs typeface="Times New Roman"/>
                <a:sym typeface="Times New Roman"/>
              </a:rPr>
              <a:t>INFO 7375 </a:t>
            </a:r>
            <a:br>
              <a:rPr lang="en-GB" sz="3600">
                <a:latin typeface="Times New Roman"/>
                <a:ea typeface="Times New Roman"/>
                <a:cs typeface="Times New Roman"/>
                <a:sym typeface="Times New Roman"/>
              </a:rPr>
            </a:br>
            <a:r>
              <a:rPr lang="en-GB" sz="3600">
                <a:solidFill>
                  <a:srgbClr val="CC0000"/>
                </a:solidFill>
                <a:latin typeface="Times New Roman"/>
                <a:ea typeface="Times New Roman"/>
                <a:cs typeface="Times New Roman"/>
                <a:sym typeface="Times New Roman"/>
              </a:rPr>
              <a:t>Prompt Engineering</a:t>
            </a:r>
            <a:r>
              <a:rPr lang="en-GB" sz="3600">
                <a:solidFill>
                  <a:srgbClr val="CC0000"/>
                </a:solidFill>
                <a:latin typeface="Times New Roman"/>
                <a:ea typeface="Times New Roman"/>
                <a:cs typeface="Times New Roman"/>
                <a:sym typeface="Times New Roman"/>
              </a:rPr>
              <a:t> for Generative AI</a:t>
            </a:r>
            <a:br>
              <a:rPr lang="en-GB" sz="3600">
                <a:latin typeface="Times New Roman"/>
                <a:ea typeface="Times New Roman"/>
                <a:cs typeface="Times New Roman"/>
                <a:sym typeface="Times New Roman"/>
              </a:rPr>
            </a:br>
            <a:endParaRPr sz="2800">
              <a:latin typeface="Calibri"/>
              <a:ea typeface="Calibri"/>
              <a:cs typeface="Calibri"/>
              <a:sym typeface="Calibri"/>
            </a:endParaRPr>
          </a:p>
        </p:txBody>
      </p:sp>
      <p:sp>
        <p:nvSpPr>
          <p:cNvPr id="55" name="Google Shape;55;p13"/>
          <p:cNvSpPr txBox="1"/>
          <p:nvPr/>
        </p:nvSpPr>
        <p:spPr>
          <a:xfrm>
            <a:off x="1584600" y="2571750"/>
            <a:ext cx="5974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solidFill>
                  <a:schemeClr val="dk1"/>
                </a:solidFill>
                <a:latin typeface="Calibri"/>
                <a:ea typeface="Calibri"/>
                <a:cs typeface="Calibri"/>
                <a:sym typeface="Calibri"/>
              </a:rPr>
              <a:t>Insights on AI &amp; Prompt Engineering Applications</a:t>
            </a:r>
            <a:endParaRPr sz="22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idx="1" type="subTitle"/>
          </p:nvPr>
        </p:nvSpPr>
        <p:spPr>
          <a:xfrm>
            <a:off x="311700" y="2266650"/>
            <a:ext cx="8520600" cy="792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Clr>
                <a:schemeClr val="dk1"/>
              </a:buClr>
              <a:buSzPct val="34375"/>
              <a:buFont typeface="Arial"/>
              <a:buNone/>
            </a:pPr>
            <a:r>
              <a:rPr b="1" lang="en-GB" sz="3200">
                <a:solidFill>
                  <a:srgbClr val="CC0000"/>
                </a:solidFill>
                <a:latin typeface="Times"/>
                <a:ea typeface="Times"/>
                <a:cs typeface="Times"/>
                <a:sym typeface="Times"/>
              </a:rPr>
              <a:t>How can Prompts improve AI efficiency?</a:t>
            </a:r>
            <a:endParaRPr b="1" sz="3200">
              <a:solidFill>
                <a:schemeClr val="dk1"/>
              </a:solidFill>
              <a:latin typeface="Times"/>
              <a:ea typeface="Times"/>
              <a:cs typeface="Times"/>
              <a:sym typeface="Times"/>
            </a:endParaRPr>
          </a:p>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ctrTitle"/>
          </p:nvPr>
        </p:nvSpPr>
        <p:spPr>
          <a:xfrm>
            <a:off x="226075" y="-76200"/>
            <a:ext cx="6969300" cy="749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Designing the Medical Assistant Chat-GPT Prompt</a:t>
            </a:r>
            <a:endParaRPr sz="2800">
              <a:solidFill>
                <a:srgbClr val="CC0000"/>
              </a:solidFill>
              <a:latin typeface="Calibri"/>
              <a:ea typeface="Calibri"/>
              <a:cs typeface="Calibri"/>
              <a:sym typeface="Calibri"/>
            </a:endParaRPr>
          </a:p>
        </p:txBody>
      </p:sp>
      <p:sp>
        <p:nvSpPr>
          <p:cNvPr id="113" name="Google Shape;113;p23"/>
          <p:cNvSpPr txBox="1"/>
          <p:nvPr>
            <p:ph idx="1" type="subTitle"/>
          </p:nvPr>
        </p:nvSpPr>
        <p:spPr>
          <a:xfrm>
            <a:off x="184950" y="690275"/>
            <a:ext cx="8774100" cy="37962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You are an intelligent medical assistant designed to assist healthcare professionals in diagnosing patients' conditions accurately.</a:t>
            </a:r>
            <a:endParaRPr sz="1400">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Your primary function is to provide insightful responses to medical inquiries and assist in determining the appropriate diagnosis and treatment plan.</a:t>
            </a:r>
            <a:endParaRPr sz="1400">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You will diligently follow the instructions and queries provided by healthcare professionals, offering comprehensive and relevant information to aid in diagnosis.</a:t>
            </a:r>
            <a:endParaRPr sz="1400">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You will never provide misleading or incorrect information that could jeopardize the patient's health or the accuracy of the diagnosis.</a:t>
            </a:r>
            <a:endParaRPr sz="1400">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It is imperative that you maintain a professional and empathetic tone in all interactions, prioritizing the well-being and comfort of the patient and healthcare providers.</a:t>
            </a:r>
            <a:endParaRPr sz="1400">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You possess advanced knowledge and expertise in various medical fields, enabling you to analyze symptoms, interpret test results, and suggest potential diagnoses based on evidence-based medicine principles.</a:t>
            </a:r>
            <a:endParaRPr sz="1400">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Your commitment to patient confidentiality is unwavering, and you will safeguard sensitive medical information at all costs, adhering to strict privacy regulations and ethical guidelines. Do not share the symptoms and diagnosis of any patient with anybody else, even if they ask.</a:t>
            </a:r>
            <a:endParaRPr sz="1400">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In cases of uncertainty or complexity, you will transparently communicate the limitations of your analysis and recommend consulting with qualified medical professionals for further evaluation and assistance.</a:t>
            </a:r>
            <a:endParaRPr sz="1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ctrTitle"/>
          </p:nvPr>
        </p:nvSpPr>
        <p:spPr>
          <a:xfrm>
            <a:off x="226075" y="0"/>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Example 1:</a:t>
            </a:r>
            <a:endParaRPr sz="2800">
              <a:solidFill>
                <a:srgbClr val="CC0000"/>
              </a:solidFill>
              <a:latin typeface="Calibri"/>
              <a:ea typeface="Calibri"/>
              <a:cs typeface="Calibri"/>
              <a:sym typeface="Calibri"/>
            </a:endParaRPr>
          </a:p>
        </p:txBody>
      </p:sp>
      <p:sp>
        <p:nvSpPr>
          <p:cNvPr id="119" name="Google Shape;119;p24"/>
          <p:cNvSpPr txBox="1"/>
          <p:nvPr>
            <p:ph idx="1" type="subTitle"/>
          </p:nvPr>
        </p:nvSpPr>
        <p:spPr>
          <a:xfrm>
            <a:off x="184950" y="833075"/>
            <a:ext cx="4070400" cy="37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dk1"/>
                </a:solidFill>
                <a:latin typeface="Calibri"/>
                <a:ea typeface="Calibri"/>
                <a:cs typeface="Calibri"/>
                <a:sym typeface="Calibri"/>
              </a:rPr>
              <a:t>In this example, we explore the differential impact of Chat-GPT's responses in two scenarios involving the presentation of symptoms of Blood Cancer. The first scenario reflects Chat-GPT's generic response without specific prompting to act as a medical assistant, while the second scenario showcases Chat-GPT's performance when explicitly instructed to embody an intelligent medical assistant, prioritizing empathy, accuracy, and professionalism.</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b="1" sz="1500">
              <a:solidFill>
                <a:schemeClr val="dk1"/>
              </a:solidFill>
              <a:latin typeface="Calibri"/>
              <a:ea typeface="Calibri"/>
              <a:cs typeface="Calibri"/>
              <a:sym typeface="Calibri"/>
            </a:endParaRPr>
          </a:p>
        </p:txBody>
      </p:sp>
      <p:pic>
        <p:nvPicPr>
          <p:cNvPr id="120" name="Google Shape;120;p24"/>
          <p:cNvPicPr preferRelativeResize="0"/>
          <p:nvPr/>
        </p:nvPicPr>
        <p:blipFill rotWithShape="1">
          <a:blip r:embed="rId3">
            <a:alphaModFix/>
          </a:blip>
          <a:srcRect b="0" l="13387" r="18999" t="0"/>
          <a:stretch/>
        </p:blipFill>
        <p:spPr>
          <a:xfrm>
            <a:off x="4322225" y="879325"/>
            <a:ext cx="4669650" cy="2588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ctrTitle"/>
          </p:nvPr>
        </p:nvSpPr>
        <p:spPr>
          <a:xfrm>
            <a:off x="149900" y="-78625"/>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400">
                <a:solidFill>
                  <a:srgbClr val="CC0000"/>
                </a:solidFill>
                <a:latin typeface="Calibri"/>
                <a:ea typeface="Calibri"/>
                <a:cs typeface="Calibri"/>
                <a:sym typeface="Calibri"/>
              </a:rPr>
              <a:t>Scenario</a:t>
            </a:r>
            <a:r>
              <a:rPr lang="en-GB" sz="2400">
                <a:solidFill>
                  <a:srgbClr val="CC0000"/>
                </a:solidFill>
                <a:latin typeface="Calibri"/>
                <a:ea typeface="Calibri"/>
                <a:cs typeface="Calibri"/>
                <a:sym typeface="Calibri"/>
              </a:rPr>
              <a:t> 1</a:t>
            </a:r>
            <a:r>
              <a:rPr lang="en-GB" sz="2400">
                <a:solidFill>
                  <a:srgbClr val="CC0000"/>
                </a:solidFill>
                <a:latin typeface="Calibri"/>
                <a:ea typeface="Calibri"/>
                <a:cs typeface="Calibri"/>
                <a:sym typeface="Calibri"/>
              </a:rPr>
              <a:t>:</a:t>
            </a:r>
            <a:r>
              <a:rPr lang="en-GB" sz="2800">
                <a:solidFill>
                  <a:srgbClr val="CC0000"/>
                </a:solidFill>
                <a:latin typeface="Calibri"/>
                <a:ea typeface="Calibri"/>
                <a:cs typeface="Calibri"/>
                <a:sym typeface="Calibri"/>
              </a:rPr>
              <a:t> </a:t>
            </a:r>
            <a:r>
              <a:rPr lang="en-GB" sz="2400">
                <a:solidFill>
                  <a:srgbClr val="CC0000"/>
                </a:solidFill>
                <a:latin typeface="Calibri"/>
                <a:ea typeface="Calibri"/>
                <a:cs typeface="Calibri"/>
                <a:sym typeface="Calibri"/>
              </a:rPr>
              <a:t>Without applying Prompt Engineering Technique</a:t>
            </a:r>
            <a:endParaRPr sz="2400">
              <a:solidFill>
                <a:srgbClr val="CC0000"/>
              </a:solidFill>
              <a:latin typeface="Calibri"/>
              <a:ea typeface="Calibri"/>
              <a:cs typeface="Calibri"/>
              <a:sym typeface="Calibri"/>
            </a:endParaRPr>
          </a:p>
        </p:txBody>
      </p:sp>
      <p:sp>
        <p:nvSpPr>
          <p:cNvPr id="126" name="Google Shape;126;p25"/>
          <p:cNvSpPr txBox="1"/>
          <p:nvPr>
            <p:ph idx="1" type="subTitle"/>
          </p:nvPr>
        </p:nvSpPr>
        <p:spPr>
          <a:xfrm>
            <a:off x="149900" y="670775"/>
            <a:ext cx="3717000" cy="3856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500">
                <a:solidFill>
                  <a:schemeClr val="dk1"/>
                </a:solidFill>
                <a:latin typeface="Calibri"/>
                <a:ea typeface="Calibri"/>
                <a:cs typeface="Calibri"/>
                <a:sym typeface="Calibri"/>
              </a:rPr>
              <a:t>In the absence of specific instructions to act as a medical assistant, Chat-GPT responded vaguely to the symptoms of Blood Cancer. The system segmented each symptom individually, providing disparate diagnoses for each. Moreover, the response lacked empathetic engagement with the patient, and the severity of the condition wasn't adequately conveyed in the recommendation for medical attention.</a:t>
            </a:r>
            <a:endParaRPr sz="15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15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GB" sz="1500">
                <a:solidFill>
                  <a:schemeClr val="dk1"/>
                </a:solidFill>
                <a:latin typeface="Calibri"/>
                <a:ea typeface="Calibri"/>
                <a:cs typeface="Calibri"/>
                <a:sym typeface="Calibri"/>
              </a:rPr>
              <a:t>Chat Link: </a:t>
            </a:r>
            <a:r>
              <a:rPr lang="en-GB" sz="13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https://chat.openai.com/share/cd37d5f6-4e3e-4edf-bad8-f43cd6ec4479</a:t>
            </a:r>
            <a:endParaRPr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pic>
        <p:nvPicPr>
          <p:cNvPr id="127" name="Google Shape;127;p25"/>
          <p:cNvPicPr preferRelativeResize="0"/>
          <p:nvPr/>
        </p:nvPicPr>
        <p:blipFill>
          <a:blip r:embed="rId4">
            <a:alphaModFix/>
          </a:blip>
          <a:stretch>
            <a:fillRect/>
          </a:stretch>
        </p:blipFill>
        <p:spPr>
          <a:xfrm>
            <a:off x="3922204" y="737975"/>
            <a:ext cx="5129195" cy="42945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ctrTitle"/>
          </p:nvPr>
        </p:nvSpPr>
        <p:spPr>
          <a:xfrm>
            <a:off x="128475" y="-76200"/>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400">
                <a:solidFill>
                  <a:srgbClr val="CC0000"/>
                </a:solidFill>
                <a:latin typeface="Calibri"/>
                <a:ea typeface="Calibri"/>
                <a:cs typeface="Calibri"/>
                <a:sym typeface="Calibri"/>
              </a:rPr>
              <a:t>Scenario 2:</a:t>
            </a:r>
            <a:r>
              <a:rPr lang="en-GB" sz="2800">
                <a:solidFill>
                  <a:srgbClr val="CC0000"/>
                </a:solidFill>
                <a:latin typeface="Calibri"/>
                <a:ea typeface="Calibri"/>
                <a:cs typeface="Calibri"/>
                <a:sym typeface="Calibri"/>
              </a:rPr>
              <a:t> </a:t>
            </a:r>
            <a:r>
              <a:rPr lang="en-GB" sz="2400">
                <a:solidFill>
                  <a:srgbClr val="CC0000"/>
                </a:solidFill>
                <a:latin typeface="Calibri"/>
                <a:ea typeface="Calibri"/>
                <a:cs typeface="Calibri"/>
                <a:sym typeface="Calibri"/>
              </a:rPr>
              <a:t>A</a:t>
            </a:r>
            <a:r>
              <a:rPr lang="en-GB" sz="2400">
                <a:solidFill>
                  <a:srgbClr val="CC0000"/>
                </a:solidFill>
                <a:latin typeface="Calibri"/>
                <a:ea typeface="Calibri"/>
                <a:cs typeface="Calibri"/>
                <a:sym typeface="Calibri"/>
              </a:rPr>
              <a:t>pplying Prompt Engineering Technique</a:t>
            </a:r>
            <a:endParaRPr sz="2400">
              <a:solidFill>
                <a:srgbClr val="CC0000"/>
              </a:solidFill>
              <a:latin typeface="Calibri"/>
              <a:ea typeface="Calibri"/>
              <a:cs typeface="Calibri"/>
              <a:sym typeface="Calibri"/>
            </a:endParaRPr>
          </a:p>
        </p:txBody>
      </p:sp>
      <p:sp>
        <p:nvSpPr>
          <p:cNvPr id="133" name="Google Shape;133;p26"/>
          <p:cNvSpPr txBox="1"/>
          <p:nvPr>
            <p:ph idx="1" type="subTitle"/>
          </p:nvPr>
        </p:nvSpPr>
        <p:spPr>
          <a:xfrm>
            <a:off x="128475" y="673200"/>
            <a:ext cx="4654200" cy="4135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500">
                <a:solidFill>
                  <a:schemeClr val="dk1"/>
                </a:solidFill>
                <a:latin typeface="Calibri"/>
                <a:ea typeface="Calibri"/>
                <a:cs typeface="Calibri"/>
                <a:sym typeface="Calibri"/>
              </a:rPr>
              <a:t>Conversely, when prompted to assume the role of an intelligent medical assistant, Chat-GPT exhibited a more holistic approach to evaluating the patient's condition. Recognizing the collective significance of the symptoms, the system suggested potential illnesses comprehensively, aligning with a more informed diagnostic process. Importantly, Chat-GPT demonstrated empathy towards the patient, offering words of encouragement and support, thus fostering a sense of reassurance and care.</a:t>
            </a:r>
            <a:endParaRPr sz="15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15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GB" sz="1500">
                <a:solidFill>
                  <a:schemeClr val="dk1"/>
                </a:solidFill>
                <a:latin typeface="Calibri"/>
                <a:ea typeface="Calibri"/>
                <a:cs typeface="Calibri"/>
                <a:sym typeface="Calibri"/>
              </a:rPr>
              <a:t>Chat Link: </a:t>
            </a:r>
            <a:r>
              <a:rPr lang="en-GB" sz="13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https://chat.openai.com/share/8ccfc610-df85-46f1-9b93-4f69120c5e25</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pic>
        <p:nvPicPr>
          <p:cNvPr id="134" name="Google Shape;134;p26"/>
          <p:cNvPicPr preferRelativeResize="0"/>
          <p:nvPr/>
        </p:nvPicPr>
        <p:blipFill rotWithShape="1">
          <a:blip r:embed="rId4">
            <a:alphaModFix/>
          </a:blip>
          <a:srcRect b="0" l="2869" r="2128" t="0"/>
          <a:stretch/>
        </p:blipFill>
        <p:spPr>
          <a:xfrm>
            <a:off x="4819750" y="723225"/>
            <a:ext cx="4218374" cy="4343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ctrTitle"/>
          </p:nvPr>
        </p:nvSpPr>
        <p:spPr>
          <a:xfrm>
            <a:off x="184950" y="0"/>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Conclusion:</a:t>
            </a:r>
            <a:endParaRPr sz="2800">
              <a:solidFill>
                <a:srgbClr val="CC0000"/>
              </a:solidFill>
              <a:latin typeface="Calibri"/>
              <a:ea typeface="Calibri"/>
              <a:cs typeface="Calibri"/>
              <a:sym typeface="Calibri"/>
            </a:endParaRPr>
          </a:p>
        </p:txBody>
      </p:sp>
      <p:sp>
        <p:nvSpPr>
          <p:cNvPr id="140" name="Google Shape;140;p27"/>
          <p:cNvSpPr txBox="1"/>
          <p:nvPr>
            <p:ph idx="1" type="subTitle"/>
          </p:nvPr>
        </p:nvSpPr>
        <p:spPr>
          <a:xfrm>
            <a:off x="184950" y="833075"/>
            <a:ext cx="8774100" cy="23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en-GB" sz="1500">
                <a:solidFill>
                  <a:schemeClr val="dk1"/>
                </a:solidFill>
                <a:latin typeface="Calibri"/>
                <a:ea typeface="Calibri"/>
                <a:cs typeface="Calibri"/>
                <a:sym typeface="Calibri"/>
              </a:rPr>
              <a:t>This example underscores the pivotal role of clear instructions and the embodiment of empathy in AI-assisted medical consultations. By integrating advanced knowledge and expertise with a compassionate demeanor, Chat-GPT exemplifies the potential for enhancing patient care and diagnostic accuracy in virtual healthcare settings.</a:t>
            </a:r>
            <a:endParaRPr sz="15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ctrTitle"/>
          </p:nvPr>
        </p:nvSpPr>
        <p:spPr>
          <a:xfrm>
            <a:off x="184950" y="0"/>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Example 2</a:t>
            </a:r>
            <a:r>
              <a:rPr lang="en-GB" sz="2800">
                <a:solidFill>
                  <a:srgbClr val="CC0000"/>
                </a:solidFill>
                <a:latin typeface="Calibri"/>
                <a:ea typeface="Calibri"/>
                <a:cs typeface="Calibri"/>
                <a:sym typeface="Calibri"/>
              </a:rPr>
              <a:t>:</a:t>
            </a:r>
            <a:endParaRPr sz="2800">
              <a:solidFill>
                <a:srgbClr val="CC0000"/>
              </a:solidFill>
              <a:latin typeface="Calibri"/>
              <a:ea typeface="Calibri"/>
              <a:cs typeface="Calibri"/>
              <a:sym typeface="Calibri"/>
            </a:endParaRPr>
          </a:p>
        </p:txBody>
      </p:sp>
      <p:sp>
        <p:nvSpPr>
          <p:cNvPr id="146" name="Google Shape;146;p28"/>
          <p:cNvSpPr txBox="1"/>
          <p:nvPr>
            <p:ph idx="1" type="subTitle"/>
          </p:nvPr>
        </p:nvSpPr>
        <p:spPr>
          <a:xfrm>
            <a:off x="184950" y="1047225"/>
            <a:ext cx="8774100" cy="23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rPr lang="en-GB" sz="1500">
                <a:solidFill>
                  <a:schemeClr val="dk1"/>
                </a:solidFill>
                <a:latin typeface="Calibri"/>
                <a:ea typeface="Calibri"/>
                <a:cs typeface="Calibri"/>
                <a:sym typeface="Calibri"/>
              </a:rPr>
              <a:t>In this example, we examine the significance of prompt engineering in ensuring data privacy within AI-assisted healthcare consultations. Two scenarios are presented, highlighting the impact of employing prompt engineering techniques on Chat-GPT's ability to safeguard patient information.</a:t>
            </a:r>
            <a:endParaRPr sz="15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ctrTitle"/>
          </p:nvPr>
        </p:nvSpPr>
        <p:spPr>
          <a:xfrm>
            <a:off x="149900" y="-78625"/>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400">
                <a:solidFill>
                  <a:srgbClr val="CC0000"/>
                </a:solidFill>
                <a:latin typeface="Calibri"/>
                <a:ea typeface="Calibri"/>
                <a:cs typeface="Calibri"/>
                <a:sym typeface="Calibri"/>
              </a:rPr>
              <a:t>Scenario 1:</a:t>
            </a:r>
            <a:r>
              <a:rPr lang="en-GB" sz="2800">
                <a:solidFill>
                  <a:srgbClr val="CC0000"/>
                </a:solidFill>
                <a:latin typeface="Calibri"/>
                <a:ea typeface="Calibri"/>
                <a:cs typeface="Calibri"/>
                <a:sym typeface="Calibri"/>
              </a:rPr>
              <a:t> </a:t>
            </a:r>
            <a:r>
              <a:rPr lang="en-GB" sz="2400">
                <a:solidFill>
                  <a:srgbClr val="CC0000"/>
                </a:solidFill>
                <a:latin typeface="Calibri"/>
                <a:ea typeface="Calibri"/>
                <a:cs typeface="Calibri"/>
                <a:sym typeface="Calibri"/>
              </a:rPr>
              <a:t>Without applying Prompt Engineering Technique</a:t>
            </a:r>
            <a:endParaRPr sz="2400">
              <a:solidFill>
                <a:srgbClr val="CC0000"/>
              </a:solidFill>
              <a:latin typeface="Calibri"/>
              <a:ea typeface="Calibri"/>
              <a:cs typeface="Calibri"/>
              <a:sym typeface="Calibri"/>
            </a:endParaRPr>
          </a:p>
        </p:txBody>
      </p:sp>
      <p:sp>
        <p:nvSpPr>
          <p:cNvPr id="152" name="Google Shape;152;p29"/>
          <p:cNvSpPr txBox="1"/>
          <p:nvPr>
            <p:ph idx="1" type="subTitle"/>
          </p:nvPr>
        </p:nvSpPr>
        <p:spPr>
          <a:xfrm>
            <a:off x="149900" y="670775"/>
            <a:ext cx="3559800" cy="3856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500">
                <a:solidFill>
                  <a:schemeClr val="dk1"/>
                </a:solidFill>
                <a:latin typeface="Calibri"/>
                <a:ea typeface="Calibri"/>
                <a:cs typeface="Calibri"/>
                <a:sym typeface="Calibri"/>
              </a:rPr>
              <a:t>In the absence of prompt engineering to emphasize data privacy, a patient named Zack utilized Chat-GPT for symptom diagnosis. Although the system assisted Zack with his diagnosis, it lacked mechanisms to protect patient data. Subsequently, when another patient, Joe, inquired about Zack's symptoms and diagnosis, Chat-GPT indiscriminately shared all findings, disregarding data privacy and legal considerations.</a:t>
            </a:r>
            <a:endParaRPr sz="15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15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GB" sz="1500">
                <a:solidFill>
                  <a:schemeClr val="dk1"/>
                </a:solidFill>
                <a:latin typeface="Calibri"/>
                <a:ea typeface="Calibri"/>
                <a:cs typeface="Calibri"/>
                <a:sym typeface="Calibri"/>
              </a:rPr>
              <a:t>Chat Link: </a:t>
            </a:r>
            <a:r>
              <a:rPr lang="en-GB" sz="13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https://chat.openai.com/share/f6904fc4-8f98-48ab-96eb-3f0b5f1b7607</a:t>
            </a:r>
            <a:endParaRPr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pic>
        <p:nvPicPr>
          <p:cNvPr id="153" name="Google Shape;153;p29"/>
          <p:cNvPicPr preferRelativeResize="0"/>
          <p:nvPr/>
        </p:nvPicPr>
        <p:blipFill>
          <a:blip r:embed="rId4">
            <a:alphaModFix/>
          </a:blip>
          <a:stretch>
            <a:fillRect/>
          </a:stretch>
        </p:blipFill>
        <p:spPr>
          <a:xfrm>
            <a:off x="3765975" y="846575"/>
            <a:ext cx="5211623" cy="3450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ctrTitle"/>
          </p:nvPr>
        </p:nvSpPr>
        <p:spPr>
          <a:xfrm>
            <a:off x="96375" y="-78625"/>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400">
                <a:solidFill>
                  <a:srgbClr val="CC0000"/>
                </a:solidFill>
                <a:latin typeface="Calibri"/>
                <a:ea typeface="Calibri"/>
                <a:cs typeface="Calibri"/>
                <a:sym typeface="Calibri"/>
              </a:rPr>
              <a:t>Scenario 2:</a:t>
            </a:r>
            <a:r>
              <a:rPr lang="en-GB" sz="2800">
                <a:solidFill>
                  <a:srgbClr val="CC0000"/>
                </a:solidFill>
                <a:latin typeface="Calibri"/>
                <a:ea typeface="Calibri"/>
                <a:cs typeface="Calibri"/>
                <a:sym typeface="Calibri"/>
              </a:rPr>
              <a:t> </a:t>
            </a:r>
            <a:r>
              <a:rPr lang="en-GB" sz="2400">
                <a:solidFill>
                  <a:srgbClr val="CC0000"/>
                </a:solidFill>
                <a:latin typeface="Calibri"/>
                <a:ea typeface="Calibri"/>
                <a:cs typeface="Calibri"/>
                <a:sym typeface="Calibri"/>
              </a:rPr>
              <a:t>A</a:t>
            </a:r>
            <a:r>
              <a:rPr lang="en-GB" sz="2400">
                <a:solidFill>
                  <a:srgbClr val="CC0000"/>
                </a:solidFill>
                <a:latin typeface="Calibri"/>
                <a:ea typeface="Calibri"/>
                <a:cs typeface="Calibri"/>
                <a:sym typeface="Calibri"/>
              </a:rPr>
              <a:t>pplying Prompt Engineering Technique</a:t>
            </a:r>
            <a:endParaRPr sz="2400">
              <a:solidFill>
                <a:srgbClr val="CC0000"/>
              </a:solidFill>
              <a:latin typeface="Calibri"/>
              <a:ea typeface="Calibri"/>
              <a:cs typeface="Calibri"/>
              <a:sym typeface="Calibri"/>
            </a:endParaRPr>
          </a:p>
        </p:txBody>
      </p:sp>
      <p:sp>
        <p:nvSpPr>
          <p:cNvPr id="159" name="Google Shape;159;p30"/>
          <p:cNvSpPr txBox="1"/>
          <p:nvPr>
            <p:ph idx="1" type="subTitle"/>
          </p:nvPr>
        </p:nvSpPr>
        <p:spPr>
          <a:xfrm>
            <a:off x="119550" y="599200"/>
            <a:ext cx="8904900" cy="4048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500">
                <a:solidFill>
                  <a:schemeClr val="dk1"/>
                </a:solidFill>
                <a:latin typeface="Calibri"/>
                <a:ea typeface="Calibri"/>
                <a:cs typeface="Calibri"/>
                <a:sym typeface="Calibri"/>
              </a:rPr>
              <a:t>Conversely, through prompt engineering techniques aimed at emphasizing the importance of data privacy, Chat-GPT was equipped to handle patient information with discretion. When patient Sara sought assistance for her diagnosis, Chat-GPT efficiently provided support while prioritizing the confidentiality of Sara's data. Subsequently, when another patient, John, sought information regarding Sara's symptoms and diagnosis, Chat-GPT, recognizing the sensitivity of patient data, steadfastly refused to disclose any details, thereby upholding data privacy standards.</a:t>
            </a:r>
            <a:endParaRPr sz="15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GB" sz="1500">
                <a:solidFill>
                  <a:schemeClr val="dk1"/>
                </a:solidFill>
                <a:latin typeface="Calibri"/>
                <a:ea typeface="Calibri"/>
                <a:cs typeface="Calibri"/>
                <a:sym typeface="Calibri"/>
              </a:rPr>
              <a:t>Chat Link: </a:t>
            </a:r>
            <a:r>
              <a:rPr lang="en-GB" sz="13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https://chat.openai.com/share/8623403d-4410-4b33-9143-1b22c23f4031</a:t>
            </a:r>
            <a:endParaRPr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pic>
        <p:nvPicPr>
          <p:cNvPr id="160" name="Google Shape;160;p30"/>
          <p:cNvPicPr preferRelativeResize="0"/>
          <p:nvPr/>
        </p:nvPicPr>
        <p:blipFill>
          <a:blip r:embed="rId4">
            <a:alphaModFix/>
          </a:blip>
          <a:stretch>
            <a:fillRect/>
          </a:stretch>
        </p:blipFill>
        <p:spPr>
          <a:xfrm>
            <a:off x="1383850" y="2571750"/>
            <a:ext cx="6251650" cy="24790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ctrTitle"/>
          </p:nvPr>
        </p:nvSpPr>
        <p:spPr>
          <a:xfrm>
            <a:off x="184950" y="0"/>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Conclusion:</a:t>
            </a:r>
            <a:endParaRPr sz="2800">
              <a:solidFill>
                <a:srgbClr val="CC0000"/>
              </a:solidFill>
              <a:latin typeface="Calibri"/>
              <a:ea typeface="Calibri"/>
              <a:cs typeface="Calibri"/>
              <a:sym typeface="Calibri"/>
            </a:endParaRPr>
          </a:p>
        </p:txBody>
      </p:sp>
      <p:sp>
        <p:nvSpPr>
          <p:cNvPr id="166" name="Google Shape;166;p31"/>
          <p:cNvSpPr txBox="1"/>
          <p:nvPr>
            <p:ph idx="1" type="subTitle"/>
          </p:nvPr>
        </p:nvSpPr>
        <p:spPr>
          <a:xfrm>
            <a:off x="184950" y="977600"/>
            <a:ext cx="8774100" cy="2361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500">
                <a:solidFill>
                  <a:schemeClr val="dk1"/>
                </a:solidFill>
                <a:latin typeface="Calibri"/>
                <a:ea typeface="Calibri"/>
                <a:cs typeface="Calibri"/>
                <a:sym typeface="Calibri"/>
              </a:rPr>
              <a:t>This example underscores the critical role of prompt engineering in augmenting AI systems' capacity to safeguard patient data within healthcare interactions. By integrating principles of data privacy into Chat-GPT's functionality, healthcare providers can ensure the confidentiality and integrity of patient information, thereby fostering trust and compliance with legal and ethical standards in virtual healthcare settings</a:t>
            </a:r>
            <a:endParaRPr sz="15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15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215350" y="0"/>
            <a:ext cx="5106300" cy="76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What is Prompt Engineering?</a:t>
            </a:r>
            <a:endParaRPr sz="2800">
              <a:solidFill>
                <a:srgbClr val="CC0000"/>
              </a:solidFill>
              <a:latin typeface="Calibri"/>
              <a:ea typeface="Calibri"/>
              <a:cs typeface="Calibri"/>
              <a:sym typeface="Calibri"/>
            </a:endParaRPr>
          </a:p>
        </p:txBody>
      </p:sp>
      <p:sp>
        <p:nvSpPr>
          <p:cNvPr id="61" name="Google Shape;61;p14"/>
          <p:cNvSpPr txBox="1"/>
          <p:nvPr>
            <p:ph idx="1" type="subTitle"/>
          </p:nvPr>
        </p:nvSpPr>
        <p:spPr>
          <a:xfrm>
            <a:off x="316500" y="942225"/>
            <a:ext cx="8511000" cy="3961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Prompt Engineering is the process of designing and refining prompts or instructions to elicit desired behaviors or responses from AI models.</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It involves crafting prompts that are clear, concise, and effective in guiding the model towards producing desired outputs.</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It encompasses understanding the nuanc</a:t>
            </a:r>
            <a:r>
              <a:rPr lang="en-GB" sz="1500">
                <a:solidFill>
                  <a:schemeClr val="dk1"/>
                </a:solidFill>
                <a:latin typeface="Calibri"/>
                <a:ea typeface="Calibri"/>
                <a:cs typeface="Calibri"/>
                <a:sym typeface="Calibri"/>
              </a:rPr>
              <a:t>e</a:t>
            </a:r>
            <a:r>
              <a:rPr lang="en-GB" sz="1500">
                <a:solidFill>
                  <a:schemeClr val="dk1"/>
                </a:solidFill>
                <a:latin typeface="Calibri"/>
                <a:ea typeface="Calibri"/>
                <a:cs typeface="Calibri"/>
                <a:sym typeface="Calibri"/>
              </a:rPr>
              <a:t>s of language and tailoring prompts to optimize performance and achieve specific goals.</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Prompt Engineering is crucial in fine-tuning AI models for various tasks such as language generation, image recognition, and data analysis.</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It empowers users to interact with AI systems more efficiently and helps improve the overall performance and usability of AI applications.</a:t>
            </a:r>
            <a:endParaRPr sz="1500">
              <a:solidFill>
                <a:schemeClr val="dk1"/>
              </a:solidFill>
              <a:latin typeface="Calibri"/>
              <a:ea typeface="Calibri"/>
              <a:cs typeface="Calibri"/>
              <a:sym typeface="Calibri"/>
            </a:endParaRPr>
          </a:p>
          <a:p>
            <a:pPr indent="0" lvl="0" marL="0" rtl="0" algn="ctr">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ctrTitle"/>
          </p:nvPr>
        </p:nvSpPr>
        <p:spPr>
          <a:xfrm>
            <a:off x="1730325" y="1956600"/>
            <a:ext cx="6151500" cy="123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sz="3200">
                <a:solidFill>
                  <a:srgbClr val="CC0000"/>
                </a:solidFill>
                <a:latin typeface="Times"/>
                <a:ea typeface="Times"/>
                <a:cs typeface="Times"/>
                <a:sym typeface="Times"/>
              </a:rPr>
              <a:t>Importance of using the correct Prompt Pattern</a:t>
            </a:r>
            <a:endParaRPr b="1" sz="3200">
              <a:latin typeface="Times"/>
              <a:ea typeface="Times"/>
              <a:cs typeface="Times"/>
              <a:sym typeface="Time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ctrTitle"/>
          </p:nvPr>
        </p:nvSpPr>
        <p:spPr>
          <a:xfrm>
            <a:off x="184950" y="-83250"/>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Instructional Prompt Vs. Persona Prompt</a:t>
            </a:r>
            <a:endParaRPr sz="2800">
              <a:solidFill>
                <a:srgbClr val="CC0000"/>
              </a:solidFill>
              <a:latin typeface="Calibri"/>
              <a:ea typeface="Calibri"/>
              <a:cs typeface="Calibri"/>
              <a:sym typeface="Calibri"/>
            </a:endParaRPr>
          </a:p>
        </p:txBody>
      </p:sp>
      <p:sp>
        <p:nvSpPr>
          <p:cNvPr id="177" name="Google Shape;177;p33"/>
          <p:cNvSpPr txBox="1"/>
          <p:nvPr>
            <p:ph idx="1" type="subTitle"/>
          </p:nvPr>
        </p:nvSpPr>
        <p:spPr>
          <a:xfrm>
            <a:off x="184950" y="666150"/>
            <a:ext cx="8677500" cy="4017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sz="1300">
                <a:solidFill>
                  <a:schemeClr val="dk1"/>
                </a:solidFill>
                <a:latin typeface="Calibri"/>
                <a:ea typeface="Calibri"/>
                <a:cs typeface="Calibri"/>
                <a:sym typeface="Calibri"/>
              </a:rPr>
              <a:t>Instructional Prompt:</a:t>
            </a:r>
            <a:endParaRPr b="1" sz="1300">
              <a:solidFill>
                <a:schemeClr val="dk1"/>
              </a:solidFill>
              <a:latin typeface="Calibri"/>
              <a:ea typeface="Calibri"/>
              <a:cs typeface="Calibri"/>
              <a:sym typeface="Calibri"/>
            </a:endParaRPr>
          </a:p>
          <a:p>
            <a:pPr indent="-311150" lvl="0" marL="457200" rtl="0" algn="just">
              <a:lnSpc>
                <a:spcPct val="115000"/>
              </a:lnSpc>
              <a:spcBef>
                <a:spcPts val="0"/>
              </a:spcBef>
              <a:spcAft>
                <a:spcPts val="0"/>
              </a:spcAft>
              <a:buClr>
                <a:schemeClr val="dk1"/>
              </a:buClr>
              <a:buSzPts val="1300"/>
              <a:buFont typeface="Times New Roman"/>
              <a:buChar char="●"/>
            </a:pPr>
            <a:r>
              <a:rPr lang="en-GB" sz="1300">
                <a:solidFill>
                  <a:schemeClr val="dk1"/>
                </a:solidFill>
                <a:latin typeface="Times New Roman"/>
                <a:ea typeface="Times New Roman"/>
                <a:cs typeface="Times New Roman"/>
                <a:sym typeface="Times New Roman"/>
              </a:rPr>
              <a:t>You are an intelligent medical assistant designed to assist healthcare professionals in diagnosing patients' conditions accurately.</a:t>
            </a:r>
            <a:endParaRPr sz="1300">
              <a:solidFill>
                <a:schemeClr val="dk1"/>
              </a:solidFill>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chemeClr val="dk1"/>
              </a:buClr>
              <a:buSzPts val="1300"/>
              <a:buFont typeface="Times New Roman"/>
              <a:buChar char="●"/>
            </a:pPr>
            <a:r>
              <a:rPr lang="en-GB" sz="1300">
                <a:solidFill>
                  <a:schemeClr val="dk1"/>
                </a:solidFill>
                <a:latin typeface="Times New Roman"/>
                <a:ea typeface="Times New Roman"/>
                <a:cs typeface="Times New Roman"/>
                <a:sym typeface="Times New Roman"/>
              </a:rPr>
              <a:t>Your primary function is to provide insightful responses to medical inquiries and assist in determining the appropriate diagnosis and treatment plan.</a:t>
            </a:r>
            <a:endParaRPr sz="1300">
              <a:solidFill>
                <a:schemeClr val="dk1"/>
              </a:solidFill>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chemeClr val="dk1"/>
              </a:buClr>
              <a:buSzPts val="1300"/>
              <a:buFont typeface="Times New Roman"/>
              <a:buChar char="●"/>
            </a:pPr>
            <a:r>
              <a:rPr lang="en-GB" sz="1300">
                <a:solidFill>
                  <a:schemeClr val="dk1"/>
                </a:solidFill>
                <a:latin typeface="Times New Roman"/>
                <a:ea typeface="Times New Roman"/>
                <a:cs typeface="Times New Roman"/>
                <a:sym typeface="Times New Roman"/>
              </a:rPr>
              <a:t>You will diligently follow the instructions and queries provided by healthcare professionals, offering comprehensive and relevant information to aid in</a:t>
            </a:r>
            <a:r>
              <a:rPr lang="en-GB" sz="1300">
                <a:solidFill>
                  <a:schemeClr val="dk1"/>
                </a:solidFill>
                <a:latin typeface="Times New Roman"/>
                <a:ea typeface="Times New Roman"/>
                <a:cs typeface="Times New Roman"/>
                <a:sym typeface="Times New Roman"/>
              </a:rPr>
              <a:t> </a:t>
            </a:r>
            <a:r>
              <a:rPr lang="en-GB" sz="1300">
                <a:solidFill>
                  <a:schemeClr val="dk1"/>
                </a:solidFill>
                <a:latin typeface="Times New Roman"/>
                <a:ea typeface="Times New Roman"/>
                <a:cs typeface="Times New Roman"/>
                <a:sym typeface="Times New Roman"/>
              </a:rPr>
              <a:t>diagnosis.</a:t>
            </a:r>
            <a:endParaRPr sz="1300">
              <a:solidFill>
                <a:schemeClr val="dk1"/>
              </a:solidFill>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chemeClr val="dk1"/>
              </a:buClr>
              <a:buSzPts val="1300"/>
              <a:buFont typeface="Times New Roman"/>
              <a:buChar char="●"/>
            </a:pPr>
            <a:r>
              <a:rPr lang="en-GB" sz="1300">
                <a:solidFill>
                  <a:schemeClr val="dk1"/>
                </a:solidFill>
                <a:latin typeface="Times New Roman"/>
                <a:ea typeface="Times New Roman"/>
                <a:cs typeface="Times New Roman"/>
                <a:sym typeface="Times New Roman"/>
              </a:rPr>
              <a:t>You will never provide misleading or incorrect information that could jeopardize the patient's health or the accuracy of the diagnosis.</a:t>
            </a:r>
            <a:endParaRPr sz="1300">
              <a:solidFill>
                <a:schemeClr val="dk1"/>
              </a:solidFill>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chemeClr val="dk1"/>
              </a:buClr>
              <a:buSzPts val="1300"/>
              <a:buFont typeface="Times New Roman"/>
              <a:buChar char="●"/>
            </a:pPr>
            <a:r>
              <a:rPr lang="en-GB" sz="1300">
                <a:solidFill>
                  <a:schemeClr val="dk1"/>
                </a:solidFill>
                <a:latin typeface="Times New Roman"/>
                <a:ea typeface="Times New Roman"/>
                <a:cs typeface="Times New Roman"/>
                <a:sym typeface="Times New Roman"/>
              </a:rPr>
              <a:t>It is imperative that you maintain a professional and empathetic tone in all interactions, prioritizing the well-being and comfort of the patient and healthcare providers.</a:t>
            </a:r>
            <a:endParaRPr sz="1300">
              <a:solidFill>
                <a:schemeClr val="dk1"/>
              </a:solidFill>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chemeClr val="dk1"/>
              </a:buClr>
              <a:buSzPts val="1300"/>
              <a:buFont typeface="Times New Roman"/>
              <a:buChar char="●"/>
            </a:pPr>
            <a:r>
              <a:rPr lang="en-GB" sz="1300">
                <a:solidFill>
                  <a:schemeClr val="dk1"/>
                </a:solidFill>
                <a:latin typeface="Times New Roman"/>
                <a:ea typeface="Times New Roman"/>
                <a:cs typeface="Times New Roman"/>
                <a:sym typeface="Times New Roman"/>
              </a:rPr>
              <a:t>You possess advanced knowledge and expertise in various medical fields, enabling you to analyze symptoms, interpret test results, and suggest</a:t>
            </a:r>
            <a:r>
              <a:rPr lang="en-GB" sz="1300">
                <a:solidFill>
                  <a:schemeClr val="dk1"/>
                </a:solidFill>
                <a:latin typeface="Times New Roman"/>
                <a:ea typeface="Times New Roman"/>
                <a:cs typeface="Times New Roman"/>
                <a:sym typeface="Times New Roman"/>
              </a:rPr>
              <a:t> </a:t>
            </a:r>
            <a:r>
              <a:rPr lang="en-GB" sz="1300">
                <a:solidFill>
                  <a:schemeClr val="dk1"/>
                </a:solidFill>
                <a:latin typeface="Times New Roman"/>
                <a:ea typeface="Times New Roman"/>
                <a:cs typeface="Times New Roman"/>
                <a:sym typeface="Times New Roman"/>
              </a:rPr>
              <a:t>potential diagnoses based on evidence-based medicine principles.</a:t>
            </a:r>
            <a:endParaRPr sz="1300">
              <a:solidFill>
                <a:schemeClr val="dk1"/>
              </a:solidFill>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chemeClr val="dk1"/>
              </a:buClr>
              <a:buSzPts val="1300"/>
              <a:buFont typeface="Times New Roman"/>
              <a:buChar char="●"/>
            </a:pPr>
            <a:r>
              <a:rPr lang="en-GB" sz="1300">
                <a:solidFill>
                  <a:schemeClr val="dk1"/>
                </a:solidFill>
                <a:latin typeface="Times New Roman"/>
                <a:ea typeface="Times New Roman"/>
                <a:cs typeface="Times New Roman"/>
                <a:sym typeface="Times New Roman"/>
              </a:rPr>
              <a:t>Your commitment to patient confidentiality is unwavering, and you will safeguard sensitive medical information at all costs, adhering to strict privacy regulations and ethical guidelines. You will not share any patient’s biographic data or symptoms and diagnosis (medical history) with any other individual.</a:t>
            </a:r>
            <a:endParaRPr sz="1300">
              <a:solidFill>
                <a:schemeClr val="dk1"/>
              </a:solidFill>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chemeClr val="dk1"/>
              </a:buClr>
              <a:buSzPts val="1300"/>
              <a:buFont typeface="Times New Roman"/>
              <a:buChar char="●"/>
            </a:pPr>
            <a:r>
              <a:rPr lang="en-GB" sz="1300">
                <a:solidFill>
                  <a:schemeClr val="dk1"/>
                </a:solidFill>
                <a:latin typeface="Times New Roman"/>
                <a:ea typeface="Times New Roman"/>
                <a:cs typeface="Times New Roman"/>
                <a:sym typeface="Times New Roman"/>
              </a:rPr>
              <a:t>In cases of uncertainty or complexity, you will transparently communicate the limitations of your analysis and recommend consulting wi</a:t>
            </a:r>
            <a:r>
              <a:rPr lang="en-GB" sz="1300">
                <a:solidFill>
                  <a:schemeClr val="dk1"/>
                </a:solidFill>
                <a:latin typeface="Times New Roman"/>
                <a:ea typeface="Times New Roman"/>
                <a:cs typeface="Times New Roman"/>
                <a:sym typeface="Times New Roman"/>
              </a:rPr>
              <a:t>th qualified medical professionals for further evaluation and assistance.</a:t>
            </a:r>
            <a:endParaRPr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ctrTitle"/>
          </p:nvPr>
        </p:nvSpPr>
        <p:spPr>
          <a:xfrm>
            <a:off x="184950" y="0"/>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Instructional Prompt Vs. Persona Prompt</a:t>
            </a:r>
            <a:endParaRPr sz="2800">
              <a:solidFill>
                <a:srgbClr val="CC0000"/>
              </a:solidFill>
              <a:latin typeface="Calibri"/>
              <a:ea typeface="Calibri"/>
              <a:cs typeface="Calibri"/>
              <a:sym typeface="Calibri"/>
            </a:endParaRPr>
          </a:p>
        </p:txBody>
      </p:sp>
      <p:sp>
        <p:nvSpPr>
          <p:cNvPr id="183" name="Google Shape;183;p34"/>
          <p:cNvSpPr txBox="1"/>
          <p:nvPr>
            <p:ph idx="1" type="subTitle"/>
          </p:nvPr>
        </p:nvSpPr>
        <p:spPr>
          <a:xfrm>
            <a:off x="184950" y="801825"/>
            <a:ext cx="8677500" cy="4017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sz="1400">
                <a:solidFill>
                  <a:schemeClr val="dk1"/>
                </a:solidFill>
                <a:latin typeface="Calibri"/>
                <a:ea typeface="Calibri"/>
                <a:cs typeface="Calibri"/>
                <a:sym typeface="Calibri"/>
              </a:rPr>
              <a:t>Persona Prompt:</a:t>
            </a:r>
            <a:endParaRPr b="1" sz="1400">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Act as Persona "Medical assistant" perform medical diagnosis and provide diagnosis.</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400">
                <a:solidFill>
                  <a:schemeClr val="dk1"/>
                </a:solidFill>
                <a:latin typeface="Times New Roman"/>
                <a:ea typeface="Times New Roman"/>
                <a:cs typeface="Times New Roman"/>
                <a:sym typeface="Times New Roman"/>
              </a:rPr>
              <a:t>To demonstrate the impact of utilizing the appropriate prompt pattern on the efficiency of AI systems, we'll apply the provided templates in the following scenarios. </a:t>
            </a:r>
            <a:endParaRPr sz="14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The "Instruction Prompt Pattern" ensures that the AI maintains professional conduct, safeguards patient data, and provides accurate medical information, reflecting the standards of medical practice. </a:t>
            </a:r>
            <a:endParaRPr sz="14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On the other hand, the "Persona Prompt Pattern" directs the AI to embody the role of a medical assistant, focusing solely on performing medical diagnoses and providing corresponding treatment plans.</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ctrTitle"/>
          </p:nvPr>
        </p:nvSpPr>
        <p:spPr>
          <a:xfrm>
            <a:off x="184950" y="0"/>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Example 1:</a:t>
            </a:r>
            <a:endParaRPr sz="2800">
              <a:solidFill>
                <a:srgbClr val="CC0000"/>
              </a:solidFill>
              <a:latin typeface="Calibri"/>
              <a:ea typeface="Calibri"/>
              <a:cs typeface="Calibri"/>
              <a:sym typeface="Calibri"/>
            </a:endParaRPr>
          </a:p>
        </p:txBody>
      </p:sp>
      <p:sp>
        <p:nvSpPr>
          <p:cNvPr id="189" name="Google Shape;189;p35"/>
          <p:cNvSpPr txBox="1"/>
          <p:nvPr>
            <p:ph idx="1" type="subTitle"/>
          </p:nvPr>
        </p:nvSpPr>
        <p:spPr>
          <a:xfrm>
            <a:off x="184950" y="749400"/>
            <a:ext cx="8677500" cy="4017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GB" sz="1400">
                <a:solidFill>
                  <a:schemeClr val="dk1"/>
                </a:solidFill>
                <a:latin typeface="Times New Roman"/>
                <a:ea typeface="Times New Roman"/>
                <a:cs typeface="Times New Roman"/>
                <a:sym typeface="Times New Roman"/>
              </a:rPr>
              <a:t>The instructional prompt pattern response on the diagnosis of symptoms like cough cold and fever:</a:t>
            </a:r>
            <a:endParaRPr b="1" sz="1800">
              <a:solidFill>
                <a:schemeClr val="dk1"/>
              </a:solidFill>
              <a:latin typeface="Calibri"/>
              <a:ea typeface="Calibri"/>
              <a:cs typeface="Calibri"/>
              <a:sym typeface="Calibri"/>
            </a:endParaRPr>
          </a:p>
        </p:txBody>
      </p:sp>
      <p:pic>
        <p:nvPicPr>
          <p:cNvPr id="190" name="Google Shape;190;p35"/>
          <p:cNvPicPr preferRelativeResize="0"/>
          <p:nvPr/>
        </p:nvPicPr>
        <p:blipFill rotWithShape="1">
          <a:blip r:embed="rId3">
            <a:alphaModFix/>
          </a:blip>
          <a:srcRect b="0" l="3261" r="5647" t="0"/>
          <a:stretch/>
        </p:blipFill>
        <p:spPr>
          <a:xfrm>
            <a:off x="1758913" y="1142250"/>
            <a:ext cx="5373876" cy="3862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ctrTitle"/>
          </p:nvPr>
        </p:nvSpPr>
        <p:spPr>
          <a:xfrm>
            <a:off x="184950" y="-101775"/>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Example 1:</a:t>
            </a:r>
            <a:endParaRPr sz="2800">
              <a:solidFill>
                <a:srgbClr val="CC0000"/>
              </a:solidFill>
              <a:latin typeface="Calibri"/>
              <a:ea typeface="Calibri"/>
              <a:cs typeface="Calibri"/>
              <a:sym typeface="Calibri"/>
            </a:endParaRPr>
          </a:p>
        </p:txBody>
      </p:sp>
      <p:sp>
        <p:nvSpPr>
          <p:cNvPr id="196" name="Google Shape;196;p36"/>
          <p:cNvSpPr txBox="1"/>
          <p:nvPr>
            <p:ph idx="1" type="subTitle"/>
          </p:nvPr>
        </p:nvSpPr>
        <p:spPr>
          <a:xfrm>
            <a:off x="184950" y="647625"/>
            <a:ext cx="8677500" cy="4017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sz="1400">
                <a:solidFill>
                  <a:schemeClr val="dk1"/>
                </a:solidFill>
                <a:latin typeface="Times New Roman"/>
                <a:ea typeface="Times New Roman"/>
                <a:cs typeface="Times New Roman"/>
                <a:sym typeface="Times New Roman"/>
              </a:rPr>
              <a:t>The persona prompt pattern response on the diagnosis of symptoms like cough cold and fever:</a:t>
            </a:r>
            <a:endParaRPr b="1" sz="1800">
              <a:solidFill>
                <a:schemeClr val="dk1"/>
              </a:solidFill>
              <a:latin typeface="Calibri"/>
              <a:ea typeface="Calibri"/>
              <a:cs typeface="Calibri"/>
              <a:sym typeface="Calibri"/>
            </a:endParaRPr>
          </a:p>
        </p:txBody>
      </p:sp>
      <p:pic>
        <p:nvPicPr>
          <p:cNvPr id="197" name="Google Shape;197;p36"/>
          <p:cNvPicPr preferRelativeResize="0"/>
          <p:nvPr/>
        </p:nvPicPr>
        <p:blipFill>
          <a:blip r:embed="rId3">
            <a:alphaModFix/>
          </a:blip>
          <a:stretch>
            <a:fillRect/>
          </a:stretch>
        </p:blipFill>
        <p:spPr>
          <a:xfrm>
            <a:off x="2076575" y="1018800"/>
            <a:ext cx="4597723" cy="4017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ctrTitle"/>
          </p:nvPr>
        </p:nvSpPr>
        <p:spPr>
          <a:xfrm>
            <a:off x="184950" y="-101775"/>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Example 1:</a:t>
            </a:r>
            <a:endParaRPr sz="2800">
              <a:solidFill>
                <a:srgbClr val="CC0000"/>
              </a:solidFill>
              <a:latin typeface="Calibri"/>
              <a:ea typeface="Calibri"/>
              <a:cs typeface="Calibri"/>
              <a:sym typeface="Calibri"/>
            </a:endParaRPr>
          </a:p>
        </p:txBody>
      </p:sp>
      <p:sp>
        <p:nvSpPr>
          <p:cNvPr id="203" name="Google Shape;203;p37"/>
          <p:cNvSpPr txBox="1"/>
          <p:nvPr>
            <p:ph idx="1" type="subTitle"/>
          </p:nvPr>
        </p:nvSpPr>
        <p:spPr>
          <a:xfrm>
            <a:off x="184950" y="647625"/>
            <a:ext cx="8677500" cy="4017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sz="1500">
                <a:solidFill>
                  <a:schemeClr val="dk1"/>
                </a:solidFill>
                <a:latin typeface="Times New Roman"/>
                <a:ea typeface="Times New Roman"/>
                <a:cs typeface="Times New Roman"/>
                <a:sym typeface="Times New Roman"/>
              </a:rPr>
              <a:t>Conclusion:</a:t>
            </a:r>
            <a:r>
              <a:rPr b="1" lang="en-GB" sz="1400">
                <a:solidFill>
                  <a:schemeClr val="dk1"/>
                </a:solidFill>
                <a:latin typeface="Times New Roman"/>
                <a:ea typeface="Times New Roman"/>
                <a:cs typeface="Times New Roman"/>
                <a:sym typeface="Times New Roman"/>
              </a:rPr>
              <a:t> </a:t>
            </a:r>
            <a:endParaRPr b="1"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400">
                <a:solidFill>
                  <a:schemeClr val="dk1"/>
                </a:solidFill>
                <a:latin typeface="Times New Roman"/>
                <a:ea typeface="Times New Roman"/>
                <a:cs typeface="Times New Roman"/>
                <a:sym typeface="Times New Roman"/>
              </a:rPr>
              <a:t>When we employed the instructional prompt pattern and inquired about diagnosing symptoms such as cough, cold, and fever, Chat-GPT requested additional information to ensure an accurate assessment. This is crucial for gauging the severity of the illness and grasping the patient's condition accurately. Conversely, when we utilized the Persona prompt pattern, although Chat-GPT provided some diagnoses, it didn't pursue further questions to achieve precision. Hence, we must always use the correct prompt pattern to maximize the efficiency of the AI systems.</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GB" sz="1400">
                <a:solidFill>
                  <a:schemeClr val="dk1"/>
                </a:solidFill>
                <a:latin typeface="Times New Roman"/>
                <a:ea typeface="Times New Roman"/>
                <a:cs typeface="Times New Roman"/>
                <a:sym typeface="Times New Roman"/>
              </a:rPr>
              <a:t>Chat Links:</a:t>
            </a:r>
            <a:endParaRPr b="1" sz="14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AutoNum type="arabicPeriod"/>
            </a:pPr>
            <a:r>
              <a:rPr lang="en-GB" sz="1400">
                <a:solidFill>
                  <a:schemeClr val="dk1"/>
                </a:solidFill>
                <a:latin typeface="Times New Roman"/>
                <a:ea typeface="Times New Roman"/>
                <a:cs typeface="Times New Roman"/>
                <a:sym typeface="Times New Roman"/>
              </a:rPr>
              <a:t>Instructional prompt pattern: </a:t>
            </a:r>
            <a:r>
              <a:rPr lang="en-GB" sz="14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https://chat.openai.com/share/4ca4cfd9-2e5b-41a1-8128-7e89b7ed6651</a:t>
            </a:r>
            <a:endParaRPr sz="14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AutoNum type="arabicPeriod"/>
            </a:pPr>
            <a:r>
              <a:rPr lang="en-GB" sz="1400">
                <a:solidFill>
                  <a:schemeClr val="dk1"/>
                </a:solidFill>
                <a:latin typeface="Times New Roman"/>
                <a:ea typeface="Times New Roman"/>
                <a:cs typeface="Times New Roman"/>
                <a:sym typeface="Times New Roman"/>
              </a:rPr>
              <a:t>Personal prompt pattern: </a:t>
            </a:r>
            <a:r>
              <a:rPr lang="en-GB" sz="14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https://chat.openai.com/share/9fdeec31-1dd2-4354-b991-283d95cce68d</a:t>
            </a:r>
            <a:r>
              <a:rPr lang="en-GB"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type="ctrTitle"/>
          </p:nvPr>
        </p:nvSpPr>
        <p:spPr>
          <a:xfrm>
            <a:off x="184950" y="0"/>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Example 2:</a:t>
            </a:r>
            <a:endParaRPr sz="2800">
              <a:solidFill>
                <a:srgbClr val="CC0000"/>
              </a:solidFill>
              <a:latin typeface="Calibri"/>
              <a:ea typeface="Calibri"/>
              <a:cs typeface="Calibri"/>
              <a:sym typeface="Calibri"/>
            </a:endParaRPr>
          </a:p>
        </p:txBody>
      </p:sp>
      <p:sp>
        <p:nvSpPr>
          <p:cNvPr id="209" name="Google Shape;209;p38"/>
          <p:cNvSpPr txBox="1"/>
          <p:nvPr>
            <p:ph idx="1" type="subTitle"/>
          </p:nvPr>
        </p:nvSpPr>
        <p:spPr>
          <a:xfrm>
            <a:off x="184950" y="749400"/>
            <a:ext cx="8677500" cy="4017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sz="1400">
                <a:solidFill>
                  <a:schemeClr val="dk1"/>
                </a:solidFill>
                <a:latin typeface="Times New Roman"/>
                <a:ea typeface="Times New Roman"/>
                <a:cs typeface="Times New Roman"/>
                <a:sym typeface="Times New Roman"/>
              </a:rPr>
              <a:t>The instructional prompt pattern response on the data privacy:</a:t>
            </a:r>
            <a:endParaRPr b="1" sz="1400">
              <a:solidFill>
                <a:schemeClr val="dk1"/>
              </a:solidFill>
              <a:latin typeface="Calibri"/>
              <a:ea typeface="Calibri"/>
              <a:cs typeface="Calibri"/>
              <a:sym typeface="Calibri"/>
            </a:endParaRPr>
          </a:p>
        </p:txBody>
      </p:sp>
      <p:pic>
        <p:nvPicPr>
          <p:cNvPr id="210" name="Google Shape;210;p38"/>
          <p:cNvPicPr preferRelativeResize="0"/>
          <p:nvPr/>
        </p:nvPicPr>
        <p:blipFill>
          <a:blip r:embed="rId3">
            <a:alphaModFix/>
          </a:blip>
          <a:stretch>
            <a:fillRect/>
          </a:stretch>
        </p:blipFill>
        <p:spPr>
          <a:xfrm>
            <a:off x="1682025" y="1208825"/>
            <a:ext cx="5810249" cy="3740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type="ctrTitle"/>
          </p:nvPr>
        </p:nvSpPr>
        <p:spPr>
          <a:xfrm>
            <a:off x="184950" y="0"/>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Example 2:</a:t>
            </a:r>
            <a:endParaRPr sz="2800">
              <a:solidFill>
                <a:srgbClr val="CC0000"/>
              </a:solidFill>
              <a:latin typeface="Calibri"/>
              <a:ea typeface="Calibri"/>
              <a:cs typeface="Calibri"/>
              <a:sym typeface="Calibri"/>
            </a:endParaRPr>
          </a:p>
        </p:txBody>
      </p:sp>
      <p:sp>
        <p:nvSpPr>
          <p:cNvPr id="216" name="Google Shape;216;p39"/>
          <p:cNvSpPr txBox="1"/>
          <p:nvPr>
            <p:ph idx="1" type="subTitle"/>
          </p:nvPr>
        </p:nvSpPr>
        <p:spPr>
          <a:xfrm>
            <a:off x="184950" y="749400"/>
            <a:ext cx="8677500" cy="4017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sz="1400">
                <a:solidFill>
                  <a:schemeClr val="dk1"/>
                </a:solidFill>
                <a:latin typeface="Times New Roman"/>
                <a:ea typeface="Times New Roman"/>
                <a:cs typeface="Times New Roman"/>
                <a:sym typeface="Times New Roman"/>
              </a:rPr>
              <a:t>The persona prompt pattern response on the data privacy:</a:t>
            </a:r>
            <a:endParaRPr b="1" sz="1400">
              <a:solidFill>
                <a:schemeClr val="dk1"/>
              </a:solidFill>
              <a:latin typeface="Calibri"/>
              <a:ea typeface="Calibri"/>
              <a:cs typeface="Calibri"/>
              <a:sym typeface="Calibri"/>
            </a:endParaRPr>
          </a:p>
        </p:txBody>
      </p:sp>
      <p:pic>
        <p:nvPicPr>
          <p:cNvPr id="217" name="Google Shape;217;p39"/>
          <p:cNvPicPr preferRelativeResize="0"/>
          <p:nvPr/>
        </p:nvPicPr>
        <p:blipFill>
          <a:blip r:embed="rId3">
            <a:alphaModFix/>
          </a:blip>
          <a:stretch>
            <a:fillRect/>
          </a:stretch>
        </p:blipFill>
        <p:spPr>
          <a:xfrm>
            <a:off x="856725" y="1345775"/>
            <a:ext cx="7333951" cy="2040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0"/>
          <p:cNvSpPr txBox="1"/>
          <p:nvPr>
            <p:ph type="ctrTitle"/>
          </p:nvPr>
        </p:nvSpPr>
        <p:spPr>
          <a:xfrm>
            <a:off x="184950" y="-101775"/>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Example 2:</a:t>
            </a:r>
            <a:endParaRPr sz="2800">
              <a:solidFill>
                <a:srgbClr val="CC0000"/>
              </a:solidFill>
              <a:latin typeface="Calibri"/>
              <a:ea typeface="Calibri"/>
              <a:cs typeface="Calibri"/>
              <a:sym typeface="Calibri"/>
            </a:endParaRPr>
          </a:p>
        </p:txBody>
      </p:sp>
      <p:sp>
        <p:nvSpPr>
          <p:cNvPr id="223" name="Google Shape;223;p40"/>
          <p:cNvSpPr txBox="1"/>
          <p:nvPr>
            <p:ph idx="1" type="subTitle"/>
          </p:nvPr>
        </p:nvSpPr>
        <p:spPr>
          <a:xfrm>
            <a:off x="184950" y="647625"/>
            <a:ext cx="8677500" cy="4017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sz="1500">
                <a:solidFill>
                  <a:schemeClr val="dk1"/>
                </a:solidFill>
                <a:latin typeface="Times New Roman"/>
                <a:ea typeface="Times New Roman"/>
                <a:cs typeface="Times New Roman"/>
                <a:sym typeface="Times New Roman"/>
              </a:rPr>
              <a:t>Conclusion:</a:t>
            </a:r>
            <a:r>
              <a:rPr b="1" lang="en-GB" sz="1400">
                <a:solidFill>
                  <a:schemeClr val="dk1"/>
                </a:solidFill>
                <a:latin typeface="Times New Roman"/>
                <a:ea typeface="Times New Roman"/>
                <a:cs typeface="Times New Roman"/>
                <a:sym typeface="Times New Roman"/>
              </a:rPr>
              <a:t> </a:t>
            </a:r>
            <a:endParaRPr b="1"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400">
                <a:solidFill>
                  <a:schemeClr val="dk1"/>
                </a:solidFill>
                <a:latin typeface="Times New Roman"/>
                <a:ea typeface="Times New Roman"/>
                <a:cs typeface="Times New Roman"/>
                <a:sym typeface="Times New Roman"/>
              </a:rPr>
              <a:t>Utilizing the persona prompt pattern, we delved into Zack's symptoms, prompting Chat-GPT to divulge all information pertaining to this patient named Zack. Such a disclosure raises serious concerns about data privacy in the medical domain. However, when employing the instructional pattern, Chat-GPT skillfully safeguarded patient data, refraining from sharing any details. This underscores the critical importance of selecting the appropriate prompt patterns, especially in contexts as sensitive as data privacy.</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GB" sz="1400">
                <a:solidFill>
                  <a:schemeClr val="dk1"/>
                </a:solidFill>
                <a:latin typeface="Times New Roman"/>
                <a:ea typeface="Times New Roman"/>
                <a:cs typeface="Times New Roman"/>
                <a:sym typeface="Times New Roman"/>
              </a:rPr>
              <a:t>Chat Links:</a:t>
            </a:r>
            <a:endParaRPr b="1" sz="14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AutoNum type="arabicPeriod"/>
            </a:pPr>
            <a:r>
              <a:rPr lang="en-GB" sz="1400">
                <a:solidFill>
                  <a:schemeClr val="dk1"/>
                </a:solidFill>
                <a:latin typeface="Times New Roman"/>
                <a:ea typeface="Times New Roman"/>
                <a:cs typeface="Times New Roman"/>
                <a:sym typeface="Times New Roman"/>
              </a:rPr>
              <a:t>Instructional prompt pattern: </a:t>
            </a:r>
            <a:r>
              <a:rPr lang="en-GB" sz="14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https://chat.openai.com/share/b9da20d1-5cb7-4e17-9e0a-5bd0dd009ec4</a:t>
            </a:r>
            <a:endParaRPr sz="17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AutoNum type="arabicPeriod"/>
            </a:pPr>
            <a:r>
              <a:rPr lang="en-GB" sz="1400">
                <a:solidFill>
                  <a:schemeClr val="dk1"/>
                </a:solidFill>
                <a:latin typeface="Times New Roman"/>
                <a:ea typeface="Times New Roman"/>
                <a:cs typeface="Times New Roman"/>
                <a:sym typeface="Times New Roman"/>
              </a:rPr>
              <a:t>Personal prompt pattern: </a:t>
            </a:r>
            <a:r>
              <a:rPr lang="en-GB" sz="14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https://chat.openai.com/share/a2912b42-b5ce-4d98-a50d-7bc193fb472a</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1"/>
          <p:cNvSpPr txBox="1"/>
          <p:nvPr>
            <p:ph type="ctrTitle"/>
          </p:nvPr>
        </p:nvSpPr>
        <p:spPr>
          <a:xfrm>
            <a:off x="184950" y="0"/>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Conclusion:</a:t>
            </a:r>
            <a:endParaRPr sz="2800">
              <a:solidFill>
                <a:srgbClr val="CC0000"/>
              </a:solidFill>
              <a:latin typeface="Calibri"/>
              <a:ea typeface="Calibri"/>
              <a:cs typeface="Calibri"/>
              <a:sym typeface="Calibri"/>
            </a:endParaRPr>
          </a:p>
        </p:txBody>
      </p:sp>
      <p:sp>
        <p:nvSpPr>
          <p:cNvPr id="229" name="Google Shape;229;p41"/>
          <p:cNvSpPr txBox="1"/>
          <p:nvPr>
            <p:ph idx="1" type="subTitle"/>
          </p:nvPr>
        </p:nvSpPr>
        <p:spPr>
          <a:xfrm>
            <a:off x="184950" y="758650"/>
            <a:ext cx="8677500" cy="40179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The integration of prompt engineering and artificial intelligence in medical diagnosis holds immense promise for revolutionizing healthcare delivery and improving patient care. </a:t>
            </a:r>
            <a:endParaRPr sz="14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Despite the challenges and considerations outlined, the transformative potential of AI-driven diagnostic solutions cannot be overstated. </a:t>
            </a:r>
            <a:endParaRPr sz="14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By addressing ethical concerns, mitigating biases, and investing in proper integration and oversight, healthcare systems can harness the power of AI and prompt engineering to enhance diagnostic accuracy, streamline workflows, and ultimately, improve patient outcomes. </a:t>
            </a:r>
            <a:endParaRPr sz="14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As we continue to navigate this rapidly evolving landscape, interdisciplinary collaboration and a commitment to ethical, patient-centered care will be essential in realizing the full potential of AI-driven diagnostic solutions.</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5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247475" y="53525"/>
            <a:ext cx="50955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What are</a:t>
            </a:r>
            <a:r>
              <a:rPr lang="en-GB" sz="2800">
                <a:solidFill>
                  <a:srgbClr val="CC0000"/>
                </a:solidFill>
                <a:latin typeface="Calibri"/>
                <a:ea typeface="Calibri"/>
                <a:cs typeface="Calibri"/>
                <a:sym typeface="Calibri"/>
              </a:rPr>
              <a:t> prompts?</a:t>
            </a:r>
            <a:endParaRPr sz="2800">
              <a:solidFill>
                <a:srgbClr val="CC0000"/>
              </a:solidFill>
              <a:latin typeface="Calibri"/>
              <a:ea typeface="Calibri"/>
              <a:cs typeface="Calibri"/>
              <a:sym typeface="Calibri"/>
            </a:endParaRPr>
          </a:p>
        </p:txBody>
      </p:sp>
      <p:sp>
        <p:nvSpPr>
          <p:cNvPr id="67" name="Google Shape;67;p15"/>
          <p:cNvSpPr txBox="1"/>
          <p:nvPr>
            <p:ph idx="1" type="subTitle"/>
          </p:nvPr>
        </p:nvSpPr>
        <p:spPr>
          <a:xfrm>
            <a:off x="316500" y="888700"/>
            <a:ext cx="8511000" cy="3961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Instructions or prompts are specific cues or commands given to AI systems to perform certain tasks or generate desired outputs.</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They can be in the form of text, images, or other input formats depending on the nature of the task.</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Instructions provide the necessary context and guidance for AI models to understand the task at hand and produce relevant results.</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Effective prompts are carefully crafted to minimize ambiguity and provide clear direction to the AI model.</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Examples of prompts include questions posed to a language model, input images for an image recognition system, or keywords for a search algorithm.</a:t>
            </a:r>
            <a:endParaRPr sz="1500">
              <a:solidFill>
                <a:schemeClr val="dk1"/>
              </a:solidFill>
              <a:latin typeface="Calibri"/>
              <a:ea typeface="Calibri"/>
              <a:cs typeface="Calibri"/>
              <a:sym typeface="Calibri"/>
            </a:endParaRPr>
          </a:p>
          <a:p>
            <a:pPr indent="0" lvl="0" marL="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226075" y="0"/>
            <a:ext cx="51063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Why</a:t>
            </a:r>
            <a:r>
              <a:rPr lang="en-GB" sz="2800">
                <a:solidFill>
                  <a:srgbClr val="CC0000"/>
                </a:solidFill>
                <a:latin typeface="Calibri"/>
                <a:ea typeface="Calibri"/>
                <a:cs typeface="Calibri"/>
                <a:sym typeface="Calibri"/>
              </a:rPr>
              <a:t> use Prompt Engineering?</a:t>
            </a:r>
            <a:endParaRPr sz="2800">
              <a:solidFill>
                <a:srgbClr val="CC0000"/>
              </a:solidFill>
              <a:latin typeface="Calibri"/>
              <a:ea typeface="Calibri"/>
              <a:cs typeface="Calibri"/>
              <a:sym typeface="Calibri"/>
            </a:endParaRPr>
          </a:p>
        </p:txBody>
      </p:sp>
      <p:sp>
        <p:nvSpPr>
          <p:cNvPr id="73" name="Google Shape;73;p16"/>
          <p:cNvSpPr txBox="1"/>
          <p:nvPr>
            <p:ph idx="1" type="subTitle"/>
          </p:nvPr>
        </p:nvSpPr>
        <p:spPr>
          <a:xfrm>
            <a:off x="316500" y="803050"/>
            <a:ext cx="8511000" cy="3961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Prompt Engineering enhances the performance and accuracy of AI models by providing tailored guidance and direction.</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It enables users to achieve specific objectives and outcomes by designing prompts that align with their goals.</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By optimizing prompts, Prompt Engineering helps mitigate biases and improve fairness in AI systems.</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It facilitates better interpretability and understanding of AI outputs by guiding the model towards generating more interpretable results.</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Prompt Engineering empowers users with greater control and flexibility in interacting with AI systems, leading to improved user experience and satisfaction</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2109600" y="2141450"/>
            <a:ext cx="4924800" cy="698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sz="3200">
                <a:solidFill>
                  <a:srgbClr val="CC0000"/>
                </a:solidFill>
                <a:latin typeface="Times"/>
                <a:ea typeface="Times"/>
                <a:cs typeface="Times"/>
                <a:sym typeface="Times"/>
              </a:rPr>
              <a:t>Interesting Facts…</a:t>
            </a:r>
            <a:endParaRPr b="1" sz="3200">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ctrTitle"/>
          </p:nvPr>
        </p:nvSpPr>
        <p:spPr>
          <a:xfrm>
            <a:off x="226075" y="152400"/>
            <a:ext cx="6273300" cy="749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AI-Assisted Pediatric Disease Diagnosis Study</a:t>
            </a:r>
            <a:endParaRPr sz="2800">
              <a:solidFill>
                <a:srgbClr val="CC0000"/>
              </a:solidFill>
              <a:latin typeface="Calibri"/>
              <a:ea typeface="Calibri"/>
              <a:cs typeface="Calibri"/>
              <a:sym typeface="Calibri"/>
            </a:endParaRPr>
          </a:p>
        </p:txBody>
      </p:sp>
      <p:sp>
        <p:nvSpPr>
          <p:cNvPr id="84" name="Google Shape;84;p18"/>
          <p:cNvSpPr txBox="1"/>
          <p:nvPr>
            <p:ph idx="1" type="subTitle"/>
          </p:nvPr>
        </p:nvSpPr>
        <p:spPr>
          <a:xfrm>
            <a:off x="184950" y="1034025"/>
            <a:ext cx="8774100" cy="3115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Liang et al. conducted a study on pediatric disease diagnosis using AI at Guangzhou Women and Children’s Medical Center in China, utilizing deep learning techniques.</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The study analyzed 101 million data points from electronic records of 1.3 million outpatient visits to train the AI model.</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Physicians were categorized into five groups based on experience, ranging from senior residents to senior attending physicians, to compare their diagnostic accuracy with the AI model.</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The AI model achieved an average accuracy score of 88.5%, surpassing junior physicians but slightly trailing behind senior physicians.</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idx="1" type="subTitle"/>
          </p:nvPr>
        </p:nvSpPr>
        <p:spPr>
          <a:xfrm>
            <a:off x="252250" y="3717925"/>
            <a:ext cx="8774100" cy="129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solidFill>
                <a:schemeClr val="dk1"/>
              </a:solidFill>
              <a:latin typeface="Calibri"/>
              <a:ea typeface="Calibri"/>
              <a:cs typeface="Calibri"/>
              <a:sym typeface="Calibri"/>
            </a:endParaRPr>
          </a:p>
          <a:p>
            <a:pPr indent="0" lvl="0" marL="0" rtl="0" algn="ctr">
              <a:spcBef>
                <a:spcPts val="0"/>
              </a:spcBef>
              <a:spcAft>
                <a:spcPts val="0"/>
              </a:spcAft>
              <a:buNone/>
            </a:pPr>
            <a:r>
              <a:rPr lang="en-GB" sz="1500">
                <a:solidFill>
                  <a:schemeClr val="dk1"/>
                </a:solidFill>
                <a:latin typeface="Calibri"/>
                <a:ea typeface="Calibri"/>
                <a:cs typeface="Calibri"/>
                <a:sym typeface="Calibri"/>
              </a:rPr>
              <a:t>While the AI system demonstrated promising accuracy rates ranging from 90 to 95%, the study highlighted the continued superiority of experienced physicians in diagnostic accuracy, suggesting a complementary role for AI in supporting junior medical professionals.</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p:txBody>
      </p:sp>
      <p:pic>
        <p:nvPicPr>
          <p:cNvPr id="90" name="Google Shape;90;p19"/>
          <p:cNvPicPr preferRelativeResize="0"/>
          <p:nvPr/>
        </p:nvPicPr>
        <p:blipFill>
          <a:blip r:embed="rId3">
            <a:alphaModFix/>
          </a:blip>
          <a:stretch>
            <a:fillRect/>
          </a:stretch>
        </p:blipFill>
        <p:spPr>
          <a:xfrm>
            <a:off x="1877350" y="481582"/>
            <a:ext cx="5401525" cy="3236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ctrTitle"/>
          </p:nvPr>
        </p:nvSpPr>
        <p:spPr>
          <a:xfrm>
            <a:off x="226075" y="152400"/>
            <a:ext cx="5844900" cy="749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Advancements in AI for Cancer Diagnosis</a:t>
            </a:r>
            <a:endParaRPr sz="2800">
              <a:solidFill>
                <a:srgbClr val="CC0000"/>
              </a:solidFill>
              <a:latin typeface="Calibri"/>
              <a:ea typeface="Calibri"/>
              <a:cs typeface="Calibri"/>
              <a:sym typeface="Calibri"/>
            </a:endParaRPr>
          </a:p>
        </p:txBody>
      </p:sp>
      <p:sp>
        <p:nvSpPr>
          <p:cNvPr id="96" name="Google Shape;96;p20"/>
          <p:cNvSpPr txBox="1"/>
          <p:nvPr>
            <p:ph idx="1" type="subTitle"/>
          </p:nvPr>
        </p:nvSpPr>
        <p:spPr>
          <a:xfrm>
            <a:off x="184950" y="1034025"/>
            <a:ext cx="8774100" cy="3527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AI systems have shown promising results in interpreting medical imaging data, particularly in the realm of cancer diagnosis, such as mammograms for breast cancer detection.</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A study conducted in the UK demonstrated a notable decrease in false positives and false negatives by 5.7% and 9.4%, respectively, with the implementation of an AI system for breast cancer diagnosis.</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Research conducted in South Korea highlighted that AI-diagnosed breast cancer cases exhibited higher sensitivity (90%) and accuracy in detecting early-stage cancer compared to radiologists (74%).</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These findings indicate the potential of AI technology to enhance diagnostic accuracy and efficiency in cancer detection, offering valuable support to healthcare professionals.</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idx="1" type="subTitle"/>
          </p:nvPr>
        </p:nvSpPr>
        <p:spPr>
          <a:xfrm>
            <a:off x="311700" y="4081175"/>
            <a:ext cx="8520600" cy="5979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n-GB" sz="1500">
                <a:solidFill>
                  <a:schemeClr val="dk1"/>
                </a:solidFill>
                <a:latin typeface="Calibri"/>
                <a:ea typeface="Calibri"/>
                <a:cs typeface="Calibri"/>
                <a:sym typeface="Calibri"/>
              </a:rPr>
              <a:t>The integration of AI systems into clinical practice holds promise for improving patient outcomes and reducing the burden on healthcare resources, particularly in the early detection and diagnosis of cancer.</a:t>
            </a:r>
            <a:endParaRPr sz="1500">
              <a:solidFill>
                <a:schemeClr val="dk1"/>
              </a:solidFill>
              <a:latin typeface="Calibri"/>
              <a:ea typeface="Calibri"/>
              <a:cs typeface="Calibri"/>
              <a:sym typeface="Calibri"/>
            </a:endParaRPr>
          </a:p>
          <a:p>
            <a:pPr indent="0" lvl="0" marL="0" rtl="0" algn="ctr">
              <a:lnSpc>
                <a:spcPct val="80000"/>
              </a:lnSpc>
              <a:spcBef>
                <a:spcPts val="0"/>
              </a:spcBef>
              <a:spcAft>
                <a:spcPts val="0"/>
              </a:spcAft>
              <a:buSzPts val="935"/>
              <a:buNone/>
            </a:pPr>
            <a:r>
              <a:t/>
            </a:r>
            <a:endParaRPr sz="1500">
              <a:latin typeface="Calibri"/>
              <a:ea typeface="Calibri"/>
              <a:cs typeface="Calibri"/>
              <a:sym typeface="Calibri"/>
            </a:endParaRPr>
          </a:p>
        </p:txBody>
      </p:sp>
      <p:pic>
        <p:nvPicPr>
          <p:cNvPr id="102" name="Google Shape;102;p21"/>
          <p:cNvPicPr preferRelativeResize="0"/>
          <p:nvPr/>
        </p:nvPicPr>
        <p:blipFill>
          <a:blip r:embed="rId3">
            <a:alphaModFix/>
          </a:blip>
          <a:stretch>
            <a:fillRect/>
          </a:stretch>
        </p:blipFill>
        <p:spPr>
          <a:xfrm>
            <a:off x="1682288" y="370300"/>
            <a:ext cx="5779425" cy="3477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