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58" r:id="rId4"/>
    <p:sldId id="260" r:id="rId5"/>
    <p:sldId id="261" r:id="rId6"/>
    <p:sldId id="262" r:id="rId7"/>
    <p:sldId id="263" r:id="rId8"/>
    <p:sldId id="264" r:id="rId9"/>
    <p:sldId id="267" r:id="rId10"/>
    <p:sldId id="268" r:id="rId11"/>
    <p:sldId id="270" r:id="rId12"/>
    <p:sldId id="272" r:id="rId13"/>
    <p:sldId id="278" r:id="rId14"/>
    <p:sldId id="275" r:id="rId15"/>
    <p:sldId id="276" r:id="rId16"/>
    <p:sldId id="277" r:id="rId17"/>
    <p:sldId id="273" r:id="rId18"/>
    <p:sldId id="282" r:id="rId19"/>
    <p:sldId id="280" r:id="rId20"/>
    <p:sldId id="279" r:id="rId21"/>
    <p:sldId id="281" r:id="rId22"/>
    <p:sldId id="266"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EA27F-E9D6-1B0F-79CE-EE0C457E3EAF}" v="147" dt="2023-04-14T19:08:19.233"/>
    <p1510:client id="{5231A2DB-1A9F-E14C-B9BF-DD9F5B2244B1}" v="1467" dt="2023-04-14T21:08:08.998"/>
    <p1510:client id="{8C273B11-7DF2-6D88-F366-5128299456A8}" v="2" dt="2023-04-13T22:05:08.236"/>
    <p1510:client id="{9A70E1A4-579E-A302-DCAD-AD7D0DC556C9}" v="958" dt="2023-04-14T20:40:20.328"/>
    <p1510:client id="{B66082BE-64C8-9234-3766-89C8BCA9E340}" v="262" dt="2023-04-14T21:01:02.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37"/>
  </p:normalViewPr>
  <p:slideViewPr>
    <p:cSldViewPr snapToGrid="0">
      <p:cViewPr>
        <p:scale>
          <a:sx n="110" d="100"/>
          <a:sy n="110"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51D44-1C41-4AE9-8FE5-B43A74B60F4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F2E9C5B-75D4-42E0-BD3D-D39717152C1B}">
      <dgm:prSet/>
      <dgm:spPr/>
      <dgm:t>
        <a:bodyPr/>
        <a:lstStyle/>
        <a:p>
          <a:r>
            <a:rPr lang="en-US" b="0" i="0" dirty="0"/>
            <a:t>Analyzing various age groups having Severity of </a:t>
          </a:r>
          <a:r>
            <a:rPr lang="en-US" b="0" i="0" dirty="0" err="1"/>
            <a:t>Illnesss</a:t>
          </a:r>
          <a:r>
            <a:rPr lang="en-US" b="0" i="0" dirty="0"/>
            <a:t>.</a:t>
          </a:r>
          <a:endParaRPr lang="en-US" dirty="0"/>
        </a:p>
      </dgm:t>
    </dgm:pt>
    <dgm:pt modelId="{C533F081-A0DB-47ED-B763-6B67E5139F9D}" type="parTrans" cxnId="{28C6785B-8934-44A2-A150-4429A19AF515}">
      <dgm:prSet/>
      <dgm:spPr/>
      <dgm:t>
        <a:bodyPr/>
        <a:lstStyle/>
        <a:p>
          <a:endParaRPr lang="en-US"/>
        </a:p>
      </dgm:t>
    </dgm:pt>
    <dgm:pt modelId="{A7A5E366-A54F-4D11-B8D4-15479E4CF3B1}" type="sibTrans" cxnId="{28C6785B-8934-44A2-A150-4429A19AF515}">
      <dgm:prSet/>
      <dgm:spPr/>
      <dgm:t>
        <a:bodyPr/>
        <a:lstStyle/>
        <a:p>
          <a:endParaRPr lang="en-US"/>
        </a:p>
      </dgm:t>
    </dgm:pt>
    <dgm:pt modelId="{D64EDFD0-2B72-4F99-B8B4-37004C1CF5EB}">
      <dgm:prSet/>
      <dgm:spPr/>
      <dgm:t>
        <a:bodyPr/>
        <a:lstStyle/>
        <a:p>
          <a:pPr rtl="0"/>
          <a:r>
            <a:rPr lang="en-US" b="0" i="0" dirty="0"/>
            <a:t>Analyzing the number of patients being admitted in the hospital and their type of admissions in various </a:t>
          </a:r>
          <a:r>
            <a:rPr lang="en-US" dirty="0">
              <a:latin typeface="Century Gothic" panose="020B0502020202020204"/>
            </a:rPr>
            <a:t>bed grades</a:t>
          </a:r>
          <a:endParaRPr lang="en-US" dirty="0"/>
        </a:p>
      </dgm:t>
    </dgm:pt>
    <dgm:pt modelId="{05E5E8FD-F524-4EE4-9A32-6B3F737E7222}" type="parTrans" cxnId="{56DD2669-48FB-4B69-BFE8-D878FA192DB5}">
      <dgm:prSet/>
      <dgm:spPr/>
      <dgm:t>
        <a:bodyPr/>
        <a:lstStyle/>
        <a:p>
          <a:endParaRPr lang="en-US"/>
        </a:p>
      </dgm:t>
    </dgm:pt>
    <dgm:pt modelId="{B4972477-9040-46D4-A02C-18E7D745F718}" type="sibTrans" cxnId="{56DD2669-48FB-4B69-BFE8-D878FA192DB5}">
      <dgm:prSet/>
      <dgm:spPr/>
      <dgm:t>
        <a:bodyPr/>
        <a:lstStyle/>
        <a:p>
          <a:endParaRPr lang="en-US"/>
        </a:p>
      </dgm:t>
    </dgm:pt>
    <dgm:pt modelId="{DBEA962E-B9A7-464A-9666-5773C4E70DE0}">
      <dgm:prSet/>
      <dgm:spPr/>
      <dgm:t>
        <a:bodyPr/>
        <a:lstStyle/>
        <a:p>
          <a:r>
            <a:rPr lang="en-US" b="0" i="0" dirty="0"/>
            <a:t>Distribution of patients in different hospitals based on type of admission </a:t>
          </a:r>
          <a:endParaRPr lang="en-US" dirty="0"/>
        </a:p>
      </dgm:t>
    </dgm:pt>
    <dgm:pt modelId="{E9A46885-5D4B-4B0D-AA1C-816F26419E84}" type="parTrans" cxnId="{C74538F8-B165-4351-ACAA-84DA21707AD8}">
      <dgm:prSet/>
      <dgm:spPr/>
      <dgm:t>
        <a:bodyPr/>
        <a:lstStyle/>
        <a:p>
          <a:endParaRPr lang="en-US"/>
        </a:p>
      </dgm:t>
    </dgm:pt>
    <dgm:pt modelId="{EFFF0D8E-8B60-47FD-AA9C-A8FB317BC521}" type="sibTrans" cxnId="{C74538F8-B165-4351-ACAA-84DA21707AD8}">
      <dgm:prSet/>
      <dgm:spPr/>
      <dgm:t>
        <a:bodyPr/>
        <a:lstStyle/>
        <a:p>
          <a:endParaRPr lang="en-US"/>
        </a:p>
      </dgm:t>
    </dgm:pt>
    <dgm:pt modelId="{0AD6C14D-E1E6-4636-9A98-F210A77F6890}">
      <dgm:prSet/>
      <dgm:spPr/>
      <dgm:t>
        <a:bodyPr/>
        <a:lstStyle/>
        <a:p>
          <a:r>
            <a:rPr lang="en-US" b="0" i="0" dirty="0"/>
            <a:t>Analyzing the length of stay of patients in the hospital.</a:t>
          </a:r>
          <a:endParaRPr lang="en-US" dirty="0"/>
        </a:p>
      </dgm:t>
    </dgm:pt>
    <dgm:pt modelId="{D6786C2D-3653-40D8-B7CE-CB42DAB66AFB}" type="parTrans" cxnId="{8CBF0C5E-0554-429E-9B43-A9C8DFD3FA1C}">
      <dgm:prSet/>
      <dgm:spPr/>
      <dgm:t>
        <a:bodyPr/>
        <a:lstStyle/>
        <a:p>
          <a:endParaRPr lang="en-US"/>
        </a:p>
      </dgm:t>
    </dgm:pt>
    <dgm:pt modelId="{C2FB1B42-76BE-4C76-8863-9983E587FFDF}" type="sibTrans" cxnId="{8CBF0C5E-0554-429E-9B43-A9C8DFD3FA1C}">
      <dgm:prSet/>
      <dgm:spPr/>
      <dgm:t>
        <a:bodyPr/>
        <a:lstStyle/>
        <a:p>
          <a:endParaRPr lang="en-US"/>
        </a:p>
      </dgm:t>
    </dgm:pt>
    <dgm:pt modelId="{34CF01FA-CBA1-7B4C-B09F-57B78EF33357}">
      <dgm:prSet/>
      <dgm:spPr/>
      <dgm:t>
        <a:bodyPr/>
        <a:lstStyle/>
        <a:p>
          <a:r>
            <a:rPr lang="en-US" dirty="0"/>
            <a:t>Revenue generated by hospitals</a:t>
          </a:r>
        </a:p>
      </dgm:t>
    </dgm:pt>
    <dgm:pt modelId="{A6302451-9AD6-A841-A3CB-085DE85A52E5}" type="parTrans" cxnId="{4ACEA4F9-7166-0D4C-8EBE-F8311164163C}">
      <dgm:prSet/>
      <dgm:spPr/>
      <dgm:t>
        <a:bodyPr/>
        <a:lstStyle/>
        <a:p>
          <a:endParaRPr lang="en-US"/>
        </a:p>
      </dgm:t>
    </dgm:pt>
    <dgm:pt modelId="{EA6B73B2-4AB0-3E4C-AB44-046DD35C1FD4}" type="sibTrans" cxnId="{4ACEA4F9-7166-0D4C-8EBE-F8311164163C}">
      <dgm:prSet/>
      <dgm:spPr/>
      <dgm:t>
        <a:bodyPr/>
        <a:lstStyle/>
        <a:p>
          <a:endParaRPr lang="en-US"/>
        </a:p>
      </dgm:t>
    </dgm:pt>
    <dgm:pt modelId="{3F814D2D-9C9D-7A40-BE96-5F3CC037ED70}" type="pres">
      <dgm:prSet presAssocID="{92451D44-1C41-4AE9-8FE5-B43A74B60F49}" presName="linear" presStyleCnt="0">
        <dgm:presLayoutVars>
          <dgm:animLvl val="lvl"/>
          <dgm:resizeHandles val="exact"/>
        </dgm:presLayoutVars>
      </dgm:prSet>
      <dgm:spPr/>
    </dgm:pt>
    <dgm:pt modelId="{D5F5B4E2-4B56-194B-B80C-CA4324760AE4}" type="pres">
      <dgm:prSet presAssocID="{FF2E9C5B-75D4-42E0-BD3D-D39717152C1B}" presName="parentText" presStyleLbl="node1" presStyleIdx="0" presStyleCnt="5">
        <dgm:presLayoutVars>
          <dgm:chMax val="0"/>
          <dgm:bulletEnabled val="1"/>
        </dgm:presLayoutVars>
      </dgm:prSet>
      <dgm:spPr/>
    </dgm:pt>
    <dgm:pt modelId="{FA30194E-81FD-114D-8B9A-BC61D4FB7A02}" type="pres">
      <dgm:prSet presAssocID="{A7A5E366-A54F-4D11-B8D4-15479E4CF3B1}" presName="spacer" presStyleCnt="0"/>
      <dgm:spPr/>
    </dgm:pt>
    <dgm:pt modelId="{4EC2AA8A-97BD-CD41-B64D-45D0C0BE61C6}" type="pres">
      <dgm:prSet presAssocID="{D64EDFD0-2B72-4F99-B8B4-37004C1CF5EB}" presName="parentText" presStyleLbl="node1" presStyleIdx="1" presStyleCnt="5">
        <dgm:presLayoutVars>
          <dgm:chMax val="0"/>
          <dgm:bulletEnabled val="1"/>
        </dgm:presLayoutVars>
      </dgm:prSet>
      <dgm:spPr/>
    </dgm:pt>
    <dgm:pt modelId="{07DE78CB-F17F-8A46-98E9-FE15580394F5}" type="pres">
      <dgm:prSet presAssocID="{B4972477-9040-46D4-A02C-18E7D745F718}" presName="spacer" presStyleCnt="0"/>
      <dgm:spPr/>
    </dgm:pt>
    <dgm:pt modelId="{1D8322C9-DFFD-8D40-8125-44D8AF1917D8}" type="pres">
      <dgm:prSet presAssocID="{DBEA962E-B9A7-464A-9666-5773C4E70DE0}" presName="parentText" presStyleLbl="node1" presStyleIdx="2" presStyleCnt="5">
        <dgm:presLayoutVars>
          <dgm:chMax val="0"/>
          <dgm:bulletEnabled val="1"/>
        </dgm:presLayoutVars>
      </dgm:prSet>
      <dgm:spPr/>
    </dgm:pt>
    <dgm:pt modelId="{E019CAAF-BEA6-E049-B37C-DEF9D083D217}" type="pres">
      <dgm:prSet presAssocID="{EFFF0D8E-8B60-47FD-AA9C-A8FB317BC521}" presName="spacer" presStyleCnt="0"/>
      <dgm:spPr/>
    </dgm:pt>
    <dgm:pt modelId="{DFB87F6F-75E2-3F41-8CF5-D264E2FECCF5}" type="pres">
      <dgm:prSet presAssocID="{0AD6C14D-E1E6-4636-9A98-F210A77F6890}" presName="parentText" presStyleLbl="node1" presStyleIdx="3" presStyleCnt="5">
        <dgm:presLayoutVars>
          <dgm:chMax val="0"/>
          <dgm:bulletEnabled val="1"/>
        </dgm:presLayoutVars>
      </dgm:prSet>
      <dgm:spPr/>
    </dgm:pt>
    <dgm:pt modelId="{6BFF4538-3613-D346-B419-8D2CA7318636}" type="pres">
      <dgm:prSet presAssocID="{C2FB1B42-76BE-4C76-8863-9983E587FFDF}" presName="spacer" presStyleCnt="0"/>
      <dgm:spPr/>
    </dgm:pt>
    <dgm:pt modelId="{F11115A4-722E-AF4B-9F10-68442C5CB764}" type="pres">
      <dgm:prSet presAssocID="{34CF01FA-CBA1-7B4C-B09F-57B78EF33357}" presName="parentText" presStyleLbl="node1" presStyleIdx="4" presStyleCnt="5">
        <dgm:presLayoutVars>
          <dgm:chMax val="0"/>
          <dgm:bulletEnabled val="1"/>
        </dgm:presLayoutVars>
      </dgm:prSet>
      <dgm:spPr/>
    </dgm:pt>
  </dgm:ptLst>
  <dgm:cxnLst>
    <dgm:cxn modelId="{37CE9E31-0BAC-E24D-93A7-877651FCFFF0}" type="presOf" srcId="{DBEA962E-B9A7-464A-9666-5773C4E70DE0}" destId="{1D8322C9-DFFD-8D40-8125-44D8AF1917D8}" srcOrd="0" destOrd="0" presId="urn:microsoft.com/office/officeart/2005/8/layout/vList2"/>
    <dgm:cxn modelId="{28C6785B-8934-44A2-A150-4429A19AF515}" srcId="{92451D44-1C41-4AE9-8FE5-B43A74B60F49}" destId="{FF2E9C5B-75D4-42E0-BD3D-D39717152C1B}" srcOrd="0" destOrd="0" parTransId="{C533F081-A0DB-47ED-B763-6B67E5139F9D}" sibTransId="{A7A5E366-A54F-4D11-B8D4-15479E4CF3B1}"/>
    <dgm:cxn modelId="{8CBF0C5E-0554-429E-9B43-A9C8DFD3FA1C}" srcId="{92451D44-1C41-4AE9-8FE5-B43A74B60F49}" destId="{0AD6C14D-E1E6-4636-9A98-F210A77F6890}" srcOrd="3" destOrd="0" parTransId="{D6786C2D-3653-40D8-B7CE-CB42DAB66AFB}" sibTransId="{C2FB1B42-76BE-4C76-8863-9983E587FFDF}"/>
    <dgm:cxn modelId="{56DD2669-48FB-4B69-BFE8-D878FA192DB5}" srcId="{92451D44-1C41-4AE9-8FE5-B43A74B60F49}" destId="{D64EDFD0-2B72-4F99-B8B4-37004C1CF5EB}" srcOrd="1" destOrd="0" parTransId="{05E5E8FD-F524-4EE4-9A32-6B3F737E7222}" sibTransId="{B4972477-9040-46D4-A02C-18E7D745F718}"/>
    <dgm:cxn modelId="{20B6B46F-F1ED-CD44-A1DA-915CA1B3C81E}" type="presOf" srcId="{0AD6C14D-E1E6-4636-9A98-F210A77F6890}" destId="{DFB87F6F-75E2-3F41-8CF5-D264E2FECCF5}" srcOrd="0" destOrd="0" presId="urn:microsoft.com/office/officeart/2005/8/layout/vList2"/>
    <dgm:cxn modelId="{7740FA78-BC13-9D4F-AC2C-DCF9FE889A7E}" type="presOf" srcId="{D64EDFD0-2B72-4F99-B8B4-37004C1CF5EB}" destId="{4EC2AA8A-97BD-CD41-B64D-45D0C0BE61C6}" srcOrd="0" destOrd="0" presId="urn:microsoft.com/office/officeart/2005/8/layout/vList2"/>
    <dgm:cxn modelId="{B6B1287F-9D3B-4441-9D79-B0FA1651F097}" type="presOf" srcId="{FF2E9C5B-75D4-42E0-BD3D-D39717152C1B}" destId="{D5F5B4E2-4B56-194B-B80C-CA4324760AE4}" srcOrd="0" destOrd="0" presId="urn:microsoft.com/office/officeart/2005/8/layout/vList2"/>
    <dgm:cxn modelId="{FD6D0DBE-AC40-D948-A9D3-D92234226866}" type="presOf" srcId="{34CF01FA-CBA1-7B4C-B09F-57B78EF33357}" destId="{F11115A4-722E-AF4B-9F10-68442C5CB764}" srcOrd="0" destOrd="0" presId="urn:microsoft.com/office/officeart/2005/8/layout/vList2"/>
    <dgm:cxn modelId="{D084BFCA-CA07-C943-917D-12DD43D1CFB1}" type="presOf" srcId="{92451D44-1C41-4AE9-8FE5-B43A74B60F49}" destId="{3F814D2D-9C9D-7A40-BE96-5F3CC037ED70}" srcOrd="0" destOrd="0" presId="urn:microsoft.com/office/officeart/2005/8/layout/vList2"/>
    <dgm:cxn modelId="{C74538F8-B165-4351-ACAA-84DA21707AD8}" srcId="{92451D44-1C41-4AE9-8FE5-B43A74B60F49}" destId="{DBEA962E-B9A7-464A-9666-5773C4E70DE0}" srcOrd="2" destOrd="0" parTransId="{E9A46885-5D4B-4B0D-AA1C-816F26419E84}" sibTransId="{EFFF0D8E-8B60-47FD-AA9C-A8FB317BC521}"/>
    <dgm:cxn modelId="{4ACEA4F9-7166-0D4C-8EBE-F8311164163C}" srcId="{92451D44-1C41-4AE9-8FE5-B43A74B60F49}" destId="{34CF01FA-CBA1-7B4C-B09F-57B78EF33357}" srcOrd="4" destOrd="0" parTransId="{A6302451-9AD6-A841-A3CB-085DE85A52E5}" sibTransId="{EA6B73B2-4AB0-3E4C-AB44-046DD35C1FD4}"/>
    <dgm:cxn modelId="{2E41CBE5-20D7-C842-A34D-3A2A5CA1C9D9}" type="presParOf" srcId="{3F814D2D-9C9D-7A40-BE96-5F3CC037ED70}" destId="{D5F5B4E2-4B56-194B-B80C-CA4324760AE4}" srcOrd="0" destOrd="0" presId="urn:microsoft.com/office/officeart/2005/8/layout/vList2"/>
    <dgm:cxn modelId="{015EE664-23FE-9646-A3BD-7461D9877CF9}" type="presParOf" srcId="{3F814D2D-9C9D-7A40-BE96-5F3CC037ED70}" destId="{FA30194E-81FD-114D-8B9A-BC61D4FB7A02}" srcOrd="1" destOrd="0" presId="urn:microsoft.com/office/officeart/2005/8/layout/vList2"/>
    <dgm:cxn modelId="{BF746CC3-EABA-4E41-AEC2-7EA1E5B371EF}" type="presParOf" srcId="{3F814D2D-9C9D-7A40-BE96-5F3CC037ED70}" destId="{4EC2AA8A-97BD-CD41-B64D-45D0C0BE61C6}" srcOrd="2" destOrd="0" presId="urn:microsoft.com/office/officeart/2005/8/layout/vList2"/>
    <dgm:cxn modelId="{472B9011-54E2-B249-BB7F-9417A5027B7C}" type="presParOf" srcId="{3F814D2D-9C9D-7A40-BE96-5F3CC037ED70}" destId="{07DE78CB-F17F-8A46-98E9-FE15580394F5}" srcOrd="3" destOrd="0" presId="urn:microsoft.com/office/officeart/2005/8/layout/vList2"/>
    <dgm:cxn modelId="{96F8D80A-AEB8-5F4E-A632-B96753E0545E}" type="presParOf" srcId="{3F814D2D-9C9D-7A40-BE96-5F3CC037ED70}" destId="{1D8322C9-DFFD-8D40-8125-44D8AF1917D8}" srcOrd="4" destOrd="0" presId="urn:microsoft.com/office/officeart/2005/8/layout/vList2"/>
    <dgm:cxn modelId="{6E4A5150-0878-6241-B56C-BA598A618957}" type="presParOf" srcId="{3F814D2D-9C9D-7A40-BE96-5F3CC037ED70}" destId="{E019CAAF-BEA6-E049-B37C-DEF9D083D217}" srcOrd="5" destOrd="0" presId="urn:microsoft.com/office/officeart/2005/8/layout/vList2"/>
    <dgm:cxn modelId="{98F3D8F1-C12D-BD4A-AD3B-40DA40E5F0E9}" type="presParOf" srcId="{3F814D2D-9C9D-7A40-BE96-5F3CC037ED70}" destId="{DFB87F6F-75E2-3F41-8CF5-D264E2FECCF5}" srcOrd="6" destOrd="0" presId="urn:microsoft.com/office/officeart/2005/8/layout/vList2"/>
    <dgm:cxn modelId="{ADAF2324-8ECA-6F44-9BB8-3B6994BA0042}" type="presParOf" srcId="{3F814D2D-9C9D-7A40-BE96-5F3CC037ED70}" destId="{6BFF4538-3613-D346-B419-8D2CA7318636}" srcOrd="7" destOrd="0" presId="urn:microsoft.com/office/officeart/2005/8/layout/vList2"/>
    <dgm:cxn modelId="{9627F8E2-F101-3149-A83E-256C44CED8A3}" type="presParOf" srcId="{3F814D2D-9C9D-7A40-BE96-5F3CC037ED70}" destId="{F11115A4-722E-AF4B-9F10-68442C5CB76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5B4E2-4B56-194B-B80C-CA4324760AE4}">
      <dsp:nvSpPr>
        <dsp:cNvPr id="0" name=""/>
        <dsp:cNvSpPr/>
      </dsp:nvSpPr>
      <dsp:spPr>
        <a:xfrm>
          <a:off x="0" y="76034"/>
          <a:ext cx="5614987" cy="88744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Analyzing various age groups having Severity of </a:t>
          </a:r>
          <a:r>
            <a:rPr lang="en-US" sz="1600" b="0" i="0" kern="1200" dirty="0" err="1"/>
            <a:t>Illnesss</a:t>
          </a:r>
          <a:r>
            <a:rPr lang="en-US" sz="1600" b="0" i="0" kern="1200" dirty="0"/>
            <a:t>.</a:t>
          </a:r>
          <a:endParaRPr lang="en-US" sz="1600" kern="1200" dirty="0"/>
        </a:p>
      </dsp:txBody>
      <dsp:txXfrm>
        <a:off x="43321" y="119355"/>
        <a:ext cx="5528345" cy="800803"/>
      </dsp:txXfrm>
    </dsp:sp>
    <dsp:sp modelId="{4EC2AA8A-97BD-CD41-B64D-45D0C0BE61C6}">
      <dsp:nvSpPr>
        <dsp:cNvPr id="0" name=""/>
        <dsp:cNvSpPr/>
      </dsp:nvSpPr>
      <dsp:spPr>
        <a:xfrm>
          <a:off x="0" y="1009559"/>
          <a:ext cx="5614987" cy="887445"/>
        </a:xfrm>
        <a:prstGeom prst="round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i="0" kern="1200" dirty="0"/>
            <a:t>Analyzing the number of patients being admitted in the hospital and their type of admissions in various </a:t>
          </a:r>
          <a:r>
            <a:rPr lang="en-US" sz="1600" kern="1200" dirty="0">
              <a:latin typeface="Century Gothic" panose="020B0502020202020204"/>
            </a:rPr>
            <a:t>bed grades</a:t>
          </a:r>
          <a:endParaRPr lang="en-US" sz="1600" kern="1200" dirty="0"/>
        </a:p>
      </dsp:txBody>
      <dsp:txXfrm>
        <a:off x="43321" y="1052880"/>
        <a:ext cx="5528345" cy="800803"/>
      </dsp:txXfrm>
    </dsp:sp>
    <dsp:sp modelId="{1D8322C9-DFFD-8D40-8125-44D8AF1917D8}">
      <dsp:nvSpPr>
        <dsp:cNvPr id="0" name=""/>
        <dsp:cNvSpPr/>
      </dsp:nvSpPr>
      <dsp:spPr>
        <a:xfrm>
          <a:off x="0" y="1943084"/>
          <a:ext cx="5614987" cy="887445"/>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Distribution of patients in different hospitals based on type of admission </a:t>
          </a:r>
          <a:endParaRPr lang="en-US" sz="1600" kern="1200" dirty="0"/>
        </a:p>
      </dsp:txBody>
      <dsp:txXfrm>
        <a:off x="43321" y="1986405"/>
        <a:ext cx="5528345" cy="800803"/>
      </dsp:txXfrm>
    </dsp:sp>
    <dsp:sp modelId="{DFB87F6F-75E2-3F41-8CF5-D264E2FECCF5}">
      <dsp:nvSpPr>
        <dsp:cNvPr id="0" name=""/>
        <dsp:cNvSpPr/>
      </dsp:nvSpPr>
      <dsp:spPr>
        <a:xfrm>
          <a:off x="0" y="2876609"/>
          <a:ext cx="5614987" cy="887445"/>
        </a:xfrm>
        <a:prstGeom prst="round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Analyzing the length of stay of patients in the hospital.</a:t>
          </a:r>
          <a:endParaRPr lang="en-US" sz="1600" kern="1200" dirty="0"/>
        </a:p>
      </dsp:txBody>
      <dsp:txXfrm>
        <a:off x="43321" y="2919930"/>
        <a:ext cx="5528345" cy="800803"/>
      </dsp:txXfrm>
    </dsp:sp>
    <dsp:sp modelId="{F11115A4-722E-AF4B-9F10-68442C5CB764}">
      <dsp:nvSpPr>
        <dsp:cNvPr id="0" name=""/>
        <dsp:cNvSpPr/>
      </dsp:nvSpPr>
      <dsp:spPr>
        <a:xfrm>
          <a:off x="0" y="3810134"/>
          <a:ext cx="5614987" cy="88744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Revenue generated by hospitals</a:t>
          </a:r>
        </a:p>
      </dsp:txBody>
      <dsp:txXfrm>
        <a:off x="43321" y="3853455"/>
        <a:ext cx="5528345"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21:00:39.394"/>
    </inkml:context>
    <inkml:brush xml:id="br0">
      <inkml:brushProperty name="width" value="0.05" units="cm"/>
      <inkml:brushProperty name="height" value="0.05" units="cm"/>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174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4/27/23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81790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474322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46163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47292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20527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2245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680641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143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00815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84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657AA7F-BE72-4467-897E-7A302F46504F}" type="datetimeFigureOut">
              <a:rPr lang="en-US" smtClean="0"/>
              <a:pPr/>
              <a:t>4/27/23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4333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657AA7F-BE72-4467-897E-7A302F46504F}" type="datetimeFigureOut">
              <a:rPr lang="en-US" smtClean="0"/>
              <a:pPr/>
              <a:t>4/27/23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1979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3657AA7F-BE72-4467-897E-7A302F46504F}" type="datetimeFigureOut">
              <a:rPr lang="en-US" smtClean="0"/>
              <a:t>4/27/23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213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7AA7F-BE72-4467-897E-7A302F46504F}" type="datetimeFigureOut">
              <a:rPr lang="en-US" smtClean="0"/>
              <a:t>4/27/23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606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3657AA7F-BE72-4467-897E-7A302F46504F}" type="datetimeFigureOut">
              <a:rPr lang="en-US" smtClean="0"/>
              <a:pPr/>
              <a:t>4/27/23</a:t>
            </a:fld>
            <a:endParaRPr lang="en-US"/>
          </a:p>
        </p:txBody>
      </p:sp>
      <p:sp>
        <p:nvSpPr>
          <p:cNvPr id="5" name="Footer Placeholder 5"/>
          <p:cNvSpPr>
            <a:spLocks noGrp="1"/>
          </p:cNvSpPr>
          <p:nvPr>
            <p:ph type="ftr" sz="quarter" idx="11"/>
          </p:nvPr>
        </p:nvSpPr>
        <p:spPr/>
        <p:txBody>
          <a:bodyPr/>
          <a:lstStyle/>
          <a:p>
            <a:endParaRPr lang="en-US">
              <a:solidFill>
                <a:schemeClr val="tx1"/>
              </a:solidFill>
            </a:endParaRPr>
          </a:p>
        </p:txBody>
      </p:sp>
      <p:sp>
        <p:nvSpPr>
          <p:cNvPr id="6"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62783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546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7AA7F-BE72-4467-897E-7A302F46504F}" type="datetimeFigureOut">
              <a:rPr lang="en-US" smtClean="0"/>
              <a:pPr/>
              <a:t>4/27/23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747434-7036-48DB-A148-6B3D8EE75CDA}" type="slidenum">
              <a:rPr lang="en-US" smtClean="0"/>
              <a:pPr/>
              <a:t>‹#›</a:t>
            </a:fld>
            <a:endParaRPr lang="en-US"/>
          </a:p>
        </p:txBody>
      </p:sp>
    </p:spTree>
    <p:extLst>
      <p:ext uri="{BB962C8B-B14F-4D97-AF65-F5344CB8AC3E}">
        <p14:creationId xmlns:p14="http://schemas.microsoft.com/office/powerpoint/2010/main" val="1308075795"/>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ms.stclaircollege.ca/bbcswebdav/pid-2750050-dt-content-rid-37514164_1/xid-37514164_1" TargetMode="External"/><Relationship Id="rId2" Type="http://schemas.openxmlformats.org/officeDocument/2006/relationships/hyperlink" Target="https://github.com/divyajot98/HEALTHCARE-ANALYTICS-PROJECT" TargetMode="External"/><Relationship Id="rId1" Type="http://schemas.openxmlformats.org/officeDocument/2006/relationships/slideLayout" Target="../slideLayouts/slideLayout2.xml"/><Relationship Id="rId5" Type="http://schemas.openxmlformats.org/officeDocument/2006/relationships/hyperlink" Target="https://matplotlib.org/cheatsheets/" TargetMode="External"/><Relationship Id="rId4" Type="http://schemas.openxmlformats.org/officeDocument/2006/relationships/hyperlink" Target="https://pandas.pydata.org/do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ivyajot98/HEALTHCARE-ANALYTICS-PROJECT/blob/main/train.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C38B-A19E-5363-DD0A-0AF7CEEE83E8}"/>
              </a:ext>
            </a:extLst>
          </p:cNvPr>
          <p:cNvSpPr>
            <a:spLocks noGrp="1"/>
          </p:cNvSpPr>
          <p:nvPr>
            <p:ph type="ctrTitle"/>
          </p:nvPr>
        </p:nvSpPr>
        <p:spPr>
          <a:xfrm>
            <a:off x="557045" y="279401"/>
            <a:ext cx="9585435" cy="2387600"/>
          </a:xfrm>
        </p:spPr>
        <p:txBody>
          <a:bodyPr>
            <a:normAutofit/>
          </a:bodyPr>
          <a:lstStyle/>
          <a:p>
            <a:pPr algn="ctr"/>
            <a:r>
              <a:rPr lang="en-US"/>
              <a:t>Hospital IPD Analysis </a:t>
            </a:r>
          </a:p>
        </p:txBody>
      </p:sp>
      <p:sp>
        <p:nvSpPr>
          <p:cNvPr id="3" name="Subtitle 2">
            <a:extLst>
              <a:ext uri="{FF2B5EF4-FFF2-40B4-BE49-F238E27FC236}">
                <a16:creationId xmlns:a16="http://schemas.microsoft.com/office/drawing/2014/main" id="{3070B6EF-D432-1B75-ECEA-69C7ED3D26D3}"/>
              </a:ext>
            </a:extLst>
          </p:cNvPr>
          <p:cNvSpPr>
            <a:spLocks noGrp="1"/>
          </p:cNvSpPr>
          <p:nvPr>
            <p:ph type="subTitle" idx="1"/>
          </p:nvPr>
        </p:nvSpPr>
        <p:spPr>
          <a:xfrm>
            <a:off x="954009" y="3896710"/>
            <a:ext cx="9093881" cy="1655762"/>
          </a:xfrm>
        </p:spPr>
        <p:txBody>
          <a:bodyPr>
            <a:normAutofit/>
          </a:bodyPr>
          <a:lstStyle/>
          <a:p>
            <a:pPr algn="l"/>
            <a:r>
              <a:rPr lang="en-US"/>
              <a:t>Group project : Dab 103 - Analytics Tools &amp; Decision Making</a:t>
            </a:r>
          </a:p>
        </p:txBody>
      </p:sp>
    </p:spTree>
    <p:extLst>
      <p:ext uri="{BB962C8B-B14F-4D97-AF65-F5344CB8AC3E}">
        <p14:creationId xmlns:p14="http://schemas.microsoft.com/office/powerpoint/2010/main" val="277252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2F3F7-B5D5-0FDE-F6B6-EEADA742B0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Plot to show the distribution of Admission Deposit</a:t>
            </a:r>
          </a:p>
        </p:txBody>
      </p:sp>
      <p:sp>
        <p:nvSpPr>
          <p:cNvPr id="3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Chart, histogram&#10;&#10;Description automatically generated">
            <a:extLst>
              <a:ext uri="{FF2B5EF4-FFF2-40B4-BE49-F238E27FC236}">
                <a16:creationId xmlns:a16="http://schemas.microsoft.com/office/drawing/2014/main" id="{7D2213FE-C5E0-5555-85C1-3A9EBBE2F3E3}"/>
              </a:ext>
            </a:extLst>
          </p:cNvPr>
          <p:cNvPicPr>
            <a:picLocks noGrp="1" noChangeAspect="1"/>
          </p:cNvPicPr>
          <p:nvPr>
            <p:ph idx="1"/>
          </p:nvPr>
        </p:nvPicPr>
        <p:blipFill rotWithShape="1">
          <a:blip r:embed="rId6"/>
          <a:srcRect l="7165" t="25455" r="29750" b="7222"/>
          <a:stretch/>
        </p:blipFill>
        <p:spPr>
          <a:xfrm>
            <a:off x="647700" y="1429407"/>
            <a:ext cx="5742590" cy="43933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57702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BB9E-A257-C34C-CA5A-8AF4CE285A90}"/>
              </a:ext>
            </a:extLst>
          </p:cNvPr>
          <p:cNvSpPr>
            <a:spLocks noGrp="1"/>
          </p:cNvSpPr>
          <p:nvPr>
            <p:ph type="title"/>
          </p:nvPr>
        </p:nvSpPr>
        <p:spPr>
          <a:xfrm>
            <a:off x="648930" y="629266"/>
            <a:ext cx="9252154" cy="1223983"/>
          </a:xfrm>
        </p:spPr>
        <p:txBody>
          <a:bodyPr>
            <a:normAutofit/>
          </a:bodyPr>
          <a:lstStyle/>
          <a:p>
            <a:r>
              <a:rPr lang="en-US"/>
              <a:t>Data Cleaning &amp; Transformation </a:t>
            </a:r>
          </a:p>
        </p:txBody>
      </p:sp>
      <p:sp>
        <p:nvSpPr>
          <p:cNvPr id="3" name="Content Placeholder 2">
            <a:extLst>
              <a:ext uri="{FF2B5EF4-FFF2-40B4-BE49-F238E27FC236}">
                <a16:creationId xmlns:a16="http://schemas.microsoft.com/office/drawing/2014/main" id="{1910AAB8-D6A5-0374-9933-AADD4C39A007}"/>
              </a:ext>
            </a:extLst>
          </p:cNvPr>
          <p:cNvSpPr>
            <a:spLocks noGrp="1"/>
          </p:cNvSpPr>
          <p:nvPr>
            <p:ph idx="1"/>
          </p:nvPr>
        </p:nvSpPr>
        <p:spPr>
          <a:xfrm>
            <a:off x="499730" y="1715014"/>
            <a:ext cx="6251943" cy="4533385"/>
          </a:xfrm>
        </p:spPr>
        <p:txBody>
          <a:bodyPr vert="horz" lIns="91440" tIns="45720" rIns="91440" bIns="45720" rtlCol="0">
            <a:normAutofit/>
          </a:bodyPr>
          <a:lstStyle/>
          <a:p>
            <a:pPr>
              <a:lnSpc>
                <a:spcPct val="90000"/>
              </a:lnSpc>
            </a:pPr>
            <a:r>
              <a:rPr lang="en-US"/>
              <a:t>Replaced Null values in </a:t>
            </a:r>
            <a:r>
              <a:rPr lang="en-US" err="1"/>
              <a:t>City_Patient</a:t>
            </a:r>
            <a:r>
              <a:rPr lang="en-US"/>
              <a:t> Code &amp; </a:t>
            </a:r>
            <a:r>
              <a:rPr lang="en-US" err="1"/>
              <a:t>Bed_Grade</a:t>
            </a:r>
            <a:r>
              <a:rPr lang="en-US"/>
              <a:t> features using the Mod method.</a:t>
            </a:r>
          </a:p>
          <a:p>
            <a:pPr marL="0" indent="0">
              <a:lnSpc>
                <a:spcPct val="90000"/>
              </a:lnSpc>
              <a:buNone/>
            </a:pPr>
            <a:endParaRPr lang="en-US"/>
          </a:p>
          <a:p>
            <a:pPr>
              <a:lnSpc>
                <a:spcPct val="90000"/>
              </a:lnSpc>
              <a:buClr>
                <a:srgbClr val="8AD0D6"/>
              </a:buClr>
            </a:pPr>
            <a:r>
              <a:rPr lang="en-US"/>
              <a:t>dropped observation with Incorrect value [“20 Nov”] in Age parameter. </a:t>
            </a:r>
          </a:p>
          <a:p>
            <a:pPr marL="0" indent="0">
              <a:lnSpc>
                <a:spcPct val="90000"/>
              </a:lnSpc>
              <a:buClr>
                <a:srgbClr val="8AD0D6"/>
              </a:buClr>
              <a:buNone/>
            </a:pPr>
            <a:endParaRPr lang="en-US"/>
          </a:p>
          <a:p>
            <a:pPr>
              <a:lnSpc>
                <a:spcPct val="90000"/>
              </a:lnSpc>
              <a:buClr>
                <a:srgbClr val="8AD0D6"/>
              </a:buClr>
            </a:pPr>
            <a:r>
              <a:rPr lang="en-US"/>
              <a:t>Renamed columns to eliminate whitespaces. </a:t>
            </a:r>
          </a:p>
          <a:p>
            <a:pPr marL="0" indent="0">
              <a:lnSpc>
                <a:spcPct val="90000"/>
              </a:lnSpc>
              <a:buClr>
                <a:srgbClr val="8AD0D6"/>
              </a:buClr>
              <a:buNone/>
            </a:pPr>
            <a:endParaRPr lang="en-US"/>
          </a:p>
          <a:p>
            <a:pPr>
              <a:lnSpc>
                <a:spcPct val="90000"/>
              </a:lnSpc>
              <a:buClr>
                <a:srgbClr val="8AD0D6"/>
              </a:buClr>
            </a:pPr>
            <a:r>
              <a:rPr lang="en-US"/>
              <a:t>Replace the incorrect incorrect values in the Stay column:</a:t>
            </a:r>
          </a:p>
          <a:p>
            <a:pPr lvl="2">
              <a:lnSpc>
                <a:spcPct val="90000"/>
              </a:lnSpc>
              <a:buClr>
                <a:srgbClr val="8AD0D6"/>
              </a:buClr>
            </a:pPr>
            <a:r>
              <a:rPr lang="en-US"/>
              <a:t>Replace '20 Nov' with ‘0-10'</a:t>
            </a:r>
          </a:p>
          <a:p>
            <a:pPr lvl="2">
              <a:lnSpc>
                <a:spcPct val="90000"/>
              </a:lnSpc>
              <a:buClr>
                <a:srgbClr val="8AD0D6"/>
              </a:buClr>
            </a:pPr>
            <a:r>
              <a:rPr lang="en-US"/>
              <a:t>Replaced 'More than 100 days' with '100+’</a:t>
            </a:r>
          </a:p>
          <a:p>
            <a:pPr lvl="2">
              <a:lnSpc>
                <a:spcPct val="90000"/>
              </a:lnSpc>
              <a:buClr>
                <a:srgbClr val="8AD0D6"/>
              </a:buClr>
            </a:pPr>
            <a:endParaRPr lang="en-US"/>
          </a:p>
          <a:p>
            <a:pPr marL="914400" lvl="2" indent="0">
              <a:lnSpc>
                <a:spcPct val="90000"/>
              </a:lnSpc>
              <a:buClr>
                <a:srgbClr val="8AD0D6"/>
              </a:buClr>
              <a:buNone/>
            </a:pPr>
            <a:endParaRPr lang="en-US"/>
          </a:p>
          <a:p>
            <a:pPr marL="914400" lvl="2" indent="0">
              <a:lnSpc>
                <a:spcPct val="90000"/>
              </a:lnSpc>
              <a:buClr>
                <a:srgbClr val="8AD0D6"/>
              </a:buClr>
              <a:buNone/>
            </a:pPr>
            <a:endParaRPr lang="en-US"/>
          </a:p>
          <a:p>
            <a:pPr marL="1828800" lvl="4" indent="0">
              <a:lnSpc>
                <a:spcPct val="90000"/>
              </a:lnSpc>
              <a:buClr>
                <a:srgbClr val="8AD0D6"/>
              </a:buClr>
              <a:buNone/>
            </a:pPr>
            <a:endParaRPr lang="en-US"/>
          </a:p>
          <a:p>
            <a:pPr marL="1828800" lvl="4" indent="0">
              <a:lnSpc>
                <a:spcPct val="90000"/>
              </a:lnSpc>
              <a:buClr>
                <a:srgbClr val="8AD0D6"/>
              </a:buClr>
              <a:buNone/>
            </a:pPr>
            <a:endParaRPr lang="en-US"/>
          </a:p>
        </p:txBody>
      </p:sp>
      <p:pic>
        <p:nvPicPr>
          <p:cNvPr id="5" name="Picture 5" descr="Table&#10;&#10;Description automatically generated">
            <a:extLst>
              <a:ext uri="{FF2B5EF4-FFF2-40B4-BE49-F238E27FC236}">
                <a16:creationId xmlns:a16="http://schemas.microsoft.com/office/drawing/2014/main" id="{ED2026FF-0FBC-FC48-930B-F812AABB6BC6}"/>
              </a:ext>
            </a:extLst>
          </p:cNvPr>
          <p:cNvPicPr>
            <a:picLocks noChangeAspect="1"/>
          </p:cNvPicPr>
          <p:nvPr/>
        </p:nvPicPr>
        <p:blipFill>
          <a:blip r:embed="rId3"/>
          <a:stretch>
            <a:fillRect/>
          </a:stretch>
        </p:blipFill>
        <p:spPr>
          <a:xfrm>
            <a:off x="6838091" y="2214745"/>
            <a:ext cx="5151120" cy="261678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8938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DE499-12A0-53F8-32A5-B1945D38D18A}"/>
              </a:ext>
            </a:extLst>
          </p:cNvPr>
          <p:cNvSpPr txBox="1"/>
          <p:nvPr/>
        </p:nvSpPr>
        <p:spPr>
          <a:xfrm>
            <a:off x="150253" y="295691"/>
            <a:ext cx="3924890" cy="84730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200" b="0" i="0" kern="1200">
                <a:solidFill>
                  <a:srgbClr val="EBEBEB"/>
                </a:solidFill>
                <a:latin typeface="+mj-lt"/>
                <a:ea typeface="+mj-ea"/>
                <a:cs typeface="+mj-cs"/>
              </a:rPr>
              <a:t>Data Visualization</a:t>
            </a:r>
          </a:p>
        </p:txBody>
      </p:sp>
      <p:sp>
        <p:nvSpPr>
          <p:cNvPr id="2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2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4" descr="Chart, bar chart&#10;&#10;Description automatically generated">
            <a:extLst>
              <a:ext uri="{FF2B5EF4-FFF2-40B4-BE49-F238E27FC236}">
                <a16:creationId xmlns:a16="http://schemas.microsoft.com/office/drawing/2014/main" id="{33067474-4769-9E42-CC4D-5BDEF5C7FA60}"/>
              </a:ext>
            </a:extLst>
          </p:cNvPr>
          <p:cNvPicPr>
            <a:picLocks noGrp="1" noChangeAspect="1"/>
          </p:cNvPicPr>
          <p:nvPr>
            <p:ph idx="1"/>
          </p:nvPr>
        </p:nvPicPr>
        <p:blipFill rotWithShape="1">
          <a:blip r:embed="rId2"/>
          <a:srcRect r="19970" b="258"/>
          <a:stretch/>
        </p:blipFill>
        <p:spPr>
          <a:xfrm>
            <a:off x="4507517" y="1448609"/>
            <a:ext cx="7401887" cy="4789047"/>
          </a:xfrm>
        </p:spPr>
      </p:pic>
      <p:sp>
        <p:nvSpPr>
          <p:cNvPr id="5" name="TextBox 4">
            <a:extLst>
              <a:ext uri="{FF2B5EF4-FFF2-40B4-BE49-F238E27FC236}">
                <a16:creationId xmlns:a16="http://schemas.microsoft.com/office/drawing/2014/main" id="{0977CB44-9778-BFD5-B578-FD2DD85E552F}"/>
              </a:ext>
            </a:extLst>
          </p:cNvPr>
          <p:cNvSpPr txBox="1"/>
          <p:nvPr/>
        </p:nvSpPr>
        <p:spPr>
          <a:xfrm>
            <a:off x="108856" y="1260227"/>
            <a:ext cx="4398661"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entury Gothic"/>
                <a:cs typeface="Calibri"/>
              </a:rPr>
              <a:t>Various age groups having Severity of </a:t>
            </a:r>
            <a:r>
              <a:rPr lang="en-US" dirty="0" err="1">
                <a:solidFill>
                  <a:schemeClr val="bg1"/>
                </a:solidFill>
                <a:latin typeface="Century Gothic"/>
                <a:cs typeface="Calibri"/>
              </a:rPr>
              <a:t>Illnesss</a:t>
            </a:r>
            <a:r>
              <a:rPr lang="en-US" dirty="0">
                <a:solidFill>
                  <a:schemeClr val="bg1"/>
                </a:solidFill>
                <a:latin typeface="Century Gothic"/>
                <a:cs typeface="Calibri"/>
              </a:rPr>
              <a:t>.</a:t>
            </a:r>
            <a:endParaRPr lang="en-US" dirty="0">
              <a:solidFill>
                <a:schemeClr val="bg1"/>
              </a:solidFill>
              <a:cs typeface="Calibri"/>
            </a:endParaRPr>
          </a:p>
          <a:p>
            <a:pPr marL="285750" indent="-285750" algn="l">
              <a:buFont typeface="Arial"/>
              <a:buChar char="•"/>
            </a:pPr>
            <a:endParaRPr lang="en-US" dirty="0">
              <a:solidFill>
                <a:schemeClr val="bg1"/>
              </a:solidFill>
              <a:cs typeface="Calibri"/>
            </a:endParaRPr>
          </a:p>
          <a:p>
            <a:pPr marL="285750" indent="-285750">
              <a:buFont typeface="Arial"/>
              <a:buChar char="•"/>
            </a:pPr>
            <a:r>
              <a:rPr lang="en-US" sz="1600">
                <a:solidFill>
                  <a:schemeClr val="bg1"/>
                </a:solidFill>
                <a:ea typeface="+mn-lt"/>
                <a:cs typeface="Calibri"/>
              </a:rPr>
              <a:t>Age</a:t>
            </a:r>
            <a:r>
              <a:rPr lang="en-US" sz="1600" dirty="0">
                <a:solidFill>
                  <a:schemeClr val="bg1"/>
                </a:solidFill>
                <a:ea typeface="+mn-lt"/>
                <a:cs typeface="Calibri"/>
              </a:rPr>
              <a:t> group of 41-50 has the highest level of "Extreme" severity of illness, followed by 31-40 and 51-60. </a:t>
            </a:r>
            <a:endParaRPr lang="en-US" sz="1600">
              <a:solidFill>
                <a:schemeClr val="bg1"/>
              </a:solidFill>
              <a:ea typeface="+mn-lt"/>
              <a:cs typeface="Calibri"/>
            </a:endParaRPr>
          </a:p>
          <a:p>
            <a:endParaRPr lang="en-US">
              <a:solidFill>
                <a:schemeClr val="bg1"/>
              </a:solidFill>
              <a:ea typeface="+mn-lt"/>
              <a:cs typeface="Calibri"/>
            </a:endParaRPr>
          </a:p>
          <a:p>
            <a:pPr marL="285750" indent="-285750">
              <a:buFont typeface="Arial"/>
              <a:buChar char="•"/>
            </a:pPr>
            <a:r>
              <a:rPr lang="en-US" sz="1600" dirty="0">
                <a:solidFill>
                  <a:schemeClr val="bg1"/>
                </a:solidFill>
                <a:ea typeface="+mn-lt"/>
                <a:cs typeface="Calibri"/>
              </a:rPr>
              <a:t>Patients aged 31-40 appear to have a higher incidence of "Minor" severity of illness</a:t>
            </a:r>
            <a:endParaRPr lang="en-US" sz="1600">
              <a:solidFill>
                <a:schemeClr val="bg1"/>
              </a:solidFill>
              <a:ea typeface="+mn-lt"/>
              <a:cs typeface="Calibri"/>
            </a:endParaRPr>
          </a:p>
          <a:p>
            <a:r>
              <a:rPr lang="en-US" sz="1600" dirty="0">
                <a:solidFill>
                  <a:schemeClr val="bg1"/>
                </a:solidFill>
                <a:ea typeface="+mn-lt"/>
                <a:cs typeface="Calibri"/>
              </a:rPr>
              <a:t> </a:t>
            </a:r>
            <a:endParaRPr lang="en-US">
              <a:solidFill>
                <a:schemeClr val="bg1"/>
              </a:solidFill>
              <a:ea typeface="+mn-lt"/>
              <a:cs typeface="Calibri"/>
            </a:endParaRPr>
          </a:p>
          <a:p>
            <a:pPr marL="285750" indent="-285750">
              <a:buFont typeface="Arial"/>
              <a:buChar char="•"/>
            </a:pPr>
            <a:r>
              <a:rPr lang="en-US" sz="1600" dirty="0">
                <a:solidFill>
                  <a:schemeClr val="bg1"/>
                </a:solidFill>
                <a:ea typeface="+mn-lt"/>
                <a:cs typeface="Calibri"/>
              </a:rPr>
              <a:t>However, it's important to note that more information is needed to make definitive conclusions about the severity of illness among different age groups.</a:t>
            </a:r>
            <a:endParaRPr lang="en-US">
              <a:solidFill>
                <a:schemeClr val="bg1"/>
              </a:solidFill>
            </a:endParaRPr>
          </a:p>
          <a:p>
            <a:pPr marL="342900" indent="-342900">
              <a:buFont typeface="Wingdings"/>
              <a:buChar char="Ø"/>
            </a:pPr>
            <a:endParaRPr lang="en-US" dirty="0">
              <a:solidFill>
                <a:schemeClr val="bg1"/>
              </a:solidFill>
              <a:cs typeface="Calibri"/>
            </a:endParaRPr>
          </a:p>
          <a:p>
            <a:endParaRPr lang="en-US" sz="3200" b="1" dirty="0">
              <a:solidFill>
                <a:schemeClr val="bg1"/>
              </a:solidFill>
            </a:endParaRPr>
          </a:p>
        </p:txBody>
      </p:sp>
    </p:spTree>
    <p:extLst>
      <p:ext uri="{BB962C8B-B14F-4D97-AF65-F5344CB8AC3E}">
        <p14:creationId xmlns:p14="http://schemas.microsoft.com/office/powerpoint/2010/main" val="244347437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5DE5E-A554-63D5-23A4-8878694C598D}"/>
              </a:ext>
            </a:extLst>
          </p:cNvPr>
          <p:cNvSpPr>
            <a:spLocks noGrp="1"/>
          </p:cNvSpPr>
          <p:nvPr>
            <p:ph type="title"/>
          </p:nvPr>
        </p:nvSpPr>
        <p:spPr>
          <a:xfrm>
            <a:off x="105064" y="629266"/>
            <a:ext cx="5686136" cy="1143000"/>
          </a:xfrm>
        </p:spPr>
        <p:txBody>
          <a:bodyPr>
            <a:normAutofit fontScale="90000"/>
          </a:bodyPr>
          <a:lstStyle/>
          <a:p>
            <a:pPr marL="457200" indent="-457200">
              <a:spcBef>
                <a:spcPts val="1000"/>
              </a:spcBef>
              <a:buFont typeface="Wingdings" pitchFamily="2" charset="2"/>
              <a:buChar char="Ø"/>
            </a:pPr>
            <a:r>
              <a:rPr lang="en-US" sz="2800" b="1">
                <a:solidFill>
                  <a:srgbClr val="EBEBEB"/>
                </a:solidFill>
              </a:rPr>
              <a:t>Proportions of patients on the basis of departments</a:t>
            </a:r>
            <a:br>
              <a:rPr lang="en-US" sz="2800" b="1"/>
            </a:br>
            <a:br>
              <a:rPr lang="en-US" sz="2800" b="1"/>
            </a:br>
            <a:endParaRPr lang="en-US" sz="2000">
              <a:solidFill>
                <a:srgbClr val="FFFFFF"/>
              </a:solidFill>
            </a:endParaRPr>
          </a:p>
          <a:p>
            <a:pPr marL="457200" indent="-457200">
              <a:buFont typeface="Wingdings" pitchFamily="2" charset="2"/>
              <a:buChar char="Ø"/>
            </a:pPr>
            <a:endParaRPr lang="en-US" sz="2800" b="1"/>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Chart, pie chart&#10;&#10;Description automatically generated">
            <a:extLst>
              <a:ext uri="{FF2B5EF4-FFF2-40B4-BE49-F238E27FC236}">
                <a16:creationId xmlns:a16="http://schemas.microsoft.com/office/drawing/2014/main" id="{E5A6E424-DFFC-2C42-7BB6-8F8A41C7649B}"/>
              </a:ext>
            </a:extLst>
          </p:cNvPr>
          <p:cNvPicPr>
            <a:picLocks noGrp="1" noChangeAspect="1"/>
          </p:cNvPicPr>
          <p:nvPr>
            <p:ph idx="1"/>
          </p:nvPr>
        </p:nvPicPr>
        <p:blipFill>
          <a:blip r:embed="rId2"/>
          <a:stretch>
            <a:fillRect/>
          </a:stretch>
        </p:blipFill>
        <p:spPr>
          <a:xfrm>
            <a:off x="6154650" y="1716705"/>
            <a:ext cx="5540254" cy="3844329"/>
          </a:xfrm>
        </p:spPr>
      </p:pic>
      <p:sp>
        <p:nvSpPr>
          <p:cNvPr id="6" name="TextBox 5">
            <a:extLst>
              <a:ext uri="{FF2B5EF4-FFF2-40B4-BE49-F238E27FC236}">
                <a16:creationId xmlns:a16="http://schemas.microsoft.com/office/drawing/2014/main" id="{74FE27AD-43B1-46D4-D4F7-FA4C3CA0D04A}"/>
              </a:ext>
            </a:extLst>
          </p:cNvPr>
          <p:cNvSpPr txBox="1"/>
          <p:nvPr/>
        </p:nvSpPr>
        <p:spPr>
          <a:xfrm>
            <a:off x="359867" y="2438540"/>
            <a:ext cx="4527554" cy="1200329"/>
          </a:xfrm>
          <a:prstGeom prst="rect">
            <a:avLst/>
          </a:prstGeom>
          <a:noFill/>
        </p:spPr>
        <p:txBody>
          <a:bodyPr wrap="square" rtlCol="0">
            <a:spAutoFit/>
          </a:bodyPr>
          <a:lstStyle/>
          <a:p>
            <a:r>
              <a:rPr lang="en-US" sz="1800">
                <a:solidFill>
                  <a:srgbClr val="FFFFFF"/>
                </a:solidFill>
              </a:rPr>
              <a:t>Pie chart shows that "Gynecology" department has the highest number of patients. TB &amp; Chest Disease has the lowest number of patients.</a:t>
            </a:r>
            <a:endParaRPr lang="en-US"/>
          </a:p>
        </p:txBody>
      </p:sp>
    </p:spTree>
    <p:extLst>
      <p:ext uri="{BB962C8B-B14F-4D97-AF65-F5344CB8AC3E}">
        <p14:creationId xmlns:p14="http://schemas.microsoft.com/office/powerpoint/2010/main" val="272380017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5" name="Freeform: Shape 3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8" descr="Chart, bar chart&#10;&#10;Description automatically generated">
            <a:extLst>
              <a:ext uri="{FF2B5EF4-FFF2-40B4-BE49-F238E27FC236}">
                <a16:creationId xmlns:a16="http://schemas.microsoft.com/office/drawing/2014/main" id="{8B405EB0-4261-9E34-B2DD-24B2109F3300}"/>
              </a:ext>
            </a:extLst>
          </p:cNvPr>
          <p:cNvPicPr>
            <a:picLocks noChangeAspect="1"/>
          </p:cNvPicPr>
          <p:nvPr/>
        </p:nvPicPr>
        <p:blipFill>
          <a:blip r:embed="rId2"/>
          <a:stretch>
            <a:fillRect/>
          </a:stretch>
        </p:blipFill>
        <p:spPr>
          <a:xfrm>
            <a:off x="5599187" y="1950717"/>
            <a:ext cx="6469187" cy="3738354"/>
          </a:xfrm>
          <a:prstGeom prst="rect">
            <a:avLst/>
          </a:prstGeom>
          <a:effectLst/>
        </p:spPr>
      </p:pic>
      <p:sp>
        <p:nvSpPr>
          <p:cNvPr id="46" name="Rectangle 4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Content Placeholder 31">
            <a:extLst>
              <a:ext uri="{FF2B5EF4-FFF2-40B4-BE49-F238E27FC236}">
                <a16:creationId xmlns:a16="http://schemas.microsoft.com/office/drawing/2014/main" id="{07AC217A-69FD-3236-DCE6-5B568D592E69}"/>
              </a:ext>
            </a:extLst>
          </p:cNvPr>
          <p:cNvSpPr>
            <a:spLocks noGrp="1"/>
          </p:cNvSpPr>
          <p:nvPr>
            <p:ph idx="1"/>
          </p:nvPr>
        </p:nvSpPr>
        <p:spPr>
          <a:xfrm>
            <a:off x="150338" y="708136"/>
            <a:ext cx="5056881" cy="1383424"/>
          </a:xfrm>
        </p:spPr>
        <p:txBody>
          <a:bodyPr vert="horz" lIns="91440" tIns="45720" rIns="91440" bIns="45720" rtlCol="0" anchor="t">
            <a:noAutofit/>
          </a:bodyPr>
          <a:lstStyle/>
          <a:p>
            <a:pPr marL="0" indent="0">
              <a:buNone/>
            </a:pPr>
            <a:r>
              <a:rPr lang="en-US" sz="2800">
                <a:solidFill>
                  <a:srgbClr val="EBEBEB"/>
                </a:solidFill>
                <a:latin typeface="Century Gothic"/>
                <a:cs typeface="Calibri"/>
              </a:rPr>
              <a:t>Analyzing the length of stay of patients in the hospital.</a:t>
            </a:r>
            <a:endParaRPr lang="en-US" sz="2800">
              <a:solidFill>
                <a:srgbClr val="EBEBEB"/>
              </a:solidFill>
              <a:latin typeface="Century Gothic"/>
            </a:endParaRPr>
          </a:p>
        </p:txBody>
      </p:sp>
      <p:sp>
        <p:nvSpPr>
          <p:cNvPr id="5" name="TextBox 4">
            <a:extLst>
              <a:ext uri="{FF2B5EF4-FFF2-40B4-BE49-F238E27FC236}">
                <a16:creationId xmlns:a16="http://schemas.microsoft.com/office/drawing/2014/main" id="{B28DB2D6-C26E-4486-9195-9CB8B744E7A7}"/>
              </a:ext>
            </a:extLst>
          </p:cNvPr>
          <p:cNvSpPr txBox="1"/>
          <p:nvPr/>
        </p:nvSpPr>
        <p:spPr>
          <a:xfrm>
            <a:off x="275674" y="2397563"/>
            <a:ext cx="4869071" cy="2308324"/>
          </a:xfrm>
          <a:prstGeom prst="rect">
            <a:avLst/>
          </a:prstGeom>
          <a:noFill/>
        </p:spPr>
        <p:txBody>
          <a:bodyPr wrap="square" rtlCol="0">
            <a:spAutoFit/>
          </a:bodyPr>
          <a:lstStyle/>
          <a:p>
            <a:r>
              <a:rPr lang="en-US">
                <a:solidFill>
                  <a:schemeClr val="bg1"/>
                </a:solidFill>
              </a:rPr>
              <a:t>Highest number of Patients with “Moderate” severity stayed for almost 25 days in the hospital.</a:t>
            </a:r>
          </a:p>
          <a:p>
            <a:endParaRPr lang="en-US">
              <a:solidFill>
                <a:schemeClr val="bg1"/>
              </a:solidFill>
            </a:endParaRPr>
          </a:p>
          <a:p>
            <a:r>
              <a:rPr lang="en-US">
                <a:solidFill>
                  <a:schemeClr val="bg1"/>
                </a:solidFill>
              </a:rPr>
              <a:t>Patients with “Minor” severity are the lowest followed by ”Extreme” severity.</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469559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76">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1" name="Rectangle 78">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93" name="Freeform: Shape 82">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0" name="Picture 11" descr="Chart, bar chart&#10;&#10;Description automatically generated">
            <a:extLst>
              <a:ext uri="{FF2B5EF4-FFF2-40B4-BE49-F238E27FC236}">
                <a16:creationId xmlns:a16="http://schemas.microsoft.com/office/drawing/2014/main" id="{A92FC486-C28A-495B-CC6F-1B2991DE4735}"/>
              </a:ext>
            </a:extLst>
          </p:cNvPr>
          <p:cNvPicPr>
            <a:picLocks noGrp="1" noChangeAspect="1"/>
          </p:cNvPicPr>
          <p:nvPr>
            <p:ph idx="1"/>
          </p:nvPr>
        </p:nvPicPr>
        <p:blipFill>
          <a:blip r:embed="rId2"/>
          <a:stretch>
            <a:fillRect/>
          </a:stretch>
        </p:blipFill>
        <p:spPr>
          <a:xfrm>
            <a:off x="1009985" y="2682570"/>
            <a:ext cx="10468951" cy="3788077"/>
          </a:xfrm>
          <a:prstGeom prst="rect">
            <a:avLst/>
          </a:prstGeom>
          <a:effectLst/>
        </p:spPr>
      </p:pic>
      <p:sp>
        <p:nvSpPr>
          <p:cNvPr id="12" name="TextBox 11">
            <a:extLst>
              <a:ext uri="{FF2B5EF4-FFF2-40B4-BE49-F238E27FC236}">
                <a16:creationId xmlns:a16="http://schemas.microsoft.com/office/drawing/2014/main" id="{28596050-398E-EDA8-FACD-471960A04122}"/>
              </a:ext>
            </a:extLst>
          </p:cNvPr>
          <p:cNvSpPr txBox="1"/>
          <p:nvPr/>
        </p:nvSpPr>
        <p:spPr>
          <a:xfrm>
            <a:off x="252248" y="99035"/>
            <a:ext cx="4583391" cy="5766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spcBef>
                <a:spcPts val="1000"/>
              </a:spcBef>
              <a:buClr>
                <a:schemeClr val="bg2">
                  <a:lumMod val="40000"/>
                  <a:lumOff val="60000"/>
                </a:schemeClr>
              </a:buClr>
              <a:buSzPct val="80000"/>
            </a:pPr>
            <a:r>
              <a:rPr lang="en-US" sz="2000">
                <a:solidFill>
                  <a:schemeClr val="bg1"/>
                </a:solidFill>
                <a:latin typeface="+mj-lt"/>
                <a:ea typeface="+mj-ea"/>
                <a:cs typeface="+mj-cs"/>
              </a:rPr>
              <a:t>Bed Grade vs Type Of Admission</a:t>
            </a:r>
          </a:p>
        </p:txBody>
      </p:sp>
      <p:pic>
        <p:nvPicPr>
          <p:cNvPr id="2" name="Picture 2">
            <a:extLst>
              <a:ext uri="{FF2B5EF4-FFF2-40B4-BE49-F238E27FC236}">
                <a16:creationId xmlns:a16="http://schemas.microsoft.com/office/drawing/2014/main" id="{46A144C4-8CA3-5D4F-F4EF-A46422727902}"/>
              </a:ext>
            </a:extLst>
          </p:cNvPr>
          <p:cNvPicPr>
            <a:picLocks noChangeAspect="1"/>
          </p:cNvPicPr>
          <p:nvPr/>
        </p:nvPicPr>
        <p:blipFill>
          <a:blip r:embed="rId3"/>
          <a:stretch>
            <a:fillRect/>
          </a:stretch>
        </p:blipFill>
        <p:spPr>
          <a:xfrm>
            <a:off x="10731449" y="3423470"/>
            <a:ext cx="1495425" cy="1485900"/>
          </a:xfrm>
          <a:prstGeom prst="rect">
            <a:avLst/>
          </a:prstGeom>
        </p:spPr>
      </p:pic>
      <p:sp>
        <p:nvSpPr>
          <p:cNvPr id="5" name="TextBox 4">
            <a:extLst>
              <a:ext uri="{FF2B5EF4-FFF2-40B4-BE49-F238E27FC236}">
                <a16:creationId xmlns:a16="http://schemas.microsoft.com/office/drawing/2014/main" id="{7EB689B2-F16A-D0F9-1816-B305C83DAE2F}"/>
              </a:ext>
            </a:extLst>
          </p:cNvPr>
          <p:cNvSpPr txBox="1"/>
          <p:nvPr/>
        </p:nvSpPr>
        <p:spPr>
          <a:xfrm>
            <a:off x="1999979" y="675672"/>
            <a:ext cx="6849731" cy="1200329"/>
          </a:xfrm>
          <a:prstGeom prst="rect">
            <a:avLst/>
          </a:prstGeom>
          <a:noFill/>
        </p:spPr>
        <p:txBody>
          <a:bodyPr wrap="square" lIns="91440" tIns="45720" rIns="91440" bIns="45720" rtlCol="0" anchor="t">
            <a:spAutoFit/>
          </a:bodyPr>
          <a:lstStyle/>
          <a:p>
            <a:pPr marL="285750" indent="-285750">
              <a:buFont typeface="Wingdings" pitchFamily="2" charset="2"/>
              <a:buChar char="Ø"/>
            </a:pPr>
            <a:r>
              <a:rPr lang="en-US">
                <a:solidFill>
                  <a:schemeClr val="bg1"/>
                </a:solidFill>
              </a:rPr>
              <a:t>Most Emergency patients with Bed Grade-1.0 stayed for almost 10 days in the hospital. </a:t>
            </a:r>
          </a:p>
          <a:p>
            <a:pPr marL="285750" indent="-285750">
              <a:buFont typeface="Wingdings" pitchFamily="2" charset="2"/>
              <a:buChar char="Ø"/>
            </a:pPr>
            <a:r>
              <a:rPr lang="en-US">
                <a:solidFill>
                  <a:schemeClr val="bg1"/>
                </a:solidFill>
              </a:rPr>
              <a:t>Majority of the trauma patients with bed grade-2.0 stayed for 21 to 30 days in the hospital.</a:t>
            </a:r>
          </a:p>
        </p:txBody>
      </p:sp>
    </p:spTree>
    <p:extLst>
      <p:ext uri="{BB962C8B-B14F-4D97-AF65-F5344CB8AC3E}">
        <p14:creationId xmlns:p14="http://schemas.microsoft.com/office/powerpoint/2010/main" val="318989822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bar chart&#10;&#10;Description automatically generated">
            <a:extLst>
              <a:ext uri="{FF2B5EF4-FFF2-40B4-BE49-F238E27FC236}">
                <a16:creationId xmlns:a16="http://schemas.microsoft.com/office/drawing/2014/main" id="{73932131-00C4-1C03-364D-AFA5A272240C}"/>
              </a:ext>
            </a:extLst>
          </p:cNvPr>
          <p:cNvPicPr>
            <a:picLocks noGrp="1" noChangeAspect="1"/>
          </p:cNvPicPr>
          <p:nvPr>
            <p:ph idx="1"/>
          </p:nvPr>
        </p:nvPicPr>
        <p:blipFill>
          <a:blip r:embed="rId2"/>
          <a:stretch>
            <a:fillRect/>
          </a:stretch>
        </p:blipFill>
        <p:spPr>
          <a:xfrm>
            <a:off x="1248614" y="1321522"/>
            <a:ext cx="10358066" cy="4976129"/>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732417B-82A4-79C4-976E-A728905A0EAE}"/>
                  </a:ext>
                </a:extLst>
              </p14:cNvPr>
              <p14:cNvContentPartPr/>
              <p14:nvPr/>
            </p14:nvContentPartPr>
            <p14:xfrm>
              <a:off x="2624011" y="453588"/>
              <a:ext cx="360" cy="360"/>
            </p14:xfrm>
          </p:contentPart>
        </mc:Choice>
        <mc:Fallback xmlns="">
          <p:pic>
            <p:nvPicPr>
              <p:cNvPr id="8" name="Ink 7">
                <a:extLst>
                  <a:ext uri="{FF2B5EF4-FFF2-40B4-BE49-F238E27FC236}">
                    <a16:creationId xmlns:a16="http://schemas.microsoft.com/office/drawing/2014/main" id="{7732417B-82A4-79C4-976E-A728905A0EAE}"/>
                  </a:ext>
                </a:extLst>
              </p:cNvPr>
              <p:cNvPicPr/>
              <p:nvPr/>
            </p:nvPicPr>
            <p:blipFill>
              <a:blip r:embed="rId4"/>
              <a:stretch>
                <a:fillRect/>
              </a:stretch>
            </p:blipFill>
            <p:spPr>
              <a:xfrm>
                <a:off x="2615011" y="444588"/>
                <a:ext cx="18000" cy="18000"/>
              </a:xfrm>
              <a:prstGeom prst="rect">
                <a:avLst/>
              </a:prstGeom>
            </p:spPr>
          </p:pic>
        </mc:Fallback>
      </mc:AlternateContent>
    </p:spTree>
    <p:extLst>
      <p:ext uri="{BB962C8B-B14F-4D97-AF65-F5344CB8AC3E}">
        <p14:creationId xmlns:p14="http://schemas.microsoft.com/office/powerpoint/2010/main" val="266583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7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7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7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8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75F6BC-C673-7478-7314-8F877EAD579E}"/>
              </a:ext>
            </a:extLst>
          </p:cNvPr>
          <p:cNvSpPr txBox="1"/>
          <p:nvPr/>
        </p:nvSpPr>
        <p:spPr>
          <a:xfrm>
            <a:off x="7809955" y="1325880"/>
            <a:ext cx="3734346" cy="30665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b="0" i="0" kern="1200" dirty="0">
                <a:solidFill>
                  <a:srgbClr val="EBEBEB"/>
                </a:solidFill>
                <a:latin typeface="+mj-lt"/>
                <a:ea typeface="+mj-ea"/>
                <a:cs typeface="+mj-cs"/>
              </a:rPr>
              <a:t>Patient count in each city Hospital.</a:t>
            </a:r>
          </a:p>
        </p:txBody>
      </p:sp>
      <p:sp>
        <p:nvSpPr>
          <p:cNvPr id="8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0" name="Freeform: Shape 8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Rectangle 9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Chart, bar chart&#10;&#10;Description automatically generated">
            <a:extLst>
              <a:ext uri="{FF2B5EF4-FFF2-40B4-BE49-F238E27FC236}">
                <a16:creationId xmlns:a16="http://schemas.microsoft.com/office/drawing/2014/main" id="{50A13B00-A137-E775-912F-E70262817ABB}"/>
              </a:ext>
            </a:extLst>
          </p:cNvPr>
          <p:cNvPicPr>
            <a:picLocks noGrp="1" noChangeAspect="1"/>
          </p:cNvPicPr>
          <p:nvPr>
            <p:ph idx="1"/>
          </p:nvPr>
        </p:nvPicPr>
        <p:blipFill>
          <a:blip r:embed="rId6"/>
          <a:stretch>
            <a:fillRect/>
          </a:stretch>
        </p:blipFill>
        <p:spPr>
          <a:xfrm>
            <a:off x="192183" y="1325880"/>
            <a:ext cx="6889527" cy="4392071"/>
          </a:xfrm>
          <a:prstGeom prst="rect">
            <a:avLst/>
          </a:prstGeom>
          <a:effectLst/>
        </p:spPr>
      </p:pic>
    </p:spTree>
    <p:extLst>
      <p:ext uri="{BB962C8B-B14F-4D97-AF65-F5344CB8AC3E}">
        <p14:creationId xmlns:p14="http://schemas.microsoft.com/office/powerpoint/2010/main" val="10526954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DDD53-4328-8CB4-BC53-3A6B3EA9B849}"/>
              </a:ext>
            </a:extLst>
          </p:cNvPr>
          <p:cNvSpPr>
            <a:spLocks noGrp="1"/>
          </p:cNvSpPr>
          <p:nvPr>
            <p:ph type="title"/>
          </p:nvPr>
        </p:nvSpPr>
        <p:spPr>
          <a:xfrm>
            <a:off x="7809955" y="1325880"/>
            <a:ext cx="3984648" cy="3066507"/>
          </a:xfrm>
        </p:spPr>
        <p:txBody>
          <a:bodyPr vert="horz" lIns="91440" tIns="45720" rIns="91440" bIns="45720" rtlCol="0" anchor="b">
            <a:normAutofit/>
          </a:bodyPr>
          <a:lstStyle/>
          <a:p>
            <a:r>
              <a:rPr lang="en-US" sz="4800" b="0" i="0" kern="1200" dirty="0">
                <a:solidFill>
                  <a:srgbClr val="EBEBEB"/>
                </a:solidFill>
                <a:latin typeface="+mj-lt"/>
                <a:ea typeface="+mj-ea"/>
                <a:cs typeface="+mj-cs"/>
              </a:rPr>
              <a:t>Revenue generated by various city hospitals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Chart, bar chart&#10;&#10;Description automatically generated">
            <a:extLst>
              <a:ext uri="{FF2B5EF4-FFF2-40B4-BE49-F238E27FC236}">
                <a16:creationId xmlns:a16="http://schemas.microsoft.com/office/drawing/2014/main" id="{E0D697D8-2E24-3240-40F0-1573EB53A97B}"/>
              </a:ext>
            </a:extLst>
          </p:cNvPr>
          <p:cNvPicPr>
            <a:picLocks noGrp="1" noChangeAspect="1"/>
          </p:cNvPicPr>
          <p:nvPr>
            <p:ph idx="1"/>
          </p:nvPr>
        </p:nvPicPr>
        <p:blipFill>
          <a:blip r:embed="rId6"/>
          <a:stretch>
            <a:fillRect/>
          </a:stretch>
        </p:blipFill>
        <p:spPr>
          <a:xfrm>
            <a:off x="643854" y="1390803"/>
            <a:ext cx="6270662" cy="4075929"/>
          </a:xfrm>
          <a:prstGeom prst="rect">
            <a:avLst/>
          </a:prstGeom>
          <a:effectLst/>
        </p:spPr>
      </p:pic>
    </p:spTree>
    <p:extLst>
      <p:ext uri="{BB962C8B-B14F-4D97-AF65-F5344CB8AC3E}">
        <p14:creationId xmlns:p14="http://schemas.microsoft.com/office/powerpoint/2010/main" val="16754970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92EE9-7B88-BA4E-AA9B-2292E65713A3}"/>
              </a:ext>
            </a:extLst>
          </p:cNvPr>
          <p:cNvSpPr>
            <a:spLocks noGrp="1"/>
          </p:cNvSpPr>
          <p:nvPr>
            <p:ph type="title"/>
          </p:nvPr>
        </p:nvSpPr>
        <p:spPr>
          <a:xfrm>
            <a:off x="5751718" y="206911"/>
            <a:ext cx="4638903" cy="1400530"/>
          </a:xfrm>
        </p:spPr>
        <p:txBody>
          <a:bodyPr>
            <a:normAutofit/>
          </a:bodyPr>
          <a:lstStyle/>
          <a:p>
            <a:r>
              <a:rPr lang="en-CA" sz="3300" dirty="0"/>
              <a:t>RECOMMENDATIONS</a:t>
            </a:r>
          </a:p>
        </p:txBody>
      </p:sp>
      <p:sp>
        <p:nvSpPr>
          <p:cNvPr id="3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Exclamation mark on a yellow background">
            <a:extLst>
              <a:ext uri="{FF2B5EF4-FFF2-40B4-BE49-F238E27FC236}">
                <a16:creationId xmlns:a16="http://schemas.microsoft.com/office/drawing/2014/main" id="{D0D51997-5D66-FD6D-FF85-CF628FC81D04}"/>
              </a:ext>
            </a:extLst>
          </p:cNvPr>
          <p:cNvPicPr>
            <a:picLocks noChangeAspect="1"/>
          </p:cNvPicPr>
          <p:nvPr/>
        </p:nvPicPr>
        <p:blipFill rotWithShape="1">
          <a:blip r:embed="rId3"/>
          <a:srcRect l="28879" r="1673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6" name="Rectangle 3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80189A2-C412-7F10-0685-5DED0F192EF0}"/>
              </a:ext>
            </a:extLst>
          </p:cNvPr>
          <p:cNvSpPr>
            <a:spLocks noGrp="1"/>
          </p:cNvSpPr>
          <p:nvPr>
            <p:ph idx="1"/>
          </p:nvPr>
        </p:nvSpPr>
        <p:spPr>
          <a:xfrm>
            <a:off x="5076756" y="1143000"/>
            <a:ext cx="6879270" cy="5508089"/>
          </a:xfrm>
        </p:spPr>
        <p:txBody>
          <a:bodyPr>
            <a:normAutofit fontScale="92500"/>
          </a:bodyPr>
          <a:lstStyle/>
          <a:p>
            <a:pPr>
              <a:lnSpc>
                <a:spcPct val="90000"/>
              </a:lnSpc>
            </a:pPr>
            <a:r>
              <a:rPr lang="en-US" sz="1800" dirty="0"/>
              <a:t>Focus on providing patient-centered care by actively involving patients in decision-making processes, addressing their concerns, and tailoring treatment plans to meet their individual needs. Implement patient satisfaction surveys to gather feedback and make improvements accordingly.</a:t>
            </a:r>
          </a:p>
          <a:p>
            <a:pPr>
              <a:lnSpc>
                <a:spcPct val="90000"/>
              </a:lnSpc>
            </a:pPr>
            <a:r>
              <a:rPr lang="en-US" sz="1800" dirty="0"/>
              <a:t>By utilizing data efficiently hospital can allocate resources and staff members based on patient needs. Moreover, analyzing outcomes of checkups among different demographic groups to identify factors that may prevent individuals from seeking treatment and improving healthcare accessibility.</a:t>
            </a:r>
          </a:p>
          <a:p>
            <a:pPr>
              <a:lnSpc>
                <a:spcPct val="90000"/>
              </a:lnSpc>
            </a:pPr>
            <a:r>
              <a:rPr lang="en-US" sz="1800" dirty="0"/>
              <a:t>Implement systems that analyze patient data in real-time, providing immediate recommendations to healthcare professionals during prescriptive decision-making. This will enhance patient safety, optimizes treatment plans, and reduces unnecessary in-house procedures.</a:t>
            </a:r>
          </a:p>
          <a:p>
            <a:pPr>
              <a:lnSpc>
                <a:spcPct val="90000"/>
              </a:lnSpc>
            </a:pPr>
            <a:r>
              <a:rPr lang="en-US" sz="1800" dirty="0"/>
              <a:t>Hospitals can leverage data analytics to offer accurate and proactive preventive care. Analyze patient data, including drug type, conditions, and duration of visits, to identify high-risk individuals and develop personalized interventions, ultimately reducing hospital admissions.</a:t>
            </a:r>
          </a:p>
          <a:p>
            <a:pPr>
              <a:lnSpc>
                <a:spcPct val="90000"/>
              </a:lnSpc>
            </a:pPr>
            <a:endParaRPr lang="en-US" sz="1800" dirty="0"/>
          </a:p>
        </p:txBody>
      </p:sp>
    </p:spTree>
    <p:extLst>
      <p:ext uri="{BB962C8B-B14F-4D97-AF65-F5344CB8AC3E}">
        <p14:creationId xmlns:p14="http://schemas.microsoft.com/office/powerpoint/2010/main" val="13916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E010-F205-986C-6F0B-F2C0985C74B0}"/>
              </a:ext>
            </a:extLst>
          </p:cNvPr>
          <p:cNvSpPr>
            <a:spLocks noGrp="1"/>
          </p:cNvSpPr>
          <p:nvPr>
            <p:ph type="title"/>
          </p:nvPr>
        </p:nvSpPr>
        <p:spPr>
          <a:xfrm>
            <a:off x="4489638" y="345822"/>
            <a:ext cx="7252836" cy="1558636"/>
          </a:xfrm>
        </p:spPr>
        <p:txBody>
          <a:bodyPr vert="horz" lIns="91440" tIns="45720" rIns="91440" bIns="45720" rtlCol="0" anchor="b">
            <a:normAutofit fontScale="90000"/>
          </a:bodyPr>
          <a:lstStyle/>
          <a:p>
            <a:pPr>
              <a:lnSpc>
                <a:spcPct val="90000"/>
              </a:lnSpc>
            </a:pPr>
            <a:r>
              <a:rPr lang="en-US" sz="6700">
                <a:solidFill>
                  <a:srgbClr val="EBEBEB"/>
                </a:solidFill>
              </a:rPr>
              <a:t>Team Introduction</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One in a crowd">
            <a:extLst>
              <a:ext uri="{FF2B5EF4-FFF2-40B4-BE49-F238E27FC236}">
                <a16:creationId xmlns:a16="http://schemas.microsoft.com/office/drawing/2014/main" id="{C6DB55B2-C6B8-2B6B-67D9-2EA14633C10D}"/>
              </a:ext>
            </a:extLst>
          </p:cNvPr>
          <p:cNvPicPr>
            <a:picLocks noChangeAspect="1"/>
          </p:cNvPicPr>
          <p:nvPr/>
        </p:nvPicPr>
        <p:blipFill rotWithShape="1">
          <a:blip r:embed="rId7"/>
          <a:srcRect l="29588" r="2139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D9E0ACE-E23A-4420-95D9-21BAF57E30E7}"/>
              </a:ext>
            </a:extLst>
          </p:cNvPr>
          <p:cNvSpPr txBox="1"/>
          <p:nvPr/>
        </p:nvSpPr>
        <p:spPr>
          <a:xfrm>
            <a:off x="4695164" y="2023003"/>
            <a:ext cx="7252836" cy="4801314"/>
          </a:xfrm>
          <a:prstGeom prst="rect">
            <a:avLst/>
          </a:prstGeom>
          <a:noFill/>
        </p:spPr>
        <p:txBody>
          <a:bodyPr wrap="square" rtlCol="0">
            <a:spAutoFit/>
          </a:bodyPr>
          <a:lstStyle/>
          <a:p>
            <a:r>
              <a:rPr lang="en-US" b="1"/>
              <a:t>Team 3-Section 004</a:t>
            </a:r>
          </a:p>
          <a:p>
            <a:endParaRPr lang="en-US"/>
          </a:p>
          <a:p>
            <a:r>
              <a:rPr lang="en-US"/>
              <a:t>Team members:</a:t>
            </a:r>
          </a:p>
          <a:p>
            <a:endParaRPr lang="en-US"/>
          </a:p>
          <a:p>
            <a:endParaRPr lang="en-US"/>
          </a:p>
          <a:p>
            <a:endParaRPr lang="en-US"/>
          </a:p>
          <a:p>
            <a:endParaRPr lang="en-US"/>
          </a:p>
          <a:p>
            <a:endParaRPr lang="en-US"/>
          </a:p>
          <a:p>
            <a:endParaRPr lang="en-US"/>
          </a:p>
          <a:p>
            <a:r>
              <a:rPr lang="en-US" err="1"/>
              <a:t>Divyajot</a:t>
            </a:r>
            <a:r>
              <a:rPr lang="en-US"/>
              <a:t> Singh         Gurjinderpal Singh         </a:t>
            </a:r>
            <a:r>
              <a:rPr lang="en-US" err="1"/>
              <a:t>Jashanpreet</a:t>
            </a:r>
            <a:r>
              <a:rPr lang="en-US"/>
              <a:t> </a:t>
            </a:r>
            <a:r>
              <a:rPr lang="en-US" err="1"/>
              <a:t>sharma</a:t>
            </a:r>
            <a:endParaRPr lang="en-US"/>
          </a:p>
          <a:p>
            <a:endParaRPr lang="en-US"/>
          </a:p>
          <a:p>
            <a:endParaRPr lang="en-US"/>
          </a:p>
          <a:p>
            <a:endParaRPr lang="en-US"/>
          </a:p>
          <a:p>
            <a:endParaRPr lang="en-US"/>
          </a:p>
          <a:p>
            <a:endParaRPr lang="en-US"/>
          </a:p>
          <a:p>
            <a:pPr lvl="5"/>
            <a:endParaRPr lang="en-US"/>
          </a:p>
          <a:p>
            <a:pPr lvl="5"/>
            <a:r>
              <a:rPr lang="en-US" err="1"/>
              <a:t>Khushbuben</a:t>
            </a:r>
            <a:r>
              <a:rPr lang="en-US"/>
              <a:t> Patel</a:t>
            </a:r>
          </a:p>
        </p:txBody>
      </p:sp>
      <p:pic>
        <p:nvPicPr>
          <p:cNvPr id="10" name="Picture 9" descr="A person wearing a red hoodie&#10;&#10;Description automatically generated with low confidence">
            <a:extLst>
              <a:ext uri="{FF2B5EF4-FFF2-40B4-BE49-F238E27FC236}">
                <a16:creationId xmlns:a16="http://schemas.microsoft.com/office/drawing/2014/main" id="{49E6D092-FF0D-A366-C9D6-6C90FEEE00C5}"/>
              </a:ext>
            </a:extLst>
          </p:cNvPr>
          <p:cNvPicPr>
            <a:picLocks noChangeAspect="1"/>
          </p:cNvPicPr>
          <p:nvPr/>
        </p:nvPicPr>
        <p:blipFill>
          <a:blip r:embed="rId8"/>
          <a:stretch>
            <a:fillRect/>
          </a:stretch>
        </p:blipFill>
        <p:spPr>
          <a:xfrm>
            <a:off x="5023935" y="3142762"/>
            <a:ext cx="998495" cy="1280898"/>
          </a:xfrm>
          <a:prstGeom prst="rect">
            <a:avLst/>
          </a:prstGeom>
        </p:spPr>
      </p:pic>
      <p:pic>
        <p:nvPicPr>
          <p:cNvPr id="14" name="Picture 13" descr="A picture containing clothing, wearing, hat, headdress&#10;&#10;Description automatically generated">
            <a:extLst>
              <a:ext uri="{FF2B5EF4-FFF2-40B4-BE49-F238E27FC236}">
                <a16:creationId xmlns:a16="http://schemas.microsoft.com/office/drawing/2014/main" id="{064764B5-531A-D4A8-06CE-09FD0D5AB288}"/>
              </a:ext>
            </a:extLst>
          </p:cNvPr>
          <p:cNvPicPr>
            <a:picLocks noChangeAspect="1"/>
          </p:cNvPicPr>
          <p:nvPr/>
        </p:nvPicPr>
        <p:blipFill>
          <a:blip r:embed="rId9"/>
          <a:stretch>
            <a:fillRect/>
          </a:stretch>
        </p:blipFill>
        <p:spPr>
          <a:xfrm>
            <a:off x="7454584" y="3164411"/>
            <a:ext cx="1118312" cy="1264178"/>
          </a:xfrm>
          <a:prstGeom prst="rect">
            <a:avLst/>
          </a:prstGeom>
        </p:spPr>
      </p:pic>
      <p:pic>
        <p:nvPicPr>
          <p:cNvPr id="18" name="Picture 17" descr="A person smiling for the camera&#10;&#10;Description automatically generated with medium confidence">
            <a:extLst>
              <a:ext uri="{FF2B5EF4-FFF2-40B4-BE49-F238E27FC236}">
                <a16:creationId xmlns:a16="http://schemas.microsoft.com/office/drawing/2014/main" id="{8B11FCDF-2005-A0F8-4D86-8E827475E8C5}"/>
              </a:ext>
            </a:extLst>
          </p:cNvPr>
          <p:cNvPicPr>
            <a:picLocks noChangeAspect="1"/>
          </p:cNvPicPr>
          <p:nvPr/>
        </p:nvPicPr>
        <p:blipFill>
          <a:blip r:embed="rId10"/>
          <a:stretch>
            <a:fillRect/>
          </a:stretch>
        </p:blipFill>
        <p:spPr>
          <a:xfrm>
            <a:off x="7444901" y="4900425"/>
            <a:ext cx="1109022" cy="1553795"/>
          </a:xfrm>
          <a:prstGeom prst="rect">
            <a:avLst/>
          </a:prstGeom>
        </p:spPr>
      </p:pic>
      <p:pic>
        <p:nvPicPr>
          <p:cNvPr id="26" name="Picture 25" descr="A picture containing wall, person, indoor, posing&#10;&#10;Description automatically generated">
            <a:extLst>
              <a:ext uri="{FF2B5EF4-FFF2-40B4-BE49-F238E27FC236}">
                <a16:creationId xmlns:a16="http://schemas.microsoft.com/office/drawing/2014/main" id="{9ABF2CF3-E912-F472-F00F-DA86A05AE20F}"/>
              </a:ext>
            </a:extLst>
          </p:cNvPr>
          <p:cNvPicPr>
            <a:picLocks noChangeAspect="1"/>
          </p:cNvPicPr>
          <p:nvPr/>
        </p:nvPicPr>
        <p:blipFill>
          <a:blip r:embed="rId11"/>
          <a:stretch>
            <a:fillRect/>
          </a:stretch>
        </p:blipFill>
        <p:spPr>
          <a:xfrm>
            <a:off x="9813321" y="3091260"/>
            <a:ext cx="1310291" cy="1397000"/>
          </a:xfrm>
          <a:prstGeom prst="rect">
            <a:avLst/>
          </a:prstGeom>
        </p:spPr>
      </p:pic>
    </p:spTree>
    <p:extLst>
      <p:ext uri="{BB962C8B-B14F-4D97-AF65-F5344CB8AC3E}">
        <p14:creationId xmlns:p14="http://schemas.microsoft.com/office/powerpoint/2010/main" val="105499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D03BF-7E21-CD3E-78F4-BA3B91451559}"/>
              </a:ext>
            </a:extLst>
          </p:cNvPr>
          <p:cNvSpPr>
            <a:spLocks noGrp="1"/>
          </p:cNvSpPr>
          <p:nvPr>
            <p:ph idx="1"/>
          </p:nvPr>
        </p:nvSpPr>
        <p:spPr>
          <a:xfrm>
            <a:off x="546539" y="2280745"/>
            <a:ext cx="9795640" cy="3699641"/>
          </a:xfrm>
        </p:spPr>
        <p:txBody>
          <a:bodyPr/>
          <a:lstStyle/>
          <a:p>
            <a:r>
              <a:rPr lang="en-US" dirty="0"/>
              <a:t>Most of the admitted patients were from the city code 4,6 and 8.</a:t>
            </a:r>
          </a:p>
          <a:p>
            <a:r>
              <a:rPr lang="en-US" dirty="0"/>
              <a:t>Gynecology department was having the highest number of patients among all the departments.</a:t>
            </a:r>
          </a:p>
          <a:p>
            <a:r>
              <a:rPr lang="en-US" dirty="0"/>
              <a:t>Hospital 10&amp;13 need to increase revenue and their patient counts.</a:t>
            </a:r>
          </a:p>
          <a:p>
            <a:r>
              <a:rPr lang="en-US" dirty="0"/>
              <a:t>31 to 50 was the age with highest number of moderate and extreme level of illness.</a:t>
            </a:r>
          </a:p>
          <a:p>
            <a:r>
              <a:rPr lang="en-US" dirty="0"/>
              <a:t>The average stay was between 0 to 30 days. </a:t>
            </a:r>
          </a:p>
        </p:txBody>
      </p:sp>
      <p:sp>
        <p:nvSpPr>
          <p:cNvPr id="4" name="TextBox 3">
            <a:extLst>
              <a:ext uri="{FF2B5EF4-FFF2-40B4-BE49-F238E27FC236}">
                <a16:creationId xmlns:a16="http://schemas.microsoft.com/office/drawing/2014/main" id="{2AEA496A-8970-346C-4A87-4E3BECDD7E18}"/>
              </a:ext>
            </a:extLst>
          </p:cNvPr>
          <p:cNvSpPr txBox="1"/>
          <p:nvPr/>
        </p:nvSpPr>
        <p:spPr>
          <a:xfrm>
            <a:off x="662151" y="616003"/>
            <a:ext cx="4035973" cy="523220"/>
          </a:xfrm>
          <a:prstGeom prst="rect">
            <a:avLst/>
          </a:prstGeom>
          <a:noFill/>
        </p:spPr>
        <p:txBody>
          <a:bodyPr wrap="square" rtlCol="0">
            <a:spAutoFit/>
          </a:bodyPr>
          <a:lstStyle/>
          <a:p>
            <a:r>
              <a:rPr lang="en-US" sz="2800"/>
              <a:t>Conclusion:</a:t>
            </a:r>
          </a:p>
        </p:txBody>
      </p:sp>
    </p:spTree>
    <p:extLst>
      <p:ext uri="{BB962C8B-B14F-4D97-AF65-F5344CB8AC3E}">
        <p14:creationId xmlns:p14="http://schemas.microsoft.com/office/powerpoint/2010/main" val="118526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315C-53C5-558E-9D54-12019BC7AAA3}"/>
              </a:ext>
            </a:extLst>
          </p:cNvPr>
          <p:cNvSpPr>
            <a:spLocks noGrp="1"/>
          </p:cNvSpPr>
          <p:nvPr>
            <p:ph type="title"/>
          </p:nvPr>
        </p:nvSpPr>
        <p:spPr>
          <a:xfrm>
            <a:off x="750283" y="2728735"/>
            <a:ext cx="9404723" cy="1400530"/>
          </a:xfrm>
        </p:spPr>
        <p:txBody>
          <a:bodyPr/>
          <a:lstStyle/>
          <a:p>
            <a:pPr algn="ctr"/>
            <a:r>
              <a:rPr lang="en-US" dirty="0"/>
              <a:t>Appendix</a:t>
            </a:r>
          </a:p>
        </p:txBody>
      </p:sp>
    </p:spTree>
    <p:extLst>
      <p:ext uri="{BB962C8B-B14F-4D97-AF65-F5344CB8AC3E}">
        <p14:creationId xmlns:p14="http://schemas.microsoft.com/office/powerpoint/2010/main" val="4462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066D-9EE9-B0A5-9F91-E8B07A5EF71B}"/>
              </a:ext>
            </a:extLst>
          </p:cNvPr>
          <p:cNvSpPr>
            <a:spLocks noGrp="1"/>
          </p:cNvSpPr>
          <p:nvPr>
            <p:ph type="title"/>
          </p:nvPr>
        </p:nvSpPr>
        <p:spPr>
          <a:xfrm>
            <a:off x="718202" y="383459"/>
            <a:ext cx="9215507" cy="1043559"/>
          </a:xfrm>
        </p:spPr>
        <p:txBody>
          <a:bodyPr>
            <a:normAutofit/>
          </a:bodyPr>
          <a:lstStyle/>
          <a:p>
            <a:pPr>
              <a:lnSpc>
                <a:spcPct val="90000"/>
              </a:lnSpc>
            </a:pPr>
            <a:r>
              <a:rPr lang="en-US" sz="3100"/>
              <a:t>EDA – identifying null and incomplete values</a:t>
            </a:r>
          </a:p>
        </p:txBody>
      </p:sp>
      <p:sp>
        <p:nvSpPr>
          <p:cNvPr id="9" name="Content Placeholder 2">
            <a:extLst>
              <a:ext uri="{FF2B5EF4-FFF2-40B4-BE49-F238E27FC236}">
                <a16:creationId xmlns:a16="http://schemas.microsoft.com/office/drawing/2014/main" id="{E1ADB050-8E3E-65DA-C849-ECC627BECFE5}"/>
              </a:ext>
            </a:extLst>
          </p:cNvPr>
          <p:cNvSpPr txBox="1">
            <a:spLocks/>
          </p:cNvSpPr>
          <p:nvPr/>
        </p:nvSpPr>
        <p:spPr>
          <a:xfrm>
            <a:off x="516832" y="1151729"/>
            <a:ext cx="11020045" cy="532281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Dataset Loaded to </a:t>
            </a:r>
            <a:r>
              <a:rPr lang="en-US" dirty="0" err="1"/>
              <a:t>Colab</a:t>
            </a:r>
            <a:r>
              <a:rPr lang="en-US" dirty="0"/>
              <a:t> Workspace. </a:t>
            </a:r>
          </a:p>
          <a:p>
            <a:pPr>
              <a:buClr>
                <a:srgbClr val="8AD0D6"/>
              </a:buClr>
            </a:pPr>
            <a:r>
              <a:rPr lang="en-US" dirty="0"/>
              <a:t>Dataset contains </a:t>
            </a:r>
            <a:r>
              <a:rPr lang="en-US" dirty="0" err="1"/>
              <a:t>approx</a:t>
            </a:r>
            <a:r>
              <a:rPr lang="en-US" dirty="0"/>
              <a:t> 300k observations &amp; 18 variables</a:t>
            </a:r>
          </a:p>
          <a:p>
            <a:r>
              <a:rPr lang="en-US" dirty="0"/>
              <a:t>T</a:t>
            </a:r>
            <a:r>
              <a:rPr lang="en-US" sz="2000" dirty="0"/>
              <a:t>otal 4645 null values :city code Patient – 4532, </a:t>
            </a:r>
            <a:r>
              <a:rPr lang="en-US" sz="2000" dirty="0" err="1"/>
              <a:t>bed_grade</a:t>
            </a:r>
            <a:r>
              <a:rPr lang="en-US" sz="2000" dirty="0"/>
              <a:t> – 113.</a:t>
            </a:r>
          </a:p>
          <a:p>
            <a:r>
              <a:rPr lang="en-US" sz="2000" dirty="0"/>
              <a:t>Dataset contains 4645 rows with incomplete values. </a:t>
            </a:r>
          </a:p>
          <a:p>
            <a:r>
              <a:rPr lang="en-US" dirty="0" err="1"/>
              <a:t>Pateint</a:t>
            </a:r>
            <a:r>
              <a:rPr lang="en-US" dirty="0"/>
              <a:t> data can be grouped into:</a:t>
            </a:r>
          </a:p>
          <a:p>
            <a:pPr lvl="1"/>
            <a:r>
              <a:rPr lang="en-US" dirty="0"/>
              <a:t>Hospital city Area</a:t>
            </a:r>
          </a:p>
          <a:p>
            <a:pPr lvl="1"/>
            <a:r>
              <a:rPr lang="en-US" dirty="0"/>
              <a:t>Department and Type of admission</a:t>
            </a:r>
          </a:p>
          <a:p>
            <a:pPr lvl="1"/>
            <a:r>
              <a:rPr lang="en-US" dirty="0"/>
              <a:t>Length of stay and severity of illness</a:t>
            </a:r>
          </a:p>
          <a:p>
            <a:pPr marL="363220" lvl="1" indent="-312420"/>
            <a:r>
              <a:rPr lang="en-US" dirty="0"/>
              <a:t>Features correlation: stay &amp; </a:t>
            </a:r>
            <a:r>
              <a:rPr lang="en-US" dirty="0" err="1"/>
              <a:t>Visitors_with_Patient</a:t>
            </a:r>
            <a:r>
              <a:rPr lang="en-US" dirty="0"/>
              <a:t> : 0.54</a:t>
            </a:r>
          </a:p>
          <a:p>
            <a:pPr marL="50800" lvl="1" indent="0">
              <a:buNone/>
            </a:pPr>
            <a:r>
              <a:rPr lang="en-US" dirty="0"/>
              <a:t>						</a:t>
            </a:r>
            <a:r>
              <a:rPr lang="en-US" dirty="0" err="1"/>
              <a:t>city_code_hospital</a:t>
            </a:r>
            <a:r>
              <a:rPr lang="en-US" dirty="0"/>
              <a:t> &amp; </a:t>
            </a:r>
            <a:r>
              <a:rPr lang="en-US" dirty="0" err="1"/>
              <a:t>hospital_code</a:t>
            </a:r>
            <a:r>
              <a:rPr lang="en-US" dirty="0"/>
              <a:t> : 0.13</a:t>
            </a:r>
          </a:p>
          <a:p>
            <a:pPr marL="1828800" lvl="4" indent="0">
              <a:buNone/>
            </a:pPr>
            <a:r>
              <a:rPr lang="en-US" dirty="0"/>
              <a:t>		</a:t>
            </a:r>
            <a:r>
              <a:rPr lang="en-US" sz="1800" dirty="0" err="1"/>
              <a:t>Admission_deposit</a:t>
            </a:r>
            <a:r>
              <a:rPr lang="en-US" sz="1800" dirty="0"/>
              <a:t> &amp; Available extra rooms in hospital : -0.14</a:t>
            </a:r>
          </a:p>
          <a:p>
            <a:pPr marL="457200" lvl="1" indent="0">
              <a:buClr>
                <a:srgbClr val="1E5155">
                  <a:lumMod val="40000"/>
                  <a:lumOff val="60000"/>
                </a:srgbClr>
              </a:buClr>
              <a:buNone/>
            </a:pPr>
            <a:endParaRPr lang="en-US" dirty="0"/>
          </a:p>
          <a:p>
            <a:pPr marL="0" indent="0">
              <a:buClr>
                <a:srgbClr val="1E5155">
                  <a:lumMod val="40000"/>
                  <a:lumOff val="60000"/>
                </a:srgbClr>
              </a:buClr>
              <a:buNone/>
            </a:pPr>
            <a:endParaRPr lang="en-US" dirty="0"/>
          </a:p>
          <a:p>
            <a:pPr>
              <a:buClr>
                <a:srgbClr val="8AD0D6"/>
              </a:buClr>
            </a:pPr>
            <a:endParaRPr lang="en-US" dirty="0"/>
          </a:p>
        </p:txBody>
      </p:sp>
    </p:spTree>
    <p:extLst>
      <p:ext uri="{BB962C8B-B14F-4D97-AF65-F5344CB8AC3E}">
        <p14:creationId xmlns:p14="http://schemas.microsoft.com/office/powerpoint/2010/main" val="209297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0A130-CBD4-6D52-50D3-C9BFBBDA14DD}"/>
              </a:ext>
            </a:extLst>
          </p:cNvPr>
          <p:cNvSpPr>
            <a:spLocks noGrp="1"/>
          </p:cNvSpPr>
          <p:nvPr>
            <p:ph idx="1"/>
          </p:nvPr>
        </p:nvSpPr>
        <p:spPr>
          <a:xfrm>
            <a:off x="1103312" y="578070"/>
            <a:ext cx="8946541" cy="5670330"/>
          </a:xfrm>
        </p:spPr>
        <p:txBody>
          <a:bodyPr vert="horz" lIns="91440" tIns="45720" rIns="91440" bIns="45720" rtlCol="0" anchor="t">
            <a:normAutofit/>
          </a:bodyPr>
          <a:lstStyle/>
          <a:p>
            <a:pPr marL="0" indent="0">
              <a:buNone/>
            </a:pPr>
            <a:r>
              <a:rPr lang="en-US" sz="3600"/>
              <a:t>References:</a:t>
            </a:r>
          </a:p>
          <a:p>
            <a:pPr marL="0" indent="0">
              <a:buNone/>
            </a:pPr>
            <a:r>
              <a:rPr lang="en-US" err="1"/>
              <a:t>Github</a:t>
            </a:r>
            <a:r>
              <a:rPr lang="en-US"/>
              <a:t> Repository - </a:t>
            </a:r>
            <a:r>
              <a:rPr lang="en-US">
                <a:hlinkClick r:id="rId2"/>
              </a:rPr>
              <a:t>https://github.com/divyajot98/HEALTHCARE-ANALYTICS-PROJECT</a:t>
            </a:r>
          </a:p>
          <a:p>
            <a:pPr marL="0" indent="0">
              <a:buNone/>
            </a:pPr>
            <a:endParaRPr lang="en-US">
              <a:hlinkClick r:id="rId2"/>
            </a:endParaRPr>
          </a:p>
          <a:p>
            <a:pPr marL="0" indent="0">
              <a:buNone/>
            </a:pPr>
            <a:r>
              <a:rPr lang="en-US"/>
              <a:t>Visualizations Examples- </a:t>
            </a:r>
            <a:r>
              <a:rPr lang="en-US" u="sng">
                <a:hlinkClick r:id="rId3"/>
              </a:rPr>
              <a:t>https://lms.stclaircollege.ca/bbcswebdav/pid-2750050-dt-content-rid-37514164_1/xid-37514164_1</a:t>
            </a:r>
            <a:endParaRPr lang="en-US" u="sng">
              <a:hlinkClick r:id="rId2"/>
            </a:endParaRPr>
          </a:p>
          <a:p>
            <a:pPr marL="0" indent="0">
              <a:buNone/>
            </a:pPr>
            <a:endParaRPr lang="en-US">
              <a:hlinkClick r:id="rId2"/>
            </a:endParaRPr>
          </a:p>
          <a:p>
            <a:pPr marL="0" indent="0">
              <a:buNone/>
            </a:pPr>
            <a:r>
              <a:rPr lang="en-US"/>
              <a:t>Pandas reference documentation- </a:t>
            </a:r>
            <a:r>
              <a:rPr lang="en-US">
                <a:hlinkClick r:id="rId4"/>
              </a:rPr>
              <a:t>https://pandas.pydata.org/docs/</a:t>
            </a:r>
            <a:endParaRPr lang="en-US"/>
          </a:p>
          <a:p>
            <a:pPr marL="0" indent="0">
              <a:buNone/>
            </a:pPr>
            <a:endParaRPr lang="en-US"/>
          </a:p>
          <a:p>
            <a:pPr marL="0" indent="0">
              <a:buNone/>
            </a:pPr>
            <a:r>
              <a:rPr lang="en-US"/>
              <a:t>Matplotlib </a:t>
            </a:r>
            <a:r>
              <a:rPr lang="en-US" err="1"/>
              <a:t>Cheatsheet</a:t>
            </a:r>
            <a:r>
              <a:rPr lang="en-US"/>
              <a:t> - </a:t>
            </a:r>
            <a:r>
              <a:rPr lang="en-US">
                <a:hlinkClick r:id="rId5"/>
              </a:rPr>
              <a:t>https://matplotlib.org/cheatsheets/</a:t>
            </a:r>
            <a:endParaRPr lang="en-US"/>
          </a:p>
          <a:p>
            <a:pPr marL="0" indent="0">
              <a:buNone/>
            </a:pPr>
            <a:endParaRPr lang="en-US"/>
          </a:p>
        </p:txBody>
      </p:sp>
    </p:spTree>
    <p:extLst>
      <p:ext uri="{BB962C8B-B14F-4D97-AF65-F5344CB8AC3E}">
        <p14:creationId xmlns:p14="http://schemas.microsoft.com/office/powerpoint/2010/main" val="303404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0D7A-8942-518A-D542-4B64C817EF6C}"/>
              </a:ext>
            </a:extLst>
          </p:cNvPr>
          <p:cNvSpPr>
            <a:spLocks noGrp="1"/>
          </p:cNvSpPr>
          <p:nvPr>
            <p:ph type="title"/>
          </p:nvPr>
        </p:nvSpPr>
        <p:spPr>
          <a:xfrm>
            <a:off x="873303" y="452718"/>
            <a:ext cx="9177531" cy="1400530"/>
          </a:xfrm>
        </p:spPr>
        <p:txBody>
          <a:bodyPr/>
          <a:lstStyle/>
          <a:p>
            <a:r>
              <a:rPr lang="en-US"/>
              <a:t>Background &amp; Motivation</a:t>
            </a:r>
          </a:p>
        </p:txBody>
      </p:sp>
      <p:sp>
        <p:nvSpPr>
          <p:cNvPr id="3" name="Content Placeholder 2">
            <a:extLst>
              <a:ext uri="{FF2B5EF4-FFF2-40B4-BE49-F238E27FC236}">
                <a16:creationId xmlns:a16="http://schemas.microsoft.com/office/drawing/2014/main" id="{E81DE28E-5FB4-BB78-AF61-5F42132BF624}"/>
              </a:ext>
            </a:extLst>
          </p:cNvPr>
          <p:cNvSpPr>
            <a:spLocks noGrp="1"/>
          </p:cNvSpPr>
          <p:nvPr>
            <p:ph idx="1"/>
          </p:nvPr>
        </p:nvSpPr>
        <p:spPr>
          <a:xfrm>
            <a:off x="873302" y="2145709"/>
            <a:ext cx="9177531" cy="2566582"/>
          </a:xfrm>
        </p:spPr>
        <p:txBody>
          <a:bodyPr/>
          <a:lstStyle/>
          <a:p>
            <a:r>
              <a:rPr lang="en-IN" dirty="0"/>
              <a:t>Healthcare organizations receives a huge amount of patient data each day. While this situation represents a challenge, it also offers organizations an opportunity to dramatically improve the quality of care and make better business decisions by leveraging more value and insights from their data. </a:t>
            </a:r>
          </a:p>
        </p:txBody>
      </p:sp>
    </p:spTree>
    <p:extLst>
      <p:ext uri="{BB962C8B-B14F-4D97-AF65-F5344CB8AC3E}">
        <p14:creationId xmlns:p14="http://schemas.microsoft.com/office/powerpoint/2010/main" val="132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5CCB-B931-369B-A540-B38F6BC01369}"/>
              </a:ext>
            </a:extLst>
          </p:cNvPr>
          <p:cNvSpPr>
            <a:spLocks noGrp="1"/>
          </p:cNvSpPr>
          <p:nvPr>
            <p:ph type="title"/>
          </p:nvPr>
        </p:nvSpPr>
        <p:spPr>
          <a:xfrm>
            <a:off x="1103312" y="452718"/>
            <a:ext cx="8947522" cy="1400530"/>
          </a:xfrm>
        </p:spPr>
        <p:txBody>
          <a:bodyPr/>
          <a:lstStyle/>
          <a:p>
            <a:r>
              <a:rPr lang="en-US"/>
              <a:t>Problem statement </a:t>
            </a:r>
          </a:p>
        </p:txBody>
      </p:sp>
      <p:sp>
        <p:nvSpPr>
          <p:cNvPr id="3" name="Content Placeholder 2">
            <a:extLst>
              <a:ext uri="{FF2B5EF4-FFF2-40B4-BE49-F238E27FC236}">
                <a16:creationId xmlns:a16="http://schemas.microsoft.com/office/drawing/2014/main" id="{D6C90BEA-BEE6-6D1A-5981-E12AAD355BF1}"/>
              </a:ext>
            </a:extLst>
          </p:cNvPr>
          <p:cNvSpPr>
            <a:spLocks noGrp="1"/>
          </p:cNvSpPr>
          <p:nvPr>
            <p:ph idx="1"/>
          </p:nvPr>
        </p:nvSpPr>
        <p:spPr>
          <a:xfrm>
            <a:off x="1103312" y="1364549"/>
            <a:ext cx="8946541" cy="2210857"/>
          </a:xfrm>
        </p:spPr>
        <p:txBody>
          <a:bodyPr>
            <a:normAutofit/>
          </a:bodyPr>
          <a:lstStyle/>
          <a:p>
            <a:r>
              <a:rPr lang="en-IN" dirty="0"/>
              <a:t>Healthcare management are not able to analyse influx of patients in specifically in IPD of  various departments due to which hospitals are not able to optimize their treatment plans to reduce LOS, to reduce infection rates among patients, staff, and visitors. </a:t>
            </a:r>
          </a:p>
          <a:p>
            <a:r>
              <a:rPr lang="en-IN" dirty="0"/>
              <a:t>Also ,hospitals needs these insights to allocate budget and cut expenses.</a:t>
            </a:r>
            <a:endParaRPr lang="en-US" dirty="0"/>
          </a:p>
        </p:txBody>
      </p:sp>
      <p:sp>
        <p:nvSpPr>
          <p:cNvPr id="5" name="Title 1">
            <a:extLst>
              <a:ext uri="{FF2B5EF4-FFF2-40B4-BE49-F238E27FC236}">
                <a16:creationId xmlns:a16="http://schemas.microsoft.com/office/drawing/2014/main" id="{CE64178C-35B4-66CE-C379-B0BE9379BA86}"/>
              </a:ext>
            </a:extLst>
          </p:cNvPr>
          <p:cNvSpPr txBox="1">
            <a:spLocks/>
          </p:cNvSpPr>
          <p:nvPr/>
        </p:nvSpPr>
        <p:spPr>
          <a:xfrm>
            <a:off x="1102331" y="3558371"/>
            <a:ext cx="8947522" cy="9288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Project Proposal</a:t>
            </a:r>
          </a:p>
        </p:txBody>
      </p:sp>
      <p:sp>
        <p:nvSpPr>
          <p:cNvPr id="7" name="Content Placeholder 2">
            <a:extLst>
              <a:ext uri="{FF2B5EF4-FFF2-40B4-BE49-F238E27FC236}">
                <a16:creationId xmlns:a16="http://schemas.microsoft.com/office/drawing/2014/main" id="{A63DF355-ECB3-476D-A549-7DEDE202CF4A}"/>
              </a:ext>
            </a:extLst>
          </p:cNvPr>
          <p:cNvSpPr txBox="1">
            <a:spLocks/>
          </p:cNvSpPr>
          <p:nvPr/>
        </p:nvSpPr>
        <p:spPr>
          <a:xfrm>
            <a:off x="1102331" y="4293311"/>
            <a:ext cx="8946541" cy="18198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dirty="0"/>
              <a:t>The goal of this project is to use descriptive Analytics to analyse the patient admission data for each patient and give Hospital group a better insight into the working of their hospitals , their revenue, required allocation of resources.</a:t>
            </a:r>
          </a:p>
        </p:txBody>
      </p:sp>
    </p:spTree>
    <p:extLst>
      <p:ext uri="{BB962C8B-B14F-4D97-AF65-F5344CB8AC3E}">
        <p14:creationId xmlns:p14="http://schemas.microsoft.com/office/powerpoint/2010/main" val="268977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A216D-2718-8320-4135-6FFA22421D02}"/>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Analysis Questions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76EB858-9504-C9D3-23D0-76CD47DF663F}"/>
              </a:ext>
            </a:extLst>
          </p:cNvPr>
          <p:cNvGraphicFramePr>
            <a:graphicFrameLocks noGrp="1"/>
          </p:cNvGraphicFramePr>
          <p:nvPr>
            <p:ph idx="1"/>
            <p:extLst>
              <p:ext uri="{D42A27DB-BD31-4B8C-83A1-F6EECF244321}">
                <p14:modId xmlns:p14="http://schemas.microsoft.com/office/powerpoint/2010/main" val="192639720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9749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502-9AD1-D643-8393-13367B41BE46}"/>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174B924B-C691-9BE0-1D23-A6BBC6F82264}"/>
              </a:ext>
            </a:extLst>
          </p:cNvPr>
          <p:cNvSpPr>
            <a:spLocks noGrp="1"/>
          </p:cNvSpPr>
          <p:nvPr>
            <p:ph idx="1"/>
          </p:nvPr>
        </p:nvSpPr>
        <p:spPr>
          <a:xfrm>
            <a:off x="1103312" y="1418898"/>
            <a:ext cx="8946541" cy="4829502"/>
          </a:xfrm>
        </p:spPr>
        <p:txBody>
          <a:bodyPr vert="horz" lIns="91440" tIns="45720" rIns="91440" bIns="45720" rtlCol="0" anchor="t">
            <a:normAutofit/>
          </a:bodyPr>
          <a:lstStyle/>
          <a:p>
            <a:r>
              <a:rPr lang="en-US"/>
              <a:t>The Analysis will be based on the collected data set of patient hospitalization in different hospitals.</a:t>
            </a:r>
          </a:p>
          <a:p>
            <a:r>
              <a:rPr lang="en-US"/>
              <a:t>The dataset contains patient hospitalization records from 32 different hospitals and 5 different departments.</a:t>
            </a:r>
          </a:p>
          <a:p>
            <a:r>
              <a:rPr lang="en-US"/>
              <a:t>It describes the type of admission along with Severity of illness.</a:t>
            </a:r>
          </a:p>
          <a:p>
            <a:r>
              <a:rPr lang="en-US"/>
              <a:t>Hospitals are divided into different regions and dataset provide the length of stay for each patient.</a:t>
            </a:r>
          </a:p>
          <a:p>
            <a:pPr>
              <a:buClr>
                <a:srgbClr val="8AD0D6"/>
              </a:buClr>
            </a:pPr>
            <a:r>
              <a:rPr lang="en-US">
                <a:ea typeface="+mj-lt"/>
                <a:cs typeface="+mj-lt"/>
              </a:rPr>
              <a:t>In the dataset the variables are divided into two levels: Patient-Level and Hospital-Level.</a:t>
            </a:r>
            <a:endParaRPr lang="en-US"/>
          </a:p>
          <a:p>
            <a:pPr marL="0" indent="0">
              <a:buClr>
                <a:srgbClr val="8AD0D6"/>
              </a:buClr>
              <a:buNone/>
            </a:pPr>
            <a:endParaRPr lang="en-US"/>
          </a:p>
          <a:p>
            <a:pPr>
              <a:buClr>
                <a:srgbClr val="8AD0D6"/>
              </a:buClr>
            </a:pPr>
            <a:r>
              <a:rPr lang="en-US"/>
              <a:t>Link to Dataset : </a:t>
            </a:r>
            <a:r>
              <a:rPr lang="en-US">
                <a:hlinkClick r:id="rId2"/>
              </a:rPr>
              <a:t>Healthcare Patient Admission Dataset</a:t>
            </a:r>
            <a:endParaRPr lang="en-US"/>
          </a:p>
        </p:txBody>
      </p:sp>
    </p:spTree>
    <p:extLst>
      <p:ext uri="{BB962C8B-B14F-4D97-AF65-F5344CB8AC3E}">
        <p14:creationId xmlns:p14="http://schemas.microsoft.com/office/powerpoint/2010/main" val="101311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18A49-D9F8-0073-386A-09FB3AB8EB76}"/>
              </a:ext>
            </a:extLst>
          </p:cNvPr>
          <p:cNvSpPr>
            <a:spLocks noGrp="1"/>
          </p:cNvSpPr>
          <p:nvPr>
            <p:ph type="title"/>
          </p:nvPr>
        </p:nvSpPr>
        <p:spPr>
          <a:xfrm>
            <a:off x="648929" y="1063417"/>
            <a:ext cx="3505495" cy="4675396"/>
          </a:xfrm>
        </p:spPr>
        <p:txBody>
          <a:bodyPr anchor="ctr">
            <a:normAutofit/>
          </a:bodyPr>
          <a:lstStyle/>
          <a:p>
            <a:br>
              <a:rPr lang="en-US">
                <a:solidFill>
                  <a:srgbClr val="F2F2F2"/>
                </a:solidFill>
              </a:rPr>
            </a:br>
            <a:r>
              <a:rPr lang="en-US">
                <a:solidFill>
                  <a:srgbClr val="F2F2F2"/>
                </a:solidFill>
              </a:rPr>
              <a:t>Variable Description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69A66876-AEA8-DA86-FF77-6AD5C64D7408}"/>
              </a:ext>
            </a:extLst>
          </p:cNvPr>
          <p:cNvGraphicFramePr>
            <a:graphicFrameLocks noGrp="1"/>
          </p:cNvGraphicFramePr>
          <p:nvPr>
            <p:ph idx="1"/>
            <p:extLst>
              <p:ext uri="{D42A27DB-BD31-4B8C-83A1-F6EECF244321}">
                <p14:modId xmlns:p14="http://schemas.microsoft.com/office/powerpoint/2010/main" val="2687461420"/>
              </p:ext>
            </p:extLst>
          </p:nvPr>
        </p:nvGraphicFramePr>
        <p:xfrm>
          <a:off x="5578997" y="965200"/>
          <a:ext cx="5555489" cy="4871634"/>
        </p:xfrm>
        <a:graphic>
          <a:graphicData uri="http://schemas.openxmlformats.org/drawingml/2006/table">
            <a:tbl>
              <a:tblPr firstRow="1" firstCol="1" bandRow="1">
                <a:noFill/>
                <a:tableStyleId>{5C22544A-7EE6-4342-B048-85BDC9FD1C3A}</a:tableStyleId>
              </a:tblPr>
              <a:tblGrid>
                <a:gridCol w="2793724">
                  <a:extLst>
                    <a:ext uri="{9D8B030D-6E8A-4147-A177-3AD203B41FA5}">
                      <a16:colId xmlns:a16="http://schemas.microsoft.com/office/drawing/2014/main" val="2428610645"/>
                    </a:ext>
                  </a:extLst>
                </a:gridCol>
                <a:gridCol w="2761765">
                  <a:extLst>
                    <a:ext uri="{9D8B030D-6E8A-4147-A177-3AD203B41FA5}">
                      <a16:colId xmlns:a16="http://schemas.microsoft.com/office/drawing/2014/main" val="2592542109"/>
                    </a:ext>
                  </a:extLst>
                </a:gridCol>
              </a:tblGrid>
              <a:tr h="289617">
                <a:tc>
                  <a:txBody>
                    <a:bodyPr/>
                    <a:lstStyle/>
                    <a:p>
                      <a:r>
                        <a:rPr lang="en-IN" sz="1100" b="1" cap="none" spc="0">
                          <a:solidFill>
                            <a:schemeClr val="tx1"/>
                          </a:solidFill>
                          <a:effectLst/>
                        </a:rPr>
                        <a:t>Variables</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tc>
                  <a:txBody>
                    <a:bodyPr/>
                    <a:lstStyle/>
                    <a:p>
                      <a:r>
                        <a:rPr lang="en-IN" sz="1100" b="1" cap="none" spc="0">
                          <a:solidFill>
                            <a:schemeClr val="tx1"/>
                          </a:solidFill>
                          <a:effectLst/>
                        </a:rPr>
                        <a:t>Description</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296227157"/>
                  </a:ext>
                </a:extLst>
              </a:tr>
              <a:tr h="249111">
                <a:tc>
                  <a:txBody>
                    <a:bodyPr/>
                    <a:lstStyle/>
                    <a:p>
                      <a:r>
                        <a:rPr lang="en-IN" sz="800" b="1" cap="none" spc="0" dirty="0" err="1">
                          <a:solidFill>
                            <a:schemeClr val="tx1"/>
                          </a:solidFill>
                          <a:effectLst/>
                        </a:rPr>
                        <a:t>case_id</a:t>
                      </a:r>
                      <a:endParaRPr lang="en-IN"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IN" sz="800" cap="none" spc="0">
                          <a:solidFill>
                            <a:schemeClr val="tx1"/>
                          </a:solidFill>
                          <a:effectLst/>
                        </a:rPr>
                        <a:t>Case_ID registered in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153297385"/>
                  </a:ext>
                </a:extLst>
              </a:tr>
              <a:tr h="249111">
                <a:tc>
                  <a:txBody>
                    <a:bodyPr/>
                    <a:lstStyle/>
                    <a:p>
                      <a:r>
                        <a:rPr lang="en-IN" sz="800" b="1" cap="none" spc="0">
                          <a:solidFill>
                            <a:schemeClr val="tx1"/>
                          </a:solidFill>
                          <a:effectLst/>
                        </a:rPr>
                        <a:t>Hospital_code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Unique code for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59330304"/>
                  </a:ext>
                </a:extLst>
              </a:tr>
              <a:tr h="249111">
                <a:tc>
                  <a:txBody>
                    <a:bodyPr/>
                    <a:lstStyle/>
                    <a:p>
                      <a:r>
                        <a:rPr lang="en-IN" sz="800" b="1" cap="none" spc="0">
                          <a:solidFill>
                            <a:schemeClr val="tx1"/>
                          </a:solidFill>
                          <a:effectLst/>
                        </a:rPr>
                        <a:t>Hospital_type_code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code for the type of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53748458"/>
                  </a:ext>
                </a:extLst>
              </a:tr>
              <a:tr h="249111">
                <a:tc>
                  <a:txBody>
                    <a:bodyPr/>
                    <a:lstStyle/>
                    <a:p>
                      <a:r>
                        <a:rPr lang="en-IN" sz="800" b="1" cap="none" spc="0" dirty="0" err="1">
                          <a:solidFill>
                            <a:schemeClr val="tx1"/>
                          </a:solidFill>
                          <a:effectLst/>
                        </a:rPr>
                        <a:t>City_Code_Hospital</a:t>
                      </a:r>
                      <a:endParaRPr lang="en-IN"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998264"/>
                  </a:ext>
                </a:extLst>
              </a:tr>
              <a:tr h="249111">
                <a:tc>
                  <a:txBody>
                    <a:bodyPr/>
                    <a:lstStyle/>
                    <a:p>
                      <a:r>
                        <a:rPr lang="en-IN" sz="800" b="1" cap="none" spc="0">
                          <a:solidFill>
                            <a:schemeClr val="tx1"/>
                          </a:solidFill>
                          <a:effectLst/>
                        </a:rPr>
                        <a:t>Hospital_region_code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Region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86918986"/>
                  </a:ext>
                </a:extLst>
              </a:tr>
              <a:tr h="249111">
                <a:tc>
                  <a:txBody>
                    <a:bodyPr/>
                    <a:lstStyle/>
                    <a:p>
                      <a:r>
                        <a:rPr lang="en-IN" sz="800" b="1" cap="none" spc="0">
                          <a:solidFill>
                            <a:schemeClr val="tx1"/>
                          </a:solidFill>
                          <a:effectLst/>
                        </a:rPr>
                        <a:t>Available Extra Rooms in Hospital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Number of Extra rooms available in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33732405"/>
                  </a:ext>
                </a:extLst>
              </a:tr>
              <a:tr h="249111">
                <a:tc>
                  <a:txBody>
                    <a:bodyPr/>
                    <a:lstStyle/>
                    <a:p>
                      <a:r>
                        <a:rPr lang="en-IN" sz="800" b="1" cap="none" spc="0">
                          <a:solidFill>
                            <a:schemeClr val="tx1"/>
                          </a:solidFill>
                          <a:effectLst/>
                        </a:rPr>
                        <a:t>Department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911946629"/>
                  </a:ext>
                </a:extLst>
              </a:tr>
              <a:tr h="249111">
                <a:tc>
                  <a:txBody>
                    <a:bodyPr/>
                    <a:lstStyle/>
                    <a:p>
                      <a:r>
                        <a:rPr lang="en-IN" sz="800" b="1" cap="none" spc="0">
                          <a:solidFill>
                            <a:schemeClr val="tx1"/>
                          </a:solidFill>
                          <a:effectLst/>
                        </a:rPr>
                        <a:t>Ward_Type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3776161"/>
                  </a:ext>
                </a:extLst>
              </a:tr>
              <a:tr h="249111">
                <a:tc>
                  <a:txBody>
                    <a:bodyPr/>
                    <a:lstStyle/>
                    <a:p>
                      <a:r>
                        <a:rPr lang="en-IN" sz="800" b="1" cap="none" spc="0">
                          <a:solidFill>
                            <a:schemeClr val="tx1"/>
                          </a:solidFill>
                          <a:effectLst/>
                        </a:rPr>
                        <a:t>Ward_Facility_Code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50876979"/>
                  </a:ext>
                </a:extLst>
              </a:tr>
              <a:tr h="249111">
                <a:tc>
                  <a:txBody>
                    <a:bodyPr/>
                    <a:lstStyle/>
                    <a:p>
                      <a:r>
                        <a:rPr lang="en-IN" sz="800" b="1" cap="none" spc="0">
                          <a:solidFill>
                            <a:schemeClr val="tx1"/>
                          </a:solidFill>
                          <a:effectLst/>
                        </a:rPr>
                        <a:t>Bed Grade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92108213"/>
                  </a:ext>
                </a:extLst>
              </a:tr>
              <a:tr h="249111">
                <a:tc>
                  <a:txBody>
                    <a:bodyPr/>
                    <a:lstStyle/>
                    <a:p>
                      <a:r>
                        <a:rPr lang="en-IN" sz="800" b="1" cap="none" spc="0">
                          <a:solidFill>
                            <a:schemeClr val="tx1"/>
                          </a:solidFill>
                          <a:effectLst/>
                        </a:rPr>
                        <a:t>patientid</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Patient Id</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65355089"/>
                  </a:ext>
                </a:extLst>
              </a:tr>
              <a:tr h="249111">
                <a:tc>
                  <a:txBody>
                    <a:bodyPr/>
                    <a:lstStyle/>
                    <a:p>
                      <a:r>
                        <a:rPr lang="en-IN" sz="800" b="1" cap="none" spc="0">
                          <a:solidFill>
                            <a:schemeClr val="tx1"/>
                          </a:solidFill>
                          <a:effectLst/>
                        </a:rPr>
                        <a:t>City_Code_Patient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for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52999857"/>
                  </a:ext>
                </a:extLst>
              </a:tr>
              <a:tr h="249111">
                <a:tc>
                  <a:txBody>
                    <a:bodyPr/>
                    <a:lstStyle/>
                    <a:p>
                      <a:r>
                        <a:rPr lang="en-IN" sz="800" b="1" cap="none" spc="0">
                          <a:solidFill>
                            <a:schemeClr val="tx1"/>
                          </a:solidFill>
                          <a:effectLst/>
                        </a:rPr>
                        <a:t>Type of Admission</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Admission Type registered by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21557143"/>
                  </a:ext>
                </a:extLst>
              </a:tr>
              <a:tr h="249111">
                <a:tc>
                  <a:txBody>
                    <a:bodyPr/>
                    <a:lstStyle/>
                    <a:p>
                      <a:r>
                        <a:rPr lang="en-IN" sz="800" b="1" cap="none" spc="0">
                          <a:solidFill>
                            <a:schemeClr val="tx1"/>
                          </a:solidFill>
                          <a:effectLst/>
                        </a:rPr>
                        <a:t>Severity of Illness</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Severity of the illness recorded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86973176"/>
                  </a:ext>
                </a:extLst>
              </a:tr>
              <a:tr h="249111">
                <a:tc>
                  <a:txBody>
                    <a:bodyPr/>
                    <a:lstStyle/>
                    <a:p>
                      <a:r>
                        <a:rPr lang="en-IN" sz="800" b="1" cap="none" spc="0">
                          <a:solidFill>
                            <a:schemeClr val="tx1"/>
                          </a:solidFill>
                          <a:effectLst/>
                        </a:rPr>
                        <a:t>Visitors with 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Number of Visitors with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862644762"/>
                  </a:ext>
                </a:extLst>
              </a:tr>
              <a:tr h="249111">
                <a:tc>
                  <a:txBody>
                    <a:bodyPr/>
                    <a:lstStyle/>
                    <a:p>
                      <a:r>
                        <a:rPr lang="en-IN" sz="800" b="1" cap="none" spc="0">
                          <a:solidFill>
                            <a:schemeClr val="tx1"/>
                          </a:solidFill>
                          <a:effectLst/>
                        </a:rPr>
                        <a:t>Age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Age of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84207321"/>
                  </a:ext>
                </a:extLst>
              </a:tr>
              <a:tr h="249111">
                <a:tc>
                  <a:txBody>
                    <a:bodyPr/>
                    <a:lstStyle/>
                    <a:p>
                      <a:r>
                        <a:rPr lang="en-IN" sz="800" b="1" cap="none" spc="0">
                          <a:solidFill>
                            <a:schemeClr val="tx1"/>
                          </a:solidFill>
                          <a:effectLst/>
                        </a:rPr>
                        <a:t>Admission_Deposit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Deposit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842423216"/>
                  </a:ext>
                </a:extLst>
              </a:tr>
              <a:tr h="249111">
                <a:tc>
                  <a:txBody>
                    <a:bodyPr/>
                    <a:lstStyle/>
                    <a:p>
                      <a:r>
                        <a:rPr lang="en-IN" sz="800" b="1" cap="none" spc="0">
                          <a:solidFill>
                            <a:schemeClr val="tx1"/>
                          </a:solidFill>
                          <a:effectLst/>
                        </a:rPr>
                        <a:t>Stay</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dirty="0">
                          <a:solidFill>
                            <a:schemeClr val="tx1"/>
                          </a:solidFill>
                          <a:effectLst/>
                        </a:rPr>
                        <a:t>Deposit at the time of Admission</a:t>
                      </a:r>
                      <a:endParaRPr lang="en-IN" sz="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2778612"/>
                  </a:ext>
                </a:extLst>
              </a:tr>
            </a:tbl>
          </a:graphicData>
        </a:graphic>
      </p:graphicFrame>
    </p:spTree>
    <p:extLst>
      <p:ext uri="{BB962C8B-B14F-4D97-AF65-F5344CB8AC3E}">
        <p14:creationId xmlns:p14="http://schemas.microsoft.com/office/powerpoint/2010/main" val="40126870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626E-87B6-CEC8-6FEB-35040BD47340}"/>
              </a:ext>
            </a:extLst>
          </p:cNvPr>
          <p:cNvSpPr>
            <a:spLocks noGrp="1"/>
          </p:cNvSpPr>
          <p:nvPr>
            <p:ph type="title"/>
          </p:nvPr>
        </p:nvSpPr>
        <p:spPr>
          <a:xfrm>
            <a:off x="8200279" y="2008908"/>
            <a:ext cx="3344020" cy="2630323"/>
          </a:xfrm>
        </p:spPr>
        <p:txBody>
          <a:bodyPr vert="horz" lIns="91440" tIns="45720" rIns="91440" bIns="45720" rtlCol="0" anchor="b">
            <a:normAutofit/>
          </a:bodyPr>
          <a:lstStyle/>
          <a:p>
            <a:br>
              <a:rPr lang="en-US" sz="4400"/>
            </a:br>
            <a:r>
              <a:rPr lang="en-US" sz="4400">
                <a:solidFill>
                  <a:srgbClr val="EBEBEB"/>
                </a:solidFill>
              </a:rPr>
              <a:t>Variable Type</a:t>
            </a:r>
            <a:endParaRPr lang="en-US" sz="4400" b="0" i="0" kern="1200">
              <a:solidFill>
                <a:srgbClr val="EBEBEB"/>
              </a:solidFill>
              <a:latin typeface="+mj-lt"/>
            </a:endParaRP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D950CAB8-5783-345C-2488-5273837F5171}"/>
              </a:ext>
            </a:extLst>
          </p:cNvPr>
          <p:cNvPicPr>
            <a:picLocks noGrp="1" noChangeAspect="1"/>
          </p:cNvPicPr>
          <p:nvPr>
            <p:ph idx="1"/>
          </p:nvPr>
        </p:nvPicPr>
        <p:blipFill>
          <a:blip r:embed="rId6"/>
          <a:stretch>
            <a:fillRect/>
          </a:stretch>
        </p:blipFill>
        <p:spPr>
          <a:xfrm>
            <a:off x="955392" y="1136605"/>
            <a:ext cx="6372175" cy="47080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259728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DA3D-FA2A-5CDB-851E-4D4C452A824C}"/>
              </a:ext>
            </a:extLst>
          </p:cNvPr>
          <p:cNvSpPr>
            <a:spLocks noGrp="1"/>
          </p:cNvSpPr>
          <p:nvPr>
            <p:ph type="title"/>
          </p:nvPr>
        </p:nvSpPr>
        <p:spPr>
          <a:xfrm>
            <a:off x="363082" y="169689"/>
            <a:ext cx="10199380" cy="1640015"/>
          </a:xfrm>
        </p:spPr>
        <p:txBody>
          <a:bodyPr/>
          <a:lstStyle/>
          <a:p>
            <a:r>
              <a:rPr lang="en-US" b="1" u="sng"/>
              <a:t>Visualizations of various features</a:t>
            </a:r>
            <a:br>
              <a:rPr lang="en-US" b="1" u="sng"/>
            </a:br>
            <a:endParaRPr lang="en-US" b="1" u="sng"/>
          </a:p>
        </p:txBody>
      </p:sp>
      <p:pic>
        <p:nvPicPr>
          <p:cNvPr id="7" name="Picture 7" descr="Chart&#10;&#10;Description automatically generated">
            <a:extLst>
              <a:ext uri="{FF2B5EF4-FFF2-40B4-BE49-F238E27FC236}">
                <a16:creationId xmlns:a16="http://schemas.microsoft.com/office/drawing/2014/main" id="{8BF3D858-7C68-5916-F384-B3F169E29FFE}"/>
              </a:ext>
            </a:extLst>
          </p:cNvPr>
          <p:cNvPicPr>
            <a:picLocks noGrp="1" noChangeAspect="1"/>
          </p:cNvPicPr>
          <p:nvPr>
            <p:ph idx="1"/>
          </p:nvPr>
        </p:nvPicPr>
        <p:blipFill rotWithShape="1">
          <a:blip r:embed="rId2"/>
          <a:srcRect l="12978" t="12467" r="12144"/>
          <a:stretch/>
        </p:blipFill>
        <p:spPr>
          <a:xfrm>
            <a:off x="2622239" y="2309024"/>
            <a:ext cx="4777943" cy="4086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117B4ED-6408-55A5-7386-F60750233945}"/>
              </a:ext>
            </a:extLst>
          </p:cNvPr>
          <p:cNvSpPr txBox="1"/>
          <p:nvPr/>
        </p:nvSpPr>
        <p:spPr>
          <a:xfrm>
            <a:off x="2252171" y="1440372"/>
            <a:ext cx="707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Visualization to show the correlation of the dataset</a:t>
            </a:r>
          </a:p>
        </p:txBody>
      </p:sp>
    </p:spTree>
    <p:extLst>
      <p:ext uri="{BB962C8B-B14F-4D97-AF65-F5344CB8AC3E}">
        <p14:creationId xmlns:p14="http://schemas.microsoft.com/office/powerpoint/2010/main" val="400351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{B436A91F-4D8C-5648-B897-EF143683C6EA}tf10001062</Template>
  <TotalTime>109</TotalTime>
  <Words>1177</Words>
  <Application>Microsoft Macintosh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Ion</vt:lpstr>
      <vt:lpstr>Hospital IPD Analysis </vt:lpstr>
      <vt:lpstr>Team Introduction</vt:lpstr>
      <vt:lpstr>Background &amp; Motivation</vt:lpstr>
      <vt:lpstr>Problem statement </vt:lpstr>
      <vt:lpstr>Analysis Questions</vt:lpstr>
      <vt:lpstr>Dataset description</vt:lpstr>
      <vt:lpstr> Variable Description</vt:lpstr>
      <vt:lpstr> Variable Type</vt:lpstr>
      <vt:lpstr>Visualizations of various features </vt:lpstr>
      <vt:lpstr>Plot to show the distribution of Admission Deposit</vt:lpstr>
      <vt:lpstr>Data Cleaning &amp; Transformation </vt:lpstr>
      <vt:lpstr>PowerPoint Presentation</vt:lpstr>
      <vt:lpstr>Proportions of patients on the basis of departments   </vt:lpstr>
      <vt:lpstr>PowerPoint Presentation</vt:lpstr>
      <vt:lpstr>PowerPoint Presentation</vt:lpstr>
      <vt:lpstr>PowerPoint Presentation</vt:lpstr>
      <vt:lpstr>PowerPoint Presentation</vt:lpstr>
      <vt:lpstr>Revenue generated by various city hospitals</vt:lpstr>
      <vt:lpstr>RECOMMENDATIONS</vt:lpstr>
      <vt:lpstr>PowerPoint Presentation</vt:lpstr>
      <vt:lpstr>Appendix</vt:lpstr>
      <vt:lpstr>EDA – identifying null and incomplete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dc:title>
  <dc:creator>Gurjinderpal Singh</dc:creator>
  <cp:lastModifiedBy>Iqbaldeep Singh Bhullar</cp:lastModifiedBy>
  <cp:revision>692</cp:revision>
  <cp:lastPrinted>2023-03-24T21:01:50Z</cp:lastPrinted>
  <dcterms:created xsi:type="dcterms:W3CDTF">2023-03-23T00:32:24Z</dcterms:created>
  <dcterms:modified xsi:type="dcterms:W3CDTF">2023-04-28T01:25:34Z</dcterms:modified>
</cp:coreProperties>
</file>