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58" r:id="rId4"/>
    <p:sldId id="260" r:id="rId5"/>
    <p:sldId id="261" r:id="rId6"/>
    <p:sldId id="262" r:id="rId7"/>
    <p:sldId id="263" r:id="rId8"/>
    <p:sldId id="264" r:id="rId9"/>
    <p:sldId id="266" r:id="rId10"/>
    <p:sldId id="267" r:id="rId11"/>
    <p:sldId id="268" r:id="rId12"/>
    <p:sldId id="270" r:id="rId13"/>
    <p:sldId id="272" r:id="rId14"/>
    <p:sldId id="278" r:id="rId15"/>
    <p:sldId id="275" r:id="rId16"/>
    <p:sldId id="276" r:id="rId17"/>
    <p:sldId id="277" r:id="rId18"/>
    <p:sldId id="273" r:id="rId19"/>
    <p:sldId id="279"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EA27F-E9D6-1B0F-79CE-EE0C457E3EAF}" v="147" dt="2023-04-14T19:08:19.233"/>
    <p1510:client id="{5231A2DB-1A9F-E14C-B9BF-DD9F5B2244B1}" v="1467" dt="2023-04-14T21:08:08.998"/>
    <p1510:client id="{8C273B11-7DF2-6D88-F366-5128299456A8}" v="2" dt="2023-04-13T22:05:08.236"/>
    <p1510:client id="{9A70E1A4-579E-A302-DCAD-AD7D0DC556C9}" v="958" dt="2023-04-14T20:40:20.328"/>
    <p1510:client id="{B66082BE-64C8-9234-3766-89C8BCA9E340}" v="262" dt="2023-04-14T21:01:02.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51D44-1C41-4AE9-8FE5-B43A74B60F4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2E9C5B-75D4-42E0-BD3D-D39717152C1B}">
      <dgm:prSet/>
      <dgm:spPr/>
      <dgm:t>
        <a:bodyPr/>
        <a:lstStyle/>
        <a:p>
          <a:r>
            <a:rPr lang="en-US" b="0" i="0" dirty="0"/>
            <a:t>Analyzing various age groups having Severity of </a:t>
          </a:r>
          <a:r>
            <a:rPr lang="en-US" b="0" i="0" dirty="0" err="1"/>
            <a:t>Illnesss</a:t>
          </a:r>
          <a:r>
            <a:rPr lang="en-US" b="0" i="0" dirty="0"/>
            <a:t>.</a:t>
          </a:r>
          <a:endParaRPr lang="en-US" dirty="0"/>
        </a:p>
      </dgm:t>
    </dgm:pt>
    <dgm:pt modelId="{C533F081-A0DB-47ED-B763-6B67E5139F9D}" type="parTrans" cxnId="{28C6785B-8934-44A2-A150-4429A19AF515}">
      <dgm:prSet/>
      <dgm:spPr/>
      <dgm:t>
        <a:bodyPr/>
        <a:lstStyle/>
        <a:p>
          <a:endParaRPr lang="en-US"/>
        </a:p>
      </dgm:t>
    </dgm:pt>
    <dgm:pt modelId="{A7A5E366-A54F-4D11-B8D4-15479E4CF3B1}" type="sibTrans" cxnId="{28C6785B-8934-44A2-A150-4429A19AF515}">
      <dgm:prSet/>
      <dgm:spPr/>
      <dgm:t>
        <a:bodyPr/>
        <a:lstStyle/>
        <a:p>
          <a:endParaRPr lang="en-US"/>
        </a:p>
      </dgm:t>
    </dgm:pt>
    <dgm:pt modelId="{D64EDFD0-2B72-4F99-B8B4-37004C1CF5EB}">
      <dgm:prSet/>
      <dgm:spPr/>
      <dgm:t>
        <a:bodyPr/>
        <a:lstStyle/>
        <a:p>
          <a:pPr rtl="0"/>
          <a:r>
            <a:rPr lang="en-US" b="0" i="0" dirty="0"/>
            <a:t>Analyzing the number of patients being admitted in the hospital and their type of admissions in various </a:t>
          </a:r>
          <a:r>
            <a:rPr lang="en-US" dirty="0">
              <a:latin typeface="Century Gothic" panose="020B0502020202020204"/>
            </a:rPr>
            <a:t>bed grades</a:t>
          </a:r>
          <a:endParaRPr lang="en-US" dirty="0"/>
        </a:p>
      </dgm:t>
    </dgm:pt>
    <dgm:pt modelId="{05E5E8FD-F524-4EE4-9A32-6B3F737E7222}" type="parTrans" cxnId="{56DD2669-48FB-4B69-BFE8-D878FA192DB5}">
      <dgm:prSet/>
      <dgm:spPr/>
      <dgm:t>
        <a:bodyPr/>
        <a:lstStyle/>
        <a:p>
          <a:endParaRPr lang="en-US"/>
        </a:p>
      </dgm:t>
    </dgm:pt>
    <dgm:pt modelId="{B4972477-9040-46D4-A02C-18E7D745F718}" type="sibTrans" cxnId="{56DD2669-48FB-4B69-BFE8-D878FA192DB5}">
      <dgm:prSet/>
      <dgm:spPr/>
      <dgm:t>
        <a:bodyPr/>
        <a:lstStyle/>
        <a:p>
          <a:endParaRPr lang="en-US"/>
        </a:p>
      </dgm:t>
    </dgm:pt>
    <dgm:pt modelId="{DBEA962E-B9A7-464A-9666-5773C4E70DE0}">
      <dgm:prSet/>
      <dgm:spPr/>
      <dgm:t>
        <a:bodyPr/>
        <a:lstStyle/>
        <a:p>
          <a:r>
            <a:rPr lang="en-US" b="0" i="0" dirty="0"/>
            <a:t>Distribution of patients based on the different regions in a city.</a:t>
          </a:r>
          <a:endParaRPr lang="en-US" dirty="0"/>
        </a:p>
      </dgm:t>
    </dgm:pt>
    <dgm:pt modelId="{E9A46885-5D4B-4B0D-AA1C-816F26419E84}" type="parTrans" cxnId="{C74538F8-B165-4351-ACAA-84DA21707AD8}">
      <dgm:prSet/>
      <dgm:spPr/>
      <dgm:t>
        <a:bodyPr/>
        <a:lstStyle/>
        <a:p>
          <a:endParaRPr lang="en-US"/>
        </a:p>
      </dgm:t>
    </dgm:pt>
    <dgm:pt modelId="{EFFF0D8E-8B60-47FD-AA9C-A8FB317BC521}" type="sibTrans" cxnId="{C74538F8-B165-4351-ACAA-84DA21707AD8}">
      <dgm:prSet/>
      <dgm:spPr/>
      <dgm:t>
        <a:bodyPr/>
        <a:lstStyle/>
        <a:p>
          <a:endParaRPr lang="en-US"/>
        </a:p>
      </dgm:t>
    </dgm:pt>
    <dgm:pt modelId="{0AD6C14D-E1E6-4636-9A98-F210A77F6890}">
      <dgm:prSet/>
      <dgm:spPr/>
      <dgm:t>
        <a:bodyPr/>
        <a:lstStyle/>
        <a:p>
          <a:r>
            <a:rPr lang="en-US" b="0" i="0" dirty="0"/>
            <a:t>Analyzing the length of stay of patients in the hospital.</a:t>
          </a:r>
          <a:endParaRPr lang="en-US" dirty="0"/>
        </a:p>
      </dgm:t>
    </dgm:pt>
    <dgm:pt modelId="{D6786C2D-3653-40D8-B7CE-CB42DAB66AFB}" type="parTrans" cxnId="{8CBF0C5E-0554-429E-9B43-A9C8DFD3FA1C}">
      <dgm:prSet/>
      <dgm:spPr/>
      <dgm:t>
        <a:bodyPr/>
        <a:lstStyle/>
        <a:p>
          <a:endParaRPr lang="en-US"/>
        </a:p>
      </dgm:t>
    </dgm:pt>
    <dgm:pt modelId="{C2FB1B42-76BE-4C76-8863-9983E587FFDF}" type="sibTrans" cxnId="{8CBF0C5E-0554-429E-9B43-A9C8DFD3FA1C}">
      <dgm:prSet/>
      <dgm:spPr/>
      <dgm:t>
        <a:bodyPr/>
        <a:lstStyle/>
        <a:p>
          <a:endParaRPr lang="en-US"/>
        </a:p>
      </dgm:t>
    </dgm:pt>
    <dgm:pt modelId="{3F814D2D-9C9D-7A40-BE96-5F3CC037ED70}" type="pres">
      <dgm:prSet presAssocID="{92451D44-1C41-4AE9-8FE5-B43A74B60F49}" presName="linear" presStyleCnt="0">
        <dgm:presLayoutVars>
          <dgm:animLvl val="lvl"/>
          <dgm:resizeHandles val="exact"/>
        </dgm:presLayoutVars>
      </dgm:prSet>
      <dgm:spPr/>
    </dgm:pt>
    <dgm:pt modelId="{D5F5B4E2-4B56-194B-B80C-CA4324760AE4}" type="pres">
      <dgm:prSet presAssocID="{FF2E9C5B-75D4-42E0-BD3D-D39717152C1B}" presName="parentText" presStyleLbl="node1" presStyleIdx="0" presStyleCnt="4">
        <dgm:presLayoutVars>
          <dgm:chMax val="0"/>
          <dgm:bulletEnabled val="1"/>
        </dgm:presLayoutVars>
      </dgm:prSet>
      <dgm:spPr/>
    </dgm:pt>
    <dgm:pt modelId="{FA30194E-81FD-114D-8B9A-BC61D4FB7A02}" type="pres">
      <dgm:prSet presAssocID="{A7A5E366-A54F-4D11-B8D4-15479E4CF3B1}" presName="spacer" presStyleCnt="0"/>
      <dgm:spPr/>
    </dgm:pt>
    <dgm:pt modelId="{4EC2AA8A-97BD-CD41-B64D-45D0C0BE61C6}" type="pres">
      <dgm:prSet presAssocID="{D64EDFD0-2B72-4F99-B8B4-37004C1CF5EB}" presName="parentText" presStyleLbl="node1" presStyleIdx="1" presStyleCnt="4">
        <dgm:presLayoutVars>
          <dgm:chMax val="0"/>
          <dgm:bulletEnabled val="1"/>
        </dgm:presLayoutVars>
      </dgm:prSet>
      <dgm:spPr/>
    </dgm:pt>
    <dgm:pt modelId="{07DE78CB-F17F-8A46-98E9-FE15580394F5}" type="pres">
      <dgm:prSet presAssocID="{B4972477-9040-46D4-A02C-18E7D745F718}" presName="spacer" presStyleCnt="0"/>
      <dgm:spPr/>
    </dgm:pt>
    <dgm:pt modelId="{1D8322C9-DFFD-8D40-8125-44D8AF1917D8}" type="pres">
      <dgm:prSet presAssocID="{DBEA962E-B9A7-464A-9666-5773C4E70DE0}" presName="parentText" presStyleLbl="node1" presStyleIdx="2" presStyleCnt="4">
        <dgm:presLayoutVars>
          <dgm:chMax val="0"/>
          <dgm:bulletEnabled val="1"/>
        </dgm:presLayoutVars>
      </dgm:prSet>
      <dgm:spPr/>
    </dgm:pt>
    <dgm:pt modelId="{E019CAAF-BEA6-E049-B37C-DEF9D083D217}" type="pres">
      <dgm:prSet presAssocID="{EFFF0D8E-8B60-47FD-AA9C-A8FB317BC521}" presName="spacer" presStyleCnt="0"/>
      <dgm:spPr/>
    </dgm:pt>
    <dgm:pt modelId="{DFB87F6F-75E2-3F41-8CF5-D264E2FECCF5}" type="pres">
      <dgm:prSet presAssocID="{0AD6C14D-E1E6-4636-9A98-F210A77F6890}" presName="parentText" presStyleLbl="node1" presStyleIdx="3" presStyleCnt="4">
        <dgm:presLayoutVars>
          <dgm:chMax val="0"/>
          <dgm:bulletEnabled val="1"/>
        </dgm:presLayoutVars>
      </dgm:prSet>
      <dgm:spPr/>
    </dgm:pt>
  </dgm:ptLst>
  <dgm:cxnLst>
    <dgm:cxn modelId="{37CE9E31-0BAC-E24D-93A7-877651FCFFF0}" type="presOf" srcId="{DBEA962E-B9A7-464A-9666-5773C4E70DE0}" destId="{1D8322C9-DFFD-8D40-8125-44D8AF1917D8}" srcOrd="0" destOrd="0" presId="urn:microsoft.com/office/officeart/2005/8/layout/vList2"/>
    <dgm:cxn modelId="{28C6785B-8934-44A2-A150-4429A19AF515}" srcId="{92451D44-1C41-4AE9-8FE5-B43A74B60F49}" destId="{FF2E9C5B-75D4-42E0-BD3D-D39717152C1B}" srcOrd="0" destOrd="0" parTransId="{C533F081-A0DB-47ED-B763-6B67E5139F9D}" sibTransId="{A7A5E366-A54F-4D11-B8D4-15479E4CF3B1}"/>
    <dgm:cxn modelId="{8CBF0C5E-0554-429E-9B43-A9C8DFD3FA1C}" srcId="{92451D44-1C41-4AE9-8FE5-B43A74B60F49}" destId="{0AD6C14D-E1E6-4636-9A98-F210A77F6890}" srcOrd="3" destOrd="0" parTransId="{D6786C2D-3653-40D8-B7CE-CB42DAB66AFB}" sibTransId="{C2FB1B42-76BE-4C76-8863-9983E587FFDF}"/>
    <dgm:cxn modelId="{56DD2669-48FB-4B69-BFE8-D878FA192DB5}" srcId="{92451D44-1C41-4AE9-8FE5-B43A74B60F49}" destId="{D64EDFD0-2B72-4F99-B8B4-37004C1CF5EB}" srcOrd="1" destOrd="0" parTransId="{05E5E8FD-F524-4EE4-9A32-6B3F737E7222}" sibTransId="{B4972477-9040-46D4-A02C-18E7D745F718}"/>
    <dgm:cxn modelId="{20B6B46F-F1ED-CD44-A1DA-915CA1B3C81E}" type="presOf" srcId="{0AD6C14D-E1E6-4636-9A98-F210A77F6890}" destId="{DFB87F6F-75E2-3F41-8CF5-D264E2FECCF5}" srcOrd="0" destOrd="0" presId="urn:microsoft.com/office/officeart/2005/8/layout/vList2"/>
    <dgm:cxn modelId="{7740FA78-BC13-9D4F-AC2C-DCF9FE889A7E}" type="presOf" srcId="{D64EDFD0-2B72-4F99-B8B4-37004C1CF5EB}" destId="{4EC2AA8A-97BD-CD41-B64D-45D0C0BE61C6}" srcOrd="0" destOrd="0" presId="urn:microsoft.com/office/officeart/2005/8/layout/vList2"/>
    <dgm:cxn modelId="{B6B1287F-9D3B-4441-9D79-B0FA1651F097}" type="presOf" srcId="{FF2E9C5B-75D4-42E0-BD3D-D39717152C1B}" destId="{D5F5B4E2-4B56-194B-B80C-CA4324760AE4}" srcOrd="0" destOrd="0" presId="urn:microsoft.com/office/officeart/2005/8/layout/vList2"/>
    <dgm:cxn modelId="{D084BFCA-CA07-C943-917D-12DD43D1CFB1}" type="presOf" srcId="{92451D44-1C41-4AE9-8FE5-B43A74B60F49}" destId="{3F814D2D-9C9D-7A40-BE96-5F3CC037ED70}" srcOrd="0" destOrd="0" presId="urn:microsoft.com/office/officeart/2005/8/layout/vList2"/>
    <dgm:cxn modelId="{C74538F8-B165-4351-ACAA-84DA21707AD8}" srcId="{92451D44-1C41-4AE9-8FE5-B43A74B60F49}" destId="{DBEA962E-B9A7-464A-9666-5773C4E70DE0}" srcOrd="2" destOrd="0" parTransId="{E9A46885-5D4B-4B0D-AA1C-816F26419E84}" sibTransId="{EFFF0D8E-8B60-47FD-AA9C-A8FB317BC521}"/>
    <dgm:cxn modelId="{2E41CBE5-20D7-C842-A34D-3A2A5CA1C9D9}" type="presParOf" srcId="{3F814D2D-9C9D-7A40-BE96-5F3CC037ED70}" destId="{D5F5B4E2-4B56-194B-B80C-CA4324760AE4}" srcOrd="0" destOrd="0" presId="urn:microsoft.com/office/officeart/2005/8/layout/vList2"/>
    <dgm:cxn modelId="{015EE664-23FE-9646-A3BD-7461D9877CF9}" type="presParOf" srcId="{3F814D2D-9C9D-7A40-BE96-5F3CC037ED70}" destId="{FA30194E-81FD-114D-8B9A-BC61D4FB7A02}" srcOrd="1" destOrd="0" presId="urn:microsoft.com/office/officeart/2005/8/layout/vList2"/>
    <dgm:cxn modelId="{BF746CC3-EABA-4E41-AEC2-7EA1E5B371EF}" type="presParOf" srcId="{3F814D2D-9C9D-7A40-BE96-5F3CC037ED70}" destId="{4EC2AA8A-97BD-CD41-B64D-45D0C0BE61C6}" srcOrd="2" destOrd="0" presId="urn:microsoft.com/office/officeart/2005/8/layout/vList2"/>
    <dgm:cxn modelId="{472B9011-54E2-B249-BB7F-9417A5027B7C}" type="presParOf" srcId="{3F814D2D-9C9D-7A40-BE96-5F3CC037ED70}" destId="{07DE78CB-F17F-8A46-98E9-FE15580394F5}" srcOrd="3" destOrd="0" presId="urn:microsoft.com/office/officeart/2005/8/layout/vList2"/>
    <dgm:cxn modelId="{96F8D80A-AEB8-5F4E-A632-B96753E0545E}" type="presParOf" srcId="{3F814D2D-9C9D-7A40-BE96-5F3CC037ED70}" destId="{1D8322C9-DFFD-8D40-8125-44D8AF1917D8}" srcOrd="4" destOrd="0" presId="urn:microsoft.com/office/officeart/2005/8/layout/vList2"/>
    <dgm:cxn modelId="{6E4A5150-0878-6241-B56C-BA598A618957}" type="presParOf" srcId="{3F814D2D-9C9D-7A40-BE96-5F3CC037ED70}" destId="{E019CAAF-BEA6-E049-B37C-DEF9D083D217}" srcOrd="5" destOrd="0" presId="urn:microsoft.com/office/officeart/2005/8/layout/vList2"/>
    <dgm:cxn modelId="{98F3D8F1-C12D-BD4A-AD3B-40DA40E5F0E9}" type="presParOf" srcId="{3F814D2D-9C9D-7A40-BE96-5F3CC037ED70}" destId="{DFB87F6F-75E2-3F41-8CF5-D264E2FECCF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5B4E2-4B56-194B-B80C-CA4324760AE4}">
      <dsp:nvSpPr>
        <dsp:cNvPr id="0" name=""/>
        <dsp:cNvSpPr/>
      </dsp:nvSpPr>
      <dsp:spPr>
        <a:xfrm>
          <a:off x="0" y="112506"/>
          <a:ext cx="5614987" cy="10939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Analyzing various age groups having Severity of </a:t>
          </a:r>
          <a:r>
            <a:rPr lang="en-US" sz="2000" b="0" i="0" kern="1200" dirty="0" err="1"/>
            <a:t>Illnesss</a:t>
          </a:r>
          <a:r>
            <a:rPr lang="en-US" sz="2000" b="0" i="0" kern="1200" dirty="0"/>
            <a:t>.</a:t>
          </a:r>
          <a:endParaRPr lang="en-US" sz="2000" kern="1200" dirty="0"/>
        </a:p>
      </dsp:txBody>
      <dsp:txXfrm>
        <a:off x="53402" y="165908"/>
        <a:ext cx="5508183" cy="987146"/>
      </dsp:txXfrm>
    </dsp:sp>
    <dsp:sp modelId="{4EC2AA8A-97BD-CD41-B64D-45D0C0BE61C6}">
      <dsp:nvSpPr>
        <dsp:cNvPr id="0" name=""/>
        <dsp:cNvSpPr/>
      </dsp:nvSpPr>
      <dsp:spPr>
        <a:xfrm>
          <a:off x="0" y="1264056"/>
          <a:ext cx="5614987" cy="1093950"/>
        </a:xfrm>
        <a:prstGeom prst="round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t>Analyzing the number of patients being admitted in the hospital and their type of admissions in various </a:t>
          </a:r>
          <a:r>
            <a:rPr lang="en-US" sz="2000" kern="1200" dirty="0">
              <a:latin typeface="Century Gothic" panose="020B0502020202020204"/>
            </a:rPr>
            <a:t>bed grades</a:t>
          </a:r>
          <a:endParaRPr lang="en-US" sz="2000" kern="1200" dirty="0"/>
        </a:p>
      </dsp:txBody>
      <dsp:txXfrm>
        <a:off x="53402" y="1317458"/>
        <a:ext cx="5508183" cy="987146"/>
      </dsp:txXfrm>
    </dsp:sp>
    <dsp:sp modelId="{1D8322C9-DFFD-8D40-8125-44D8AF1917D8}">
      <dsp:nvSpPr>
        <dsp:cNvPr id="0" name=""/>
        <dsp:cNvSpPr/>
      </dsp:nvSpPr>
      <dsp:spPr>
        <a:xfrm>
          <a:off x="0" y="2415606"/>
          <a:ext cx="5614987" cy="1093950"/>
        </a:xfrm>
        <a:prstGeom prst="round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Distribution of patients based on the different regions in a city.</a:t>
          </a:r>
          <a:endParaRPr lang="en-US" sz="2000" kern="1200" dirty="0"/>
        </a:p>
      </dsp:txBody>
      <dsp:txXfrm>
        <a:off x="53402" y="2469008"/>
        <a:ext cx="5508183" cy="987146"/>
      </dsp:txXfrm>
    </dsp:sp>
    <dsp:sp modelId="{DFB87F6F-75E2-3F41-8CF5-D264E2FECCF5}">
      <dsp:nvSpPr>
        <dsp:cNvPr id="0" name=""/>
        <dsp:cNvSpPr/>
      </dsp:nvSpPr>
      <dsp:spPr>
        <a:xfrm>
          <a:off x="0" y="3567156"/>
          <a:ext cx="5614987" cy="109395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Analyzing the length of stay of patients in the hospital.</a:t>
          </a:r>
          <a:endParaRPr lang="en-US" sz="2000" kern="1200" dirty="0"/>
        </a:p>
      </dsp:txBody>
      <dsp:txXfrm>
        <a:off x="53402" y="3620558"/>
        <a:ext cx="5508183" cy="987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21:00:39.394"/>
    </inkml:context>
    <inkml:brush xml:id="br0">
      <inkml:brushProperty name="width" value="0.05" units="cm"/>
      <inkml:brushProperty name="height" value="0.05" units="cm"/>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174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81790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474322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46163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47292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4"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20527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4"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722458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680641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5143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p>
            <a:fld id="{3657AA7F-BE72-4467-897E-7A302F46504F}"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100815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847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657AA7F-BE72-4467-897E-7A302F46504F}"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74333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657AA7F-BE72-4467-897E-7A302F46504F}" type="datetimeFigureOut">
              <a:rPr lang="en-US" smtClean="0"/>
              <a:pPr/>
              <a:t>4/14/2023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19799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p:txBody>
          <a:bodyPr/>
          <a:lstStyle/>
          <a:p>
            <a:fld id="{3657AA7F-BE72-4467-897E-7A302F46504F}" type="datetimeFigureOut">
              <a:rPr lang="en-US" smtClean="0"/>
              <a:t>4/14/2023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213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57AA7F-BE72-4467-897E-7A302F46504F}" type="datetimeFigureOut">
              <a:rPr lang="en-US" smtClean="0"/>
              <a:t>4/14/2023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606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3657AA7F-BE72-4467-897E-7A302F46504F}" type="datetimeFigureOut">
              <a:rPr lang="en-US" smtClean="0"/>
              <a:pPr/>
              <a:t>4/14/2023</a:t>
            </a:fld>
            <a:endParaRPr lang="en-US"/>
          </a:p>
        </p:txBody>
      </p:sp>
      <p:sp>
        <p:nvSpPr>
          <p:cNvPr id="5" name="Footer Placeholder 5"/>
          <p:cNvSpPr>
            <a:spLocks noGrp="1"/>
          </p:cNvSpPr>
          <p:nvPr>
            <p:ph type="ftr" sz="quarter" idx="11"/>
          </p:nvPr>
        </p:nvSpPr>
        <p:spPr/>
        <p:txBody>
          <a:bodyPr/>
          <a:lstStyle/>
          <a:p>
            <a:endParaRPr lang="en-US">
              <a:solidFill>
                <a:schemeClr val="tx1"/>
              </a:solidFill>
            </a:endParaRPr>
          </a:p>
        </p:txBody>
      </p:sp>
      <p:sp>
        <p:nvSpPr>
          <p:cNvPr id="6"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62783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546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7AA7F-BE72-4467-897E-7A302F46504F}" type="datetimeFigureOut">
              <a:rPr lang="en-US" smtClean="0"/>
              <a:pPr/>
              <a:t>4/14/2023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747434-7036-48DB-A148-6B3D8EE75CDA}" type="slidenum">
              <a:rPr lang="en-US" smtClean="0"/>
              <a:pPr/>
              <a:t>‹#›</a:t>
            </a:fld>
            <a:endParaRPr lang="en-US"/>
          </a:p>
        </p:txBody>
      </p:sp>
    </p:spTree>
    <p:extLst>
      <p:ext uri="{BB962C8B-B14F-4D97-AF65-F5344CB8AC3E}">
        <p14:creationId xmlns:p14="http://schemas.microsoft.com/office/powerpoint/2010/main" val="1308075795"/>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hyperlink" Target="https://lms.stclaircollege.ca/bbcswebdav/pid-2750050-dt-content-rid-37514164_1/xid-37514164_1" TargetMode="External"/><Relationship Id="rId2" Type="http://schemas.openxmlformats.org/officeDocument/2006/relationships/hyperlink" Target="https://github.com/divyajot98/HEALTHCARE-ANALYTICS-PROJECT" TargetMode="External"/><Relationship Id="rId1" Type="http://schemas.openxmlformats.org/officeDocument/2006/relationships/slideLayout" Target="../slideLayouts/slideLayout2.xml"/><Relationship Id="rId5" Type="http://schemas.openxmlformats.org/officeDocument/2006/relationships/hyperlink" Target="https://matplotlib.org/cheatsheets/" TargetMode="External"/><Relationship Id="rId4" Type="http://schemas.openxmlformats.org/officeDocument/2006/relationships/hyperlink" Target="https://pandas.pydata.org/do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ivyajot98/HEALTHCARE-ANALYTICS-PROJECT/blob/main/train.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C38B-A19E-5363-DD0A-0AF7CEEE83E8}"/>
              </a:ext>
            </a:extLst>
          </p:cNvPr>
          <p:cNvSpPr>
            <a:spLocks noGrp="1"/>
          </p:cNvSpPr>
          <p:nvPr>
            <p:ph type="ctrTitle"/>
          </p:nvPr>
        </p:nvSpPr>
        <p:spPr>
          <a:xfrm>
            <a:off x="557045" y="279401"/>
            <a:ext cx="9585435" cy="2387600"/>
          </a:xfrm>
        </p:spPr>
        <p:txBody>
          <a:bodyPr>
            <a:normAutofit/>
          </a:bodyPr>
          <a:lstStyle/>
          <a:p>
            <a:pPr algn="ctr"/>
            <a:r>
              <a:rPr lang="en-US"/>
              <a:t>Hospital IPD Analysis </a:t>
            </a:r>
          </a:p>
        </p:txBody>
      </p:sp>
      <p:sp>
        <p:nvSpPr>
          <p:cNvPr id="3" name="Subtitle 2">
            <a:extLst>
              <a:ext uri="{FF2B5EF4-FFF2-40B4-BE49-F238E27FC236}">
                <a16:creationId xmlns:a16="http://schemas.microsoft.com/office/drawing/2014/main" id="{3070B6EF-D432-1B75-ECEA-69C7ED3D26D3}"/>
              </a:ext>
            </a:extLst>
          </p:cNvPr>
          <p:cNvSpPr>
            <a:spLocks noGrp="1"/>
          </p:cNvSpPr>
          <p:nvPr>
            <p:ph type="subTitle" idx="1"/>
          </p:nvPr>
        </p:nvSpPr>
        <p:spPr>
          <a:xfrm>
            <a:off x="954009" y="3896710"/>
            <a:ext cx="9093881" cy="1655762"/>
          </a:xfrm>
        </p:spPr>
        <p:txBody>
          <a:bodyPr>
            <a:normAutofit/>
          </a:bodyPr>
          <a:lstStyle/>
          <a:p>
            <a:pPr algn="l"/>
            <a:r>
              <a:rPr lang="en-US"/>
              <a:t>Group project : Dab 103 - Analytics Tools &amp; Decision Making</a:t>
            </a:r>
          </a:p>
        </p:txBody>
      </p:sp>
    </p:spTree>
    <p:extLst>
      <p:ext uri="{BB962C8B-B14F-4D97-AF65-F5344CB8AC3E}">
        <p14:creationId xmlns:p14="http://schemas.microsoft.com/office/powerpoint/2010/main" val="277252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DA3D-FA2A-5CDB-851E-4D4C452A824C}"/>
              </a:ext>
            </a:extLst>
          </p:cNvPr>
          <p:cNvSpPr>
            <a:spLocks noGrp="1"/>
          </p:cNvSpPr>
          <p:nvPr>
            <p:ph type="title"/>
          </p:nvPr>
        </p:nvSpPr>
        <p:spPr>
          <a:xfrm>
            <a:off x="363082" y="169689"/>
            <a:ext cx="10199380" cy="1640015"/>
          </a:xfrm>
        </p:spPr>
        <p:txBody>
          <a:bodyPr/>
          <a:lstStyle/>
          <a:p>
            <a:r>
              <a:rPr lang="en-US" b="1" u="sng"/>
              <a:t>Visualizations of various features</a:t>
            </a:r>
            <a:br>
              <a:rPr lang="en-US" b="1" u="sng"/>
            </a:br>
            <a:endParaRPr lang="en-US" b="1" u="sng"/>
          </a:p>
        </p:txBody>
      </p:sp>
      <p:pic>
        <p:nvPicPr>
          <p:cNvPr id="7" name="Picture 7" descr="Chart&#10;&#10;Description automatically generated">
            <a:extLst>
              <a:ext uri="{FF2B5EF4-FFF2-40B4-BE49-F238E27FC236}">
                <a16:creationId xmlns:a16="http://schemas.microsoft.com/office/drawing/2014/main" id="{8BF3D858-7C68-5916-F384-B3F169E29FFE}"/>
              </a:ext>
            </a:extLst>
          </p:cNvPr>
          <p:cNvPicPr>
            <a:picLocks noGrp="1" noChangeAspect="1"/>
          </p:cNvPicPr>
          <p:nvPr>
            <p:ph idx="1"/>
          </p:nvPr>
        </p:nvPicPr>
        <p:blipFill rotWithShape="1">
          <a:blip r:embed="rId2"/>
          <a:srcRect l="12978" t="12467" r="12144"/>
          <a:stretch/>
        </p:blipFill>
        <p:spPr>
          <a:xfrm>
            <a:off x="168406" y="1802547"/>
            <a:ext cx="4777943" cy="4086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C117B4ED-6408-55A5-7386-F60750233945}"/>
              </a:ext>
            </a:extLst>
          </p:cNvPr>
          <p:cNvSpPr txBox="1"/>
          <p:nvPr/>
        </p:nvSpPr>
        <p:spPr>
          <a:xfrm>
            <a:off x="168729" y="908957"/>
            <a:ext cx="30697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Visualization to show the correlation of the dataset</a:t>
            </a:r>
          </a:p>
        </p:txBody>
      </p:sp>
      <p:pic>
        <p:nvPicPr>
          <p:cNvPr id="9" name="Picture 9">
            <a:extLst>
              <a:ext uri="{FF2B5EF4-FFF2-40B4-BE49-F238E27FC236}">
                <a16:creationId xmlns:a16="http://schemas.microsoft.com/office/drawing/2014/main" id="{1BA559D8-5898-48A9-67FC-4573D5A6B1C1}"/>
              </a:ext>
            </a:extLst>
          </p:cNvPr>
          <p:cNvPicPr>
            <a:picLocks noChangeAspect="1"/>
          </p:cNvPicPr>
          <p:nvPr/>
        </p:nvPicPr>
        <p:blipFill rotWithShape="1">
          <a:blip r:embed="rId3"/>
          <a:srcRect l="11381" t="29219" r="31369"/>
          <a:stretch/>
        </p:blipFill>
        <p:spPr>
          <a:xfrm>
            <a:off x="5768676" y="1892901"/>
            <a:ext cx="5582497" cy="384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DFF2EEA6-7340-2E5B-724D-E38855D3DE7F}"/>
              </a:ext>
            </a:extLst>
          </p:cNvPr>
          <p:cNvSpPr txBox="1"/>
          <p:nvPr/>
        </p:nvSpPr>
        <p:spPr>
          <a:xfrm>
            <a:off x="6025243" y="1077685"/>
            <a:ext cx="51707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 to show the distribution of patients based on departments</a:t>
            </a:r>
          </a:p>
        </p:txBody>
      </p:sp>
    </p:spTree>
    <p:extLst>
      <p:ext uri="{BB962C8B-B14F-4D97-AF65-F5344CB8AC3E}">
        <p14:creationId xmlns:p14="http://schemas.microsoft.com/office/powerpoint/2010/main" val="400351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2F3F7-B5D5-0FDE-F6B6-EEADA742B0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Plot to show the distribution of Admission Deposit</a:t>
            </a:r>
          </a:p>
        </p:txBody>
      </p:sp>
      <p:sp>
        <p:nvSpPr>
          <p:cNvPr id="3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Chart, histogram&#10;&#10;Description automatically generated">
            <a:extLst>
              <a:ext uri="{FF2B5EF4-FFF2-40B4-BE49-F238E27FC236}">
                <a16:creationId xmlns:a16="http://schemas.microsoft.com/office/drawing/2014/main" id="{7D2213FE-C5E0-5555-85C1-3A9EBBE2F3E3}"/>
              </a:ext>
            </a:extLst>
          </p:cNvPr>
          <p:cNvPicPr>
            <a:picLocks noGrp="1" noChangeAspect="1"/>
          </p:cNvPicPr>
          <p:nvPr>
            <p:ph idx="1"/>
          </p:nvPr>
        </p:nvPicPr>
        <p:blipFill rotWithShape="1">
          <a:blip r:embed="rId6"/>
          <a:srcRect l="7165" t="25455" r="29750" b="7222"/>
          <a:stretch/>
        </p:blipFill>
        <p:spPr>
          <a:xfrm>
            <a:off x="647700" y="1429407"/>
            <a:ext cx="5742590" cy="439332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57702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BB9E-A257-C34C-CA5A-8AF4CE285A90}"/>
              </a:ext>
            </a:extLst>
          </p:cNvPr>
          <p:cNvSpPr>
            <a:spLocks noGrp="1"/>
          </p:cNvSpPr>
          <p:nvPr>
            <p:ph type="title"/>
          </p:nvPr>
        </p:nvSpPr>
        <p:spPr>
          <a:xfrm>
            <a:off x="648930" y="629266"/>
            <a:ext cx="9252154" cy="1223983"/>
          </a:xfrm>
        </p:spPr>
        <p:txBody>
          <a:bodyPr>
            <a:normAutofit/>
          </a:bodyPr>
          <a:lstStyle/>
          <a:p>
            <a:r>
              <a:rPr lang="en-US"/>
              <a:t>Data Cleaning &amp; Transformation </a:t>
            </a:r>
          </a:p>
        </p:txBody>
      </p:sp>
      <p:sp>
        <p:nvSpPr>
          <p:cNvPr id="3" name="Content Placeholder 2">
            <a:extLst>
              <a:ext uri="{FF2B5EF4-FFF2-40B4-BE49-F238E27FC236}">
                <a16:creationId xmlns:a16="http://schemas.microsoft.com/office/drawing/2014/main" id="{1910AAB8-D6A5-0374-9933-AADD4C39A007}"/>
              </a:ext>
            </a:extLst>
          </p:cNvPr>
          <p:cNvSpPr>
            <a:spLocks noGrp="1"/>
          </p:cNvSpPr>
          <p:nvPr>
            <p:ph idx="1"/>
          </p:nvPr>
        </p:nvSpPr>
        <p:spPr>
          <a:xfrm>
            <a:off x="499730" y="1715014"/>
            <a:ext cx="6251943" cy="4533385"/>
          </a:xfrm>
        </p:spPr>
        <p:txBody>
          <a:bodyPr vert="horz" lIns="91440" tIns="45720" rIns="91440" bIns="45720" rtlCol="0">
            <a:normAutofit/>
          </a:bodyPr>
          <a:lstStyle/>
          <a:p>
            <a:pPr>
              <a:lnSpc>
                <a:spcPct val="90000"/>
              </a:lnSpc>
            </a:pPr>
            <a:r>
              <a:rPr lang="en-US"/>
              <a:t>Replaced Null values in </a:t>
            </a:r>
            <a:r>
              <a:rPr lang="en-US" err="1"/>
              <a:t>City_Patient</a:t>
            </a:r>
            <a:r>
              <a:rPr lang="en-US"/>
              <a:t> Code &amp; </a:t>
            </a:r>
            <a:r>
              <a:rPr lang="en-US" err="1"/>
              <a:t>Bed_Grade</a:t>
            </a:r>
            <a:r>
              <a:rPr lang="en-US"/>
              <a:t> features using the Mod method.</a:t>
            </a:r>
          </a:p>
          <a:p>
            <a:pPr marL="0" indent="0">
              <a:lnSpc>
                <a:spcPct val="90000"/>
              </a:lnSpc>
              <a:buNone/>
            </a:pPr>
            <a:endParaRPr lang="en-US"/>
          </a:p>
          <a:p>
            <a:pPr>
              <a:lnSpc>
                <a:spcPct val="90000"/>
              </a:lnSpc>
              <a:buClr>
                <a:srgbClr val="8AD0D6"/>
              </a:buClr>
            </a:pPr>
            <a:r>
              <a:rPr lang="en-US"/>
              <a:t>dropped observation with Incorrect value [“20 Nov”] in Age parameter. </a:t>
            </a:r>
          </a:p>
          <a:p>
            <a:pPr marL="0" indent="0">
              <a:lnSpc>
                <a:spcPct val="90000"/>
              </a:lnSpc>
              <a:buClr>
                <a:srgbClr val="8AD0D6"/>
              </a:buClr>
              <a:buNone/>
            </a:pPr>
            <a:endParaRPr lang="en-US"/>
          </a:p>
          <a:p>
            <a:pPr>
              <a:lnSpc>
                <a:spcPct val="90000"/>
              </a:lnSpc>
              <a:buClr>
                <a:srgbClr val="8AD0D6"/>
              </a:buClr>
            </a:pPr>
            <a:r>
              <a:rPr lang="en-US"/>
              <a:t>Renamed columns to eliminate whitespaces. </a:t>
            </a:r>
          </a:p>
          <a:p>
            <a:pPr marL="0" indent="0">
              <a:lnSpc>
                <a:spcPct val="90000"/>
              </a:lnSpc>
              <a:buClr>
                <a:srgbClr val="8AD0D6"/>
              </a:buClr>
              <a:buNone/>
            </a:pPr>
            <a:endParaRPr lang="en-US"/>
          </a:p>
          <a:p>
            <a:pPr>
              <a:lnSpc>
                <a:spcPct val="90000"/>
              </a:lnSpc>
              <a:buClr>
                <a:srgbClr val="8AD0D6"/>
              </a:buClr>
            </a:pPr>
            <a:r>
              <a:rPr lang="en-US"/>
              <a:t>Replace the incorrect incorrect values in the Stay column:</a:t>
            </a:r>
          </a:p>
          <a:p>
            <a:pPr lvl="2">
              <a:lnSpc>
                <a:spcPct val="90000"/>
              </a:lnSpc>
              <a:buClr>
                <a:srgbClr val="8AD0D6"/>
              </a:buClr>
            </a:pPr>
            <a:r>
              <a:rPr lang="en-US"/>
              <a:t>Replace '20 Nov' with ‘0-10'</a:t>
            </a:r>
          </a:p>
          <a:p>
            <a:pPr lvl="2">
              <a:lnSpc>
                <a:spcPct val="90000"/>
              </a:lnSpc>
              <a:buClr>
                <a:srgbClr val="8AD0D6"/>
              </a:buClr>
            </a:pPr>
            <a:r>
              <a:rPr lang="en-US"/>
              <a:t>Replaced 'More than 100 days' with '100+’</a:t>
            </a:r>
          </a:p>
          <a:p>
            <a:pPr lvl="2">
              <a:lnSpc>
                <a:spcPct val="90000"/>
              </a:lnSpc>
              <a:buClr>
                <a:srgbClr val="8AD0D6"/>
              </a:buClr>
            </a:pPr>
            <a:endParaRPr lang="en-US"/>
          </a:p>
          <a:p>
            <a:pPr marL="914400" lvl="2" indent="0">
              <a:lnSpc>
                <a:spcPct val="90000"/>
              </a:lnSpc>
              <a:buClr>
                <a:srgbClr val="8AD0D6"/>
              </a:buClr>
              <a:buNone/>
            </a:pPr>
            <a:endParaRPr lang="en-US"/>
          </a:p>
          <a:p>
            <a:pPr marL="914400" lvl="2" indent="0">
              <a:lnSpc>
                <a:spcPct val="90000"/>
              </a:lnSpc>
              <a:buClr>
                <a:srgbClr val="8AD0D6"/>
              </a:buClr>
              <a:buNone/>
            </a:pPr>
            <a:endParaRPr lang="en-US"/>
          </a:p>
          <a:p>
            <a:pPr marL="1828800" lvl="4" indent="0">
              <a:lnSpc>
                <a:spcPct val="90000"/>
              </a:lnSpc>
              <a:buClr>
                <a:srgbClr val="8AD0D6"/>
              </a:buClr>
              <a:buNone/>
            </a:pPr>
            <a:endParaRPr lang="en-US"/>
          </a:p>
          <a:p>
            <a:pPr marL="1828800" lvl="4" indent="0">
              <a:lnSpc>
                <a:spcPct val="90000"/>
              </a:lnSpc>
              <a:buClr>
                <a:srgbClr val="8AD0D6"/>
              </a:buClr>
              <a:buNone/>
            </a:pPr>
            <a:endParaRPr lang="en-US"/>
          </a:p>
        </p:txBody>
      </p:sp>
      <p:pic>
        <p:nvPicPr>
          <p:cNvPr id="5" name="Picture 5" descr="Table&#10;&#10;Description automatically generated">
            <a:extLst>
              <a:ext uri="{FF2B5EF4-FFF2-40B4-BE49-F238E27FC236}">
                <a16:creationId xmlns:a16="http://schemas.microsoft.com/office/drawing/2014/main" id="{ED2026FF-0FBC-FC48-930B-F812AABB6BC6}"/>
              </a:ext>
            </a:extLst>
          </p:cNvPr>
          <p:cNvPicPr>
            <a:picLocks noChangeAspect="1"/>
          </p:cNvPicPr>
          <p:nvPr/>
        </p:nvPicPr>
        <p:blipFill>
          <a:blip r:embed="rId3"/>
          <a:stretch>
            <a:fillRect/>
          </a:stretch>
        </p:blipFill>
        <p:spPr>
          <a:xfrm>
            <a:off x="6838091" y="2214745"/>
            <a:ext cx="5151120" cy="261678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8938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0DE499-12A0-53F8-32A5-B1945D38D18A}"/>
              </a:ext>
            </a:extLst>
          </p:cNvPr>
          <p:cNvSpPr txBox="1"/>
          <p:nvPr/>
        </p:nvSpPr>
        <p:spPr>
          <a:xfrm>
            <a:off x="150253" y="295691"/>
            <a:ext cx="3924890" cy="84730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3200" b="0" i="0" kern="1200">
                <a:solidFill>
                  <a:srgbClr val="EBEBEB"/>
                </a:solidFill>
                <a:latin typeface="+mj-lt"/>
                <a:ea typeface="+mj-ea"/>
                <a:cs typeface="+mj-cs"/>
              </a:rPr>
              <a:t>Data Visualization</a:t>
            </a:r>
          </a:p>
        </p:txBody>
      </p:sp>
      <p:sp>
        <p:nvSpPr>
          <p:cNvPr id="2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6" name="Rectangle 2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4" descr="Chart, bar chart&#10;&#10;Description automatically generated">
            <a:extLst>
              <a:ext uri="{FF2B5EF4-FFF2-40B4-BE49-F238E27FC236}">
                <a16:creationId xmlns:a16="http://schemas.microsoft.com/office/drawing/2014/main" id="{33067474-4769-9E42-CC4D-5BDEF5C7FA60}"/>
              </a:ext>
            </a:extLst>
          </p:cNvPr>
          <p:cNvPicPr>
            <a:picLocks noGrp="1" noChangeAspect="1"/>
          </p:cNvPicPr>
          <p:nvPr>
            <p:ph idx="1"/>
          </p:nvPr>
        </p:nvPicPr>
        <p:blipFill rotWithShape="1">
          <a:blip r:embed="rId2"/>
          <a:srcRect r="19970" b="258"/>
          <a:stretch/>
        </p:blipFill>
        <p:spPr>
          <a:xfrm>
            <a:off x="4507517" y="1448609"/>
            <a:ext cx="7401887" cy="4789047"/>
          </a:xfrm>
        </p:spPr>
      </p:pic>
      <p:sp>
        <p:nvSpPr>
          <p:cNvPr id="5" name="TextBox 4">
            <a:extLst>
              <a:ext uri="{FF2B5EF4-FFF2-40B4-BE49-F238E27FC236}">
                <a16:creationId xmlns:a16="http://schemas.microsoft.com/office/drawing/2014/main" id="{0977CB44-9778-BFD5-B578-FD2DD85E552F}"/>
              </a:ext>
            </a:extLst>
          </p:cNvPr>
          <p:cNvSpPr txBox="1"/>
          <p:nvPr/>
        </p:nvSpPr>
        <p:spPr>
          <a:xfrm>
            <a:off x="108856" y="1260227"/>
            <a:ext cx="4398661"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entury Gothic"/>
                <a:cs typeface="Calibri"/>
              </a:rPr>
              <a:t>Various age groups having Severity of </a:t>
            </a:r>
            <a:r>
              <a:rPr lang="en-US" dirty="0" err="1">
                <a:solidFill>
                  <a:schemeClr val="bg1"/>
                </a:solidFill>
                <a:latin typeface="Century Gothic"/>
                <a:cs typeface="Calibri"/>
              </a:rPr>
              <a:t>Illnesss</a:t>
            </a:r>
            <a:r>
              <a:rPr lang="en-US" dirty="0">
                <a:solidFill>
                  <a:schemeClr val="bg1"/>
                </a:solidFill>
                <a:latin typeface="Century Gothic"/>
                <a:cs typeface="Calibri"/>
              </a:rPr>
              <a:t>.</a:t>
            </a:r>
            <a:endParaRPr lang="en-US" dirty="0">
              <a:solidFill>
                <a:schemeClr val="bg1"/>
              </a:solidFill>
              <a:cs typeface="Calibri"/>
            </a:endParaRPr>
          </a:p>
          <a:p>
            <a:pPr marL="285750" indent="-285750" algn="l">
              <a:buFont typeface="Arial"/>
              <a:buChar char="•"/>
            </a:pPr>
            <a:endParaRPr lang="en-US" dirty="0">
              <a:solidFill>
                <a:schemeClr val="bg1"/>
              </a:solidFill>
              <a:cs typeface="Calibri"/>
            </a:endParaRPr>
          </a:p>
          <a:p>
            <a:pPr marL="285750" indent="-285750">
              <a:buFont typeface="Arial"/>
              <a:buChar char="•"/>
            </a:pPr>
            <a:r>
              <a:rPr lang="en-US" sz="1600">
                <a:solidFill>
                  <a:schemeClr val="bg1"/>
                </a:solidFill>
                <a:ea typeface="+mn-lt"/>
                <a:cs typeface="Calibri"/>
              </a:rPr>
              <a:t>Age</a:t>
            </a:r>
            <a:r>
              <a:rPr lang="en-US" sz="1600" dirty="0">
                <a:solidFill>
                  <a:schemeClr val="bg1"/>
                </a:solidFill>
                <a:ea typeface="+mn-lt"/>
                <a:cs typeface="Calibri"/>
              </a:rPr>
              <a:t> group of 41-50 has the highest level of "Extreme" severity of illness, followed by 31-40 and 51-60. </a:t>
            </a:r>
            <a:endParaRPr lang="en-US" sz="1600">
              <a:solidFill>
                <a:schemeClr val="bg1"/>
              </a:solidFill>
              <a:ea typeface="+mn-lt"/>
              <a:cs typeface="Calibri"/>
            </a:endParaRPr>
          </a:p>
          <a:p>
            <a:endParaRPr lang="en-US">
              <a:solidFill>
                <a:schemeClr val="bg1"/>
              </a:solidFill>
              <a:ea typeface="+mn-lt"/>
              <a:cs typeface="Calibri"/>
            </a:endParaRPr>
          </a:p>
          <a:p>
            <a:pPr marL="285750" indent="-285750">
              <a:buFont typeface="Arial"/>
              <a:buChar char="•"/>
            </a:pPr>
            <a:r>
              <a:rPr lang="en-US" sz="1600" dirty="0">
                <a:solidFill>
                  <a:schemeClr val="bg1"/>
                </a:solidFill>
                <a:ea typeface="+mn-lt"/>
                <a:cs typeface="Calibri"/>
              </a:rPr>
              <a:t>Patients aged 31-40 appear to have a higher incidence of "Minor" severity of illness</a:t>
            </a:r>
            <a:endParaRPr lang="en-US" sz="1600">
              <a:solidFill>
                <a:schemeClr val="bg1"/>
              </a:solidFill>
              <a:ea typeface="+mn-lt"/>
              <a:cs typeface="Calibri"/>
            </a:endParaRPr>
          </a:p>
          <a:p>
            <a:r>
              <a:rPr lang="en-US" sz="1600" dirty="0">
                <a:solidFill>
                  <a:schemeClr val="bg1"/>
                </a:solidFill>
                <a:ea typeface="+mn-lt"/>
                <a:cs typeface="Calibri"/>
              </a:rPr>
              <a:t> </a:t>
            </a:r>
            <a:endParaRPr lang="en-US">
              <a:solidFill>
                <a:schemeClr val="bg1"/>
              </a:solidFill>
              <a:ea typeface="+mn-lt"/>
              <a:cs typeface="Calibri"/>
            </a:endParaRPr>
          </a:p>
          <a:p>
            <a:pPr marL="285750" indent="-285750">
              <a:buFont typeface="Arial"/>
              <a:buChar char="•"/>
            </a:pPr>
            <a:r>
              <a:rPr lang="en-US" sz="1600" dirty="0">
                <a:solidFill>
                  <a:schemeClr val="bg1"/>
                </a:solidFill>
                <a:ea typeface="+mn-lt"/>
                <a:cs typeface="Calibri"/>
              </a:rPr>
              <a:t>However, it's important to note that more information is needed to make definitive conclusions about the severity of illness among different age groups.</a:t>
            </a:r>
            <a:endParaRPr lang="en-US">
              <a:solidFill>
                <a:schemeClr val="bg1"/>
              </a:solidFill>
            </a:endParaRPr>
          </a:p>
          <a:p>
            <a:pPr marL="342900" indent="-342900">
              <a:buFont typeface="Wingdings"/>
              <a:buChar char="Ø"/>
            </a:pPr>
            <a:endParaRPr lang="en-US" dirty="0">
              <a:solidFill>
                <a:schemeClr val="bg1"/>
              </a:solidFill>
              <a:cs typeface="Calibri"/>
            </a:endParaRPr>
          </a:p>
          <a:p>
            <a:endParaRPr lang="en-US" sz="3200" b="1" dirty="0">
              <a:solidFill>
                <a:schemeClr val="bg1"/>
              </a:solidFill>
            </a:endParaRPr>
          </a:p>
        </p:txBody>
      </p:sp>
    </p:spTree>
    <p:extLst>
      <p:ext uri="{BB962C8B-B14F-4D97-AF65-F5344CB8AC3E}">
        <p14:creationId xmlns:p14="http://schemas.microsoft.com/office/powerpoint/2010/main" val="24434743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5DE5E-A554-63D5-23A4-8878694C598D}"/>
              </a:ext>
            </a:extLst>
          </p:cNvPr>
          <p:cNvSpPr>
            <a:spLocks noGrp="1"/>
          </p:cNvSpPr>
          <p:nvPr>
            <p:ph type="title"/>
          </p:nvPr>
        </p:nvSpPr>
        <p:spPr>
          <a:xfrm>
            <a:off x="105064" y="629266"/>
            <a:ext cx="5686136" cy="1143000"/>
          </a:xfrm>
        </p:spPr>
        <p:txBody>
          <a:bodyPr>
            <a:normAutofit fontScale="90000"/>
          </a:bodyPr>
          <a:lstStyle/>
          <a:p>
            <a:pPr marL="457200" indent="-457200">
              <a:spcBef>
                <a:spcPts val="1000"/>
              </a:spcBef>
              <a:buFont typeface="Wingdings" pitchFamily="2" charset="2"/>
              <a:buChar char="Ø"/>
            </a:pPr>
            <a:r>
              <a:rPr lang="en-US" sz="2800" b="1">
                <a:solidFill>
                  <a:srgbClr val="EBEBEB"/>
                </a:solidFill>
              </a:rPr>
              <a:t>Proportions of patients on the basis of departments</a:t>
            </a:r>
            <a:br>
              <a:rPr lang="en-US" sz="2800" b="1"/>
            </a:br>
            <a:br>
              <a:rPr lang="en-US" sz="2800" b="1"/>
            </a:br>
            <a:endParaRPr lang="en-US" sz="2000">
              <a:solidFill>
                <a:srgbClr val="FFFFFF"/>
              </a:solidFill>
            </a:endParaRPr>
          </a:p>
          <a:p>
            <a:pPr marL="457200" indent="-457200">
              <a:buFont typeface="Wingdings" pitchFamily="2" charset="2"/>
              <a:buChar char="Ø"/>
            </a:pPr>
            <a:endParaRPr lang="en-US" sz="2800" b="1"/>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Chart, pie chart&#10;&#10;Description automatically generated">
            <a:extLst>
              <a:ext uri="{FF2B5EF4-FFF2-40B4-BE49-F238E27FC236}">
                <a16:creationId xmlns:a16="http://schemas.microsoft.com/office/drawing/2014/main" id="{E5A6E424-DFFC-2C42-7BB6-8F8A41C7649B}"/>
              </a:ext>
            </a:extLst>
          </p:cNvPr>
          <p:cNvPicPr>
            <a:picLocks noGrp="1" noChangeAspect="1"/>
          </p:cNvPicPr>
          <p:nvPr>
            <p:ph idx="1"/>
          </p:nvPr>
        </p:nvPicPr>
        <p:blipFill>
          <a:blip r:embed="rId2"/>
          <a:stretch>
            <a:fillRect/>
          </a:stretch>
        </p:blipFill>
        <p:spPr>
          <a:xfrm>
            <a:off x="6154650" y="1716705"/>
            <a:ext cx="5540254" cy="3844329"/>
          </a:xfrm>
        </p:spPr>
      </p:pic>
      <p:sp>
        <p:nvSpPr>
          <p:cNvPr id="6" name="TextBox 5">
            <a:extLst>
              <a:ext uri="{FF2B5EF4-FFF2-40B4-BE49-F238E27FC236}">
                <a16:creationId xmlns:a16="http://schemas.microsoft.com/office/drawing/2014/main" id="{74FE27AD-43B1-46D4-D4F7-FA4C3CA0D04A}"/>
              </a:ext>
            </a:extLst>
          </p:cNvPr>
          <p:cNvSpPr txBox="1"/>
          <p:nvPr/>
        </p:nvSpPr>
        <p:spPr>
          <a:xfrm>
            <a:off x="359867" y="2438540"/>
            <a:ext cx="4527554" cy="1200329"/>
          </a:xfrm>
          <a:prstGeom prst="rect">
            <a:avLst/>
          </a:prstGeom>
          <a:noFill/>
        </p:spPr>
        <p:txBody>
          <a:bodyPr wrap="square" rtlCol="0">
            <a:spAutoFit/>
          </a:bodyPr>
          <a:lstStyle/>
          <a:p>
            <a:r>
              <a:rPr lang="en-US" sz="1800">
                <a:solidFill>
                  <a:srgbClr val="FFFFFF"/>
                </a:solidFill>
              </a:rPr>
              <a:t>Pie chart shows that "Gynecology" department has the highest number of patients. TB &amp; Chest Disease has the lowest number of patients.</a:t>
            </a:r>
            <a:endParaRPr lang="en-US"/>
          </a:p>
        </p:txBody>
      </p:sp>
    </p:spTree>
    <p:extLst>
      <p:ext uri="{BB962C8B-B14F-4D97-AF65-F5344CB8AC3E}">
        <p14:creationId xmlns:p14="http://schemas.microsoft.com/office/powerpoint/2010/main" val="272380017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5" name="Freeform: Shape 3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8" descr="Chart, bar chart&#10;&#10;Description automatically generated">
            <a:extLst>
              <a:ext uri="{FF2B5EF4-FFF2-40B4-BE49-F238E27FC236}">
                <a16:creationId xmlns:a16="http://schemas.microsoft.com/office/drawing/2014/main" id="{8B405EB0-4261-9E34-B2DD-24B2109F3300}"/>
              </a:ext>
            </a:extLst>
          </p:cNvPr>
          <p:cNvPicPr>
            <a:picLocks noChangeAspect="1"/>
          </p:cNvPicPr>
          <p:nvPr/>
        </p:nvPicPr>
        <p:blipFill>
          <a:blip r:embed="rId2"/>
          <a:stretch>
            <a:fillRect/>
          </a:stretch>
        </p:blipFill>
        <p:spPr>
          <a:xfrm>
            <a:off x="5599187" y="1950717"/>
            <a:ext cx="6469187" cy="3738354"/>
          </a:xfrm>
          <a:prstGeom prst="rect">
            <a:avLst/>
          </a:prstGeom>
          <a:effectLst/>
        </p:spPr>
      </p:pic>
      <p:sp>
        <p:nvSpPr>
          <p:cNvPr id="46" name="Rectangle 4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Content Placeholder 31">
            <a:extLst>
              <a:ext uri="{FF2B5EF4-FFF2-40B4-BE49-F238E27FC236}">
                <a16:creationId xmlns:a16="http://schemas.microsoft.com/office/drawing/2014/main" id="{07AC217A-69FD-3236-DCE6-5B568D592E69}"/>
              </a:ext>
            </a:extLst>
          </p:cNvPr>
          <p:cNvSpPr>
            <a:spLocks noGrp="1"/>
          </p:cNvSpPr>
          <p:nvPr>
            <p:ph idx="1"/>
          </p:nvPr>
        </p:nvSpPr>
        <p:spPr>
          <a:xfrm>
            <a:off x="150338" y="708136"/>
            <a:ext cx="5056881" cy="1383424"/>
          </a:xfrm>
        </p:spPr>
        <p:txBody>
          <a:bodyPr vert="horz" lIns="91440" tIns="45720" rIns="91440" bIns="45720" rtlCol="0" anchor="t">
            <a:noAutofit/>
          </a:bodyPr>
          <a:lstStyle/>
          <a:p>
            <a:pPr marL="0" indent="0">
              <a:buNone/>
            </a:pPr>
            <a:r>
              <a:rPr lang="en-US" sz="2800">
                <a:solidFill>
                  <a:srgbClr val="EBEBEB"/>
                </a:solidFill>
                <a:latin typeface="Century Gothic"/>
                <a:cs typeface="Calibri"/>
              </a:rPr>
              <a:t>Analyzing the length of stay of patients in the hospital.</a:t>
            </a:r>
            <a:endParaRPr lang="en-US" sz="2800">
              <a:solidFill>
                <a:srgbClr val="EBEBEB"/>
              </a:solidFill>
              <a:latin typeface="Century Gothic"/>
            </a:endParaRPr>
          </a:p>
        </p:txBody>
      </p:sp>
      <p:sp>
        <p:nvSpPr>
          <p:cNvPr id="5" name="TextBox 4">
            <a:extLst>
              <a:ext uri="{FF2B5EF4-FFF2-40B4-BE49-F238E27FC236}">
                <a16:creationId xmlns:a16="http://schemas.microsoft.com/office/drawing/2014/main" id="{B28DB2D6-C26E-4486-9195-9CB8B744E7A7}"/>
              </a:ext>
            </a:extLst>
          </p:cNvPr>
          <p:cNvSpPr txBox="1"/>
          <p:nvPr/>
        </p:nvSpPr>
        <p:spPr>
          <a:xfrm>
            <a:off x="275674" y="2397563"/>
            <a:ext cx="4869071" cy="2308324"/>
          </a:xfrm>
          <a:prstGeom prst="rect">
            <a:avLst/>
          </a:prstGeom>
          <a:noFill/>
        </p:spPr>
        <p:txBody>
          <a:bodyPr wrap="square" rtlCol="0">
            <a:spAutoFit/>
          </a:bodyPr>
          <a:lstStyle/>
          <a:p>
            <a:r>
              <a:rPr lang="en-US">
                <a:solidFill>
                  <a:schemeClr val="bg1"/>
                </a:solidFill>
              </a:rPr>
              <a:t>Highest number of Patients with “Moderate” severity stayed for almost 25 days in the hospital.</a:t>
            </a:r>
          </a:p>
          <a:p>
            <a:endParaRPr lang="en-US">
              <a:solidFill>
                <a:schemeClr val="bg1"/>
              </a:solidFill>
            </a:endParaRPr>
          </a:p>
          <a:p>
            <a:r>
              <a:rPr lang="en-US">
                <a:solidFill>
                  <a:schemeClr val="bg1"/>
                </a:solidFill>
              </a:rPr>
              <a:t>Patients with “Minor” severity are the lowest followed by ”Extreme” severity.</a:t>
            </a: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4695595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76">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1" name="Rectangle 78">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93" name="Freeform: Shape 82">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0" name="Picture 11" descr="Chart, bar chart&#10;&#10;Description automatically generated">
            <a:extLst>
              <a:ext uri="{FF2B5EF4-FFF2-40B4-BE49-F238E27FC236}">
                <a16:creationId xmlns:a16="http://schemas.microsoft.com/office/drawing/2014/main" id="{A92FC486-C28A-495B-CC6F-1B2991DE4735}"/>
              </a:ext>
            </a:extLst>
          </p:cNvPr>
          <p:cNvPicPr>
            <a:picLocks noGrp="1" noChangeAspect="1"/>
          </p:cNvPicPr>
          <p:nvPr>
            <p:ph idx="1"/>
          </p:nvPr>
        </p:nvPicPr>
        <p:blipFill>
          <a:blip r:embed="rId2"/>
          <a:stretch>
            <a:fillRect/>
          </a:stretch>
        </p:blipFill>
        <p:spPr>
          <a:xfrm>
            <a:off x="1009985" y="2682570"/>
            <a:ext cx="10468951" cy="3788077"/>
          </a:xfrm>
          <a:prstGeom prst="rect">
            <a:avLst/>
          </a:prstGeom>
          <a:effectLst/>
        </p:spPr>
      </p:pic>
      <p:sp>
        <p:nvSpPr>
          <p:cNvPr id="12" name="TextBox 11">
            <a:extLst>
              <a:ext uri="{FF2B5EF4-FFF2-40B4-BE49-F238E27FC236}">
                <a16:creationId xmlns:a16="http://schemas.microsoft.com/office/drawing/2014/main" id="{28596050-398E-EDA8-FACD-471960A04122}"/>
              </a:ext>
            </a:extLst>
          </p:cNvPr>
          <p:cNvSpPr txBox="1"/>
          <p:nvPr/>
        </p:nvSpPr>
        <p:spPr>
          <a:xfrm>
            <a:off x="252248" y="99035"/>
            <a:ext cx="4583391" cy="5766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spcBef>
                <a:spcPts val="1000"/>
              </a:spcBef>
              <a:buClr>
                <a:schemeClr val="bg2">
                  <a:lumMod val="40000"/>
                  <a:lumOff val="60000"/>
                </a:schemeClr>
              </a:buClr>
              <a:buSzPct val="80000"/>
            </a:pPr>
            <a:r>
              <a:rPr lang="en-US" sz="2000">
                <a:solidFill>
                  <a:schemeClr val="bg1"/>
                </a:solidFill>
                <a:latin typeface="+mj-lt"/>
                <a:ea typeface="+mj-ea"/>
                <a:cs typeface="+mj-cs"/>
              </a:rPr>
              <a:t>Bed Grade vs Type Of Admission</a:t>
            </a:r>
          </a:p>
        </p:txBody>
      </p:sp>
      <p:pic>
        <p:nvPicPr>
          <p:cNvPr id="2" name="Picture 2">
            <a:extLst>
              <a:ext uri="{FF2B5EF4-FFF2-40B4-BE49-F238E27FC236}">
                <a16:creationId xmlns:a16="http://schemas.microsoft.com/office/drawing/2014/main" id="{46A144C4-8CA3-5D4F-F4EF-A46422727902}"/>
              </a:ext>
            </a:extLst>
          </p:cNvPr>
          <p:cNvPicPr>
            <a:picLocks noChangeAspect="1"/>
          </p:cNvPicPr>
          <p:nvPr/>
        </p:nvPicPr>
        <p:blipFill>
          <a:blip r:embed="rId3"/>
          <a:stretch>
            <a:fillRect/>
          </a:stretch>
        </p:blipFill>
        <p:spPr>
          <a:xfrm>
            <a:off x="10731449" y="3423470"/>
            <a:ext cx="1495425" cy="1485900"/>
          </a:xfrm>
          <a:prstGeom prst="rect">
            <a:avLst/>
          </a:prstGeom>
        </p:spPr>
      </p:pic>
      <p:sp>
        <p:nvSpPr>
          <p:cNvPr id="5" name="TextBox 4">
            <a:extLst>
              <a:ext uri="{FF2B5EF4-FFF2-40B4-BE49-F238E27FC236}">
                <a16:creationId xmlns:a16="http://schemas.microsoft.com/office/drawing/2014/main" id="{7EB689B2-F16A-D0F9-1816-B305C83DAE2F}"/>
              </a:ext>
            </a:extLst>
          </p:cNvPr>
          <p:cNvSpPr txBox="1"/>
          <p:nvPr/>
        </p:nvSpPr>
        <p:spPr>
          <a:xfrm>
            <a:off x="1999979" y="675672"/>
            <a:ext cx="6849731" cy="1200329"/>
          </a:xfrm>
          <a:prstGeom prst="rect">
            <a:avLst/>
          </a:prstGeom>
          <a:noFill/>
        </p:spPr>
        <p:txBody>
          <a:bodyPr wrap="square" lIns="91440" tIns="45720" rIns="91440" bIns="45720" rtlCol="0" anchor="t">
            <a:spAutoFit/>
          </a:bodyPr>
          <a:lstStyle/>
          <a:p>
            <a:pPr marL="285750" indent="-285750">
              <a:buFont typeface="Wingdings" pitchFamily="2" charset="2"/>
              <a:buChar char="Ø"/>
            </a:pPr>
            <a:r>
              <a:rPr lang="en-US">
                <a:solidFill>
                  <a:schemeClr val="bg1"/>
                </a:solidFill>
              </a:rPr>
              <a:t>Most Emergency patients with Bed Grade-1.0 stayed for almost 10 days in the hospital. </a:t>
            </a:r>
          </a:p>
          <a:p>
            <a:pPr marL="285750" indent="-285750">
              <a:buFont typeface="Wingdings" pitchFamily="2" charset="2"/>
              <a:buChar char="Ø"/>
            </a:pPr>
            <a:r>
              <a:rPr lang="en-US">
                <a:solidFill>
                  <a:schemeClr val="bg1"/>
                </a:solidFill>
              </a:rPr>
              <a:t>Majority of the trauma patients with bed grade-2.0 stayed for 21 to 30 days in the hospital.</a:t>
            </a:r>
          </a:p>
        </p:txBody>
      </p:sp>
    </p:spTree>
    <p:extLst>
      <p:ext uri="{BB962C8B-B14F-4D97-AF65-F5344CB8AC3E}">
        <p14:creationId xmlns:p14="http://schemas.microsoft.com/office/powerpoint/2010/main" val="318989822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hart, bar chart&#10;&#10;Description automatically generated">
            <a:extLst>
              <a:ext uri="{FF2B5EF4-FFF2-40B4-BE49-F238E27FC236}">
                <a16:creationId xmlns:a16="http://schemas.microsoft.com/office/drawing/2014/main" id="{73932131-00C4-1C03-364D-AFA5A272240C}"/>
              </a:ext>
            </a:extLst>
          </p:cNvPr>
          <p:cNvPicPr>
            <a:picLocks noGrp="1" noChangeAspect="1"/>
          </p:cNvPicPr>
          <p:nvPr>
            <p:ph idx="1"/>
          </p:nvPr>
        </p:nvPicPr>
        <p:blipFill>
          <a:blip r:embed="rId2"/>
          <a:stretch>
            <a:fillRect/>
          </a:stretch>
        </p:blipFill>
        <p:spPr>
          <a:xfrm>
            <a:off x="1248614" y="1321522"/>
            <a:ext cx="10358066" cy="4976129"/>
          </a:xfr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732417B-82A4-79C4-976E-A728905A0EAE}"/>
                  </a:ext>
                </a:extLst>
              </p14:cNvPr>
              <p14:cNvContentPartPr/>
              <p14:nvPr/>
            </p14:nvContentPartPr>
            <p14:xfrm>
              <a:off x="2624011" y="453588"/>
              <a:ext cx="360" cy="360"/>
            </p14:xfrm>
          </p:contentPart>
        </mc:Choice>
        <mc:Fallback>
          <p:pic>
            <p:nvPicPr>
              <p:cNvPr id="8" name="Ink 7">
                <a:extLst>
                  <a:ext uri="{FF2B5EF4-FFF2-40B4-BE49-F238E27FC236}">
                    <a16:creationId xmlns:a16="http://schemas.microsoft.com/office/drawing/2014/main" id="{7732417B-82A4-79C4-976E-A728905A0EAE}"/>
                  </a:ext>
                </a:extLst>
              </p:cNvPr>
              <p:cNvPicPr/>
              <p:nvPr/>
            </p:nvPicPr>
            <p:blipFill>
              <a:blip r:embed="rId4"/>
              <a:stretch>
                <a:fillRect/>
              </a:stretch>
            </p:blipFill>
            <p:spPr>
              <a:xfrm>
                <a:off x="2615011" y="444588"/>
                <a:ext cx="18000" cy="18000"/>
              </a:xfrm>
              <a:prstGeom prst="rect">
                <a:avLst/>
              </a:prstGeom>
            </p:spPr>
          </p:pic>
        </mc:Fallback>
      </mc:AlternateContent>
    </p:spTree>
    <p:extLst>
      <p:ext uri="{BB962C8B-B14F-4D97-AF65-F5344CB8AC3E}">
        <p14:creationId xmlns:p14="http://schemas.microsoft.com/office/powerpoint/2010/main" val="266583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2" name="Picture 45">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3" name="Picture 47">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49">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5" name="Picture 51">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6" name="Picture 53">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55">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Rectangle 57">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box and whisker chart&#10;&#10;Description automatically generated">
            <a:extLst>
              <a:ext uri="{FF2B5EF4-FFF2-40B4-BE49-F238E27FC236}">
                <a16:creationId xmlns:a16="http://schemas.microsoft.com/office/drawing/2014/main" id="{099D3092-4ACB-1A77-1622-20C9E1F87406}"/>
              </a:ext>
            </a:extLst>
          </p:cNvPr>
          <p:cNvPicPr>
            <a:picLocks noGrp="1" noChangeAspect="1"/>
          </p:cNvPicPr>
          <p:nvPr>
            <p:ph idx="1"/>
          </p:nvPr>
        </p:nvPicPr>
        <p:blipFill>
          <a:blip r:embed="rId7"/>
          <a:stretch>
            <a:fillRect/>
          </a:stretch>
        </p:blipFill>
        <p:spPr>
          <a:xfrm>
            <a:off x="643467" y="1773937"/>
            <a:ext cx="10905066" cy="4408592"/>
          </a:xfrm>
          <a:prstGeom prst="rect">
            <a:avLst/>
          </a:prstGeom>
        </p:spPr>
      </p:pic>
      <p:sp>
        <p:nvSpPr>
          <p:cNvPr id="69" name="Rectangle 59">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8375F6BC-C673-7478-7314-8F877EAD579E}"/>
              </a:ext>
            </a:extLst>
          </p:cNvPr>
          <p:cNvSpPr txBox="1"/>
          <p:nvPr/>
        </p:nvSpPr>
        <p:spPr>
          <a:xfrm>
            <a:off x="915389" y="791688"/>
            <a:ext cx="930481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chemeClr val="bg1"/>
                </a:solidFill>
                <a:latin typeface="Calibri"/>
              </a:rPr>
              <a:t>Distribution of patients based on the different regions in a city.</a:t>
            </a:r>
            <a:endParaRPr lang="en-US" sz="2800" b="1">
              <a:solidFill>
                <a:schemeClr val="bg1"/>
              </a:solidFill>
            </a:endParaRPr>
          </a:p>
        </p:txBody>
      </p:sp>
    </p:spTree>
    <p:extLst>
      <p:ext uri="{BB962C8B-B14F-4D97-AF65-F5344CB8AC3E}">
        <p14:creationId xmlns:p14="http://schemas.microsoft.com/office/powerpoint/2010/main" val="105269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D03BF-7E21-CD3E-78F4-BA3B91451559}"/>
              </a:ext>
            </a:extLst>
          </p:cNvPr>
          <p:cNvSpPr>
            <a:spLocks noGrp="1"/>
          </p:cNvSpPr>
          <p:nvPr>
            <p:ph idx="1"/>
          </p:nvPr>
        </p:nvSpPr>
        <p:spPr>
          <a:xfrm>
            <a:off x="546539" y="2280745"/>
            <a:ext cx="9795640" cy="3699641"/>
          </a:xfrm>
        </p:spPr>
        <p:txBody>
          <a:bodyPr/>
          <a:lstStyle/>
          <a:p>
            <a:r>
              <a:rPr lang="en-US"/>
              <a:t>Most of the admitted patients were from the city code 4,6 and 8.</a:t>
            </a:r>
          </a:p>
          <a:p>
            <a:r>
              <a:rPr lang="en-US"/>
              <a:t>Gynecology department was having the highest number of patients among all the departments.</a:t>
            </a:r>
          </a:p>
          <a:p>
            <a:r>
              <a:rPr lang="en-US"/>
              <a:t>Average deposit was between 3000 to 5000 dollars.</a:t>
            </a:r>
          </a:p>
          <a:p>
            <a:r>
              <a:rPr lang="en-US"/>
              <a:t>31 to 50 was the age with highest number of moderate and extreme level of illness.</a:t>
            </a:r>
          </a:p>
          <a:p>
            <a:r>
              <a:rPr lang="en-US"/>
              <a:t>The average stay was between 0 to 30 days. </a:t>
            </a:r>
          </a:p>
        </p:txBody>
      </p:sp>
      <p:sp>
        <p:nvSpPr>
          <p:cNvPr id="4" name="TextBox 3">
            <a:extLst>
              <a:ext uri="{FF2B5EF4-FFF2-40B4-BE49-F238E27FC236}">
                <a16:creationId xmlns:a16="http://schemas.microsoft.com/office/drawing/2014/main" id="{2AEA496A-8970-346C-4A87-4E3BECDD7E18}"/>
              </a:ext>
            </a:extLst>
          </p:cNvPr>
          <p:cNvSpPr txBox="1"/>
          <p:nvPr/>
        </p:nvSpPr>
        <p:spPr>
          <a:xfrm>
            <a:off x="662151" y="616003"/>
            <a:ext cx="4035973" cy="523220"/>
          </a:xfrm>
          <a:prstGeom prst="rect">
            <a:avLst/>
          </a:prstGeom>
          <a:noFill/>
        </p:spPr>
        <p:txBody>
          <a:bodyPr wrap="square" rtlCol="0">
            <a:spAutoFit/>
          </a:bodyPr>
          <a:lstStyle/>
          <a:p>
            <a:r>
              <a:rPr lang="en-US" sz="2800"/>
              <a:t>Conclusion:</a:t>
            </a:r>
          </a:p>
        </p:txBody>
      </p:sp>
    </p:spTree>
    <p:extLst>
      <p:ext uri="{BB962C8B-B14F-4D97-AF65-F5344CB8AC3E}">
        <p14:creationId xmlns:p14="http://schemas.microsoft.com/office/powerpoint/2010/main" val="118526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E010-F205-986C-6F0B-F2C0985C74B0}"/>
              </a:ext>
            </a:extLst>
          </p:cNvPr>
          <p:cNvSpPr>
            <a:spLocks noGrp="1"/>
          </p:cNvSpPr>
          <p:nvPr>
            <p:ph type="title"/>
          </p:nvPr>
        </p:nvSpPr>
        <p:spPr>
          <a:xfrm>
            <a:off x="4489638" y="345822"/>
            <a:ext cx="7252836" cy="1558636"/>
          </a:xfrm>
        </p:spPr>
        <p:txBody>
          <a:bodyPr vert="horz" lIns="91440" tIns="45720" rIns="91440" bIns="45720" rtlCol="0" anchor="b">
            <a:normAutofit fontScale="90000"/>
          </a:bodyPr>
          <a:lstStyle/>
          <a:p>
            <a:pPr>
              <a:lnSpc>
                <a:spcPct val="90000"/>
              </a:lnSpc>
            </a:pPr>
            <a:r>
              <a:rPr lang="en-US" sz="6700">
                <a:solidFill>
                  <a:srgbClr val="EBEBEB"/>
                </a:solidFill>
              </a:rPr>
              <a:t>Team Introduction</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One in a crowd">
            <a:extLst>
              <a:ext uri="{FF2B5EF4-FFF2-40B4-BE49-F238E27FC236}">
                <a16:creationId xmlns:a16="http://schemas.microsoft.com/office/drawing/2014/main" id="{C6DB55B2-C6B8-2B6B-67D9-2EA14633C10D}"/>
              </a:ext>
            </a:extLst>
          </p:cNvPr>
          <p:cNvPicPr>
            <a:picLocks noChangeAspect="1"/>
          </p:cNvPicPr>
          <p:nvPr/>
        </p:nvPicPr>
        <p:blipFill rotWithShape="1">
          <a:blip r:embed="rId7"/>
          <a:srcRect l="29588" r="2139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D9E0ACE-E23A-4420-95D9-21BAF57E30E7}"/>
              </a:ext>
            </a:extLst>
          </p:cNvPr>
          <p:cNvSpPr txBox="1"/>
          <p:nvPr/>
        </p:nvSpPr>
        <p:spPr>
          <a:xfrm>
            <a:off x="4695164" y="2023003"/>
            <a:ext cx="7252836" cy="4801314"/>
          </a:xfrm>
          <a:prstGeom prst="rect">
            <a:avLst/>
          </a:prstGeom>
          <a:noFill/>
        </p:spPr>
        <p:txBody>
          <a:bodyPr wrap="square" rtlCol="0">
            <a:spAutoFit/>
          </a:bodyPr>
          <a:lstStyle/>
          <a:p>
            <a:r>
              <a:rPr lang="en-US" b="1"/>
              <a:t>Team 3-Section 004</a:t>
            </a:r>
          </a:p>
          <a:p>
            <a:endParaRPr lang="en-US"/>
          </a:p>
          <a:p>
            <a:r>
              <a:rPr lang="en-US"/>
              <a:t>Team members:</a:t>
            </a:r>
          </a:p>
          <a:p>
            <a:endParaRPr lang="en-US"/>
          </a:p>
          <a:p>
            <a:endParaRPr lang="en-US"/>
          </a:p>
          <a:p>
            <a:endParaRPr lang="en-US"/>
          </a:p>
          <a:p>
            <a:endParaRPr lang="en-US"/>
          </a:p>
          <a:p>
            <a:endParaRPr lang="en-US"/>
          </a:p>
          <a:p>
            <a:endParaRPr lang="en-US"/>
          </a:p>
          <a:p>
            <a:r>
              <a:rPr lang="en-US" err="1"/>
              <a:t>Divyajot</a:t>
            </a:r>
            <a:r>
              <a:rPr lang="en-US"/>
              <a:t> Singh         Gurjinderpal Singh         </a:t>
            </a:r>
            <a:r>
              <a:rPr lang="en-US" err="1"/>
              <a:t>Jashanpreet</a:t>
            </a:r>
            <a:r>
              <a:rPr lang="en-US"/>
              <a:t> </a:t>
            </a:r>
            <a:r>
              <a:rPr lang="en-US" err="1"/>
              <a:t>sharma</a:t>
            </a:r>
            <a:endParaRPr lang="en-US"/>
          </a:p>
          <a:p>
            <a:endParaRPr lang="en-US"/>
          </a:p>
          <a:p>
            <a:endParaRPr lang="en-US"/>
          </a:p>
          <a:p>
            <a:endParaRPr lang="en-US"/>
          </a:p>
          <a:p>
            <a:endParaRPr lang="en-US"/>
          </a:p>
          <a:p>
            <a:endParaRPr lang="en-US"/>
          </a:p>
          <a:p>
            <a:pPr lvl="5"/>
            <a:endParaRPr lang="en-US"/>
          </a:p>
          <a:p>
            <a:pPr lvl="5"/>
            <a:r>
              <a:rPr lang="en-US" err="1"/>
              <a:t>Khushbuben</a:t>
            </a:r>
            <a:r>
              <a:rPr lang="en-US"/>
              <a:t> Patel</a:t>
            </a:r>
          </a:p>
        </p:txBody>
      </p:sp>
      <p:pic>
        <p:nvPicPr>
          <p:cNvPr id="10" name="Picture 9" descr="A person wearing a red hoodie&#10;&#10;Description automatically generated with low confidence">
            <a:extLst>
              <a:ext uri="{FF2B5EF4-FFF2-40B4-BE49-F238E27FC236}">
                <a16:creationId xmlns:a16="http://schemas.microsoft.com/office/drawing/2014/main" id="{49E6D092-FF0D-A366-C9D6-6C90FEEE00C5}"/>
              </a:ext>
            </a:extLst>
          </p:cNvPr>
          <p:cNvPicPr>
            <a:picLocks noChangeAspect="1"/>
          </p:cNvPicPr>
          <p:nvPr/>
        </p:nvPicPr>
        <p:blipFill>
          <a:blip r:embed="rId8"/>
          <a:stretch>
            <a:fillRect/>
          </a:stretch>
        </p:blipFill>
        <p:spPr>
          <a:xfrm>
            <a:off x="5023935" y="3142762"/>
            <a:ext cx="998495" cy="1280898"/>
          </a:xfrm>
          <a:prstGeom prst="rect">
            <a:avLst/>
          </a:prstGeom>
        </p:spPr>
      </p:pic>
      <p:pic>
        <p:nvPicPr>
          <p:cNvPr id="14" name="Picture 13" descr="A picture containing clothing, wearing, hat, headdress&#10;&#10;Description automatically generated">
            <a:extLst>
              <a:ext uri="{FF2B5EF4-FFF2-40B4-BE49-F238E27FC236}">
                <a16:creationId xmlns:a16="http://schemas.microsoft.com/office/drawing/2014/main" id="{064764B5-531A-D4A8-06CE-09FD0D5AB288}"/>
              </a:ext>
            </a:extLst>
          </p:cNvPr>
          <p:cNvPicPr>
            <a:picLocks noChangeAspect="1"/>
          </p:cNvPicPr>
          <p:nvPr/>
        </p:nvPicPr>
        <p:blipFill>
          <a:blip r:embed="rId9"/>
          <a:stretch>
            <a:fillRect/>
          </a:stretch>
        </p:blipFill>
        <p:spPr>
          <a:xfrm>
            <a:off x="7454584" y="3164411"/>
            <a:ext cx="1118312" cy="1264178"/>
          </a:xfrm>
          <a:prstGeom prst="rect">
            <a:avLst/>
          </a:prstGeom>
        </p:spPr>
      </p:pic>
      <p:pic>
        <p:nvPicPr>
          <p:cNvPr id="18" name="Picture 17" descr="A person smiling for the camera&#10;&#10;Description automatically generated with medium confidence">
            <a:extLst>
              <a:ext uri="{FF2B5EF4-FFF2-40B4-BE49-F238E27FC236}">
                <a16:creationId xmlns:a16="http://schemas.microsoft.com/office/drawing/2014/main" id="{8B11FCDF-2005-A0F8-4D86-8E827475E8C5}"/>
              </a:ext>
            </a:extLst>
          </p:cNvPr>
          <p:cNvPicPr>
            <a:picLocks noChangeAspect="1"/>
          </p:cNvPicPr>
          <p:nvPr/>
        </p:nvPicPr>
        <p:blipFill>
          <a:blip r:embed="rId10"/>
          <a:stretch>
            <a:fillRect/>
          </a:stretch>
        </p:blipFill>
        <p:spPr>
          <a:xfrm>
            <a:off x="7444901" y="4900425"/>
            <a:ext cx="1109022" cy="1553795"/>
          </a:xfrm>
          <a:prstGeom prst="rect">
            <a:avLst/>
          </a:prstGeom>
        </p:spPr>
      </p:pic>
      <p:pic>
        <p:nvPicPr>
          <p:cNvPr id="26" name="Picture 25" descr="A picture containing wall, person, indoor, posing&#10;&#10;Description automatically generated">
            <a:extLst>
              <a:ext uri="{FF2B5EF4-FFF2-40B4-BE49-F238E27FC236}">
                <a16:creationId xmlns:a16="http://schemas.microsoft.com/office/drawing/2014/main" id="{9ABF2CF3-E912-F472-F00F-DA86A05AE20F}"/>
              </a:ext>
            </a:extLst>
          </p:cNvPr>
          <p:cNvPicPr>
            <a:picLocks noChangeAspect="1"/>
          </p:cNvPicPr>
          <p:nvPr/>
        </p:nvPicPr>
        <p:blipFill>
          <a:blip r:embed="rId11"/>
          <a:stretch>
            <a:fillRect/>
          </a:stretch>
        </p:blipFill>
        <p:spPr>
          <a:xfrm>
            <a:off x="9813321" y="3091260"/>
            <a:ext cx="1310291" cy="1397000"/>
          </a:xfrm>
          <a:prstGeom prst="rect">
            <a:avLst/>
          </a:prstGeom>
        </p:spPr>
      </p:pic>
    </p:spTree>
    <p:extLst>
      <p:ext uri="{BB962C8B-B14F-4D97-AF65-F5344CB8AC3E}">
        <p14:creationId xmlns:p14="http://schemas.microsoft.com/office/powerpoint/2010/main" val="105499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0A130-CBD4-6D52-50D3-C9BFBBDA14DD}"/>
              </a:ext>
            </a:extLst>
          </p:cNvPr>
          <p:cNvSpPr>
            <a:spLocks noGrp="1"/>
          </p:cNvSpPr>
          <p:nvPr>
            <p:ph idx="1"/>
          </p:nvPr>
        </p:nvSpPr>
        <p:spPr>
          <a:xfrm>
            <a:off x="1103312" y="578070"/>
            <a:ext cx="8946541" cy="5670330"/>
          </a:xfrm>
        </p:spPr>
        <p:txBody>
          <a:bodyPr vert="horz" lIns="91440" tIns="45720" rIns="91440" bIns="45720" rtlCol="0" anchor="t">
            <a:normAutofit/>
          </a:bodyPr>
          <a:lstStyle/>
          <a:p>
            <a:pPr marL="0" indent="0">
              <a:buNone/>
            </a:pPr>
            <a:r>
              <a:rPr lang="en-US" sz="3600"/>
              <a:t>References:</a:t>
            </a:r>
          </a:p>
          <a:p>
            <a:pPr marL="0" indent="0">
              <a:buNone/>
            </a:pPr>
            <a:r>
              <a:rPr lang="en-US" err="1"/>
              <a:t>Github</a:t>
            </a:r>
            <a:r>
              <a:rPr lang="en-US"/>
              <a:t> Repository - </a:t>
            </a:r>
            <a:r>
              <a:rPr lang="en-US">
                <a:hlinkClick r:id="rId2"/>
              </a:rPr>
              <a:t>https://github.com/divyajot98/HEALTHCARE-ANALYTICS-PROJECT</a:t>
            </a:r>
          </a:p>
          <a:p>
            <a:pPr marL="0" indent="0">
              <a:buNone/>
            </a:pPr>
            <a:endParaRPr lang="en-US">
              <a:hlinkClick r:id="rId2"/>
            </a:endParaRPr>
          </a:p>
          <a:p>
            <a:pPr marL="0" indent="0">
              <a:buNone/>
            </a:pPr>
            <a:r>
              <a:rPr lang="en-US"/>
              <a:t>Visualizations Examples- </a:t>
            </a:r>
            <a:r>
              <a:rPr lang="en-US" u="sng">
                <a:hlinkClick r:id="rId3"/>
              </a:rPr>
              <a:t>https://lms.stclaircollege.ca/bbcswebdav/pid-2750050-dt-content-rid-37514164_1/xid-37514164_1</a:t>
            </a:r>
            <a:endParaRPr lang="en-US" u="sng">
              <a:hlinkClick r:id="rId2"/>
            </a:endParaRPr>
          </a:p>
          <a:p>
            <a:pPr marL="0" indent="0">
              <a:buNone/>
            </a:pPr>
            <a:endParaRPr lang="en-US">
              <a:hlinkClick r:id="rId2"/>
            </a:endParaRPr>
          </a:p>
          <a:p>
            <a:pPr marL="0" indent="0">
              <a:buNone/>
            </a:pPr>
            <a:r>
              <a:rPr lang="en-US"/>
              <a:t>Pandas reference documentation- </a:t>
            </a:r>
            <a:r>
              <a:rPr lang="en-US">
                <a:hlinkClick r:id="rId4"/>
              </a:rPr>
              <a:t>https://pandas.pydata.org/docs/</a:t>
            </a:r>
            <a:endParaRPr lang="en-US"/>
          </a:p>
          <a:p>
            <a:pPr marL="0" indent="0">
              <a:buNone/>
            </a:pPr>
            <a:endParaRPr lang="en-US"/>
          </a:p>
          <a:p>
            <a:pPr marL="0" indent="0">
              <a:buNone/>
            </a:pPr>
            <a:r>
              <a:rPr lang="en-US"/>
              <a:t>Matplotlib </a:t>
            </a:r>
            <a:r>
              <a:rPr lang="en-US" err="1"/>
              <a:t>Cheatsheet</a:t>
            </a:r>
            <a:r>
              <a:rPr lang="en-US"/>
              <a:t> - </a:t>
            </a:r>
            <a:r>
              <a:rPr lang="en-US">
                <a:hlinkClick r:id="rId5"/>
              </a:rPr>
              <a:t>https://matplotlib.org/cheatsheets/</a:t>
            </a:r>
            <a:endParaRPr lang="en-US"/>
          </a:p>
          <a:p>
            <a:pPr marL="0" indent="0">
              <a:buNone/>
            </a:pPr>
            <a:endParaRPr lang="en-US"/>
          </a:p>
        </p:txBody>
      </p:sp>
    </p:spTree>
    <p:extLst>
      <p:ext uri="{BB962C8B-B14F-4D97-AF65-F5344CB8AC3E}">
        <p14:creationId xmlns:p14="http://schemas.microsoft.com/office/powerpoint/2010/main" val="303404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0D7A-8942-518A-D542-4B64C817EF6C}"/>
              </a:ext>
            </a:extLst>
          </p:cNvPr>
          <p:cNvSpPr>
            <a:spLocks noGrp="1"/>
          </p:cNvSpPr>
          <p:nvPr>
            <p:ph type="title"/>
          </p:nvPr>
        </p:nvSpPr>
        <p:spPr>
          <a:xfrm>
            <a:off x="873303" y="452718"/>
            <a:ext cx="9177531" cy="1400530"/>
          </a:xfrm>
        </p:spPr>
        <p:txBody>
          <a:bodyPr/>
          <a:lstStyle/>
          <a:p>
            <a:r>
              <a:rPr lang="en-US"/>
              <a:t>Background &amp; Motivation</a:t>
            </a:r>
          </a:p>
        </p:txBody>
      </p:sp>
      <p:sp>
        <p:nvSpPr>
          <p:cNvPr id="3" name="Content Placeholder 2">
            <a:extLst>
              <a:ext uri="{FF2B5EF4-FFF2-40B4-BE49-F238E27FC236}">
                <a16:creationId xmlns:a16="http://schemas.microsoft.com/office/drawing/2014/main" id="{E81DE28E-5FB4-BB78-AF61-5F42132BF624}"/>
              </a:ext>
            </a:extLst>
          </p:cNvPr>
          <p:cNvSpPr>
            <a:spLocks noGrp="1"/>
          </p:cNvSpPr>
          <p:nvPr>
            <p:ph idx="1"/>
          </p:nvPr>
        </p:nvSpPr>
        <p:spPr>
          <a:xfrm>
            <a:off x="872322" y="2052918"/>
            <a:ext cx="9177531" cy="4195481"/>
          </a:xfrm>
        </p:spPr>
        <p:txBody>
          <a:bodyPr/>
          <a:lstStyle/>
          <a:p>
            <a:r>
              <a:rPr lang="en-IN"/>
              <a:t>Healthcare organizations are under increasing pressure to improve patient care outcomes and achieve better care. While this situation represents a challenge, it also offers organizations an opportunity to dramatically improve the quality of care by leveraging more value and insights from their data. </a:t>
            </a:r>
          </a:p>
          <a:p>
            <a:r>
              <a:rPr lang="en-IN"/>
              <a:t>Health care analytics refers to the analysis of data using quantitative and qualitative techniques to explore trends and patterns in the acquired data. While healthcare management uses various metrics for performance, a patient’s length of stay is an important one.</a:t>
            </a:r>
            <a:endParaRPr lang="en-US"/>
          </a:p>
        </p:txBody>
      </p:sp>
    </p:spTree>
    <p:extLst>
      <p:ext uri="{BB962C8B-B14F-4D97-AF65-F5344CB8AC3E}">
        <p14:creationId xmlns:p14="http://schemas.microsoft.com/office/powerpoint/2010/main" val="1324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5CCB-B931-369B-A540-B38F6BC01369}"/>
              </a:ext>
            </a:extLst>
          </p:cNvPr>
          <p:cNvSpPr>
            <a:spLocks noGrp="1"/>
          </p:cNvSpPr>
          <p:nvPr>
            <p:ph type="title"/>
          </p:nvPr>
        </p:nvSpPr>
        <p:spPr>
          <a:xfrm>
            <a:off x="1103312" y="452718"/>
            <a:ext cx="8947522" cy="1400530"/>
          </a:xfrm>
        </p:spPr>
        <p:txBody>
          <a:bodyPr/>
          <a:lstStyle/>
          <a:p>
            <a:r>
              <a:rPr lang="en-US"/>
              <a:t>Problem statement </a:t>
            </a:r>
          </a:p>
        </p:txBody>
      </p:sp>
      <p:sp>
        <p:nvSpPr>
          <p:cNvPr id="3" name="Content Placeholder 2">
            <a:extLst>
              <a:ext uri="{FF2B5EF4-FFF2-40B4-BE49-F238E27FC236}">
                <a16:creationId xmlns:a16="http://schemas.microsoft.com/office/drawing/2014/main" id="{D6C90BEA-BEE6-6D1A-5981-E12AAD355BF1}"/>
              </a:ext>
            </a:extLst>
          </p:cNvPr>
          <p:cNvSpPr>
            <a:spLocks noGrp="1"/>
          </p:cNvSpPr>
          <p:nvPr>
            <p:ph idx="1"/>
          </p:nvPr>
        </p:nvSpPr>
        <p:spPr>
          <a:xfrm>
            <a:off x="1103312" y="1364549"/>
            <a:ext cx="8946541" cy="2210857"/>
          </a:xfrm>
        </p:spPr>
        <p:txBody>
          <a:bodyPr>
            <a:normAutofit/>
          </a:bodyPr>
          <a:lstStyle/>
          <a:p>
            <a:r>
              <a:rPr lang="en-IN"/>
              <a:t>Healthcare management are not able to analyse influx of patients in specifically in IPD of  various departments due to which hospitals are not able to optimize their treatment plans to reduce LOS, to reduce infection rates among patients, staff, and visitors. </a:t>
            </a:r>
          </a:p>
          <a:p>
            <a:r>
              <a:rPr lang="en-IN"/>
              <a:t>Also ,hospitals needs these insights to allocate budget and cut expenses.</a:t>
            </a:r>
            <a:endParaRPr lang="en-US"/>
          </a:p>
        </p:txBody>
      </p:sp>
      <p:sp>
        <p:nvSpPr>
          <p:cNvPr id="5" name="Title 1">
            <a:extLst>
              <a:ext uri="{FF2B5EF4-FFF2-40B4-BE49-F238E27FC236}">
                <a16:creationId xmlns:a16="http://schemas.microsoft.com/office/drawing/2014/main" id="{CE64178C-35B4-66CE-C379-B0BE9379BA86}"/>
              </a:ext>
            </a:extLst>
          </p:cNvPr>
          <p:cNvSpPr txBox="1">
            <a:spLocks/>
          </p:cNvSpPr>
          <p:nvPr/>
        </p:nvSpPr>
        <p:spPr>
          <a:xfrm>
            <a:off x="1102331" y="3558371"/>
            <a:ext cx="8947522" cy="9288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Project Proposal</a:t>
            </a:r>
          </a:p>
        </p:txBody>
      </p:sp>
      <p:sp>
        <p:nvSpPr>
          <p:cNvPr id="7" name="Content Placeholder 2">
            <a:extLst>
              <a:ext uri="{FF2B5EF4-FFF2-40B4-BE49-F238E27FC236}">
                <a16:creationId xmlns:a16="http://schemas.microsoft.com/office/drawing/2014/main" id="{A63DF355-ECB3-476D-A549-7DEDE202CF4A}"/>
              </a:ext>
            </a:extLst>
          </p:cNvPr>
          <p:cNvSpPr txBox="1">
            <a:spLocks/>
          </p:cNvSpPr>
          <p:nvPr/>
        </p:nvSpPr>
        <p:spPr>
          <a:xfrm>
            <a:off x="1102331" y="4293311"/>
            <a:ext cx="8946541" cy="18198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a:t>The goal of this project is to use descriptive Analytics to analyse the patient admission data for each patient based on the department so that the hospitals can better insight which can be used to optimize resources and function better to provide optimal healthcare.</a:t>
            </a:r>
          </a:p>
        </p:txBody>
      </p:sp>
    </p:spTree>
    <p:extLst>
      <p:ext uri="{BB962C8B-B14F-4D97-AF65-F5344CB8AC3E}">
        <p14:creationId xmlns:p14="http://schemas.microsoft.com/office/powerpoint/2010/main" val="268977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A216D-2718-8320-4135-6FFA22421D02}"/>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Analysis Questions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76EB858-9504-C9D3-23D0-76CD47DF663F}"/>
              </a:ext>
            </a:extLst>
          </p:cNvPr>
          <p:cNvGraphicFramePr>
            <a:graphicFrameLocks noGrp="1"/>
          </p:cNvGraphicFramePr>
          <p:nvPr>
            <p:ph idx="1"/>
            <p:extLst>
              <p:ext uri="{D42A27DB-BD31-4B8C-83A1-F6EECF244321}">
                <p14:modId xmlns:p14="http://schemas.microsoft.com/office/powerpoint/2010/main" val="277656542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97498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502-9AD1-D643-8393-13367B41BE46}"/>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174B924B-C691-9BE0-1D23-A6BBC6F82264}"/>
              </a:ext>
            </a:extLst>
          </p:cNvPr>
          <p:cNvSpPr>
            <a:spLocks noGrp="1"/>
          </p:cNvSpPr>
          <p:nvPr>
            <p:ph idx="1"/>
          </p:nvPr>
        </p:nvSpPr>
        <p:spPr>
          <a:xfrm>
            <a:off x="1103312" y="1418898"/>
            <a:ext cx="8946541" cy="4829502"/>
          </a:xfrm>
        </p:spPr>
        <p:txBody>
          <a:bodyPr vert="horz" lIns="91440" tIns="45720" rIns="91440" bIns="45720" rtlCol="0" anchor="t">
            <a:normAutofit/>
          </a:bodyPr>
          <a:lstStyle/>
          <a:p>
            <a:r>
              <a:rPr lang="en-US"/>
              <a:t>The Analysis will be based on the collected data set of patient hospitalization in different hospitals.</a:t>
            </a:r>
          </a:p>
          <a:p>
            <a:r>
              <a:rPr lang="en-US"/>
              <a:t>The dataset contains patient hospitalization records from 32 different hospitals and 5 different departments.</a:t>
            </a:r>
          </a:p>
          <a:p>
            <a:r>
              <a:rPr lang="en-US"/>
              <a:t>It describes the type of admission along with Severity of illness.</a:t>
            </a:r>
          </a:p>
          <a:p>
            <a:r>
              <a:rPr lang="en-US"/>
              <a:t>Hospitals are divided into different regions and dataset provide the length of stay for each patient.</a:t>
            </a:r>
          </a:p>
          <a:p>
            <a:pPr>
              <a:buClr>
                <a:srgbClr val="8AD0D6"/>
              </a:buClr>
            </a:pPr>
            <a:r>
              <a:rPr lang="en-US">
                <a:ea typeface="+mj-lt"/>
                <a:cs typeface="+mj-lt"/>
              </a:rPr>
              <a:t>In the dataset the variables are divided into two levels: Patient-Level and Hospital-Level.</a:t>
            </a:r>
            <a:endParaRPr lang="en-US"/>
          </a:p>
          <a:p>
            <a:pPr marL="0" indent="0">
              <a:buClr>
                <a:srgbClr val="8AD0D6"/>
              </a:buClr>
              <a:buNone/>
            </a:pPr>
            <a:endParaRPr lang="en-US"/>
          </a:p>
          <a:p>
            <a:pPr>
              <a:buClr>
                <a:srgbClr val="8AD0D6"/>
              </a:buClr>
            </a:pPr>
            <a:r>
              <a:rPr lang="en-US"/>
              <a:t>Link to Dataset : </a:t>
            </a:r>
            <a:r>
              <a:rPr lang="en-US">
                <a:hlinkClick r:id="rId2"/>
              </a:rPr>
              <a:t>Healthcare Patient Admission Dataset</a:t>
            </a:r>
            <a:endParaRPr lang="en-US"/>
          </a:p>
        </p:txBody>
      </p:sp>
    </p:spTree>
    <p:extLst>
      <p:ext uri="{BB962C8B-B14F-4D97-AF65-F5344CB8AC3E}">
        <p14:creationId xmlns:p14="http://schemas.microsoft.com/office/powerpoint/2010/main" val="101311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18A49-D9F8-0073-386A-09FB3AB8EB76}"/>
              </a:ext>
            </a:extLst>
          </p:cNvPr>
          <p:cNvSpPr>
            <a:spLocks noGrp="1"/>
          </p:cNvSpPr>
          <p:nvPr>
            <p:ph type="title"/>
          </p:nvPr>
        </p:nvSpPr>
        <p:spPr>
          <a:xfrm>
            <a:off x="648929" y="1063417"/>
            <a:ext cx="3505495" cy="4675396"/>
          </a:xfrm>
        </p:spPr>
        <p:txBody>
          <a:bodyPr anchor="ctr">
            <a:normAutofit/>
          </a:bodyPr>
          <a:lstStyle/>
          <a:p>
            <a:br>
              <a:rPr lang="en-US">
                <a:solidFill>
                  <a:srgbClr val="F2F2F2"/>
                </a:solidFill>
              </a:rPr>
            </a:br>
            <a:r>
              <a:rPr lang="en-US">
                <a:solidFill>
                  <a:srgbClr val="F2F2F2"/>
                </a:solidFill>
              </a:rPr>
              <a:t>Variable Description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69A66876-AEA8-DA86-FF77-6AD5C64D7408}"/>
              </a:ext>
            </a:extLst>
          </p:cNvPr>
          <p:cNvGraphicFramePr>
            <a:graphicFrameLocks noGrp="1"/>
          </p:cNvGraphicFramePr>
          <p:nvPr>
            <p:ph idx="1"/>
            <p:extLst>
              <p:ext uri="{D42A27DB-BD31-4B8C-83A1-F6EECF244321}">
                <p14:modId xmlns:p14="http://schemas.microsoft.com/office/powerpoint/2010/main" val="2930734262"/>
              </p:ext>
            </p:extLst>
          </p:nvPr>
        </p:nvGraphicFramePr>
        <p:xfrm>
          <a:off x="5697777" y="965200"/>
          <a:ext cx="5436709" cy="4871634"/>
        </p:xfrm>
        <a:graphic>
          <a:graphicData uri="http://schemas.openxmlformats.org/drawingml/2006/table">
            <a:tbl>
              <a:tblPr firstRow="1" firstCol="1" bandRow="1">
                <a:noFill/>
                <a:tableStyleId>{5C22544A-7EE6-4342-B048-85BDC9FD1C3A}</a:tableStyleId>
              </a:tblPr>
              <a:tblGrid>
                <a:gridCol w="2674944">
                  <a:extLst>
                    <a:ext uri="{9D8B030D-6E8A-4147-A177-3AD203B41FA5}">
                      <a16:colId xmlns:a16="http://schemas.microsoft.com/office/drawing/2014/main" val="2428610645"/>
                    </a:ext>
                  </a:extLst>
                </a:gridCol>
                <a:gridCol w="2761765">
                  <a:extLst>
                    <a:ext uri="{9D8B030D-6E8A-4147-A177-3AD203B41FA5}">
                      <a16:colId xmlns:a16="http://schemas.microsoft.com/office/drawing/2014/main" val="2592542109"/>
                    </a:ext>
                  </a:extLst>
                </a:gridCol>
              </a:tblGrid>
              <a:tr h="289617">
                <a:tc>
                  <a:txBody>
                    <a:bodyPr/>
                    <a:lstStyle/>
                    <a:p>
                      <a:r>
                        <a:rPr lang="en-IN" sz="1100" b="1" cap="none" spc="0">
                          <a:solidFill>
                            <a:schemeClr val="tx1"/>
                          </a:solidFill>
                          <a:effectLst/>
                        </a:rPr>
                        <a:t>Variables</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nchor="b">
                    <a:lnL w="12700" cmpd="sng">
                      <a:noFill/>
                    </a:lnL>
                    <a:lnR w="12700" cmpd="sng">
                      <a:noFill/>
                    </a:lnR>
                    <a:lnT w="9525" cap="flat" cmpd="sng" algn="ctr">
                      <a:noFill/>
                      <a:prstDash val="solid"/>
                    </a:lnT>
                    <a:lnB w="38100" cmpd="sng">
                      <a:noFill/>
                    </a:lnB>
                    <a:noFill/>
                  </a:tcPr>
                </a:tc>
                <a:tc>
                  <a:txBody>
                    <a:bodyPr/>
                    <a:lstStyle/>
                    <a:p>
                      <a:r>
                        <a:rPr lang="en-IN" sz="1100" b="1" cap="none" spc="0">
                          <a:solidFill>
                            <a:schemeClr val="tx1"/>
                          </a:solidFill>
                          <a:effectLst/>
                        </a:rPr>
                        <a:t>Description</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296227157"/>
                  </a:ext>
                </a:extLst>
              </a:tr>
              <a:tr h="249111">
                <a:tc>
                  <a:txBody>
                    <a:bodyPr/>
                    <a:lstStyle/>
                    <a:p>
                      <a:r>
                        <a:rPr lang="en-IN" sz="800" b="1" cap="none" spc="0">
                          <a:solidFill>
                            <a:schemeClr val="tx1"/>
                          </a:solidFill>
                          <a:effectLst/>
                        </a:rPr>
                        <a:t>case_id</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IN" sz="800" cap="none" spc="0">
                          <a:solidFill>
                            <a:schemeClr val="tx1"/>
                          </a:solidFill>
                          <a:effectLst/>
                        </a:rPr>
                        <a:t>Case_ID registered in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153297385"/>
                  </a:ext>
                </a:extLst>
              </a:tr>
              <a:tr h="249111">
                <a:tc>
                  <a:txBody>
                    <a:bodyPr/>
                    <a:lstStyle/>
                    <a:p>
                      <a:r>
                        <a:rPr lang="en-IN" sz="800" b="1" cap="none" spc="0">
                          <a:solidFill>
                            <a:schemeClr val="tx1"/>
                          </a:solidFill>
                          <a:effectLst/>
                        </a:rPr>
                        <a:t>Hospital_code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Unique code for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59330304"/>
                  </a:ext>
                </a:extLst>
              </a:tr>
              <a:tr h="249111">
                <a:tc>
                  <a:txBody>
                    <a:bodyPr/>
                    <a:lstStyle/>
                    <a:p>
                      <a:r>
                        <a:rPr lang="en-IN" sz="800" b="1" cap="none" spc="0">
                          <a:solidFill>
                            <a:schemeClr val="tx1"/>
                          </a:solidFill>
                          <a:effectLst/>
                        </a:rPr>
                        <a:t>Hospital_type_code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Unique code for the type of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53748458"/>
                  </a:ext>
                </a:extLst>
              </a:tr>
              <a:tr h="249111">
                <a:tc>
                  <a:txBody>
                    <a:bodyPr/>
                    <a:lstStyle/>
                    <a:p>
                      <a:r>
                        <a:rPr lang="en-IN" sz="800" b="1" cap="none" spc="0">
                          <a:solidFill>
                            <a:schemeClr val="tx1"/>
                          </a:solidFill>
                          <a:effectLst/>
                        </a:rPr>
                        <a:t>City_Code_Hospital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City Code of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5998264"/>
                  </a:ext>
                </a:extLst>
              </a:tr>
              <a:tr h="249111">
                <a:tc>
                  <a:txBody>
                    <a:bodyPr/>
                    <a:lstStyle/>
                    <a:p>
                      <a:r>
                        <a:rPr lang="en-IN" sz="800" b="1" cap="none" spc="0">
                          <a:solidFill>
                            <a:schemeClr val="tx1"/>
                          </a:solidFill>
                          <a:effectLst/>
                        </a:rPr>
                        <a:t>Hospital_region_code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Region Code of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86918986"/>
                  </a:ext>
                </a:extLst>
              </a:tr>
              <a:tr h="249111">
                <a:tc>
                  <a:txBody>
                    <a:bodyPr/>
                    <a:lstStyle/>
                    <a:p>
                      <a:r>
                        <a:rPr lang="en-IN" sz="800" b="1" cap="none" spc="0">
                          <a:solidFill>
                            <a:schemeClr val="tx1"/>
                          </a:solidFill>
                          <a:effectLst/>
                        </a:rPr>
                        <a:t>Available Extra Rooms in Hospital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Number of Extra rooms available in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33732405"/>
                  </a:ext>
                </a:extLst>
              </a:tr>
              <a:tr h="249111">
                <a:tc>
                  <a:txBody>
                    <a:bodyPr/>
                    <a:lstStyle/>
                    <a:p>
                      <a:r>
                        <a:rPr lang="en-IN" sz="800" b="1" cap="none" spc="0">
                          <a:solidFill>
                            <a:schemeClr val="tx1"/>
                          </a:solidFill>
                          <a:effectLst/>
                        </a:rPr>
                        <a:t>Department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Department overlooking the case</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911946629"/>
                  </a:ext>
                </a:extLst>
              </a:tr>
              <a:tr h="249111">
                <a:tc>
                  <a:txBody>
                    <a:bodyPr/>
                    <a:lstStyle/>
                    <a:p>
                      <a:r>
                        <a:rPr lang="en-IN" sz="800" b="1" cap="none" spc="0">
                          <a:solidFill>
                            <a:schemeClr val="tx1"/>
                          </a:solidFill>
                          <a:effectLst/>
                        </a:rPr>
                        <a:t>Ward_Type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Department overlooking the case</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23776161"/>
                  </a:ext>
                </a:extLst>
              </a:tr>
              <a:tr h="249111">
                <a:tc>
                  <a:txBody>
                    <a:bodyPr/>
                    <a:lstStyle/>
                    <a:p>
                      <a:r>
                        <a:rPr lang="en-IN" sz="800" b="1" cap="none" spc="0">
                          <a:solidFill>
                            <a:schemeClr val="tx1"/>
                          </a:solidFill>
                          <a:effectLst/>
                        </a:rPr>
                        <a:t>Ward_Facility_Code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Code for the Ward Facility</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750876979"/>
                  </a:ext>
                </a:extLst>
              </a:tr>
              <a:tr h="249111">
                <a:tc>
                  <a:txBody>
                    <a:bodyPr/>
                    <a:lstStyle/>
                    <a:p>
                      <a:r>
                        <a:rPr lang="en-IN" sz="800" b="1" cap="none" spc="0">
                          <a:solidFill>
                            <a:schemeClr val="tx1"/>
                          </a:solidFill>
                          <a:effectLst/>
                        </a:rPr>
                        <a:t>Bed Grade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Code for the Ward Facility</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92108213"/>
                  </a:ext>
                </a:extLst>
              </a:tr>
              <a:tr h="249111">
                <a:tc>
                  <a:txBody>
                    <a:bodyPr/>
                    <a:lstStyle/>
                    <a:p>
                      <a:r>
                        <a:rPr lang="en-IN" sz="800" b="1" cap="none" spc="0">
                          <a:solidFill>
                            <a:schemeClr val="tx1"/>
                          </a:solidFill>
                          <a:effectLst/>
                        </a:rPr>
                        <a:t>patientid</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Unique Patient Id</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465355089"/>
                  </a:ext>
                </a:extLst>
              </a:tr>
              <a:tr h="249111">
                <a:tc>
                  <a:txBody>
                    <a:bodyPr/>
                    <a:lstStyle/>
                    <a:p>
                      <a:r>
                        <a:rPr lang="en-IN" sz="800" b="1" cap="none" spc="0">
                          <a:solidFill>
                            <a:schemeClr val="tx1"/>
                          </a:solidFill>
                          <a:effectLst/>
                        </a:rPr>
                        <a:t>City_Code_Patient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City Code for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52999857"/>
                  </a:ext>
                </a:extLst>
              </a:tr>
              <a:tr h="249111">
                <a:tc>
                  <a:txBody>
                    <a:bodyPr/>
                    <a:lstStyle/>
                    <a:p>
                      <a:r>
                        <a:rPr lang="en-IN" sz="800" b="1" cap="none" spc="0">
                          <a:solidFill>
                            <a:schemeClr val="tx1"/>
                          </a:solidFill>
                          <a:effectLst/>
                        </a:rPr>
                        <a:t>Type of Admission</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Admission Type registered by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21557143"/>
                  </a:ext>
                </a:extLst>
              </a:tr>
              <a:tr h="249111">
                <a:tc>
                  <a:txBody>
                    <a:bodyPr/>
                    <a:lstStyle/>
                    <a:p>
                      <a:r>
                        <a:rPr lang="en-IN" sz="800" b="1" cap="none" spc="0">
                          <a:solidFill>
                            <a:schemeClr val="tx1"/>
                          </a:solidFill>
                          <a:effectLst/>
                        </a:rPr>
                        <a:t>Severity of Illness</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Severity of the illness recorded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86973176"/>
                  </a:ext>
                </a:extLst>
              </a:tr>
              <a:tr h="249111">
                <a:tc>
                  <a:txBody>
                    <a:bodyPr/>
                    <a:lstStyle/>
                    <a:p>
                      <a:r>
                        <a:rPr lang="en-IN" sz="800" b="1" cap="none" spc="0">
                          <a:solidFill>
                            <a:schemeClr val="tx1"/>
                          </a:solidFill>
                          <a:effectLst/>
                        </a:rPr>
                        <a:t>Visitors with Patient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Number of Visitors with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862644762"/>
                  </a:ext>
                </a:extLst>
              </a:tr>
              <a:tr h="249111">
                <a:tc>
                  <a:txBody>
                    <a:bodyPr/>
                    <a:lstStyle/>
                    <a:p>
                      <a:r>
                        <a:rPr lang="en-IN" sz="800" b="1" cap="none" spc="0">
                          <a:solidFill>
                            <a:schemeClr val="tx1"/>
                          </a:solidFill>
                          <a:effectLst/>
                        </a:rPr>
                        <a:t>Age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Age of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84207321"/>
                  </a:ext>
                </a:extLst>
              </a:tr>
              <a:tr h="249111">
                <a:tc>
                  <a:txBody>
                    <a:bodyPr/>
                    <a:lstStyle/>
                    <a:p>
                      <a:r>
                        <a:rPr lang="en-IN" sz="800" b="1" cap="none" spc="0">
                          <a:solidFill>
                            <a:schemeClr val="tx1"/>
                          </a:solidFill>
                          <a:effectLst/>
                        </a:rPr>
                        <a:t>Admission_Deposit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Deposit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842423216"/>
                  </a:ext>
                </a:extLst>
              </a:tr>
              <a:tr h="249111">
                <a:tc>
                  <a:txBody>
                    <a:bodyPr/>
                    <a:lstStyle/>
                    <a:p>
                      <a:r>
                        <a:rPr lang="en-IN" sz="800" b="1" cap="none" spc="0">
                          <a:solidFill>
                            <a:schemeClr val="tx1"/>
                          </a:solidFill>
                          <a:effectLst/>
                        </a:rPr>
                        <a:t>Stay</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Deposit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2778612"/>
                  </a:ext>
                </a:extLst>
              </a:tr>
            </a:tbl>
          </a:graphicData>
        </a:graphic>
      </p:graphicFrame>
    </p:spTree>
    <p:extLst>
      <p:ext uri="{BB962C8B-B14F-4D97-AF65-F5344CB8AC3E}">
        <p14:creationId xmlns:p14="http://schemas.microsoft.com/office/powerpoint/2010/main" val="40126870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A626E-87B6-CEC8-6FEB-35040BD47340}"/>
              </a:ext>
            </a:extLst>
          </p:cNvPr>
          <p:cNvSpPr>
            <a:spLocks noGrp="1"/>
          </p:cNvSpPr>
          <p:nvPr>
            <p:ph type="title"/>
          </p:nvPr>
        </p:nvSpPr>
        <p:spPr>
          <a:xfrm>
            <a:off x="8200279" y="2008908"/>
            <a:ext cx="3344020" cy="2630323"/>
          </a:xfrm>
        </p:spPr>
        <p:txBody>
          <a:bodyPr vert="horz" lIns="91440" tIns="45720" rIns="91440" bIns="45720" rtlCol="0" anchor="b">
            <a:normAutofit/>
          </a:bodyPr>
          <a:lstStyle/>
          <a:p>
            <a:br>
              <a:rPr lang="en-US" sz="4400"/>
            </a:br>
            <a:r>
              <a:rPr lang="en-US" sz="4400">
                <a:solidFill>
                  <a:srgbClr val="EBEBEB"/>
                </a:solidFill>
              </a:rPr>
              <a:t>Variable Type</a:t>
            </a:r>
            <a:endParaRPr lang="en-US" sz="4400" b="0" i="0" kern="1200">
              <a:solidFill>
                <a:srgbClr val="EBEBEB"/>
              </a:solidFill>
              <a:latin typeface="+mj-lt"/>
            </a:endParaRP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D950CAB8-5783-345C-2488-5273837F5171}"/>
              </a:ext>
            </a:extLst>
          </p:cNvPr>
          <p:cNvPicPr>
            <a:picLocks noGrp="1" noChangeAspect="1"/>
          </p:cNvPicPr>
          <p:nvPr>
            <p:ph idx="1"/>
          </p:nvPr>
        </p:nvPicPr>
        <p:blipFill>
          <a:blip r:embed="rId6"/>
          <a:stretch>
            <a:fillRect/>
          </a:stretch>
        </p:blipFill>
        <p:spPr>
          <a:xfrm>
            <a:off x="955392" y="1136605"/>
            <a:ext cx="6372175" cy="47080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259728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066D-9EE9-B0A5-9F91-E8B07A5EF71B}"/>
              </a:ext>
            </a:extLst>
          </p:cNvPr>
          <p:cNvSpPr>
            <a:spLocks noGrp="1"/>
          </p:cNvSpPr>
          <p:nvPr>
            <p:ph type="title"/>
          </p:nvPr>
        </p:nvSpPr>
        <p:spPr>
          <a:xfrm>
            <a:off x="718202" y="383459"/>
            <a:ext cx="9215507" cy="1043559"/>
          </a:xfrm>
        </p:spPr>
        <p:txBody>
          <a:bodyPr>
            <a:normAutofit/>
          </a:bodyPr>
          <a:lstStyle/>
          <a:p>
            <a:pPr>
              <a:lnSpc>
                <a:spcPct val="90000"/>
              </a:lnSpc>
            </a:pPr>
            <a:r>
              <a:rPr lang="en-US" sz="3100"/>
              <a:t>EDA – identifying null and incomplete values</a:t>
            </a:r>
          </a:p>
        </p:txBody>
      </p:sp>
      <p:sp>
        <p:nvSpPr>
          <p:cNvPr id="9" name="Content Placeholder 2">
            <a:extLst>
              <a:ext uri="{FF2B5EF4-FFF2-40B4-BE49-F238E27FC236}">
                <a16:creationId xmlns:a16="http://schemas.microsoft.com/office/drawing/2014/main" id="{E1ADB050-8E3E-65DA-C849-ECC627BECFE5}"/>
              </a:ext>
            </a:extLst>
          </p:cNvPr>
          <p:cNvSpPr txBox="1">
            <a:spLocks/>
          </p:cNvSpPr>
          <p:nvPr/>
        </p:nvSpPr>
        <p:spPr>
          <a:xfrm>
            <a:off x="516832" y="1151729"/>
            <a:ext cx="11020045" cy="532281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Dataset Loaded to </a:t>
            </a:r>
            <a:r>
              <a:rPr lang="en-US" err="1"/>
              <a:t>Colab</a:t>
            </a:r>
            <a:r>
              <a:rPr lang="en-US"/>
              <a:t> Workspace. </a:t>
            </a:r>
          </a:p>
          <a:p>
            <a:pPr>
              <a:buClr>
                <a:srgbClr val="8AD0D6"/>
              </a:buClr>
            </a:pPr>
            <a:r>
              <a:rPr lang="en-US"/>
              <a:t>Dataset contains </a:t>
            </a:r>
            <a:r>
              <a:rPr lang="en-US" err="1"/>
              <a:t>approx</a:t>
            </a:r>
            <a:r>
              <a:rPr lang="en-US"/>
              <a:t> 300k observations &amp; 18 variables</a:t>
            </a:r>
          </a:p>
          <a:p>
            <a:r>
              <a:rPr lang="en-US"/>
              <a:t>T</a:t>
            </a:r>
            <a:r>
              <a:rPr lang="en-US" sz="2000"/>
              <a:t>otal 4645 null values :city code Patient – 4532, </a:t>
            </a:r>
            <a:r>
              <a:rPr lang="en-US" sz="2000" err="1"/>
              <a:t>bed_grade</a:t>
            </a:r>
            <a:r>
              <a:rPr lang="en-US" sz="2000"/>
              <a:t> – 113.</a:t>
            </a:r>
          </a:p>
          <a:p>
            <a:r>
              <a:rPr lang="en-US" sz="2000"/>
              <a:t>Dataset contains 4645 rows with incomplete values. </a:t>
            </a:r>
          </a:p>
          <a:p>
            <a:r>
              <a:rPr lang="en-US" err="1"/>
              <a:t>Pateint</a:t>
            </a:r>
            <a:r>
              <a:rPr lang="en-US"/>
              <a:t> data can be grouped into:</a:t>
            </a:r>
          </a:p>
          <a:p>
            <a:pPr lvl="1"/>
            <a:r>
              <a:rPr lang="en-US"/>
              <a:t>Hospital city Area</a:t>
            </a:r>
          </a:p>
          <a:p>
            <a:pPr lvl="1"/>
            <a:r>
              <a:rPr lang="en-US"/>
              <a:t>Department and Type of admission</a:t>
            </a:r>
          </a:p>
          <a:p>
            <a:pPr lvl="1"/>
            <a:r>
              <a:rPr lang="en-US"/>
              <a:t>Length of stay and severity of illness</a:t>
            </a:r>
          </a:p>
          <a:p>
            <a:pPr marL="363220" lvl="1" indent="-312420"/>
            <a:r>
              <a:rPr lang="en-US"/>
              <a:t>Features correlation: stay &amp; Visitors_</a:t>
            </a:r>
            <a:r>
              <a:rPr lang="en-US" err="1"/>
              <a:t>with_Patient</a:t>
            </a:r>
            <a:r>
              <a:rPr lang="en-US"/>
              <a:t> : 0.54</a:t>
            </a:r>
          </a:p>
          <a:p>
            <a:pPr marL="50800" lvl="1" indent="0">
              <a:buNone/>
            </a:pPr>
            <a:r>
              <a:rPr lang="en-US"/>
              <a:t>						</a:t>
            </a:r>
            <a:r>
              <a:rPr lang="en-US" err="1"/>
              <a:t>city_code_hospital</a:t>
            </a:r>
            <a:r>
              <a:rPr lang="en-US"/>
              <a:t> &amp; </a:t>
            </a:r>
            <a:r>
              <a:rPr lang="en-US" err="1"/>
              <a:t>hospital_code</a:t>
            </a:r>
            <a:r>
              <a:rPr lang="en-US"/>
              <a:t> : 0.13</a:t>
            </a:r>
          </a:p>
          <a:p>
            <a:pPr marL="1828800" lvl="4" indent="0">
              <a:buNone/>
            </a:pPr>
            <a:r>
              <a:rPr lang="en-US"/>
              <a:t>		</a:t>
            </a:r>
            <a:r>
              <a:rPr lang="en-US" sz="1800" err="1"/>
              <a:t>Admission_deposit</a:t>
            </a:r>
            <a:r>
              <a:rPr lang="en-US" sz="1800"/>
              <a:t> &amp; Available extra rooms in hospital : -0.14</a:t>
            </a:r>
          </a:p>
          <a:p>
            <a:pPr marL="457200" lvl="1" indent="0">
              <a:buClr>
                <a:srgbClr val="1E5155">
                  <a:lumMod val="40000"/>
                  <a:lumOff val="60000"/>
                </a:srgbClr>
              </a:buClr>
              <a:buNone/>
            </a:pPr>
            <a:endParaRPr lang="en-US"/>
          </a:p>
          <a:p>
            <a:pPr marL="0" indent="0">
              <a:buClr>
                <a:srgbClr val="1E5155">
                  <a:lumMod val="40000"/>
                  <a:lumOff val="60000"/>
                </a:srgbClr>
              </a:buClr>
              <a:buNone/>
            </a:pPr>
            <a:endParaRPr lang="en-US"/>
          </a:p>
          <a:p>
            <a:pPr>
              <a:buClr>
                <a:srgbClr val="8AD0D6"/>
              </a:buClr>
            </a:pPr>
            <a:endParaRPr lang="en-US"/>
          </a:p>
        </p:txBody>
      </p:sp>
    </p:spTree>
    <p:extLst>
      <p:ext uri="{BB962C8B-B14F-4D97-AF65-F5344CB8AC3E}">
        <p14:creationId xmlns:p14="http://schemas.microsoft.com/office/powerpoint/2010/main" val="2092975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{B436A91F-4D8C-5648-B897-EF143683C6EA}tf10001062</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Hospital IPD Analysis </vt:lpstr>
      <vt:lpstr>Team Introduction</vt:lpstr>
      <vt:lpstr>Background &amp; Motivation</vt:lpstr>
      <vt:lpstr>Problem statement </vt:lpstr>
      <vt:lpstr>Analysis Questions</vt:lpstr>
      <vt:lpstr>Dataset description</vt:lpstr>
      <vt:lpstr> Variable Description</vt:lpstr>
      <vt:lpstr> Variable Type</vt:lpstr>
      <vt:lpstr>EDA – identifying null and incomplete values</vt:lpstr>
      <vt:lpstr>Visualizations of various features </vt:lpstr>
      <vt:lpstr>Plot to show the distribution of Admission Deposit</vt:lpstr>
      <vt:lpstr>Data Cleaning &amp; Transformation </vt:lpstr>
      <vt:lpstr>PowerPoint Presentation</vt:lpstr>
      <vt:lpstr>Proportions of patients on the basis of departments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 </dc:title>
  <dc:creator>Gurjinderpal Singh</dc:creator>
  <cp:revision>685</cp:revision>
  <cp:lastPrinted>2023-03-24T21:01:50Z</cp:lastPrinted>
  <dcterms:created xsi:type="dcterms:W3CDTF">2023-03-23T00:32:24Z</dcterms:created>
  <dcterms:modified xsi:type="dcterms:W3CDTF">2023-04-14T21:08:57Z</dcterms:modified>
</cp:coreProperties>
</file>