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9" r:id="rId1"/>
  </p:sldMasterIdLst>
  <p:sldIdLst>
    <p:sldId id="256" r:id="rId2"/>
    <p:sldId id="257" r:id="rId3"/>
    <p:sldId id="258" r:id="rId4"/>
    <p:sldId id="260" r:id="rId5"/>
    <p:sldId id="261" r:id="rId6"/>
    <p:sldId id="262" r:id="rId7"/>
    <p:sldId id="263" r:id="rId8"/>
    <p:sldId id="264"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4FAD63-A5BD-254F-AD2C-8FFE2620A50E}" v="1964" dt="2023-03-24T21:03:34.804"/>
    <p1510:client id="{9DF042B0-5957-4CE1-BEB7-F250D931CCD9}" v="1" dt="2023-03-24T21:10:52.929"/>
    <p1510:client id="{EE18075C-01EA-877F-E418-6E4C1621BE4F}" v="474" dt="2023-03-24T21:10:04.8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451D44-1C41-4AE9-8FE5-B43A74B60F4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F2E9C5B-75D4-42E0-BD3D-D39717152C1B}">
      <dgm:prSet/>
      <dgm:spPr/>
      <dgm:t>
        <a:bodyPr/>
        <a:lstStyle/>
        <a:p>
          <a:r>
            <a:rPr lang="en-US" b="0" i="0"/>
            <a:t>Analyzing various age groups having Severity of Illnesss.</a:t>
          </a:r>
          <a:endParaRPr lang="en-US"/>
        </a:p>
      </dgm:t>
    </dgm:pt>
    <dgm:pt modelId="{C533F081-A0DB-47ED-B763-6B67E5139F9D}" type="parTrans" cxnId="{28C6785B-8934-44A2-A150-4429A19AF515}">
      <dgm:prSet/>
      <dgm:spPr/>
      <dgm:t>
        <a:bodyPr/>
        <a:lstStyle/>
        <a:p>
          <a:endParaRPr lang="en-US"/>
        </a:p>
      </dgm:t>
    </dgm:pt>
    <dgm:pt modelId="{A7A5E366-A54F-4D11-B8D4-15479E4CF3B1}" type="sibTrans" cxnId="{28C6785B-8934-44A2-A150-4429A19AF515}">
      <dgm:prSet/>
      <dgm:spPr/>
      <dgm:t>
        <a:bodyPr/>
        <a:lstStyle/>
        <a:p>
          <a:endParaRPr lang="en-US"/>
        </a:p>
      </dgm:t>
    </dgm:pt>
    <dgm:pt modelId="{D64EDFD0-2B72-4F99-B8B4-37004C1CF5EB}">
      <dgm:prSet/>
      <dgm:spPr/>
      <dgm:t>
        <a:bodyPr/>
        <a:lstStyle/>
        <a:p>
          <a:r>
            <a:rPr lang="en-US" b="0" i="0"/>
            <a:t>Analyzing the number of patients being admitted in the hospital and their type of admissions in various departments.</a:t>
          </a:r>
          <a:endParaRPr lang="en-US"/>
        </a:p>
      </dgm:t>
    </dgm:pt>
    <dgm:pt modelId="{05E5E8FD-F524-4EE4-9A32-6B3F737E7222}" type="parTrans" cxnId="{56DD2669-48FB-4B69-BFE8-D878FA192DB5}">
      <dgm:prSet/>
      <dgm:spPr/>
      <dgm:t>
        <a:bodyPr/>
        <a:lstStyle/>
        <a:p>
          <a:endParaRPr lang="en-US"/>
        </a:p>
      </dgm:t>
    </dgm:pt>
    <dgm:pt modelId="{B4972477-9040-46D4-A02C-18E7D745F718}" type="sibTrans" cxnId="{56DD2669-48FB-4B69-BFE8-D878FA192DB5}">
      <dgm:prSet/>
      <dgm:spPr/>
      <dgm:t>
        <a:bodyPr/>
        <a:lstStyle/>
        <a:p>
          <a:endParaRPr lang="en-US"/>
        </a:p>
      </dgm:t>
    </dgm:pt>
    <dgm:pt modelId="{DBEA962E-B9A7-464A-9666-5773C4E70DE0}">
      <dgm:prSet/>
      <dgm:spPr/>
      <dgm:t>
        <a:bodyPr/>
        <a:lstStyle/>
        <a:p>
          <a:r>
            <a:rPr lang="en-US" b="0" i="0"/>
            <a:t>Distribution of patients based on the different regions in a city.</a:t>
          </a:r>
          <a:endParaRPr lang="en-US"/>
        </a:p>
      </dgm:t>
    </dgm:pt>
    <dgm:pt modelId="{E9A46885-5D4B-4B0D-AA1C-816F26419E84}" type="parTrans" cxnId="{C74538F8-B165-4351-ACAA-84DA21707AD8}">
      <dgm:prSet/>
      <dgm:spPr/>
      <dgm:t>
        <a:bodyPr/>
        <a:lstStyle/>
        <a:p>
          <a:endParaRPr lang="en-US"/>
        </a:p>
      </dgm:t>
    </dgm:pt>
    <dgm:pt modelId="{EFFF0D8E-8B60-47FD-AA9C-A8FB317BC521}" type="sibTrans" cxnId="{C74538F8-B165-4351-ACAA-84DA21707AD8}">
      <dgm:prSet/>
      <dgm:spPr/>
      <dgm:t>
        <a:bodyPr/>
        <a:lstStyle/>
        <a:p>
          <a:endParaRPr lang="en-US"/>
        </a:p>
      </dgm:t>
    </dgm:pt>
    <dgm:pt modelId="{0AD6C14D-E1E6-4636-9A98-F210A77F6890}">
      <dgm:prSet/>
      <dgm:spPr/>
      <dgm:t>
        <a:bodyPr/>
        <a:lstStyle/>
        <a:p>
          <a:r>
            <a:rPr lang="en-US" b="0" i="0"/>
            <a:t>Analyzing the length of stay of patients in the hospital.</a:t>
          </a:r>
          <a:endParaRPr lang="en-US"/>
        </a:p>
      </dgm:t>
    </dgm:pt>
    <dgm:pt modelId="{D6786C2D-3653-40D8-B7CE-CB42DAB66AFB}" type="parTrans" cxnId="{8CBF0C5E-0554-429E-9B43-A9C8DFD3FA1C}">
      <dgm:prSet/>
      <dgm:spPr/>
      <dgm:t>
        <a:bodyPr/>
        <a:lstStyle/>
        <a:p>
          <a:endParaRPr lang="en-US"/>
        </a:p>
      </dgm:t>
    </dgm:pt>
    <dgm:pt modelId="{C2FB1B42-76BE-4C76-8863-9983E587FFDF}" type="sibTrans" cxnId="{8CBF0C5E-0554-429E-9B43-A9C8DFD3FA1C}">
      <dgm:prSet/>
      <dgm:spPr/>
      <dgm:t>
        <a:bodyPr/>
        <a:lstStyle/>
        <a:p>
          <a:endParaRPr lang="en-US"/>
        </a:p>
      </dgm:t>
    </dgm:pt>
    <dgm:pt modelId="{3F814D2D-9C9D-7A40-BE96-5F3CC037ED70}" type="pres">
      <dgm:prSet presAssocID="{92451D44-1C41-4AE9-8FE5-B43A74B60F49}" presName="linear" presStyleCnt="0">
        <dgm:presLayoutVars>
          <dgm:animLvl val="lvl"/>
          <dgm:resizeHandles val="exact"/>
        </dgm:presLayoutVars>
      </dgm:prSet>
      <dgm:spPr/>
    </dgm:pt>
    <dgm:pt modelId="{D5F5B4E2-4B56-194B-B80C-CA4324760AE4}" type="pres">
      <dgm:prSet presAssocID="{FF2E9C5B-75D4-42E0-BD3D-D39717152C1B}" presName="parentText" presStyleLbl="node1" presStyleIdx="0" presStyleCnt="4">
        <dgm:presLayoutVars>
          <dgm:chMax val="0"/>
          <dgm:bulletEnabled val="1"/>
        </dgm:presLayoutVars>
      </dgm:prSet>
      <dgm:spPr/>
    </dgm:pt>
    <dgm:pt modelId="{FA30194E-81FD-114D-8B9A-BC61D4FB7A02}" type="pres">
      <dgm:prSet presAssocID="{A7A5E366-A54F-4D11-B8D4-15479E4CF3B1}" presName="spacer" presStyleCnt="0"/>
      <dgm:spPr/>
    </dgm:pt>
    <dgm:pt modelId="{4EC2AA8A-97BD-CD41-B64D-45D0C0BE61C6}" type="pres">
      <dgm:prSet presAssocID="{D64EDFD0-2B72-4F99-B8B4-37004C1CF5EB}" presName="parentText" presStyleLbl="node1" presStyleIdx="1" presStyleCnt="4">
        <dgm:presLayoutVars>
          <dgm:chMax val="0"/>
          <dgm:bulletEnabled val="1"/>
        </dgm:presLayoutVars>
      </dgm:prSet>
      <dgm:spPr/>
    </dgm:pt>
    <dgm:pt modelId="{07DE78CB-F17F-8A46-98E9-FE15580394F5}" type="pres">
      <dgm:prSet presAssocID="{B4972477-9040-46D4-A02C-18E7D745F718}" presName="spacer" presStyleCnt="0"/>
      <dgm:spPr/>
    </dgm:pt>
    <dgm:pt modelId="{1D8322C9-DFFD-8D40-8125-44D8AF1917D8}" type="pres">
      <dgm:prSet presAssocID="{DBEA962E-B9A7-464A-9666-5773C4E70DE0}" presName="parentText" presStyleLbl="node1" presStyleIdx="2" presStyleCnt="4">
        <dgm:presLayoutVars>
          <dgm:chMax val="0"/>
          <dgm:bulletEnabled val="1"/>
        </dgm:presLayoutVars>
      </dgm:prSet>
      <dgm:spPr/>
    </dgm:pt>
    <dgm:pt modelId="{E019CAAF-BEA6-E049-B37C-DEF9D083D217}" type="pres">
      <dgm:prSet presAssocID="{EFFF0D8E-8B60-47FD-AA9C-A8FB317BC521}" presName="spacer" presStyleCnt="0"/>
      <dgm:spPr/>
    </dgm:pt>
    <dgm:pt modelId="{DFB87F6F-75E2-3F41-8CF5-D264E2FECCF5}" type="pres">
      <dgm:prSet presAssocID="{0AD6C14D-E1E6-4636-9A98-F210A77F6890}" presName="parentText" presStyleLbl="node1" presStyleIdx="3" presStyleCnt="4">
        <dgm:presLayoutVars>
          <dgm:chMax val="0"/>
          <dgm:bulletEnabled val="1"/>
        </dgm:presLayoutVars>
      </dgm:prSet>
      <dgm:spPr/>
    </dgm:pt>
  </dgm:ptLst>
  <dgm:cxnLst>
    <dgm:cxn modelId="{37CE9E31-0BAC-E24D-93A7-877651FCFFF0}" type="presOf" srcId="{DBEA962E-B9A7-464A-9666-5773C4E70DE0}" destId="{1D8322C9-DFFD-8D40-8125-44D8AF1917D8}" srcOrd="0" destOrd="0" presId="urn:microsoft.com/office/officeart/2005/8/layout/vList2"/>
    <dgm:cxn modelId="{28C6785B-8934-44A2-A150-4429A19AF515}" srcId="{92451D44-1C41-4AE9-8FE5-B43A74B60F49}" destId="{FF2E9C5B-75D4-42E0-BD3D-D39717152C1B}" srcOrd="0" destOrd="0" parTransId="{C533F081-A0DB-47ED-B763-6B67E5139F9D}" sibTransId="{A7A5E366-A54F-4D11-B8D4-15479E4CF3B1}"/>
    <dgm:cxn modelId="{8CBF0C5E-0554-429E-9B43-A9C8DFD3FA1C}" srcId="{92451D44-1C41-4AE9-8FE5-B43A74B60F49}" destId="{0AD6C14D-E1E6-4636-9A98-F210A77F6890}" srcOrd="3" destOrd="0" parTransId="{D6786C2D-3653-40D8-B7CE-CB42DAB66AFB}" sibTransId="{C2FB1B42-76BE-4C76-8863-9983E587FFDF}"/>
    <dgm:cxn modelId="{56DD2669-48FB-4B69-BFE8-D878FA192DB5}" srcId="{92451D44-1C41-4AE9-8FE5-B43A74B60F49}" destId="{D64EDFD0-2B72-4F99-B8B4-37004C1CF5EB}" srcOrd="1" destOrd="0" parTransId="{05E5E8FD-F524-4EE4-9A32-6B3F737E7222}" sibTransId="{B4972477-9040-46D4-A02C-18E7D745F718}"/>
    <dgm:cxn modelId="{20B6B46F-F1ED-CD44-A1DA-915CA1B3C81E}" type="presOf" srcId="{0AD6C14D-E1E6-4636-9A98-F210A77F6890}" destId="{DFB87F6F-75E2-3F41-8CF5-D264E2FECCF5}" srcOrd="0" destOrd="0" presId="urn:microsoft.com/office/officeart/2005/8/layout/vList2"/>
    <dgm:cxn modelId="{7740FA78-BC13-9D4F-AC2C-DCF9FE889A7E}" type="presOf" srcId="{D64EDFD0-2B72-4F99-B8B4-37004C1CF5EB}" destId="{4EC2AA8A-97BD-CD41-B64D-45D0C0BE61C6}" srcOrd="0" destOrd="0" presId="urn:microsoft.com/office/officeart/2005/8/layout/vList2"/>
    <dgm:cxn modelId="{B6B1287F-9D3B-4441-9D79-B0FA1651F097}" type="presOf" srcId="{FF2E9C5B-75D4-42E0-BD3D-D39717152C1B}" destId="{D5F5B4E2-4B56-194B-B80C-CA4324760AE4}" srcOrd="0" destOrd="0" presId="urn:microsoft.com/office/officeart/2005/8/layout/vList2"/>
    <dgm:cxn modelId="{D084BFCA-CA07-C943-917D-12DD43D1CFB1}" type="presOf" srcId="{92451D44-1C41-4AE9-8FE5-B43A74B60F49}" destId="{3F814D2D-9C9D-7A40-BE96-5F3CC037ED70}" srcOrd="0" destOrd="0" presId="urn:microsoft.com/office/officeart/2005/8/layout/vList2"/>
    <dgm:cxn modelId="{C74538F8-B165-4351-ACAA-84DA21707AD8}" srcId="{92451D44-1C41-4AE9-8FE5-B43A74B60F49}" destId="{DBEA962E-B9A7-464A-9666-5773C4E70DE0}" srcOrd="2" destOrd="0" parTransId="{E9A46885-5D4B-4B0D-AA1C-816F26419E84}" sibTransId="{EFFF0D8E-8B60-47FD-AA9C-A8FB317BC521}"/>
    <dgm:cxn modelId="{2E41CBE5-20D7-C842-A34D-3A2A5CA1C9D9}" type="presParOf" srcId="{3F814D2D-9C9D-7A40-BE96-5F3CC037ED70}" destId="{D5F5B4E2-4B56-194B-B80C-CA4324760AE4}" srcOrd="0" destOrd="0" presId="urn:microsoft.com/office/officeart/2005/8/layout/vList2"/>
    <dgm:cxn modelId="{015EE664-23FE-9646-A3BD-7461D9877CF9}" type="presParOf" srcId="{3F814D2D-9C9D-7A40-BE96-5F3CC037ED70}" destId="{FA30194E-81FD-114D-8B9A-BC61D4FB7A02}" srcOrd="1" destOrd="0" presId="urn:microsoft.com/office/officeart/2005/8/layout/vList2"/>
    <dgm:cxn modelId="{BF746CC3-EABA-4E41-AEC2-7EA1E5B371EF}" type="presParOf" srcId="{3F814D2D-9C9D-7A40-BE96-5F3CC037ED70}" destId="{4EC2AA8A-97BD-CD41-B64D-45D0C0BE61C6}" srcOrd="2" destOrd="0" presId="urn:microsoft.com/office/officeart/2005/8/layout/vList2"/>
    <dgm:cxn modelId="{472B9011-54E2-B249-BB7F-9417A5027B7C}" type="presParOf" srcId="{3F814D2D-9C9D-7A40-BE96-5F3CC037ED70}" destId="{07DE78CB-F17F-8A46-98E9-FE15580394F5}" srcOrd="3" destOrd="0" presId="urn:microsoft.com/office/officeart/2005/8/layout/vList2"/>
    <dgm:cxn modelId="{96F8D80A-AEB8-5F4E-A632-B96753E0545E}" type="presParOf" srcId="{3F814D2D-9C9D-7A40-BE96-5F3CC037ED70}" destId="{1D8322C9-DFFD-8D40-8125-44D8AF1917D8}" srcOrd="4" destOrd="0" presId="urn:microsoft.com/office/officeart/2005/8/layout/vList2"/>
    <dgm:cxn modelId="{6E4A5150-0878-6241-B56C-BA598A618957}" type="presParOf" srcId="{3F814D2D-9C9D-7A40-BE96-5F3CC037ED70}" destId="{E019CAAF-BEA6-E049-B37C-DEF9D083D217}" srcOrd="5" destOrd="0" presId="urn:microsoft.com/office/officeart/2005/8/layout/vList2"/>
    <dgm:cxn modelId="{98F3D8F1-C12D-BD4A-AD3B-40DA40E5F0E9}" type="presParOf" srcId="{3F814D2D-9C9D-7A40-BE96-5F3CC037ED70}" destId="{DFB87F6F-75E2-3F41-8CF5-D264E2FECCF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F5B4E2-4B56-194B-B80C-CA4324760AE4}">
      <dsp:nvSpPr>
        <dsp:cNvPr id="0" name=""/>
        <dsp:cNvSpPr/>
      </dsp:nvSpPr>
      <dsp:spPr>
        <a:xfrm>
          <a:off x="0" y="112506"/>
          <a:ext cx="5614987" cy="109395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Analyzing various age groups having Severity of Illnesss.</a:t>
          </a:r>
          <a:endParaRPr lang="en-US" sz="2000" kern="1200"/>
        </a:p>
      </dsp:txBody>
      <dsp:txXfrm>
        <a:off x="53402" y="165908"/>
        <a:ext cx="5508183" cy="987146"/>
      </dsp:txXfrm>
    </dsp:sp>
    <dsp:sp modelId="{4EC2AA8A-97BD-CD41-B64D-45D0C0BE61C6}">
      <dsp:nvSpPr>
        <dsp:cNvPr id="0" name=""/>
        <dsp:cNvSpPr/>
      </dsp:nvSpPr>
      <dsp:spPr>
        <a:xfrm>
          <a:off x="0" y="1264056"/>
          <a:ext cx="5614987" cy="1093950"/>
        </a:xfrm>
        <a:prstGeom prst="roundRect">
          <a:avLst/>
        </a:prstGeom>
        <a:solidFill>
          <a:schemeClr val="accent2">
            <a:hueOff val="451605"/>
            <a:satOff val="-2211"/>
            <a:lumOff val="124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Analyzing the number of patients being admitted in the hospital and their type of admissions in various departments.</a:t>
          </a:r>
          <a:endParaRPr lang="en-US" sz="2000" kern="1200"/>
        </a:p>
      </dsp:txBody>
      <dsp:txXfrm>
        <a:off x="53402" y="1317458"/>
        <a:ext cx="5508183" cy="987146"/>
      </dsp:txXfrm>
    </dsp:sp>
    <dsp:sp modelId="{1D8322C9-DFFD-8D40-8125-44D8AF1917D8}">
      <dsp:nvSpPr>
        <dsp:cNvPr id="0" name=""/>
        <dsp:cNvSpPr/>
      </dsp:nvSpPr>
      <dsp:spPr>
        <a:xfrm>
          <a:off x="0" y="2415606"/>
          <a:ext cx="5614987" cy="1093950"/>
        </a:xfrm>
        <a:prstGeom prst="roundRect">
          <a:avLst/>
        </a:prstGeom>
        <a:solidFill>
          <a:schemeClr val="accent2">
            <a:hueOff val="903209"/>
            <a:satOff val="-4421"/>
            <a:lumOff val="248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Distribution of patients based on the different regions in a city.</a:t>
          </a:r>
          <a:endParaRPr lang="en-US" sz="2000" kern="1200"/>
        </a:p>
      </dsp:txBody>
      <dsp:txXfrm>
        <a:off x="53402" y="2469008"/>
        <a:ext cx="5508183" cy="987146"/>
      </dsp:txXfrm>
    </dsp:sp>
    <dsp:sp modelId="{DFB87F6F-75E2-3F41-8CF5-D264E2FECCF5}">
      <dsp:nvSpPr>
        <dsp:cNvPr id="0" name=""/>
        <dsp:cNvSpPr/>
      </dsp:nvSpPr>
      <dsp:spPr>
        <a:xfrm>
          <a:off x="0" y="3567156"/>
          <a:ext cx="5614987" cy="1093950"/>
        </a:xfrm>
        <a:prstGeom prst="round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Analyzing the length of stay of patients in the hospital.</a:t>
          </a:r>
          <a:endParaRPr lang="en-US" sz="2000" kern="1200"/>
        </a:p>
      </dsp:txBody>
      <dsp:txXfrm>
        <a:off x="53402" y="3620558"/>
        <a:ext cx="5508183" cy="9871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3657AA7F-BE72-4467-897E-7A302F46504F}"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01741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657AA7F-BE72-4467-897E-7A302F46504F}" type="datetimeFigureOut">
              <a:rPr lang="en-US" smtClean="0"/>
              <a:pPr/>
              <a:t>3/24/2023</a:t>
            </a:fld>
            <a:endParaRPr lang="en-US"/>
          </a:p>
        </p:txBody>
      </p:sp>
      <p:sp>
        <p:nvSpPr>
          <p:cNvPr id="6" name="Footer Placeholder 5"/>
          <p:cNvSpPr>
            <a:spLocks noGrp="1"/>
          </p:cNvSpPr>
          <p:nvPr>
            <p:ph type="ftr" sz="quarter" idx="11"/>
          </p:nvPr>
        </p:nvSpPr>
        <p:spPr/>
        <p:txBody>
          <a:bodyPr/>
          <a:lstStyle/>
          <a:p>
            <a:endParaRPr lang="en-US">
              <a:solidFill>
                <a:schemeClr val="tx1"/>
              </a:solidFill>
            </a:endParaRPr>
          </a:p>
        </p:txBody>
      </p:sp>
      <p:sp>
        <p:nvSpPr>
          <p:cNvPr id="7" name="Slide Number Placeholder 6"/>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817903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3/24/2023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2474322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3/24/2023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461634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3/24/2023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472927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57AA7F-BE72-4467-897E-7A302F46504F}" type="datetimeFigureOut">
              <a:rPr lang="en-US" smtClean="0"/>
              <a:pPr/>
              <a:t>3/24/2023</a:t>
            </a:fld>
            <a:endParaRPr lang="en-US"/>
          </a:p>
        </p:txBody>
      </p:sp>
      <p:sp>
        <p:nvSpPr>
          <p:cNvPr id="4"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3205270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57AA7F-BE72-4467-897E-7A302F46504F}" type="datetimeFigureOut">
              <a:rPr lang="en-US" smtClean="0"/>
              <a:pPr/>
              <a:t>3/24/2023</a:t>
            </a:fld>
            <a:endParaRPr lang="en-US"/>
          </a:p>
        </p:txBody>
      </p:sp>
      <p:sp>
        <p:nvSpPr>
          <p:cNvPr id="4"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722458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3657AA7F-BE72-4467-897E-7A302F46504F}" type="datetimeFigureOut">
              <a:rPr lang="en-US" smtClean="0"/>
              <a:pPr/>
              <a:t>3/24/2023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36806419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3657AA7F-BE72-4467-897E-7A302F46504F}" type="datetimeFigureOut">
              <a:rPr lang="en-US" smtClean="0"/>
              <a:pPr/>
              <a:t>3/24/2023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2514317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p>
            <a:fld id="{3657AA7F-BE72-4467-897E-7A302F46504F}" type="datetimeFigureOut">
              <a:rPr lang="en-US" smtClean="0"/>
              <a:pPr/>
              <a:t>3/24/2023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1008151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48475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3657AA7F-BE72-4467-897E-7A302F46504F}" type="datetimeFigureOut">
              <a:rPr lang="en-US" smtClean="0"/>
              <a:pPr/>
              <a:t>3/24/2023</a:t>
            </a:fld>
            <a:endParaRPr lang="en-US"/>
          </a:p>
        </p:txBody>
      </p:sp>
      <p:sp>
        <p:nvSpPr>
          <p:cNvPr id="6" name="Footer Placeholder 5"/>
          <p:cNvSpPr>
            <a:spLocks noGrp="1"/>
          </p:cNvSpPr>
          <p:nvPr>
            <p:ph type="ftr" sz="quarter" idx="11"/>
          </p:nvPr>
        </p:nvSpPr>
        <p:spPr/>
        <p:txBody>
          <a:bodyPr/>
          <a:lstStyle/>
          <a:p>
            <a:endParaRPr lang="en-US">
              <a:solidFill>
                <a:schemeClr val="tx1"/>
              </a:solidFill>
            </a:endParaRPr>
          </a:p>
        </p:txBody>
      </p:sp>
      <p:sp>
        <p:nvSpPr>
          <p:cNvPr id="7" name="Slide Number Placeholder 6"/>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743337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3657AA7F-BE72-4467-897E-7A302F46504F}" type="datetimeFigureOut">
              <a:rPr lang="en-US" smtClean="0"/>
              <a:pPr/>
              <a:t>3/24/2023</a:t>
            </a:fld>
            <a:endParaRPr lang="en-US"/>
          </a:p>
        </p:txBody>
      </p:sp>
      <p:sp>
        <p:nvSpPr>
          <p:cNvPr id="8" name="Footer Placeholder 7"/>
          <p:cNvSpPr>
            <a:spLocks noGrp="1"/>
          </p:cNvSpPr>
          <p:nvPr>
            <p:ph type="ftr" sz="quarter" idx="11"/>
          </p:nvPr>
        </p:nvSpPr>
        <p:spPr/>
        <p:txBody>
          <a:bodyPr/>
          <a:lstStyle/>
          <a:p>
            <a:endParaRPr lang="en-US">
              <a:solidFill>
                <a:schemeClr val="tx1"/>
              </a:solidFill>
            </a:endParaRPr>
          </a:p>
        </p:txBody>
      </p:sp>
      <p:sp>
        <p:nvSpPr>
          <p:cNvPr id="9" name="Slide Number Placeholder 8"/>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2197999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7" name="Date Placeholder 2"/>
          <p:cNvSpPr>
            <a:spLocks noGrp="1"/>
          </p:cNvSpPr>
          <p:nvPr>
            <p:ph type="dt" sz="half" idx="10"/>
          </p:nvPr>
        </p:nvSpPr>
        <p:spPr/>
        <p:txBody>
          <a:bodyPr/>
          <a:lstStyle/>
          <a:p>
            <a:fld id="{3657AA7F-BE72-4467-897E-7A302F46504F}" type="datetimeFigureOut">
              <a:rPr lang="en-US" smtClean="0"/>
              <a:t>3/24/2023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82130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657AA7F-BE72-4467-897E-7A302F46504F}" type="datetimeFigureOut">
              <a:rPr lang="en-US" smtClean="0"/>
              <a:t>3/24/2023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96068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3657AA7F-BE72-4467-897E-7A302F46504F}" type="datetimeFigureOut">
              <a:rPr lang="en-US" smtClean="0"/>
              <a:pPr/>
              <a:t>3/24/2023</a:t>
            </a:fld>
            <a:endParaRPr lang="en-US"/>
          </a:p>
        </p:txBody>
      </p:sp>
      <p:sp>
        <p:nvSpPr>
          <p:cNvPr id="5" name="Footer Placeholder 5"/>
          <p:cNvSpPr>
            <a:spLocks noGrp="1"/>
          </p:cNvSpPr>
          <p:nvPr>
            <p:ph type="ftr" sz="quarter" idx="11"/>
          </p:nvPr>
        </p:nvSpPr>
        <p:spPr/>
        <p:txBody>
          <a:bodyPr/>
          <a:lstStyle/>
          <a:p>
            <a:endParaRPr lang="en-US">
              <a:solidFill>
                <a:schemeClr val="tx1"/>
              </a:solidFill>
            </a:endParaRPr>
          </a:p>
        </p:txBody>
      </p:sp>
      <p:sp>
        <p:nvSpPr>
          <p:cNvPr id="6" name="Slide Number Placeholder 6"/>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2627836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657AA7F-BE72-4467-897E-7A302F46504F}"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55467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657AA7F-BE72-4467-897E-7A302F46504F}" type="datetimeFigureOut">
              <a:rPr lang="en-US" smtClean="0"/>
              <a:pPr/>
              <a:t>3/24/2023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solidFill>
                <a:schemeClr val="tx1"/>
              </a:solidFill>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5747434-7036-48DB-A148-6B3D8EE75CDA}" type="slidenum">
              <a:rPr lang="en-US" smtClean="0"/>
              <a:pPr/>
              <a:t>‹#›</a:t>
            </a:fld>
            <a:endParaRPr lang="en-US"/>
          </a:p>
        </p:txBody>
      </p:sp>
    </p:spTree>
    <p:extLst>
      <p:ext uri="{BB962C8B-B14F-4D97-AF65-F5344CB8AC3E}">
        <p14:creationId xmlns:p14="http://schemas.microsoft.com/office/powerpoint/2010/main" val="1308075795"/>
      </p:ext>
    </p:extLst>
  </p:cSld>
  <p:clrMap bg1="dk1" tx1="lt1" bg2="dk2" tx2="lt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 id="214748393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hyperlink" Target="https://lms.stclaircollege.ca/bbcswebdav/pid-2750050-dt-content-rid-37514164_1/xid-37514164_1" TargetMode="External"/><Relationship Id="rId2" Type="http://schemas.openxmlformats.org/officeDocument/2006/relationships/hyperlink" Target="https://github.com/divyajot98/HEALTHCARE-ANALYTICS-PROJECT" TargetMode="External"/><Relationship Id="rId1" Type="http://schemas.openxmlformats.org/officeDocument/2006/relationships/slideLayout" Target="../slideLayouts/slideLayout2.xml"/><Relationship Id="rId5" Type="http://schemas.openxmlformats.org/officeDocument/2006/relationships/hyperlink" Target="https://matplotlib.org/cheatsheets/" TargetMode="External"/><Relationship Id="rId4" Type="http://schemas.openxmlformats.org/officeDocument/2006/relationships/hyperlink" Target="https://pandas.pydata.org/docs/"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divyajot98/HEALTHCARE-ANALYTICS-PROJECT/blob/main/train.csv"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7C38B-A19E-5363-DD0A-0AF7CEEE83E8}"/>
              </a:ext>
            </a:extLst>
          </p:cNvPr>
          <p:cNvSpPr>
            <a:spLocks noGrp="1"/>
          </p:cNvSpPr>
          <p:nvPr>
            <p:ph type="ctrTitle"/>
          </p:nvPr>
        </p:nvSpPr>
        <p:spPr>
          <a:xfrm>
            <a:off x="557045" y="279401"/>
            <a:ext cx="9585435" cy="2387600"/>
          </a:xfrm>
        </p:spPr>
        <p:txBody>
          <a:bodyPr>
            <a:normAutofit/>
          </a:bodyPr>
          <a:lstStyle/>
          <a:p>
            <a:pPr algn="ctr"/>
            <a:r>
              <a:rPr lang="en-US"/>
              <a:t>Hospital IPD Analysis </a:t>
            </a:r>
          </a:p>
        </p:txBody>
      </p:sp>
      <p:sp>
        <p:nvSpPr>
          <p:cNvPr id="3" name="Subtitle 2">
            <a:extLst>
              <a:ext uri="{FF2B5EF4-FFF2-40B4-BE49-F238E27FC236}">
                <a16:creationId xmlns:a16="http://schemas.microsoft.com/office/drawing/2014/main" id="{3070B6EF-D432-1B75-ECEA-69C7ED3D26D3}"/>
              </a:ext>
            </a:extLst>
          </p:cNvPr>
          <p:cNvSpPr>
            <a:spLocks noGrp="1"/>
          </p:cNvSpPr>
          <p:nvPr>
            <p:ph type="subTitle" idx="1"/>
          </p:nvPr>
        </p:nvSpPr>
        <p:spPr>
          <a:xfrm>
            <a:off x="954009" y="3896710"/>
            <a:ext cx="9093881" cy="1655762"/>
          </a:xfrm>
        </p:spPr>
        <p:txBody>
          <a:bodyPr>
            <a:normAutofit/>
          </a:bodyPr>
          <a:lstStyle/>
          <a:p>
            <a:pPr algn="l"/>
            <a:r>
              <a:rPr lang="en-US"/>
              <a:t>Group project : Dab 103 - Analytics Tools &amp; Decision Making</a:t>
            </a:r>
          </a:p>
        </p:txBody>
      </p:sp>
    </p:spTree>
    <p:extLst>
      <p:ext uri="{BB962C8B-B14F-4D97-AF65-F5344CB8AC3E}">
        <p14:creationId xmlns:p14="http://schemas.microsoft.com/office/powerpoint/2010/main" val="2772522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FDA3D-FA2A-5CDB-851E-4D4C452A824C}"/>
              </a:ext>
            </a:extLst>
          </p:cNvPr>
          <p:cNvSpPr>
            <a:spLocks noGrp="1"/>
          </p:cNvSpPr>
          <p:nvPr>
            <p:ph type="title"/>
          </p:nvPr>
        </p:nvSpPr>
        <p:spPr>
          <a:xfrm>
            <a:off x="363082" y="169689"/>
            <a:ext cx="10199380" cy="1640015"/>
          </a:xfrm>
        </p:spPr>
        <p:txBody>
          <a:bodyPr/>
          <a:lstStyle/>
          <a:p>
            <a:r>
              <a:rPr lang="en-US" b="1" u="sng"/>
              <a:t>Visualizations of various features</a:t>
            </a:r>
            <a:br>
              <a:rPr lang="en-US" b="1" u="sng"/>
            </a:br>
            <a:endParaRPr lang="en-US" b="1" u="sng"/>
          </a:p>
        </p:txBody>
      </p:sp>
      <p:pic>
        <p:nvPicPr>
          <p:cNvPr id="7" name="Picture 7" descr="Chart&#10;&#10;Description automatically generated">
            <a:extLst>
              <a:ext uri="{FF2B5EF4-FFF2-40B4-BE49-F238E27FC236}">
                <a16:creationId xmlns:a16="http://schemas.microsoft.com/office/drawing/2014/main" id="{8BF3D858-7C68-5916-F384-B3F169E29FFE}"/>
              </a:ext>
            </a:extLst>
          </p:cNvPr>
          <p:cNvPicPr>
            <a:picLocks noGrp="1" noChangeAspect="1"/>
          </p:cNvPicPr>
          <p:nvPr>
            <p:ph idx="1"/>
          </p:nvPr>
        </p:nvPicPr>
        <p:blipFill rotWithShape="1">
          <a:blip r:embed="rId2"/>
          <a:srcRect l="12978" t="12467" r="12144"/>
          <a:stretch/>
        </p:blipFill>
        <p:spPr>
          <a:xfrm>
            <a:off x="168406" y="1802547"/>
            <a:ext cx="4777943" cy="40860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C117B4ED-6408-55A5-7386-F60750233945}"/>
              </a:ext>
            </a:extLst>
          </p:cNvPr>
          <p:cNvSpPr txBox="1"/>
          <p:nvPr/>
        </p:nvSpPr>
        <p:spPr>
          <a:xfrm>
            <a:off x="168729" y="908957"/>
            <a:ext cx="306977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Visualization to show the correlation of the dataset</a:t>
            </a:r>
          </a:p>
        </p:txBody>
      </p:sp>
      <p:pic>
        <p:nvPicPr>
          <p:cNvPr id="9" name="Picture 9">
            <a:extLst>
              <a:ext uri="{FF2B5EF4-FFF2-40B4-BE49-F238E27FC236}">
                <a16:creationId xmlns:a16="http://schemas.microsoft.com/office/drawing/2014/main" id="{1BA559D8-5898-48A9-67FC-4573D5A6B1C1}"/>
              </a:ext>
            </a:extLst>
          </p:cNvPr>
          <p:cNvPicPr>
            <a:picLocks noChangeAspect="1"/>
          </p:cNvPicPr>
          <p:nvPr/>
        </p:nvPicPr>
        <p:blipFill rotWithShape="1">
          <a:blip r:embed="rId3"/>
          <a:srcRect l="11381" t="29219" r="31369"/>
          <a:stretch/>
        </p:blipFill>
        <p:spPr>
          <a:xfrm>
            <a:off x="5768676" y="1892901"/>
            <a:ext cx="5582497" cy="3840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a:extLst>
              <a:ext uri="{FF2B5EF4-FFF2-40B4-BE49-F238E27FC236}">
                <a16:creationId xmlns:a16="http://schemas.microsoft.com/office/drawing/2014/main" id="{DFF2EEA6-7340-2E5B-724D-E38855D3DE7F}"/>
              </a:ext>
            </a:extLst>
          </p:cNvPr>
          <p:cNvSpPr txBox="1"/>
          <p:nvPr/>
        </p:nvSpPr>
        <p:spPr>
          <a:xfrm>
            <a:off x="6025243" y="1077685"/>
            <a:ext cx="51707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Plot to show the distribution of patients based on departments</a:t>
            </a:r>
          </a:p>
        </p:txBody>
      </p:sp>
    </p:spTree>
    <p:extLst>
      <p:ext uri="{BB962C8B-B14F-4D97-AF65-F5344CB8AC3E}">
        <p14:creationId xmlns:p14="http://schemas.microsoft.com/office/powerpoint/2010/main" val="4003510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3"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6"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7"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8"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92F3F7-B5D5-0FDE-F6B6-EEADA742B0AF}"/>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800" b="0" i="0" kern="1200">
                <a:solidFill>
                  <a:srgbClr val="EBEBEB"/>
                </a:solidFill>
                <a:latin typeface="+mj-lt"/>
                <a:ea typeface="+mj-ea"/>
                <a:cs typeface="+mj-cs"/>
              </a:rPr>
              <a:t>Plot to show the distribution of Admission Deposit</a:t>
            </a:r>
          </a:p>
        </p:txBody>
      </p:sp>
      <p:sp>
        <p:nvSpPr>
          <p:cNvPr id="39"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0"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descr="Chart, histogram&#10;&#10;Description automatically generated">
            <a:extLst>
              <a:ext uri="{FF2B5EF4-FFF2-40B4-BE49-F238E27FC236}">
                <a16:creationId xmlns:a16="http://schemas.microsoft.com/office/drawing/2014/main" id="{7D2213FE-C5E0-5555-85C1-3A9EBBE2F3E3}"/>
              </a:ext>
            </a:extLst>
          </p:cNvPr>
          <p:cNvPicPr>
            <a:picLocks noGrp="1" noChangeAspect="1"/>
          </p:cNvPicPr>
          <p:nvPr>
            <p:ph idx="1"/>
          </p:nvPr>
        </p:nvPicPr>
        <p:blipFill rotWithShape="1">
          <a:blip r:embed="rId6"/>
          <a:srcRect l="7165" t="25455" r="29750" b="7222"/>
          <a:stretch/>
        </p:blipFill>
        <p:spPr>
          <a:xfrm>
            <a:off x="647700" y="1429407"/>
            <a:ext cx="5742590" cy="4393324"/>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3577025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10A130-CBD4-6D52-50D3-C9BFBBDA14DD}"/>
              </a:ext>
            </a:extLst>
          </p:cNvPr>
          <p:cNvSpPr>
            <a:spLocks noGrp="1"/>
          </p:cNvSpPr>
          <p:nvPr>
            <p:ph idx="1"/>
          </p:nvPr>
        </p:nvSpPr>
        <p:spPr>
          <a:xfrm>
            <a:off x="1103312" y="578070"/>
            <a:ext cx="8946541" cy="5670330"/>
          </a:xfrm>
        </p:spPr>
        <p:txBody>
          <a:bodyPr vert="horz" lIns="91440" tIns="45720" rIns="91440" bIns="45720" rtlCol="0" anchor="t">
            <a:normAutofit/>
          </a:bodyPr>
          <a:lstStyle/>
          <a:p>
            <a:pPr marL="0" indent="0">
              <a:buNone/>
            </a:pPr>
            <a:r>
              <a:rPr lang="en-US" sz="3600"/>
              <a:t>References:</a:t>
            </a:r>
          </a:p>
          <a:p>
            <a:pPr marL="0" indent="0">
              <a:buNone/>
            </a:pPr>
            <a:r>
              <a:rPr lang="en-US" err="1"/>
              <a:t>Github</a:t>
            </a:r>
            <a:r>
              <a:rPr lang="en-US"/>
              <a:t> Repository - </a:t>
            </a:r>
            <a:r>
              <a:rPr lang="en-US">
                <a:hlinkClick r:id="rId2"/>
              </a:rPr>
              <a:t>https://github.com/divyajot98/HEALTHCARE-ANALYTICS-PROJECT</a:t>
            </a:r>
          </a:p>
          <a:p>
            <a:pPr marL="0" indent="0">
              <a:buNone/>
            </a:pPr>
            <a:endParaRPr lang="en-US">
              <a:hlinkClick r:id="rId2"/>
            </a:endParaRPr>
          </a:p>
          <a:p>
            <a:pPr marL="0" indent="0">
              <a:buNone/>
            </a:pPr>
            <a:r>
              <a:rPr lang="en-US"/>
              <a:t>Visualizations Examples- </a:t>
            </a:r>
            <a:r>
              <a:rPr lang="en-US" u="sng">
                <a:hlinkClick r:id="rId3"/>
              </a:rPr>
              <a:t>https://lms.stclaircollege.ca/bbcswebdav/pid-2750050-dt-content-rid-37514164_1/xid-37514164_1</a:t>
            </a:r>
            <a:endParaRPr lang="en-US" u="sng">
              <a:hlinkClick r:id="rId2"/>
            </a:endParaRPr>
          </a:p>
          <a:p>
            <a:pPr marL="0" indent="0">
              <a:buNone/>
            </a:pPr>
            <a:endParaRPr lang="en-US">
              <a:hlinkClick r:id="rId2"/>
            </a:endParaRPr>
          </a:p>
          <a:p>
            <a:pPr marL="0" indent="0">
              <a:buNone/>
            </a:pPr>
            <a:r>
              <a:rPr lang="en-US"/>
              <a:t>Pandas reference documentation- </a:t>
            </a:r>
            <a:r>
              <a:rPr lang="en-US">
                <a:hlinkClick r:id="rId4"/>
              </a:rPr>
              <a:t>https://pandas.pydata.org/docs/</a:t>
            </a:r>
            <a:endParaRPr lang="en-US"/>
          </a:p>
          <a:p>
            <a:pPr marL="0" indent="0">
              <a:buNone/>
            </a:pPr>
            <a:endParaRPr lang="en-US"/>
          </a:p>
          <a:p>
            <a:pPr marL="0" indent="0">
              <a:buNone/>
            </a:pPr>
            <a:r>
              <a:rPr lang="en-US"/>
              <a:t>Matplotlib </a:t>
            </a:r>
            <a:r>
              <a:rPr lang="en-US" err="1"/>
              <a:t>Cheatsheet</a:t>
            </a:r>
            <a:r>
              <a:rPr lang="en-US"/>
              <a:t> - </a:t>
            </a:r>
            <a:r>
              <a:rPr lang="en-US">
                <a:hlinkClick r:id="rId5"/>
              </a:rPr>
              <a:t>https://matplotlib.org/cheatsheets/</a:t>
            </a:r>
            <a:endParaRPr lang="en-US"/>
          </a:p>
          <a:p>
            <a:pPr marL="0" indent="0">
              <a:buNone/>
            </a:pPr>
            <a:endParaRPr lang="en-US"/>
          </a:p>
        </p:txBody>
      </p:sp>
    </p:spTree>
    <p:extLst>
      <p:ext uri="{BB962C8B-B14F-4D97-AF65-F5344CB8AC3E}">
        <p14:creationId xmlns:p14="http://schemas.microsoft.com/office/powerpoint/2010/main" val="3034044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D5E010-F205-986C-6F0B-F2C0985C74B0}"/>
              </a:ext>
            </a:extLst>
          </p:cNvPr>
          <p:cNvSpPr>
            <a:spLocks noGrp="1"/>
          </p:cNvSpPr>
          <p:nvPr>
            <p:ph type="title"/>
          </p:nvPr>
        </p:nvSpPr>
        <p:spPr>
          <a:xfrm>
            <a:off x="4489638" y="345822"/>
            <a:ext cx="7252836" cy="1558636"/>
          </a:xfrm>
        </p:spPr>
        <p:txBody>
          <a:bodyPr vert="horz" lIns="91440" tIns="45720" rIns="91440" bIns="45720" rtlCol="0" anchor="b">
            <a:normAutofit fontScale="90000"/>
          </a:bodyPr>
          <a:lstStyle/>
          <a:p>
            <a:pPr>
              <a:lnSpc>
                <a:spcPct val="90000"/>
              </a:lnSpc>
            </a:pPr>
            <a:r>
              <a:rPr lang="en-US" sz="6700">
                <a:solidFill>
                  <a:srgbClr val="EBEBEB"/>
                </a:solidFill>
              </a:rPr>
              <a:t>Team Introduction</a:t>
            </a:r>
          </a:p>
        </p:txBody>
      </p:sp>
      <p:sp>
        <p:nvSpPr>
          <p:cNvPr id="23"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One in a crowd">
            <a:extLst>
              <a:ext uri="{FF2B5EF4-FFF2-40B4-BE49-F238E27FC236}">
                <a16:creationId xmlns:a16="http://schemas.microsoft.com/office/drawing/2014/main" id="{C6DB55B2-C6B8-2B6B-67D9-2EA14633C10D}"/>
              </a:ext>
            </a:extLst>
          </p:cNvPr>
          <p:cNvPicPr>
            <a:picLocks noChangeAspect="1"/>
          </p:cNvPicPr>
          <p:nvPr/>
        </p:nvPicPr>
        <p:blipFill rotWithShape="1">
          <a:blip r:embed="rId7"/>
          <a:srcRect l="29588" r="21397"/>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25" name="Rectangle 24">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FD9E0ACE-E23A-4420-95D9-21BAF57E30E7}"/>
              </a:ext>
            </a:extLst>
          </p:cNvPr>
          <p:cNvSpPr txBox="1"/>
          <p:nvPr/>
        </p:nvSpPr>
        <p:spPr>
          <a:xfrm>
            <a:off x="4695164" y="2023003"/>
            <a:ext cx="7252836" cy="4801314"/>
          </a:xfrm>
          <a:prstGeom prst="rect">
            <a:avLst/>
          </a:prstGeom>
          <a:noFill/>
        </p:spPr>
        <p:txBody>
          <a:bodyPr wrap="square" rtlCol="0">
            <a:spAutoFit/>
          </a:bodyPr>
          <a:lstStyle/>
          <a:p>
            <a:r>
              <a:rPr lang="en-US" b="1"/>
              <a:t>Team 3-Section 004</a:t>
            </a:r>
          </a:p>
          <a:p>
            <a:endParaRPr lang="en-US"/>
          </a:p>
          <a:p>
            <a:r>
              <a:rPr lang="en-US"/>
              <a:t>Team members:</a:t>
            </a:r>
          </a:p>
          <a:p>
            <a:endParaRPr lang="en-US"/>
          </a:p>
          <a:p>
            <a:endParaRPr lang="en-US"/>
          </a:p>
          <a:p>
            <a:endParaRPr lang="en-US"/>
          </a:p>
          <a:p>
            <a:endParaRPr lang="en-US"/>
          </a:p>
          <a:p>
            <a:endParaRPr lang="en-US"/>
          </a:p>
          <a:p>
            <a:endParaRPr lang="en-US"/>
          </a:p>
          <a:p>
            <a:r>
              <a:rPr lang="en-US" err="1"/>
              <a:t>Divyajot</a:t>
            </a:r>
            <a:r>
              <a:rPr lang="en-US"/>
              <a:t> Singh         Gurjinderpal Singh         </a:t>
            </a:r>
            <a:r>
              <a:rPr lang="en-US" err="1"/>
              <a:t>Jashanpreet</a:t>
            </a:r>
            <a:r>
              <a:rPr lang="en-US"/>
              <a:t> </a:t>
            </a:r>
            <a:r>
              <a:rPr lang="en-US" err="1"/>
              <a:t>sharma</a:t>
            </a:r>
            <a:endParaRPr lang="en-US"/>
          </a:p>
          <a:p>
            <a:endParaRPr lang="en-US"/>
          </a:p>
          <a:p>
            <a:endParaRPr lang="en-US"/>
          </a:p>
          <a:p>
            <a:endParaRPr lang="en-US"/>
          </a:p>
          <a:p>
            <a:endParaRPr lang="en-US"/>
          </a:p>
          <a:p>
            <a:endParaRPr lang="en-US"/>
          </a:p>
          <a:p>
            <a:pPr lvl="5"/>
            <a:endParaRPr lang="en-US"/>
          </a:p>
          <a:p>
            <a:pPr lvl="5"/>
            <a:r>
              <a:rPr lang="en-US" err="1"/>
              <a:t>Khushbuben</a:t>
            </a:r>
            <a:r>
              <a:rPr lang="en-US"/>
              <a:t> Patel</a:t>
            </a:r>
          </a:p>
        </p:txBody>
      </p:sp>
      <p:pic>
        <p:nvPicPr>
          <p:cNvPr id="10" name="Picture 9" descr="A person wearing a red hoodie&#10;&#10;Description automatically generated with low confidence">
            <a:extLst>
              <a:ext uri="{FF2B5EF4-FFF2-40B4-BE49-F238E27FC236}">
                <a16:creationId xmlns:a16="http://schemas.microsoft.com/office/drawing/2014/main" id="{49E6D092-FF0D-A366-C9D6-6C90FEEE00C5}"/>
              </a:ext>
            </a:extLst>
          </p:cNvPr>
          <p:cNvPicPr>
            <a:picLocks noChangeAspect="1"/>
          </p:cNvPicPr>
          <p:nvPr/>
        </p:nvPicPr>
        <p:blipFill>
          <a:blip r:embed="rId8"/>
          <a:stretch>
            <a:fillRect/>
          </a:stretch>
        </p:blipFill>
        <p:spPr>
          <a:xfrm>
            <a:off x="5023935" y="3142762"/>
            <a:ext cx="998495" cy="1280898"/>
          </a:xfrm>
          <a:prstGeom prst="rect">
            <a:avLst/>
          </a:prstGeom>
        </p:spPr>
      </p:pic>
      <p:pic>
        <p:nvPicPr>
          <p:cNvPr id="14" name="Picture 13" descr="A picture containing clothing, wearing, hat, headdress&#10;&#10;Description automatically generated">
            <a:extLst>
              <a:ext uri="{FF2B5EF4-FFF2-40B4-BE49-F238E27FC236}">
                <a16:creationId xmlns:a16="http://schemas.microsoft.com/office/drawing/2014/main" id="{064764B5-531A-D4A8-06CE-09FD0D5AB288}"/>
              </a:ext>
            </a:extLst>
          </p:cNvPr>
          <p:cNvPicPr>
            <a:picLocks noChangeAspect="1"/>
          </p:cNvPicPr>
          <p:nvPr/>
        </p:nvPicPr>
        <p:blipFill>
          <a:blip r:embed="rId9"/>
          <a:stretch>
            <a:fillRect/>
          </a:stretch>
        </p:blipFill>
        <p:spPr>
          <a:xfrm>
            <a:off x="7454584" y="3164411"/>
            <a:ext cx="1118312" cy="1264178"/>
          </a:xfrm>
          <a:prstGeom prst="rect">
            <a:avLst/>
          </a:prstGeom>
        </p:spPr>
      </p:pic>
      <p:pic>
        <p:nvPicPr>
          <p:cNvPr id="18" name="Picture 17" descr="A person smiling for the camera&#10;&#10;Description automatically generated with medium confidence">
            <a:extLst>
              <a:ext uri="{FF2B5EF4-FFF2-40B4-BE49-F238E27FC236}">
                <a16:creationId xmlns:a16="http://schemas.microsoft.com/office/drawing/2014/main" id="{8B11FCDF-2005-A0F8-4D86-8E827475E8C5}"/>
              </a:ext>
            </a:extLst>
          </p:cNvPr>
          <p:cNvPicPr>
            <a:picLocks noChangeAspect="1"/>
          </p:cNvPicPr>
          <p:nvPr/>
        </p:nvPicPr>
        <p:blipFill>
          <a:blip r:embed="rId10"/>
          <a:stretch>
            <a:fillRect/>
          </a:stretch>
        </p:blipFill>
        <p:spPr>
          <a:xfrm>
            <a:off x="7444901" y="4900425"/>
            <a:ext cx="1109022" cy="1553795"/>
          </a:xfrm>
          <a:prstGeom prst="rect">
            <a:avLst/>
          </a:prstGeom>
        </p:spPr>
      </p:pic>
      <p:pic>
        <p:nvPicPr>
          <p:cNvPr id="26" name="Picture 25" descr="A picture containing wall, person, indoor, posing&#10;&#10;Description automatically generated">
            <a:extLst>
              <a:ext uri="{FF2B5EF4-FFF2-40B4-BE49-F238E27FC236}">
                <a16:creationId xmlns:a16="http://schemas.microsoft.com/office/drawing/2014/main" id="{9ABF2CF3-E912-F472-F00F-DA86A05AE20F}"/>
              </a:ext>
            </a:extLst>
          </p:cNvPr>
          <p:cNvPicPr>
            <a:picLocks noChangeAspect="1"/>
          </p:cNvPicPr>
          <p:nvPr/>
        </p:nvPicPr>
        <p:blipFill>
          <a:blip r:embed="rId11"/>
          <a:stretch>
            <a:fillRect/>
          </a:stretch>
        </p:blipFill>
        <p:spPr>
          <a:xfrm>
            <a:off x="9813321" y="3091260"/>
            <a:ext cx="1310291" cy="1397000"/>
          </a:xfrm>
          <a:prstGeom prst="rect">
            <a:avLst/>
          </a:prstGeom>
        </p:spPr>
      </p:pic>
    </p:spTree>
    <p:extLst>
      <p:ext uri="{BB962C8B-B14F-4D97-AF65-F5344CB8AC3E}">
        <p14:creationId xmlns:p14="http://schemas.microsoft.com/office/powerpoint/2010/main" val="1054994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B0D7A-8942-518A-D542-4B64C817EF6C}"/>
              </a:ext>
            </a:extLst>
          </p:cNvPr>
          <p:cNvSpPr>
            <a:spLocks noGrp="1"/>
          </p:cNvSpPr>
          <p:nvPr>
            <p:ph type="title"/>
          </p:nvPr>
        </p:nvSpPr>
        <p:spPr>
          <a:xfrm>
            <a:off x="873303" y="452718"/>
            <a:ext cx="9177531" cy="1400530"/>
          </a:xfrm>
        </p:spPr>
        <p:txBody>
          <a:bodyPr/>
          <a:lstStyle/>
          <a:p>
            <a:r>
              <a:rPr lang="en-US"/>
              <a:t>Background &amp; Motivation</a:t>
            </a:r>
          </a:p>
        </p:txBody>
      </p:sp>
      <p:sp>
        <p:nvSpPr>
          <p:cNvPr id="3" name="Content Placeholder 2">
            <a:extLst>
              <a:ext uri="{FF2B5EF4-FFF2-40B4-BE49-F238E27FC236}">
                <a16:creationId xmlns:a16="http://schemas.microsoft.com/office/drawing/2014/main" id="{E81DE28E-5FB4-BB78-AF61-5F42132BF624}"/>
              </a:ext>
            </a:extLst>
          </p:cNvPr>
          <p:cNvSpPr>
            <a:spLocks noGrp="1"/>
          </p:cNvSpPr>
          <p:nvPr>
            <p:ph idx="1"/>
          </p:nvPr>
        </p:nvSpPr>
        <p:spPr>
          <a:xfrm>
            <a:off x="872322" y="2052918"/>
            <a:ext cx="9177531" cy="4195481"/>
          </a:xfrm>
        </p:spPr>
        <p:txBody>
          <a:bodyPr/>
          <a:lstStyle/>
          <a:p>
            <a:r>
              <a:rPr lang="en-IN"/>
              <a:t>Healthcare organizations are under increasing pressure to improve patient care outcomes and achieve better care. While this situation represents a challenge, it also offers organizations an opportunity to dramatically improve the quality of care by leveraging more value and insights from their data. </a:t>
            </a:r>
          </a:p>
          <a:p>
            <a:r>
              <a:rPr lang="en-IN"/>
              <a:t>Health care analytics refers to the analysis of data using quantitative and qualitative techniques to explore trends and patterns in the acquired data. While healthcare management uses various metrics for performance, a patient’s length of stay is an important one.</a:t>
            </a:r>
            <a:endParaRPr lang="en-US"/>
          </a:p>
        </p:txBody>
      </p:sp>
    </p:spTree>
    <p:extLst>
      <p:ext uri="{BB962C8B-B14F-4D97-AF65-F5344CB8AC3E}">
        <p14:creationId xmlns:p14="http://schemas.microsoft.com/office/powerpoint/2010/main" val="13241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65CCB-B931-369B-A540-B38F6BC01369}"/>
              </a:ext>
            </a:extLst>
          </p:cNvPr>
          <p:cNvSpPr>
            <a:spLocks noGrp="1"/>
          </p:cNvSpPr>
          <p:nvPr>
            <p:ph type="title"/>
          </p:nvPr>
        </p:nvSpPr>
        <p:spPr>
          <a:xfrm>
            <a:off x="1103312" y="452718"/>
            <a:ext cx="8947522" cy="1400530"/>
          </a:xfrm>
        </p:spPr>
        <p:txBody>
          <a:bodyPr/>
          <a:lstStyle/>
          <a:p>
            <a:r>
              <a:rPr lang="en-US"/>
              <a:t>Problem statement </a:t>
            </a:r>
          </a:p>
        </p:txBody>
      </p:sp>
      <p:sp>
        <p:nvSpPr>
          <p:cNvPr id="3" name="Content Placeholder 2">
            <a:extLst>
              <a:ext uri="{FF2B5EF4-FFF2-40B4-BE49-F238E27FC236}">
                <a16:creationId xmlns:a16="http://schemas.microsoft.com/office/drawing/2014/main" id="{D6C90BEA-BEE6-6D1A-5981-E12AAD355BF1}"/>
              </a:ext>
            </a:extLst>
          </p:cNvPr>
          <p:cNvSpPr>
            <a:spLocks noGrp="1"/>
          </p:cNvSpPr>
          <p:nvPr>
            <p:ph idx="1"/>
          </p:nvPr>
        </p:nvSpPr>
        <p:spPr>
          <a:xfrm>
            <a:off x="1103312" y="1364549"/>
            <a:ext cx="8946541" cy="2210857"/>
          </a:xfrm>
        </p:spPr>
        <p:txBody>
          <a:bodyPr>
            <a:normAutofit/>
          </a:bodyPr>
          <a:lstStyle/>
          <a:p>
            <a:r>
              <a:rPr lang="en-IN"/>
              <a:t>Healthcare management are not able to analyse influx of patients in specifically in IPD of  various departments due to which hospitals are not able to optimize their treatment plans to reduce LOS, to reduce infection rates among patients, staff, and visitors. </a:t>
            </a:r>
          </a:p>
          <a:p>
            <a:r>
              <a:rPr lang="en-IN"/>
              <a:t>Also ,hospitals needs these insights to allocate budget and cut expenses.</a:t>
            </a:r>
            <a:endParaRPr lang="en-US"/>
          </a:p>
        </p:txBody>
      </p:sp>
      <p:sp>
        <p:nvSpPr>
          <p:cNvPr id="5" name="Title 1">
            <a:extLst>
              <a:ext uri="{FF2B5EF4-FFF2-40B4-BE49-F238E27FC236}">
                <a16:creationId xmlns:a16="http://schemas.microsoft.com/office/drawing/2014/main" id="{CE64178C-35B4-66CE-C379-B0BE9379BA86}"/>
              </a:ext>
            </a:extLst>
          </p:cNvPr>
          <p:cNvSpPr txBox="1">
            <a:spLocks/>
          </p:cNvSpPr>
          <p:nvPr/>
        </p:nvSpPr>
        <p:spPr>
          <a:xfrm>
            <a:off x="1102331" y="3558371"/>
            <a:ext cx="8947522" cy="92886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Project Proposal</a:t>
            </a:r>
          </a:p>
        </p:txBody>
      </p:sp>
      <p:sp>
        <p:nvSpPr>
          <p:cNvPr id="7" name="Content Placeholder 2">
            <a:extLst>
              <a:ext uri="{FF2B5EF4-FFF2-40B4-BE49-F238E27FC236}">
                <a16:creationId xmlns:a16="http://schemas.microsoft.com/office/drawing/2014/main" id="{A63DF355-ECB3-476D-A549-7DEDE202CF4A}"/>
              </a:ext>
            </a:extLst>
          </p:cNvPr>
          <p:cNvSpPr txBox="1">
            <a:spLocks/>
          </p:cNvSpPr>
          <p:nvPr/>
        </p:nvSpPr>
        <p:spPr>
          <a:xfrm>
            <a:off x="1102331" y="4293311"/>
            <a:ext cx="8946541" cy="18198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a:t>The goal of this project is to use descriptive Analytics to analyse the patient admission data for each patient based on the department so that the hospitals can better insight which can be used to optimize resources and function better to provide optimal healthcare.</a:t>
            </a:r>
          </a:p>
        </p:txBody>
      </p:sp>
    </p:spTree>
    <p:extLst>
      <p:ext uri="{BB962C8B-B14F-4D97-AF65-F5344CB8AC3E}">
        <p14:creationId xmlns:p14="http://schemas.microsoft.com/office/powerpoint/2010/main" val="2689773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FA216D-2718-8320-4135-6FFA22421D02}"/>
              </a:ext>
            </a:extLst>
          </p:cNvPr>
          <p:cNvSpPr>
            <a:spLocks noGrp="1"/>
          </p:cNvSpPr>
          <p:nvPr>
            <p:ph type="title"/>
          </p:nvPr>
        </p:nvSpPr>
        <p:spPr>
          <a:xfrm>
            <a:off x="648929" y="1063417"/>
            <a:ext cx="3505495" cy="4675396"/>
          </a:xfrm>
        </p:spPr>
        <p:txBody>
          <a:bodyPr anchor="ctr">
            <a:normAutofit/>
          </a:bodyPr>
          <a:lstStyle/>
          <a:p>
            <a:r>
              <a:rPr lang="en-US">
                <a:solidFill>
                  <a:srgbClr val="F2F2F2"/>
                </a:solidFill>
              </a:rPr>
              <a:t>Analysis Questions</a:t>
            </a: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76EB858-9504-C9D3-23D0-76CD47DF663F}"/>
              </a:ext>
            </a:extLst>
          </p:cNvPr>
          <p:cNvGraphicFramePr>
            <a:graphicFrameLocks noGrp="1"/>
          </p:cNvGraphicFramePr>
          <p:nvPr>
            <p:ph idx="1"/>
            <p:extLst>
              <p:ext uri="{D42A27DB-BD31-4B8C-83A1-F6EECF244321}">
                <p14:modId xmlns:p14="http://schemas.microsoft.com/office/powerpoint/2010/main" val="1514597816"/>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497498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502-9AD1-D643-8393-13367B41BE46}"/>
              </a:ext>
            </a:extLst>
          </p:cNvPr>
          <p:cNvSpPr>
            <a:spLocks noGrp="1"/>
          </p:cNvSpPr>
          <p:nvPr>
            <p:ph type="title"/>
          </p:nvPr>
        </p:nvSpPr>
        <p:spPr/>
        <p:txBody>
          <a:bodyPr/>
          <a:lstStyle/>
          <a:p>
            <a:r>
              <a:rPr lang="en-US"/>
              <a:t>Dataset description</a:t>
            </a:r>
          </a:p>
        </p:txBody>
      </p:sp>
      <p:sp>
        <p:nvSpPr>
          <p:cNvPr id="3" name="Content Placeholder 2">
            <a:extLst>
              <a:ext uri="{FF2B5EF4-FFF2-40B4-BE49-F238E27FC236}">
                <a16:creationId xmlns:a16="http://schemas.microsoft.com/office/drawing/2014/main" id="{174B924B-C691-9BE0-1D23-A6BBC6F82264}"/>
              </a:ext>
            </a:extLst>
          </p:cNvPr>
          <p:cNvSpPr>
            <a:spLocks noGrp="1"/>
          </p:cNvSpPr>
          <p:nvPr>
            <p:ph idx="1"/>
          </p:nvPr>
        </p:nvSpPr>
        <p:spPr>
          <a:xfrm>
            <a:off x="1103312" y="1418898"/>
            <a:ext cx="8946541" cy="4829502"/>
          </a:xfrm>
        </p:spPr>
        <p:txBody>
          <a:bodyPr vert="horz" lIns="91440" tIns="45720" rIns="91440" bIns="45720" rtlCol="0" anchor="t">
            <a:normAutofit/>
          </a:bodyPr>
          <a:lstStyle/>
          <a:p>
            <a:r>
              <a:rPr lang="en-US"/>
              <a:t>The Analysis will be based on the collected data set of patient hospitalization in different hospitals.</a:t>
            </a:r>
          </a:p>
          <a:p>
            <a:r>
              <a:rPr lang="en-US"/>
              <a:t>The dataset contains patient hospitalization records from 32 different hospitals and 5 different departments.</a:t>
            </a:r>
          </a:p>
          <a:p>
            <a:r>
              <a:rPr lang="en-US"/>
              <a:t>It describes the type of admission along with Severity of illness.</a:t>
            </a:r>
          </a:p>
          <a:p>
            <a:r>
              <a:rPr lang="en-US"/>
              <a:t>Hospitals are divided into different regions and dataset provide the length of stay for each patient.</a:t>
            </a:r>
          </a:p>
          <a:p>
            <a:pPr>
              <a:buClr>
                <a:srgbClr val="8AD0D6"/>
              </a:buClr>
            </a:pPr>
            <a:r>
              <a:rPr lang="en-US">
                <a:ea typeface="+mj-lt"/>
                <a:cs typeface="+mj-lt"/>
              </a:rPr>
              <a:t>In the dataset the variables are divided into two levels: Patient-Level and Hospital-Level.</a:t>
            </a:r>
            <a:endParaRPr lang="en-US"/>
          </a:p>
          <a:p>
            <a:pPr marL="0" indent="0">
              <a:buClr>
                <a:srgbClr val="8AD0D6"/>
              </a:buClr>
              <a:buNone/>
            </a:pPr>
            <a:endParaRPr lang="en-US"/>
          </a:p>
          <a:p>
            <a:pPr>
              <a:buClr>
                <a:srgbClr val="8AD0D6"/>
              </a:buClr>
            </a:pPr>
            <a:r>
              <a:rPr lang="en-US"/>
              <a:t>Link to Dataset : </a:t>
            </a:r>
            <a:r>
              <a:rPr lang="en-US">
                <a:hlinkClick r:id="rId2"/>
              </a:rPr>
              <a:t>Healthcare Patient Admission Dataset</a:t>
            </a:r>
            <a:endParaRPr lang="en-US"/>
          </a:p>
        </p:txBody>
      </p:sp>
    </p:spTree>
    <p:extLst>
      <p:ext uri="{BB962C8B-B14F-4D97-AF65-F5344CB8AC3E}">
        <p14:creationId xmlns:p14="http://schemas.microsoft.com/office/powerpoint/2010/main" val="1013116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F18A49-D9F8-0073-386A-09FB3AB8EB76}"/>
              </a:ext>
            </a:extLst>
          </p:cNvPr>
          <p:cNvSpPr>
            <a:spLocks noGrp="1"/>
          </p:cNvSpPr>
          <p:nvPr>
            <p:ph type="title"/>
          </p:nvPr>
        </p:nvSpPr>
        <p:spPr>
          <a:xfrm>
            <a:off x="648929" y="1063417"/>
            <a:ext cx="3505495" cy="4675396"/>
          </a:xfrm>
        </p:spPr>
        <p:txBody>
          <a:bodyPr anchor="ctr">
            <a:normAutofit/>
          </a:bodyPr>
          <a:lstStyle/>
          <a:p>
            <a:br>
              <a:rPr lang="en-US">
                <a:solidFill>
                  <a:srgbClr val="F2F2F2"/>
                </a:solidFill>
              </a:rPr>
            </a:br>
            <a:r>
              <a:rPr lang="en-US">
                <a:solidFill>
                  <a:srgbClr val="F2F2F2"/>
                </a:solidFill>
              </a:rPr>
              <a:t>Variable Description</a:t>
            </a: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Content Placeholder 3">
            <a:extLst>
              <a:ext uri="{FF2B5EF4-FFF2-40B4-BE49-F238E27FC236}">
                <a16:creationId xmlns:a16="http://schemas.microsoft.com/office/drawing/2014/main" id="{69A66876-AEA8-DA86-FF77-6AD5C64D7408}"/>
              </a:ext>
            </a:extLst>
          </p:cNvPr>
          <p:cNvGraphicFramePr>
            <a:graphicFrameLocks noGrp="1"/>
          </p:cNvGraphicFramePr>
          <p:nvPr>
            <p:ph idx="1"/>
            <p:extLst>
              <p:ext uri="{D42A27DB-BD31-4B8C-83A1-F6EECF244321}">
                <p14:modId xmlns:p14="http://schemas.microsoft.com/office/powerpoint/2010/main" val="2930734262"/>
              </p:ext>
            </p:extLst>
          </p:nvPr>
        </p:nvGraphicFramePr>
        <p:xfrm>
          <a:off x="5697777" y="965200"/>
          <a:ext cx="5436709" cy="4871634"/>
        </p:xfrm>
        <a:graphic>
          <a:graphicData uri="http://schemas.openxmlformats.org/drawingml/2006/table">
            <a:tbl>
              <a:tblPr firstRow="1" firstCol="1" bandRow="1">
                <a:noFill/>
                <a:tableStyleId>{5C22544A-7EE6-4342-B048-85BDC9FD1C3A}</a:tableStyleId>
              </a:tblPr>
              <a:tblGrid>
                <a:gridCol w="2674944">
                  <a:extLst>
                    <a:ext uri="{9D8B030D-6E8A-4147-A177-3AD203B41FA5}">
                      <a16:colId xmlns:a16="http://schemas.microsoft.com/office/drawing/2014/main" val="2428610645"/>
                    </a:ext>
                  </a:extLst>
                </a:gridCol>
                <a:gridCol w="2761765">
                  <a:extLst>
                    <a:ext uri="{9D8B030D-6E8A-4147-A177-3AD203B41FA5}">
                      <a16:colId xmlns:a16="http://schemas.microsoft.com/office/drawing/2014/main" val="2592542109"/>
                    </a:ext>
                  </a:extLst>
                </a:gridCol>
              </a:tblGrid>
              <a:tr h="289617">
                <a:tc>
                  <a:txBody>
                    <a:bodyPr/>
                    <a:lstStyle/>
                    <a:p>
                      <a:r>
                        <a:rPr lang="en-IN" sz="1100" b="1" cap="none" spc="0">
                          <a:solidFill>
                            <a:schemeClr val="tx1"/>
                          </a:solidFill>
                          <a:effectLst/>
                        </a:rPr>
                        <a:t>Variables</a:t>
                      </a:r>
                      <a:endParaRPr lang="en-IN" sz="11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nchor="b">
                    <a:lnL w="12700" cmpd="sng">
                      <a:noFill/>
                    </a:lnL>
                    <a:lnR w="12700" cmpd="sng">
                      <a:noFill/>
                    </a:lnR>
                    <a:lnT w="9525" cap="flat" cmpd="sng" algn="ctr">
                      <a:noFill/>
                      <a:prstDash val="solid"/>
                    </a:lnT>
                    <a:lnB w="38100" cmpd="sng">
                      <a:noFill/>
                    </a:lnB>
                    <a:noFill/>
                  </a:tcPr>
                </a:tc>
                <a:tc>
                  <a:txBody>
                    <a:bodyPr/>
                    <a:lstStyle/>
                    <a:p>
                      <a:r>
                        <a:rPr lang="en-IN" sz="1100" b="1" cap="none" spc="0">
                          <a:solidFill>
                            <a:schemeClr val="tx1"/>
                          </a:solidFill>
                          <a:effectLst/>
                        </a:rPr>
                        <a:t>Description</a:t>
                      </a:r>
                      <a:endParaRPr lang="en-IN" sz="11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1296227157"/>
                  </a:ext>
                </a:extLst>
              </a:tr>
              <a:tr h="249111">
                <a:tc>
                  <a:txBody>
                    <a:bodyPr/>
                    <a:lstStyle/>
                    <a:p>
                      <a:r>
                        <a:rPr lang="en-IN" sz="800" b="1" cap="none" spc="0">
                          <a:solidFill>
                            <a:schemeClr val="tx1"/>
                          </a:solidFill>
                          <a:effectLst/>
                        </a:rPr>
                        <a:t>case_id</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r>
                        <a:rPr lang="en-IN" sz="800" cap="none" spc="0">
                          <a:solidFill>
                            <a:schemeClr val="tx1"/>
                          </a:solidFill>
                          <a:effectLst/>
                        </a:rPr>
                        <a:t>Case_ID registered in Hospital</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1153297385"/>
                  </a:ext>
                </a:extLst>
              </a:tr>
              <a:tr h="249111">
                <a:tc>
                  <a:txBody>
                    <a:bodyPr/>
                    <a:lstStyle/>
                    <a:p>
                      <a:r>
                        <a:rPr lang="en-IN" sz="800" b="1" cap="none" spc="0">
                          <a:solidFill>
                            <a:schemeClr val="tx1"/>
                          </a:solidFill>
                          <a:effectLst/>
                        </a:rPr>
                        <a:t>Hospital_code</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800" cap="none" spc="0">
                          <a:solidFill>
                            <a:schemeClr val="tx1"/>
                          </a:solidFill>
                          <a:effectLst/>
                        </a:rPr>
                        <a:t>Unique code for the Hospital</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159330304"/>
                  </a:ext>
                </a:extLst>
              </a:tr>
              <a:tr h="249111">
                <a:tc>
                  <a:txBody>
                    <a:bodyPr/>
                    <a:lstStyle/>
                    <a:p>
                      <a:r>
                        <a:rPr lang="en-IN" sz="800" b="1" cap="none" spc="0">
                          <a:solidFill>
                            <a:schemeClr val="tx1"/>
                          </a:solidFill>
                          <a:effectLst/>
                        </a:rPr>
                        <a:t>Hospital_type_code</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IN" sz="800" cap="none" spc="0">
                          <a:solidFill>
                            <a:schemeClr val="tx1"/>
                          </a:solidFill>
                          <a:effectLst/>
                        </a:rPr>
                        <a:t>Unique code for the type of Hospital</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053748458"/>
                  </a:ext>
                </a:extLst>
              </a:tr>
              <a:tr h="249111">
                <a:tc>
                  <a:txBody>
                    <a:bodyPr/>
                    <a:lstStyle/>
                    <a:p>
                      <a:r>
                        <a:rPr lang="en-IN" sz="800" b="1" cap="none" spc="0">
                          <a:solidFill>
                            <a:schemeClr val="tx1"/>
                          </a:solidFill>
                          <a:effectLst/>
                        </a:rPr>
                        <a:t>City_Code_Hospital</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800" cap="none" spc="0">
                          <a:solidFill>
                            <a:schemeClr val="tx1"/>
                          </a:solidFill>
                          <a:effectLst/>
                        </a:rPr>
                        <a:t>City Code of the Hospital</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75998264"/>
                  </a:ext>
                </a:extLst>
              </a:tr>
              <a:tr h="249111">
                <a:tc>
                  <a:txBody>
                    <a:bodyPr/>
                    <a:lstStyle/>
                    <a:p>
                      <a:r>
                        <a:rPr lang="en-IN" sz="800" b="1" cap="none" spc="0">
                          <a:solidFill>
                            <a:schemeClr val="tx1"/>
                          </a:solidFill>
                          <a:effectLst/>
                        </a:rPr>
                        <a:t>Hospital_region_code</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IN" sz="800" cap="none" spc="0">
                          <a:solidFill>
                            <a:schemeClr val="tx1"/>
                          </a:solidFill>
                          <a:effectLst/>
                        </a:rPr>
                        <a:t>Region Code of the Hospital</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586918986"/>
                  </a:ext>
                </a:extLst>
              </a:tr>
              <a:tr h="249111">
                <a:tc>
                  <a:txBody>
                    <a:bodyPr/>
                    <a:lstStyle/>
                    <a:p>
                      <a:r>
                        <a:rPr lang="en-IN" sz="800" b="1" cap="none" spc="0">
                          <a:solidFill>
                            <a:schemeClr val="tx1"/>
                          </a:solidFill>
                          <a:effectLst/>
                        </a:rPr>
                        <a:t>Available Extra Rooms in Hospital</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800" cap="none" spc="0">
                          <a:solidFill>
                            <a:schemeClr val="tx1"/>
                          </a:solidFill>
                          <a:effectLst/>
                        </a:rPr>
                        <a:t>Number of Extra rooms available in the Hospital</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333732405"/>
                  </a:ext>
                </a:extLst>
              </a:tr>
              <a:tr h="249111">
                <a:tc>
                  <a:txBody>
                    <a:bodyPr/>
                    <a:lstStyle/>
                    <a:p>
                      <a:r>
                        <a:rPr lang="en-IN" sz="800" b="1" cap="none" spc="0">
                          <a:solidFill>
                            <a:schemeClr val="tx1"/>
                          </a:solidFill>
                          <a:effectLst/>
                        </a:rPr>
                        <a:t>Department</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IN" sz="800" cap="none" spc="0">
                          <a:solidFill>
                            <a:schemeClr val="tx1"/>
                          </a:solidFill>
                          <a:effectLst/>
                        </a:rPr>
                        <a:t>Department overlooking the case</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911946629"/>
                  </a:ext>
                </a:extLst>
              </a:tr>
              <a:tr h="249111">
                <a:tc>
                  <a:txBody>
                    <a:bodyPr/>
                    <a:lstStyle/>
                    <a:p>
                      <a:r>
                        <a:rPr lang="en-IN" sz="800" b="1" cap="none" spc="0">
                          <a:solidFill>
                            <a:schemeClr val="tx1"/>
                          </a:solidFill>
                          <a:effectLst/>
                        </a:rPr>
                        <a:t>Ward_Type</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800" cap="none" spc="0">
                          <a:solidFill>
                            <a:schemeClr val="tx1"/>
                          </a:solidFill>
                          <a:effectLst/>
                        </a:rPr>
                        <a:t>Department overlooking the case</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723776161"/>
                  </a:ext>
                </a:extLst>
              </a:tr>
              <a:tr h="249111">
                <a:tc>
                  <a:txBody>
                    <a:bodyPr/>
                    <a:lstStyle/>
                    <a:p>
                      <a:r>
                        <a:rPr lang="en-IN" sz="800" b="1" cap="none" spc="0">
                          <a:solidFill>
                            <a:schemeClr val="tx1"/>
                          </a:solidFill>
                          <a:effectLst/>
                        </a:rPr>
                        <a:t>Ward_Facility_Code</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IN" sz="800" cap="none" spc="0">
                          <a:solidFill>
                            <a:schemeClr val="tx1"/>
                          </a:solidFill>
                          <a:effectLst/>
                        </a:rPr>
                        <a:t>Code for the Ward Facility</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2750876979"/>
                  </a:ext>
                </a:extLst>
              </a:tr>
              <a:tr h="249111">
                <a:tc>
                  <a:txBody>
                    <a:bodyPr/>
                    <a:lstStyle/>
                    <a:p>
                      <a:r>
                        <a:rPr lang="en-IN" sz="800" b="1" cap="none" spc="0">
                          <a:solidFill>
                            <a:schemeClr val="tx1"/>
                          </a:solidFill>
                          <a:effectLst/>
                        </a:rPr>
                        <a:t>Bed Grade</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800" cap="none" spc="0">
                          <a:solidFill>
                            <a:schemeClr val="tx1"/>
                          </a:solidFill>
                          <a:effectLst/>
                        </a:rPr>
                        <a:t>Code for the Ward Facility</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592108213"/>
                  </a:ext>
                </a:extLst>
              </a:tr>
              <a:tr h="249111">
                <a:tc>
                  <a:txBody>
                    <a:bodyPr/>
                    <a:lstStyle/>
                    <a:p>
                      <a:r>
                        <a:rPr lang="en-IN" sz="800" b="1" cap="none" spc="0">
                          <a:solidFill>
                            <a:schemeClr val="tx1"/>
                          </a:solidFill>
                          <a:effectLst/>
                        </a:rPr>
                        <a:t>patientid</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IN" sz="800" cap="none" spc="0">
                          <a:solidFill>
                            <a:schemeClr val="tx1"/>
                          </a:solidFill>
                          <a:effectLst/>
                        </a:rPr>
                        <a:t>Unique Patient Id</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2465355089"/>
                  </a:ext>
                </a:extLst>
              </a:tr>
              <a:tr h="249111">
                <a:tc>
                  <a:txBody>
                    <a:bodyPr/>
                    <a:lstStyle/>
                    <a:p>
                      <a:r>
                        <a:rPr lang="en-IN" sz="800" b="1" cap="none" spc="0">
                          <a:solidFill>
                            <a:schemeClr val="tx1"/>
                          </a:solidFill>
                          <a:effectLst/>
                        </a:rPr>
                        <a:t>City_Code_Patient</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800" cap="none" spc="0">
                          <a:solidFill>
                            <a:schemeClr val="tx1"/>
                          </a:solidFill>
                          <a:effectLst/>
                        </a:rPr>
                        <a:t>City Code for the patient</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952999857"/>
                  </a:ext>
                </a:extLst>
              </a:tr>
              <a:tr h="249111">
                <a:tc>
                  <a:txBody>
                    <a:bodyPr/>
                    <a:lstStyle/>
                    <a:p>
                      <a:r>
                        <a:rPr lang="en-IN" sz="800" b="1" cap="none" spc="0">
                          <a:solidFill>
                            <a:schemeClr val="tx1"/>
                          </a:solidFill>
                          <a:effectLst/>
                        </a:rPr>
                        <a:t>Type of Admission</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IN" sz="800" cap="none" spc="0">
                          <a:solidFill>
                            <a:schemeClr val="tx1"/>
                          </a:solidFill>
                          <a:effectLst/>
                        </a:rPr>
                        <a:t>Admission Type registered by the Hospital</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521557143"/>
                  </a:ext>
                </a:extLst>
              </a:tr>
              <a:tr h="249111">
                <a:tc>
                  <a:txBody>
                    <a:bodyPr/>
                    <a:lstStyle/>
                    <a:p>
                      <a:r>
                        <a:rPr lang="en-IN" sz="800" b="1" cap="none" spc="0">
                          <a:solidFill>
                            <a:schemeClr val="tx1"/>
                          </a:solidFill>
                          <a:effectLst/>
                        </a:rPr>
                        <a:t>Severity of Illness</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800" cap="none" spc="0">
                          <a:solidFill>
                            <a:schemeClr val="tx1"/>
                          </a:solidFill>
                          <a:effectLst/>
                        </a:rPr>
                        <a:t>Severity of the illness recorded at the time of admission</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986973176"/>
                  </a:ext>
                </a:extLst>
              </a:tr>
              <a:tr h="249111">
                <a:tc>
                  <a:txBody>
                    <a:bodyPr/>
                    <a:lstStyle/>
                    <a:p>
                      <a:r>
                        <a:rPr lang="en-IN" sz="800" b="1" cap="none" spc="0">
                          <a:solidFill>
                            <a:schemeClr val="tx1"/>
                          </a:solidFill>
                          <a:effectLst/>
                        </a:rPr>
                        <a:t>Visitors with Patient</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IN" sz="800" cap="none" spc="0">
                          <a:solidFill>
                            <a:schemeClr val="tx1"/>
                          </a:solidFill>
                          <a:effectLst/>
                        </a:rPr>
                        <a:t>Number of Visitors with the patient</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3862644762"/>
                  </a:ext>
                </a:extLst>
              </a:tr>
              <a:tr h="249111">
                <a:tc>
                  <a:txBody>
                    <a:bodyPr/>
                    <a:lstStyle/>
                    <a:p>
                      <a:r>
                        <a:rPr lang="en-IN" sz="800" b="1" cap="none" spc="0">
                          <a:solidFill>
                            <a:schemeClr val="tx1"/>
                          </a:solidFill>
                          <a:effectLst/>
                        </a:rPr>
                        <a:t>Age</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800" cap="none" spc="0">
                          <a:solidFill>
                            <a:schemeClr val="tx1"/>
                          </a:solidFill>
                          <a:effectLst/>
                        </a:rPr>
                        <a:t>Age of the patient</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284207321"/>
                  </a:ext>
                </a:extLst>
              </a:tr>
              <a:tr h="249111">
                <a:tc>
                  <a:txBody>
                    <a:bodyPr/>
                    <a:lstStyle/>
                    <a:p>
                      <a:r>
                        <a:rPr lang="en-IN" sz="800" b="1" cap="none" spc="0">
                          <a:solidFill>
                            <a:schemeClr val="tx1"/>
                          </a:solidFill>
                          <a:effectLst/>
                        </a:rPr>
                        <a:t>Admission_Deposit</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IN" sz="800" cap="none" spc="0">
                          <a:solidFill>
                            <a:schemeClr val="tx1"/>
                          </a:solidFill>
                          <a:effectLst/>
                        </a:rPr>
                        <a:t>Deposit at the time of Admission</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842423216"/>
                  </a:ext>
                </a:extLst>
              </a:tr>
              <a:tr h="249111">
                <a:tc>
                  <a:txBody>
                    <a:bodyPr/>
                    <a:lstStyle/>
                    <a:p>
                      <a:r>
                        <a:rPr lang="en-IN" sz="800" b="1" cap="none" spc="0">
                          <a:solidFill>
                            <a:schemeClr val="tx1"/>
                          </a:solidFill>
                          <a:effectLst/>
                        </a:rPr>
                        <a:t>Stay</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800" cap="none" spc="0">
                          <a:solidFill>
                            <a:schemeClr val="tx1"/>
                          </a:solidFill>
                          <a:effectLst/>
                        </a:rPr>
                        <a:t>Deposit at the time of Admission</a:t>
                      </a:r>
                      <a:endParaRPr lang="en-IN" sz="8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531" marR="45569" marT="12152" marB="91138">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02778612"/>
                  </a:ext>
                </a:extLst>
              </a:tr>
            </a:tbl>
          </a:graphicData>
        </a:graphic>
      </p:graphicFrame>
    </p:spTree>
    <p:extLst>
      <p:ext uri="{BB962C8B-B14F-4D97-AF65-F5344CB8AC3E}">
        <p14:creationId xmlns:p14="http://schemas.microsoft.com/office/powerpoint/2010/main" val="401268709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AA626E-87B6-CEC8-6FEB-35040BD47340}"/>
              </a:ext>
            </a:extLst>
          </p:cNvPr>
          <p:cNvSpPr>
            <a:spLocks noGrp="1"/>
          </p:cNvSpPr>
          <p:nvPr>
            <p:ph type="title"/>
          </p:nvPr>
        </p:nvSpPr>
        <p:spPr>
          <a:xfrm>
            <a:off x="8200279" y="2008908"/>
            <a:ext cx="3344020" cy="2630323"/>
          </a:xfrm>
        </p:spPr>
        <p:txBody>
          <a:bodyPr vert="horz" lIns="91440" tIns="45720" rIns="91440" bIns="45720" rtlCol="0" anchor="b">
            <a:normAutofit/>
          </a:bodyPr>
          <a:lstStyle/>
          <a:p>
            <a:br>
              <a:rPr lang="en-US" sz="4400"/>
            </a:br>
            <a:r>
              <a:rPr lang="en-US" sz="4400">
                <a:solidFill>
                  <a:srgbClr val="EBEBEB"/>
                </a:solidFill>
              </a:rPr>
              <a:t>Variable Type</a:t>
            </a:r>
            <a:endParaRPr lang="en-US" sz="4400" b="0" i="0" kern="1200">
              <a:solidFill>
                <a:srgbClr val="EBEBEB"/>
              </a:solidFill>
              <a:latin typeface="+mj-lt"/>
            </a:endParaRPr>
          </a:p>
        </p:txBody>
      </p:sp>
      <p:sp useBgFill="1">
        <p:nvSpPr>
          <p:cNvPr id="23" name="Rectangle 22">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descr="Diagram&#10;&#10;Description automatically generated">
            <a:extLst>
              <a:ext uri="{FF2B5EF4-FFF2-40B4-BE49-F238E27FC236}">
                <a16:creationId xmlns:a16="http://schemas.microsoft.com/office/drawing/2014/main" id="{D950CAB8-5783-345C-2488-5273837F5171}"/>
              </a:ext>
            </a:extLst>
          </p:cNvPr>
          <p:cNvPicPr>
            <a:picLocks noGrp="1" noChangeAspect="1"/>
          </p:cNvPicPr>
          <p:nvPr>
            <p:ph idx="1"/>
          </p:nvPr>
        </p:nvPicPr>
        <p:blipFill>
          <a:blip r:embed="rId6"/>
          <a:stretch>
            <a:fillRect/>
          </a:stretch>
        </p:blipFill>
        <p:spPr>
          <a:xfrm>
            <a:off x="955392" y="1136605"/>
            <a:ext cx="6372175" cy="47080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52597287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4066D-9EE9-B0A5-9F91-E8B07A5EF71B}"/>
              </a:ext>
            </a:extLst>
          </p:cNvPr>
          <p:cNvSpPr>
            <a:spLocks noGrp="1"/>
          </p:cNvSpPr>
          <p:nvPr>
            <p:ph type="title"/>
          </p:nvPr>
        </p:nvSpPr>
        <p:spPr>
          <a:xfrm>
            <a:off x="718202" y="383459"/>
            <a:ext cx="9215507" cy="1043559"/>
          </a:xfrm>
        </p:spPr>
        <p:txBody>
          <a:bodyPr>
            <a:normAutofit/>
          </a:bodyPr>
          <a:lstStyle/>
          <a:p>
            <a:pPr>
              <a:lnSpc>
                <a:spcPct val="90000"/>
              </a:lnSpc>
            </a:pPr>
            <a:r>
              <a:rPr lang="en-US" sz="3100"/>
              <a:t>EDA – identifying null and incomplete values</a:t>
            </a:r>
          </a:p>
        </p:txBody>
      </p:sp>
      <p:sp>
        <p:nvSpPr>
          <p:cNvPr id="9" name="Content Placeholder 2">
            <a:extLst>
              <a:ext uri="{FF2B5EF4-FFF2-40B4-BE49-F238E27FC236}">
                <a16:creationId xmlns:a16="http://schemas.microsoft.com/office/drawing/2014/main" id="{E1ADB050-8E3E-65DA-C849-ECC627BECFE5}"/>
              </a:ext>
            </a:extLst>
          </p:cNvPr>
          <p:cNvSpPr txBox="1">
            <a:spLocks/>
          </p:cNvSpPr>
          <p:nvPr/>
        </p:nvSpPr>
        <p:spPr>
          <a:xfrm>
            <a:off x="516832" y="1151729"/>
            <a:ext cx="11020045" cy="5322812"/>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t>Dataset Loaded to </a:t>
            </a:r>
            <a:r>
              <a:rPr lang="en-US" err="1"/>
              <a:t>Colab</a:t>
            </a:r>
            <a:r>
              <a:rPr lang="en-US"/>
              <a:t> Workspace. </a:t>
            </a:r>
          </a:p>
          <a:p>
            <a:pPr>
              <a:buClr>
                <a:srgbClr val="8AD0D6"/>
              </a:buClr>
            </a:pPr>
            <a:r>
              <a:rPr lang="en-US"/>
              <a:t>Dataset contains </a:t>
            </a:r>
            <a:r>
              <a:rPr lang="en-US" err="1"/>
              <a:t>approx</a:t>
            </a:r>
            <a:r>
              <a:rPr lang="en-US"/>
              <a:t> 300k observations &amp; 18 variables</a:t>
            </a:r>
          </a:p>
          <a:p>
            <a:r>
              <a:rPr lang="en-US"/>
              <a:t>T</a:t>
            </a:r>
            <a:r>
              <a:rPr lang="en-US" sz="2000"/>
              <a:t>otal 4645 null values :city code Patient – 4532, </a:t>
            </a:r>
            <a:r>
              <a:rPr lang="en-US" sz="2000" err="1"/>
              <a:t>bed_grade</a:t>
            </a:r>
            <a:r>
              <a:rPr lang="en-US" sz="2000"/>
              <a:t> – 113.</a:t>
            </a:r>
          </a:p>
          <a:p>
            <a:r>
              <a:rPr lang="en-US" sz="2000"/>
              <a:t>Dataset contains 4645 rows with incomplete values. </a:t>
            </a:r>
          </a:p>
          <a:p>
            <a:r>
              <a:rPr lang="en-US" err="1"/>
              <a:t>Pateint</a:t>
            </a:r>
            <a:r>
              <a:rPr lang="en-US"/>
              <a:t> data can be grouped into:</a:t>
            </a:r>
          </a:p>
          <a:p>
            <a:pPr lvl="1"/>
            <a:r>
              <a:rPr lang="en-US"/>
              <a:t>Hospital city Area</a:t>
            </a:r>
          </a:p>
          <a:p>
            <a:pPr lvl="1"/>
            <a:r>
              <a:rPr lang="en-US"/>
              <a:t>Department and Type of admission</a:t>
            </a:r>
          </a:p>
          <a:p>
            <a:pPr lvl="1"/>
            <a:r>
              <a:rPr lang="en-US"/>
              <a:t>Length of stay and severity of illness</a:t>
            </a:r>
          </a:p>
          <a:p>
            <a:pPr marL="363220" lvl="1" indent="-312420"/>
            <a:r>
              <a:rPr lang="en-US"/>
              <a:t>Features correlation: stay &amp; Visitors _</a:t>
            </a:r>
            <a:r>
              <a:rPr lang="en-US" err="1"/>
              <a:t>with_Patient</a:t>
            </a:r>
            <a:r>
              <a:rPr lang="en-US"/>
              <a:t> : 0.54</a:t>
            </a:r>
          </a:p>
          <a:p>
            <a:pPr marL="50800" lvl="1" indent="0">
              <a:buNone/>
            </a:pPr>
            <a:r>
              <a:rPr lang="en-US"/>
              <a:t>						</a:t>
            </a:r>
            <a:r>
              <a:rPr lang="en-US" err="1"/>
              <a:t>city_code_hospital</a:t>
            </a:r>
            <a:r>
              <a:rPr lang="en-US"/>
              <a:t> &amp; </a:t>
            </a:r>
            <a:r>
              <a:rPr lang="en-US" err="1"/>
              <a:t>hospital_code</a:t>
            </a:r>
            <a:r>
              <a:rPr lang="en-US"/>
              <a:t> : 0.13</a:t>
            </a:r>
          </a:p>
          <a:p>
            <a:pPr marL="1828800" lvl="4" indent="0">
              <a:buNone/>
            </a:pPr>
            <a:r>
              <a:rPr lang="en-US"/>
              <a:t>		</a:t>
            </a:r>
            <a:r>
              <a:rPr lang="en-US" sz="1800" err="1"/>
              <a:t>Admission_deposit</a:t>
            </a:r>
            <a:r>
              <a:rPr lang="en-US" sz="1800"/>
              <a:t> &amp; Available extra rooms in hospital : -0.14</a:t>
            </a:r>
          </a:p>
          <a:p>
            <a:pPr marL="457200" lvl="1" indent="0">
              <a:buClr>
                <a:srgbClr val="1E5155">
                  <a:lumMod val="40000"/>
                  <a:lumOff val="60000"/>
                </a:srgbClr>
              </a:buClr>
              <a:buNone/>
            </a:pPr>
            <a:endParaRPr lang="en-US"/>
          </a:p>
          <a:p>
            <a:pPr marL="0" indent="0">
              <a:buClr>
                <a:srgbClr val="1E5155">
                  <a:lumMod val="40000"/>
                  <a:lumOff val="60000"/>
                </a:srgbClr>
              </a:buClr>
              <a:buNone/>
            </a:pPr>
            <a:endParaRPr lang="en-US"/>
          </a:p>
          <a:p>
            <a:pPr>
              <a:buClr>
                <a:srgbClr val="8AD0D6"/>
              </a:buClr>
            </a:pPr>
            <a:endParaRPr lang="en-US"/>
          </a:p>
        </p:txBody>
      </p:sp>
    </p:spTree>
    <p:extLst>
      <p:ext uri="{BB962C8B-B14F-4D97-AF65-F5344CB8AC3E}">
        <p14:creationId xmlns:p14="http://schemas.microsoft.com/office/powerpoint/2010/main" val="20929751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{B436A91F-4D8C-5648-B897-EF143683C6EA}tf10001062</Template>
  <TotalTime>0</TotalTime>
  <Words>728</Words>
  <Application>Microsoft Office PowerPoint</Application>
  <PresentationFormat>Widescreen</PresentationFormat>
  <Paragraphs>106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vt:lpstr>
      <vt:lpstr>Hospital IPD Analysis </vt:lpstr>
      <vt:lpstr>Team Introduction</vt:lpstr>
      <vt:lpstr>Background &amp; Motivation</vt:lpstr>
      <vt:lpstr>Problem statement </vt:lpstr>
      <vt:lpstr>Analysis Questions</vt:lpstr>
      <vt:lpstr>Dataset description</vt:lpstr>
      <vt:lpstr> Variable Description</vt:lpstr>
      <vt:lpstr> Variable Type</vt:lpstr>
      <vt:lpstr>EDA – identifying null and incomplete values</vt:lpstr>
      <vt:lpstr>Visualizations of various features </vt:lpstr>
      <vt:lpstr>Plot to show the distribution of Admission Deposit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Project</dc:title>
  <dc:creator>Gurjinderpal Singh</dc:creator>
  <cp:lastModifiedBy>Divyajot Singh Mankan</cp:lastModifiedBy>
  <cp:revision>2</cp:revision>
  <cp:lastPrinted>2023-03-24T21:01:50Z</cp:lastPrinted>
  <dcterms:created xsi:type="dcterms:W3CDTF">2023-03-23T00:32:24Z</dcterms:created>
  <dcterms:modified xsi:type="dcterms:W3CDTF">2023-03-24T21:10:52Z</dcterms:modified>
</cp:coreProperties>
</file>