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94" r:id="rId2"/>
    <p:sldId id="285" r:id="rId3"/>
    <p:sldId id="286" r:id="rId4"/>
    <p:sldId id="287" r:id="rId5"/>
    <p:sldId id="258" r:id="rId6"/>
    <p:sldId id="262" r:id="rId7"/>
    <p:sldId id="264" r:id="rId8"/>
    <p:sldId id="266" r:id="rId9"/>
    <p:sldId id="269" r:id="rId10"/>
    <p:sldId id="270" r:id="rId11"/>
    <p:sldId id="272" r:id="rId12"/>
    <p:sldId id="273" r:id="rId13"/>
    <p:sldId id="274" r:id="rId14"/>
    <p:sldId id="275" r:id="rId15"/>
    <p:sldId id="277" r:id="rId16"/>
    <p:sldId id="288" r:id="rId17"/>
    <p:sldId id="281" r:id="rId18"/>
    <p:sldId id="282" r:id="rId19"/>
    <p:sldId id="283" r:id="rId20"/>
    <p:sldId id="289" r:id="rId21"/>
    <p:sldId id="290" r:id="rId22"/>
    <p:sldId id="291" r:id="rId23"/>
    <p:sldId id="292" r:id="rId24"/>
    <p:sldId id="293" r:id="rId25"/>
    <p:sldId id="295" r:id="rId26"/>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0" y="-10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2/10/2022</a:t>
            </a:fld>
            <a:endParaRPr lang="en-US"/>
          </a:p>
        </p:txBody>
      </p:sp>
      <p:sp>
        <p:nvSpPr>
          <p:cNvPr id="6" name="Holder 6"/>
          <p:cNvSpPr>
            <a:spLocks noGrp="1"/>
          </p:cNvSpPr>
          <p:nvPr>
            <p:ph type="sldNum" sz="quarter" idx="7"/>
          </p:nvPr>
        </p:nvSpPr>
        <p:spPr/>
        <p:txBody>
          <a:bodyPr lIns="0" tIns="0" rIns="0" bIns="0"/>
          <a:lstStyle>
            <a:lvl1pPr>
              <a:defRPr sz="1050" b="0" i="0">
                <a:solidFill>
                  <a:schemeClr val="bg1"/>
                </a:solidFill>
                <a:latin typeface="Carlito"/>
                <a:cs typeface="Carlito"/>
              </a:defRPr>
            </a:lvl1pPr>
          </a:lstStyle>
          <a:p>
            <a:pPr marL="38100">
              <a:lnSpc>
                <a:spcPts val="1100"/>
              </a:lnSpc>
            </a:pPr>
            <a:fld id="{81D60167-4931-47E6-BA6A-407CBD079E47}" type="slidenum">
              <a:rPr dirty="0"/>
              <a:pPr marL="38100">
                <a:lnSpc>
                  <a:spcPts val="1100"/>
                </a:lnSpc>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252525"/>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Carlito"/>
                <a:cs typeface="Carli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2/10/2022</a:t>
            </a:fld>
            <a:endParaRPr lang="en-US"/>
          </a:p>
        </p:txBody>
      </p:sp>
      <p:sp>
        <p:nvSpPr>
          <p:cNvPr id="6" name="Holder 6"/>
          <p:cNvSpPr>
            <a:spLocks noGrp="1"/>
          </p:cNvSpPr>
          <p:nvPr>
            <p:ph type="sldNum" sz="quarter" idx="7"/>
          </p:nvPr>
        </p:nvSpPr>
        <p:spPr/>
        <p:txBody>
          <a:bodyPr lIns="0" tIns="0" rIns="0" bIns="0"/>
          <a:lstStyle>
            <a:lvl1pPr>
              <a:defRPr sz="1050" b="0" i="0">
                <a:solidFill>
                  <a:schemeClr val="bg1"/>
                </a:solidFill>
                <a:latin typeface="Carlito"/>
                <a:cs typeface="Carlito"/>
              </a:defRPr>
            </a:lvl1pPr>
          </a:lstStyle>
          <a:p>
            <a:pPr marL="38100">
              <a:lnSpc>
                <a:spcPts val="1100"/>
              </a:lnSpc>
            </a:pPr>
            <a:fld id="{81D60167-4931-47E6-BA6A-407CBD079E47}" type="slidenum">
              <a:rPr dirty="0"/>
              <a:pPr marL="38100">
                <a:lnSpc>
                  <a:spcPts val="1100"/>
                </a:lnSpc>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47" y="6400799"/>
            <a:ext cx="9141460" cy="457200"/>
          </a:xfrm>
          <a:custGeom>
            <a:avLst/>
            <a:gdLst/>
            <a:ahLst/>
            <a:cxnLst/>
            <a:rect l="l" t="t" r="r" b="b"/>
            <a:pathLst>
              <a:path w="9141460" h="457200">
                <a:moveTo>
                  <a:pt x="9140952" y="0"/>
                </a:moveTo>
                <a:lnTo>
                  <a:pt x="0" y="0"/>
                </a:lnTo>
                <a:lnTo>
                  <a:pt x="0" y="457199"/>
                </a:lnTo>
                <a:lnTo>
                  <a:pt x="9140952" y="457199"/>
                </a:lnTo>
                <a:lnTo>
                  <a:pt x="9140952" y="0"/>
                </a:lnTo>
                <a:close/>
              </a:path>
            </a:pathLst>
          </a:custGeom>
          <a:solidFill>
            <a:srgbClr val="BC572C"/>
          </a:solidFill>
        </p:spPr>
        <p:txBody>
          <a:bodyPr wrap="square" lIns="0" tIns="0" rIns="0" bIns="0" rtlCol="0"/>
          <a:lstStyle/>
          <a:p>
            <a:endParaRPr/>
          </a:p>
        </p:txBody>
      </p:sp>
      <p:sp>
        <p:nvSpPr>
          <p:cNvPr id="17" name="bg object 17"/>
          <p:cNvSpPr/>
          <p:nvPr/>
        </p:nvSpPr>
        <p:spPr>
          <a:xfrm>
            <a:off x="0" y="6333744"/>
            <a:ext cx="9141460" cy="64135"/>
          </a:xfrm>
          <a:custGeom>
            <a:avLst/>
            <a:gdLst/>
            <a:ahLst/>
            <a:cxnLst/>
            <a:rect l="l" t="t" r="r" b="b"/>
            <a:pathLst>
              <a:path w="9141460" h="64135">
                <a:moveTo>
                  <a:pt x="9140952" y="0"/>
                </a:moveTo>
                <a:lnTo>
                  <a:pt x="0" y="0"/>
                </a:lnTo>
                <a:lnTo>
                  <a:pt x="0" y="64007"/>
                </a:lnTo>
                <a:lnTo>
                  <a:pt x="9140952" y="64007"/>
                </a:lnTo>
                <a:lnTo>
                  <a:pt x="9140952" y="0"/>
                </a:lnTo>
                <a:close/>
              </a:path>
            </a:pathLst>
          </a:custGeom>
          <a:solidFill>
            <a:srgbClr val="E38312"/>
          </a:solidFill>
        </p:spPr>
        <p:txBody>
          <a:bodyPr wrap="square" lIns="0" tIns="0" rIns="0" bIns="0" rtlCol="0"/>
          <a:lstStyle/>
          <a:p>
            <a:endParaRPr/>
          </a:p>
        </p:txBody>
      </p:sp>
      <p:sp>
        <p:nvSpPr>
          <p:cNvPr id="18" name="bg object 18"/>
          <p:cNvSpPr/>
          <p:nvPr/>
        </p:nvSpPr>
        <p:spPr>
          <a:xfrm>
            <a:off x="2421381" y="386090"/>
            <a:ext cx="3375411" cy="323238"/>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200" b="0" i="0">
                <a:solidFill>
                  <a:srgbClr val="252525"/>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2/10/2022</a:t>
            </a:fld>
            <a:endParaRPr lang="en-US"/>
          </a:p>
        </p:txBody>
      </p:sp>
      <p:sp>
        <p:nvSpPr>
          <p:cNvPr id="7" name="Holder 7"/>
          <p:cNvSpPr>
            <a:spLocks noGrp="1"/>
          </p:cNvSpPr>
          <p:nvPr>
            <p:ph type="sldNum" sz="quarter" idx="7"/>
          </p:nvPr>
        </p:nvSpPr>
        <p:spPr/>
        <p:txBody>
          <a:bodyPr lIns="0" tIns="0" rIns="0" bIns="0"/>
          <a:lstStyle>
            <a:lvl1pPr>
              <a:defRPr sz="1050" b="0" i="0">
                <a:solidFill>
                  <a:schemeClr val="bg1"/>
                </a:solidFill>
                <a:latin typeface="Carlito"/>
                <a:cs typeface="Carlito"/>
              </a:defRPr>
            </a:lvl1pPr>
          </a:lstStyle>
          <a:p>
            <a:pPr marL="38100">
              <a:lnSpc>
                <a:spcPts val="1100"/>
              </a:lnSpc>
            </a:pPr>
            <a:fld id="{81D60167-4931-47E6-BA6A-407CBD079E47}" type="slidenum">
              <a:rPr dirty="0"/>
              <a:pPr marL="38100">
                <a:lnSpc>
                  <a:spcPts val="1100"/>
                </a:lnSpc>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47" y="6400799"/>
            <a:ext cx="9141460" cy="457200"/>
          </a:xfrm>
          <a:custGeom>
            <a:avLst/>
            <a:gdLst/>
            <a:ahLst/>
            <a:cxnLst/>
            <a:rect l="l" t="t" r="r" b="b"/>
            <a:pathLst>
              <a:path w="9141460" h="457200">
                <a:moveTo>
                  <a:pt x="9140952" y="0"/>
                </a:moveTo>
                <a:lnTo>
                  <a:pt x="0" y="0"/>
                </a:lnTo>
                <a:lnTo>
                  <a:pt x="0" y="457199"/>
                </a:lnTo>
                <a:lnTo>
                  <a:pt x="9140952" y="457199"/>
                </a:lnTo>
                <a:lnTo>
                  <a:pt x="9140952" y="0"/>
                </a:lnTo>
                <a:close/>
              </a:path>
            </a:pathLst>
          </a:custGeom>
          <a:solidFill>
            <a:srgbClr val="BC572C"/>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200" b="0" i="0">
                <a:solidFill>
                  <a:srgbClr val="252525"/>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2/10/2022</a:t>
            </a:fld>
            <a:endParaRPr lang="en-US"/>
          </a:p>
        </p:txBody>
      </p:sp>
      <p:sp>
        <p:nvSpPr>
          <p:cNvPr id="5" name="Holder 5"/>
          <p:cNvSpPr>
            <a:spLocks noGrp="1"/>
          </p:cNvSpPr>
          <p:nvPr>
            <p:ph type="sldNum" sz="quarter" idx="7"/>
          </p:nvPr>
        </p:nvSpPr>
        <p:spPr/>
        <p:txBody>
          <a:bodyPr lIns="0" tIns="0" rIns="0" bIns="0"/>
          <a:lstStyle>
            <a:lvl1pPr>
              <a:defRPr sz="1050" b="0" i="0">
                <a:solidFill>
                  <a:schemeClr val="bg1"/>
                </a:solidFill>
                <a:latin typeface="Carlito"/>
                <a:cs typeface="Carlito"/>
              </a:defRPr>
            </a:lvl1pPr>
          </a:lstStyle>
          <a:p>
            <a:pPr marL="38100">
              <a:lnSpc>
                <a:spcPts val="1100"/>
              </a:lnSpc>
            </a:pPr>
            <a:fld id="{81D60167-4931-47E6-BA6A-407CBD079E47}" type="slidenum">
              <a:rPr dirty="0"/>
              <a:pPr marL="38100">
                <a:lnSpc>
                  <a:spcPts val="1100"/>
                </a:lnSpc>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2/10/2022</a:t>
            </a:fld>
            <a:endParaRPr lang="en-US"/>
          </a:p>
        </p:txBody>
      </p:sp>
      <p:sp>
        <p:nvSpPr>
          <p:cNvPr id="4" name="Holder 4"/>
          <p:cNvSpPr>
            <a:spLocks noGrp="1"/>
          </p:cNvSpPr>
          <p:nvPr>
            <p:ph type="sldNum" sz="quarter" idx="7"/>
          </p:nvPr>
        </p:nvSpPr>
        <p:spPr/>
        <p:txBody>
          <a:bodyPr lIns="0" tIns="0" rIns="0" bIns="0"/>
          <a:lstStyle>
            <a:lvl1pPr>
              <a:defRPr sz="1050" b="0" i="0">
                <a:solidFill>
                  <a:schemeClr val="bg1"/>
                </a:solidFill>
                <a:latin typeface="Carlito"/>
                <a:cs typeface="Carlito"/>
              </a:defRPr>
            </a:lvl1pPr>
          </a:lstStyle>
          <a:p>
            <a:pPr marL="38100">
              <a:lnSpc>
                <a:spcPts val="1100"/>
              </a:lnSpc>
            </a:pPr>
            <a:fld id="{81D60167-4931-47E6-BA6A-407CBD079E47}" type="slidenum">
              <a:rPr dirty="0"/>
              <a:pPr marL="38100">
                <a:lnSpc>
                  <a:spcPts val="1100"/>
                </a:lnSpc>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47" y="6400799"/>
            <a:ext cx="9141460" cy="457200"/>
          </a:xfrm>
          <a:custGeom>
            <a:avLst/>
            <a:gdLst/>
            <a:ahLst/>
            <a:cxnLst/>
            <a:rect l="l" t="t" r="r" b="b"/>
            <a:pathLst>
              <a:path w="9141460" h="457200">
                <a:moveTo>
                  <a:pt x="9140952" y="0"/>
                </a:moveTo>
                <a:lnTo>
                  <a:pt x="0" y="0"/>
                </a:lnTo>
                <a:lnTo>
                  <a:pt x="0" y="457199"/>
                </a:lnTo>
                <a:lnTo>
                  <a:pt x="9140952" y="457199"/>
                </a:lnTo>
                <a:lnTo>
                  <a:pt x="9140952" y="0"/>
                </a:lnTo>
                <a:close/>
              </a:path>
            </a:pathLst>
          </a:custGeom>
          <a:solidFill>
            <a:srgbClr val="BC572C"/>
          </a:solidFill>
        </p:spPr>
        <p:txBody>
          <a:bodyPr wrap="square" lIns="0" tIns="0" rIns="0" bIns="0" rtlCol="0"/>
          <a:lstStyle/>
          <a:p>
            <a:endParaRPr/>
          </a:p>
        </p:txBody>
      </p:sp>
      <p:sp>
        <p:nvSpPr>
          <p:cNvPr id="17" name="bg object 17"/>
          <p:cNvSpPr/>
          <p:nvPr/>
        </p:nvSpPr>
        <p:spPr>
          <a:xfrm>
            <a:off x="0" y="6333744"/>
            <a:ext cx="9141460" cy="64135"/>
          </a:xfrm>
          <a:custGeom>
            <a:avLst/>
            <a:gdLst/>
            <a:ahLst/>
            <a:cxnLst/>
            <a:rect l="l" t="t" r="r" b="b"/>
            <a:pathLst>
              <a:path w="9141460" h="64135">
                <a:moveTo>
                  <a:pt x="9140952" y="0"/>
                </a:moveTo>
                <a:lnTo>
                  <a:pt x="0" y="0"/>
                </a:lnTo>
                <a:lnTo>
                  <a:pt x="0" y="64007"/>
                </a:lnTo>
                <a:lnTo>
                  <a:pt x="9140952" y="64007"/>
                </a:lnTo>
                <a:lnTo>
                  <a:pt x="9140952" y="0"/>
                </a:lnTo>
                <a:close/>
              </a:path>
            </a:pathLst>
          </a:custGeom>
          <a:solidFill>
            <a:srgbClr val="E38312"/>
          </a:solidFill>
        </p:spPr>
        <p:txBody>
          <a:bodyPr wrap="square" lIns="0" tIns="0" rIns="0" bIns="0" rtlCol="0"/>
          <a:lstStyle/>
          <a:p>
            <a:endParaRPr/>
          </a:p>
        </p:txBody>
      </p:sp>
      <p:sp>
        <p:nvSpPr>
          <p:cNvPr id="2" name="Holder 2"/>
          <p:cNvSpPr>
            <a:spLocks noGrp="1"/>
          </p:cNvSpPr>
          <p:nvPr>
            <p:ph type="title"/>
          </p:nvPr>
        </p:nvSpPr>
        <p:spPr>
          <a:xfrm>
            <a:off x="2839084" y="1037970"/>
            <a:ext cx="3465830" cy="513715"/>
          </a:xfrm>
          <a:prstGeom prst="rect">
            <a:avLst/>
          </a:prstGeom>
        </p:spPr>
        <p:txBody>
          <a:bodyPr wrap="square" lIns="0" tIns="0" rIns="0" bIns="0">
            <a:spAutoFit/>
          </a:bodyPr>
          <a:lstStyle>
            <a:lvl1pPr>
              <a:defRPr sz="3200" b="0" i="0">
                <a:solidFill>
                  <a:srgbClr val="252525"/>
                </a:solidFill>
                <a:latin typeface="Times New Roman"/>
                <a:cs typeface="Times New Roman"/>
              </a:defRPr>
            </a:lvl1pPr>
          </a:lstStyle>
          <a:p>
            <a:endParaRPr/>
          </a:p>
        </p:txBody>
      </p:sp>
      <p:sp>
        <p:nvSpPr>
          <p:cNvPr id="3" name="Holder 3"/>
          <p:cNvSpPr>
            <a:spLocks noGrp="1"/>
          </p:cNvSpPr>
          <p:nvPr>
            <p:ph type="body" idx="1"/>
          </p:nvPr>
        </p:nvSpPr>
        <p:spPr>
          <a:xfrm>
            <a:off x="866495" y="1553971"/>
            <a:ext cx="7411008" cy="4520565"/>
          </a:xfrm>
          <a:prstGeom prst="rect">
            <a:avLst/>
          </a:prstGeom>
        </p:spPr>
        <p:txBody>
          <a:bodyPr wrap="square" lIns="0" tIns="0" rIns="0" bIns="0">
            <a:spAutoFit/>
          </a:bodyPr>
          <a:lstStyle>
            <a:lvl1pPr>
              <a:defRPr sz="2000" b="0" i="0">
                <a:solidFill>
                  <a:schemeClr val="tx1"/>
                </a:solidFill>
                <a:latin typeface="Carlito"/>
                <a:cs typeface="Carlito"/>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2/10/2022</a:t>
            </a:fld>
            <a:endParaRPr lang="en-US"/>
          </a:p>
        </p:txBody>
      </p:sp>
      <p:sp>
        <p:nvSpPr>
          <p:cNvPr id="6" name="Holder 6"/>
          <p:cNvSpPr>
            <a:spLocks noGrp="1"/>
          </p:cNvSpPr>
          <p:nvPr>
            <p:ph type="sldNum" sz="quarter" idx="7"/>
          </p:nvPr>
        </p:nvSpPr>
        <p:spPr>
          <a:xfrm>
            <a:off x="8142731" y="6575247"/>
            <a:ext cx="213359" cy="160020"/>
          </a:xfrm>
          <a:prstGeom prst="rect">
            <a:avLst/>
          </a:prstGeom>
        </p:spPr>
        <p:txBody>
          <a:bodyPr wrap="square" lIns="0" tIns="0" rIns="0" bIns="0">
            <a:spAutoFit/>
          </a:bodyPr>
          <a:lstStyle>
            <a:lvl1pPr>
              <a:defRPr sz="1050" b="0" i="0">
                <a:solidFill>
                  <a:schemeClr val="bg1"/>
                </a:solidFill>
                <a:latin typeface="Carlito"/>
                <a:cs typeface="Carlito"/>
              </a:defRPr>
            </a:lvl1pPr>
          </a:lstStyle>
          <a:p>
            <a:pPr marL="38100">
              <a:lnSpc>
                <a:spcPts val="1100"/>
              </a:lnSpc>
            </a:pPr>
            <a:fld id="{81D60167-4931-47E6-BA6A-407CBD079E47}" type="slidenum">
              <a:rPr dirty="0"/>
              <a:pPr marL="38100">
                <a:lnSpc>
                  <a:spcPts val="1100"/>
                </a:lnSpc>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42.jpe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41.jpeg"/><Relationship Id="rId5" Type="http://schemas.openxmlformats.org/officeDocument/2006/relationships/image" Target="../media/image40.png"/><Relationship Id="rId4" Type="http://schemas.openxmlformats.org/officeDocument/2006/relationships/image" Target="../media/image39.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1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jpe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jpeg"/></Relationships>
</file>

<file path=ppt/slides/_rels/slide14.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53.jpeg"/><Relationship Id="rId1" Type="http://schemas.openxmlformats.org/officeDocument/2006/relationships/slideLayout" Target="../slideLayouts/slideLayout5.xml"/><Relationship Id="rId5" Type="http://schemas.openxmlformats.org/officeDocument/2006/relationships/image" Target="../media/image47.png"/><Relationship Id="rId4" Type="http://schemas.openxmlformats.org/officeDocument/2006/relationships/image" Target="../media/image46.png"/></Relationships>
</file>

<file path=ppt/slides/_rels/slide1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1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jpeg"/><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1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wikipedia.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 Id="rId4" Type="http://schemas.openxmlformats.org/officeDocument/2006/relationships/hyperlink" Target="http://www.arduino.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jpe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jpe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jpeg"/><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jpe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295400"/>
            <a:ext cx="6477000" cy="492443"/>
          </a:xfrm>
        </p:spPr>
        <p:txBody>
          <a:bodyPr/>
          <a:lstStyle/>
          <a:p>
            <a:r>
              <a:rPr lang="en-US" dirty="0" smtClean="0"/>
              <a:t>SMART HOME AUTOMATION</a:t>
            </a:r>
            <a:endParaRPr lang="en-US" dirty="0"/>
          </a:p>
        </p:txBody>
      </p:sp>
      <p:pic>
        <p:nvPicPr>
          <p:cNvPr id="3" name="Picture 3"/>
          <p:cNvPicPr>
            <a:picLocks noChangeAspect="1"/>
          </p:cNvPicPr>
          <p:nvPr/>
        </p:nvPicPr>
        <p:blipFill>
          <a:blip r:embed="rId2" cstate="print"/>
          <a:stretch>
            <a:fillRect/>
          </a:stretch>
        </p:blipFill>
        <p:spPr>
          <a:xfrm>
            <a:off x="228600" y="228600"/>
            <a:ext cx="690716" cy="69071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Rectangle 3"/>
          <p:cNvSpPr/>
          <p:nvPr/>
        </p:nvSpPr>
        <p:spPr>
          <a:xfrm>
            <a:off x="3733800" y="228600"/>
            <a:ext cx="5105400" cy="646331"/>
          </a:xfrm>
          <a:prstGeom prst="rect">
            <a:avLst/>
          </a:prstGeom>
        </p:spPr>
        <p:txBody>
          <a:bodyPr wrap="square">
            <a:spAutoFit/>
          </a:bodyPr>
          <a:lstStyle/>
          <a:p>
            <a:r>
              <a:rPr lang="en-US" dirty="0" smtClean="0"/>
              <a:t>            Final </a:t>
            </a:r>
            <a:r>
              <a:rPr lang="en-US" dirty="0" smtClean="0"/>
              <a:t>Year Project Review </a:t>
            </a:r>
            <a:r>
              <a:rPr lang="en-US" dirty="0" smtClean="0"/>
              <a:t> </a:t>
            </a:r>
            <a:r>
              <a:rPr lang="en-US" dirty="0" smtClean="0"/>
              <a:t>#</a:t>
            </a:r>
            <a:r>
              <a:rPr lang="en-US" dirty="0" smtClean="0"/>
              <a:t>2</a:t>
            </a:r>
            <a:endParaRPr lang="en-US" dirty="0" smtClean="0"/>
          </a:p>
          <a:p>
            <a:r>
              <a:rPr lang="en-US" dirty="0" smtClean="0"/>
              <a:t>            Dept</a:t>
            </a:r>
            <a:r>
              <a:rPr lang="en-US" dirty="0" smtClean="0"/>
              <a:t>. of Electrical Engineering</a:t>
            </a:r>
            <a:endParaRPr lang="en-US" dirty="0"/>
          </a:p>
        </p:txBody>
      </p:sp>
      <p:sp>
        <p:nvSpPr>
          <p:cNvPr id="5" name="Rectangle 4"/>
          <p:cNvSpPr/>
          <p:nvPr/>
        </p:nvSpPr>
        <p:spPr>
          <a:xfrm>
            <a:off x="2057400" y="1981200"/>
            <a:ext cx="4572000" cy="1754326"/>
          </a:xfrm>
          <a:prstGeom prst="rect">
            <a:avLst/>
          </a:prstGeom>
        </p:spPr>
        <p:txBody>
          <a:bodyPr>
            <a:spAutoFit/>
          </a:bodyPr>
          <a:lstStyle/>
          <a:p>
            <a:pPr algn="ctr">
              <a:lnSpc>
                <a:spcPct val="100000"/>
              </a:lnSpc>
            </a:pPr>
            <a:r>
              <a:rPr lang="en-US" b="1" dirty="0" smtClean="0">
                <a:solidFill>
                  <a:srgbClr val="7030A0"/>
                </a:solidFill>
                <a:latin typeface="Arial Narrow" pitchFamily="34" charset="0"/>
              </a:rPr>
              <a:t>PRESENTED BY:</a:t>
            </a:r>
            <a:endParaRPr lang="en-US" b="1" dirty="0" smtClean="0">
              <a:solidFill>
                <a:srgbClr val="7030A0"/>
              </a:solidFill>
              <a:latin typeface="Arial Narrow" pitchFamily="34" charset="0"/>
            </a:endParaRPr>
          </a:p>
          <a:p>
            <a:pPr algn="ctr">
              <a:lnSpc>
                <a:spcPct val="100000"/>
              </a:lnSpc>
            </a:pPr>
            <a:r>
              <a:rPr lang="en-US" altLang="en-US" b="1" dirty="0" smtClean="0">
                <a:solidFill>
                  <a:srgbClr val="7030A0"/>
                </a:solidFill>
                <a:latin typeface="Arial Narrow" pitchFamily="34" charset="0"/>
              </a:rPr>
              <a:t>DEEPAK YADAV</a:t>
            </a:r>
            <a:endParaRPr lang="en-US" altLang="en-US" dirty="0" smtClean="0">
              <a:solidFill>
                <a:srgbClr val="7030A0"/>
              </a:solidFill>
            </a:endParaRPr>
          </a:p>
          <a:p>
            <a:pPr algn="ctr">
              <a:lnSpc>
                <a:spcPct val="100000"/>
              </a:lnSpc>
            </a:pPr>
            <a:r>
              <a:rPr lang="en-US" altLang="en-US" b="1" dirty="0" smtClean="0">
                <a:solidFill>
                  <a:srgbClr val="7030A0"/>
                </a:solidFill>
                <a:latin typeface="Arial Narrow" pitchFamily="34" charset="0"/>
              </a:rPr>
              <a:t>DIVYA JYOTI</a:t>
            </a:r>
            <a:endParaRPr lang="zh-CN" altLang="en-US" dirty="0" smtClean="0">
              <a:solidFill>
                <a:srgbClr val="7030A0"/>
              </a:solidFill>
            </a:endParaRPr>
          </a:p>
          <a:p>
            <a:pPr algn="ctr">
              <a:lnSpc>
                <a:spcPct val="100000"/>
              </a:lnSpc>
            </a:pPr>
            <a:r>
              <a:rPr lang="en-US" altLang="en-US" b="1" dirty="0" smtClean="0">
                <a:solidFill>
                  <a:srgbClr val="7030A0"/>
                </a:solidFill>
                <a:latin typeface="Arial Narrow" pitchFamily="34" charset="0"/>
              </a:rPr>
              <a:t>PREETY KUMARI</a:t>
            </a:r>
            <a:endParaRPr lang="en-US" altLang="en-US" dirty="0" smtClean="0">
              <a:solidFill>
                <a:srgbClr val="7030A0"/>
              </a:solidFill>
            </a:endParaRPr>
          </a:p>
          <a:p>
            <a:pPr algn="ctr">
              <a:lnSpc>
                <a:spcPct val="100000"/>
              </a:lnSpc>
            </a:pPr>
            <a:r>
              <a:rPr lang="en-US" altLang="en-US" b="1" dirty="0" smtClean="0">
                <a:solidFill>
                  <a:srgbClr val="7030A0"/>
                </a:solidFill>
                <a:latin typeface="Arial Narrow" pitchFamily="34" charset="0"/>
              </a:rPr>
              <a:t>PIYUSH KUMAR</a:t>
            </a:r>
            <a:endParaRPr lang="zh-CN" altLang="en-US" dirty="0" smtClean="0">
              <a:solidFill>
                <a:srgbClr val="7030A0"/>
              </a:solidFill>
            </a:endParaRPr>
          </a:p>
          <a:p>
            <a:pPr algn="ctr">
              <a:lnSpc>
                <a:spcPct val="100000"/>
              </a:lnSpc>
            </a:pPr>
            <a:r>
              <a:rPr lang="en-US" altLang="en-US" b="1" dirty="0" smtClean="0">
                <a:solidFill>
                  <a:srgbClr val="7030A0"/>
                </a:solidFill>
                <a:latin typeface="Arial Narrow" pitchFamily="34" charset="0"/>
              </a:rPr>
              <a:t>MONIKA KUMARI</a:t>
            </a:r>
            <a:endParaRPr lang="zh-CN" altLang="en-US" dirty="0">
              <a:solidFill>
                <a:srgbClr val="7030A0"/>
              </a:solidFill>
            </a:endParaRPr>
          </a:p>
        </p:txBody>
      </p:sp>
      <p:sp>
        <p:nvSpPr>
          <p:cNvPr id="6" name="Rectangle 5"/>
          <p:cNvSpPr/>
          <p:nvPr/>
        </p:nvSpPr>
        <p:spPr>
          <a:xfrm>
            <a:off x="2286000" y="4267200"/>
            <a:ext cx="4572000" cy="1200329"/>
          </a:xfrm>
          <a:prstGeom prst="rect">
            <a:avLst/>
          </a:prstGeom>
        </p:spPr>
        <p:txBody>
          <a:bodyPr>
            <a:spAutoFit/>
          </a:bodyPr>
          <a:lstStyle/>
          <a:p>
            <a:pPr>
              <a:lnSpc>
                <a:spcPct val="100000"/>
              </a:lnSpc>
            </a:pPr>
            <a:r>
              <a:rPr lang="en-US" altLang="en-US" b="1" dirty="0" smtClean="0">
                <a:solidFill>
                  <a:srgbClr val="C00000"/>
                </a:solidFill>
                <a:latin typeface="Arial Narrow" pitchFamily="34" charset="0"/>
              </a:rPr>
              <a:t>           UNDER THE GUIDENCE OF</a:t>
            </a:r>
            <a:endParaRPr lang="en-US" altLang="en-US" b="1" dirty="0" smtClean="0">
              <a:solidFill>
                <a:srgbClr val="C00000"/>
              </a:solidFill>
              <a:latin typeface="Arial Narrow" pitchFamily="34" charset="0"/>
            </a:endParaRPr>
          </a:p>
          <a:p>
            <a:pPr>
              <a:lnSpc>
                <a:spcPct val="100000"/>
              </a:lnSpc>
            </a:pPr>
            <a:r>
              <a:rPr lang="en-US" altLang="en-US" b="1" dirty="0" smtClean="0">
                <a:solidFill>
                  <a:srgbClr val="C00000"/>
                </a:solidFill>
                <a:latin typeface="Arial Narrow" pitchFamily="34" charset="0"/>
              </a:rPr>
              <a:t>                   Mr</a:t>
            </a:r>
            <a:r>
              <a:rPr lang="en-US" altLang="en-US" b="1" dirty="0" smtClean="0">
                <a:solidFill>
                  <a:srgbClr val="C00000"/>
                </a:solidFill>
                <a:latin typeface="Arial Narrow" pitchFamily="34" charset="0"/>
              </a:rPr>
              <a:t>. </a:t>
            </a:r>
            <a:r>
              <a:rPr lang="en-US" altLang="en-US" b="1" dirty="0" smtClean="0">
                <a:solidFill>
                  <a:srgbClr val="C00000"/>
                </a:solidFill>
                <a:latin typeface="Arial Narrow" pitchFamily="34" charset="0"/>
              </a:rPr>
              <a:t>TANMAY DAS</a:t>
            </a:r>
            <a:endParaRPr lang="en-US" altLang="en-US" b="1" dirty="0" smtClean="0">
              <a:solidFill>
                <a:srgbClr val="C00000"/>
              </a:solidFill>
              <a:latin typeface="Arial Narrow" pitchFamily="34" charset="0"/>
            </a:endParaRPr>
          </a:p>
          <a:p>
            <a:pPr>
              <a:lnSpc>
                <a:spcPct val="100000"/>
              </a:lnSpc>
            </a:pPr>
            <a:r>
              <a:rPr lang="en-US" altLang="en-US" b="1" dirty="0" smtClean="0">
                <a:solidFill>
                  <a:srgbClr val="C00000"/>
                </a:solidFill>
                <a:latin typeface="Arial Narrow" pitchFamily="34" charset="0"/>
              </a:rPr>
              <a:t>                   Assistant </a:t>
            </a:r>
            <a:r>
              <a:rPr lang="en-US" altLang="en-US" b="1" dirty="0" smtClean="0">
                <a:solidFill>
                  <a:srgbClr val="C00000"/>
                </a:solidFill>
                <a:latin typeface="Arial Narrow" pitchFamily="34" charset="0"/>
              </a:rPr>
              <a:t>Professor</a:t>
            </a:r>
          </a:p>
          <a:p>
            <a:pPr>
              <a:lnSpc>
                <a:spcPct val="100000"/>
              </a:lnSpc>
            </a:pPr>
            <a:r>
              <a:rPr lang="en-US" altLang="en-US" b="1" dirty="0" smtClean="0">
                <a:solidFill>
                  <a:srgbClr val="C00000"/>
                </a:solidFill>
                <a:latin typeface="Arial Narrow" pitchFamily="34" charset="0"/>
              </a:rPr>
              <a:t>         Department </a:t>
            </a:r>
            <a:r>
              <a:rPr lang="en-US" altLang="en-US" b="1" dirty="0" smtClean="0">
                <a:solidFill>
                  <a:srgbClr val="C00000"/>
                </a:solidFill>
                <a:latin typeface="Arial Narrow" pitchFamily="34" charset="0"/>
              </a:rPr>
              <a:t>of Electrical Engineering</a:t>
            </a:r>
            <a:endParaRPr lang="en-US" altLang="en-US" b="1" dirty="0">
              <a:solidFill>
                <a:srgbClr val="C00000"/>
              </a:solidFill>
              <a:latin typeface="Arial Narrow"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93191" y="6510526"/>
            <a:ext cx="1061720" cy="266065"/>
            <a:chOff x="393191" y="6510526"/>
            <a:chExt cx="1061720" cy="266065"/>
          </a:xfrm>
        </p:grpSpPr>
        <p:sp>
          <p:nvSpPr>
            <p:cNvPr id="3" name="object 3"/>
            <p:cNvSpPr/>
            <p:nvPr/>
          </p:nvSpPr>
          <p:spPr>
            <a:xfrm>
              <a:off x="399287" y="6510526"/>
              <a:ext cx="1052322" cy="264401"/>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93191" y="6531076"/>
              <a:ext cx="1061465" cy="24533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16979" y="6737220"/>
              <a:ext cx="1015365" cy="17145"/>
            </a:xfrm>
            <a:custGeom>
              <a:avLst/>
              <a:gdLst/>
              <a:ahLst/>
              <a:cxnLst/>
              <a:rect l="l" t="t" r="r" b="b"/>
              <a:pathLst>
                <a:path w="1015365" h="17145">
                  <a:moveTo>
                    <a:pt x="1014945" y="0"/>
                  </a:moveTo>
                  <a:lnTo>
                    <a:pt x="0" y="0"/>
                  </a:lnTo>
                  <a:lnTo>
                    <a:pt x="0" y="16764"/>
                  </a:lnTo>
                  <a:lnTo>
                    <a:pt x="1014945" y="16764"/>
                  </a:lnTo>
                  <a:lnTo>
                    <a:pt x="1014945" y="0"/>
                  </a:lnTo>
                  <a:close/>
                </a:path>
              </a:pathLst>
            </a:custGeom>
            <a:solidFill>
              <a:srgbClr val="FDFDFD"/>
            </a:solidFill>
          </p:spPr>
          <p:txBody>
            <a:bodyPr wrap="square" lIns="0" tIns="0" rIns="0" bIns="0" rtlCol="0"/>
            <a:lstStyle/>
            <a:p>
              <a:endParaRPr/>
            </a:p>
          </p:txBody>
        </p:sp>
        <p:sp>
          <p:nvSpPr>
            <p:cNvPr id="6" name="object 6"/>
            <p:cNvSpPr/>
            <p:nvPr/>
          </p:nvSpPr>
          <p:spPr>
            <a:xfrm>
              <a:off x="416979" y="6737220"/>
              <a:ext cx="1015365" cy="17145"/>
            </a:xfrm>
            <a:custGeom>
              <a:avLst/>
              <a:gdLst/>
              <a:ahLst/>
              <a:cxnLst/>
              <a:rect l="l" t="t" r="r" b="b"/>
              <a:pathLst>
                <a:path w="1015365" h="17145">
                  <a:moveTo>
                    <a:pt x="0" y="0"/>
                  </a:moveTo>
                  <a:lnTo>
                    <a:pt x="338328" y="0"/>
                  </a:lnTo>
                  <a:lnTo>
                    <a:pt x="676656" y="0"/>
                  </a:lnTo>
                  <a:lnTo>
                    <a:pt x="1014945" y="0"/>
                  </a:lnTo>
                  <a:lnTo>
                    <a:pt x="1014945" y="16764"/>
                  </a:lnTo>
                  <a:lnTo>
                    <a:pt x="676656" y="16764"/>
                  </a:lnTo>
                  <a:lnTo>
                    <a:pt x="338328" y="16764"/>
                  </a:lnTo>
                  <a:lnTo>
                    <a:pt x="0" y="16764"/>
                  </a:lnTo>
                  <a:lnTo>
                    <a:pt x="0" y="0"/>
                  </a:lnTo>
                  <a:close/>
                </a:path>
              </a:pathLst>
            </a:custGeom>
            <a:ln w="9144">
              <a:solidFill>
                <a:srgbClr val="E38312"/>
              </a:solidFill>
            </a:ln>
          </p:spPr>
          <p:txBody>
            <a:bodyPr wrap="square" lIns="0" tIns="0" rIns="0" bIns="0" rtlCol="0"/>
            <a:lstStyle/>
            <a:p>
              <a:endParaRPr/>
            </a:p>
          </p:txBody>
        </p:sp>
      </p:grpSp>
      <p:sp>
        <p:nvSpPr>
          <p:cNvPr id="7" name="object 7"/>
          <p:cNvSpPr/>
          <p:nvPr/>
        </p:nvSpPr>
        <p:spPr>
          <a:xfrm>
            <a:off x="150643" y="230990"/>
            <a:ext cx="3017428" cy="403101"/>
          </a:xfrm>
          <a:prstGeom prst="rect">
            <a:avLst/>
          </a:prstGeom>
          <a:blipFill>
            <a:blip r:embed="rId4" cstate="print"/>
            <a:stretch>
              <a:fillRect/>
            </a:stretch>
          </a:blipFill>
        </p:spPr>
        <p:txBody>
          <a:bodyPr wrap="square" lIns="0" tIns="0" rIns="0" bIns="0" rtlCol="0"/>
          <a:lstStyle/>
          <a:p>
            <a:endParaRPr/>
          </a:p>
        </p:txBody>
      </p:sp>
      <p:sp>
        <p:nvSpPr>
          <p:cNvPr id="8" name="object 8"/>
          <p:cNvSpPr txBox="1">
            <a:spLocks noGrp="1"/>
          </p:cNvSpPr>
          <p:nvPr>
            <p:ph type="title"/>
          </p:nvPr>
        </p:nvSpPr>
        <p:spPr>
          <a:xfrm>
            <a:off x="92760" y="99440"/>
            <a:ext cx="3100070" cy="513715"/>
          </a:xfrm>
          <a:prstGeom prst="rect">
            <a:avLst/>
          </a:prstGeom>
        </p:spPr>
        <p:txBody>
          <a:bodyPr vert="horz" wrap="square" lIns="0" tIns="12700" rIns="0" bIns="0" rtlCol="0">
            <a:spAutoFit/>
          </a:bodyPr>
          <a:lstStyle/>
          <a:p>
            <a:pPr marL="12700">
              <a:lnSpc>
                <a:spcPct val="100000"/>
              </a:lnSpc>
              <a:spcBef>
                <a:spcPts val="100"/>
              </a:spcBef>
            </a:pPr>
            <a:r>
              <a:rPr i="1" u="heavy" spc="-40" dirty="0">
                <a:solidFill>
                  <a:srgbClr val="000000"/>
                </a:solidFill>
                <a:uFill>
                  <a:solidFill>
                    <a:srgbClr val="000000"/>
                  </a:solidFill>
                </a:uFill>
                <a:latin typeface="Times New Roman"/>
                <a:cs typeface="Times New Roman"/>
              </a:rPr>
              <a:t>Working </a:t>
            </a:r>
            <a:r>
              <a:rPr i="1" u="heavy" dirty="0">
                <a:solidFill>
                  <a:srgbClr val="000000"/>
                </a:solidFill>
                <a:uFill>
                  <a:solidFill>
                    <a:srgbClr val="000000"/>
                  </a:solidFill>
                </a:uFill>
                <a:latin typeface="Times New Roman"/>
                <a:cs typeface="Times New Roman"/>
              </a:rPr>
              <a:t>of</a:t>
            </a:r>
            <a:r>
              <a:rPr i="1" u="heavy" spc="-70" dirty="0">
                <a:solidFill>
                  <a:srgbClr val="000000"/>
                </a:solidFill>
                <a:uFill>
                  <a:solidFill>
                    <a:srgbClr val="000000"/>
                  </a:solidFill>
                </a:uFill>
                <a:latin typeface="Times New Roman"/>
                <a:cs typeface="Times New Roman"/>
              </a:rPr>
              <a:t> </a:t>
            </a:r>
            <a:r>
              <a:rPr i="1" u="heavy" spc="-45" dirty="0">
                <a:solidFill>
                  <a:srgbClr val="000000"/>
                </a:solidFill>
                <a:uFill>
                  <a:solidFill>
                    <a:srgbClr val="000000"/>
                  </a:solidFill>
                </a:uFill>
                <a:latin typeface="Times New Roman"/>
                <a:cs typeface="Times New Roman"/>
              </a:rPr>
              <a:t>DHT11</a:t>
            </a:r>
          </a:p>
        </p:txBody>
      </p:sp>
      <p:sp>
        <p:nvSpPr>
          <p:cNvPr id="9" name="object 9"/>
          <p:cNvSpPr/>
          <p:nvPr/>
        </p:nvSpPr>
        <p:spPr>
          <a:xfrm>
            <a:off x="89915" y="548694"/>
            <a:ext cx="3117342" cy="63191"/>
          </a:xfrm>
          <a:prstGeom prst="rect">
            <a:avLst/>
          </a:prstGeom>
          <a:blipFill>
            <a:blip r:embed="rId5" cstate="print"/>
            <a:stretch>
              <a:fillRect/>
            </a:stretch>
          </a:blipFill>
        </p:spPr>
        <p:txBody>
          <a:bodyPr wrap="square" lIns="0" tIns="0" rIns="0" bIns="0" rtlCol="0"/>
          <a:lstStyle/>
          <a:p>
            <a:endParaRPr/>
          </a:p>
        </p:txBody>
      </p:sp>
      <p:sp>
        <p:nvSpPr>
          <p:cNvPr id="10" name="object 10"/>
          <p:cNvSpPr txBox="1"/>
          <p:nvPr/>
        </p:nvSpPr>
        <p:spPr>
          <a:xfrm>
            <a:off x="463092" y="1210817"/>
            <a:ext cx="7726680" cy="1123315"/>
          </a:xfrm>
          <a:prstGeom prst="rect">
            <a:avLst/>
          </a:prstGeom>
        </p:spPr>
        <p:txBody>
          <a:bodyPr vert="horz" wrap="square" lIns="0" tIns="12700" rIns="0" bIns="0" rtlCol="0">
            <a:spAutoFit/>
          </a:bodyPr>
          <a:lstStyle/>
          <a:p>
            <a:pPr marL="299085" marR="1020444" indent="-287020">
              <a:lnSpc>
                <a:spcPct val="100000"/>
              </a:lnSpc>
              <a:spcBef>
                <a:spcPts val="100"/>
              </a:spcBef>
              <a:buFont typeface="Arial"/>
              <a:buChar char="•"/>
              <a:tabLst>
                <a:tab pos="299085" algn="l"/>
                <a:tab pos="299720" algn="l"/>
              </a:tabLst>
            </a:pPr>
            <a:r>
              <a:rPr sz="1800" spc="-5" dirty="0">
                <a:latin typeface="Carlito"/>
                <a:cs typeface="Carlito"/>
              </a:rPr>
              <a:t>The DHT </a:t>
            </a:r>
            <a:r>
              <a:rPr sz="1800" spc="-10" dirty="0">
                <a:latin typeface="Carlito"/>
                <a:cs typeface="Carlito"/>
              </a:rPr>
              <a:t>sensors are </a:t>
            </a:r>
            <a:r>
              <a:rPr sz="1800" dirty="0">
                <a:latin typeface="Carlito"/>
                <a:cs typeface="Carlito"/>
              </a:rPr>
              <a:t>made </a:t>
            </a:r>
            <a:r>
              <a:rPr sz="1800" spc="-5" dirty="0">
                <a:latin typeface="Carlito"/>
                <a:cs typeface="Carlito"/>
              </a:rPr>
              <a:t>of </a:t>
            </a:r>
            <a:r>
              <a:rPr sz="1800" spc="-10" dirty="0">
                <a:latin typeface="Carlito"/>
                <a:cs typeface="Carlito"/>
              </a:rPr>
              <a:t>two </a:t>
            </a:r>
            <a:r>
              <a:rPr sz="1800" spc="-5" dirty="0">
                <a:latin typeface="Carlito"/>
                <a:cs typeface="Carlito"/>
              </a:rPr>
              <a:t>parts, </a:t>
            </a:r>
            <a:r>
              <a:rPr sz="1800" dirty="0">
                <a:latin typeface="Carlito"/>
                <a:cs typeface="Carlito"/>
              </a:rPr>
              <a:t>a </a:t>
            </a:r>
            <a:r>
              <a:rPr sz="1800" spc="-5" dirty="0">
                <a:latin typeface="Carlito"/>
                <a:cs typeface="Carlito"/>
              </a:rPr>
              <a:t>capacitive humidity sensor  </a:t>
            </a:r>
            <a:r>
              <a:rPr sz="1800" dirty="0">
                <a:latin typeface="Carlito"/>
                <a:cs typeface="Carlito"/>
              </a:rPr>
              <a:t>and</a:t>
            </a:r>
            <a:r>
              <a:rPr sz="1800" spc="15" dirty="0">
                <a:latin typeface="Carlito"/>
                <a:cs typeface="Carlito"/>
              </a:rPr>
              <a:t> </a:t>
            </a:r>
            <a:r>
              <a:rPr sz="1800" spc="-25" dirty="0">
                <a:latin typeface="Carlito"/>
                <a:cs typeface="Carlito"/>
              </a:rPr>
              <a:t>thermistor.</a:t>
            </a:r>
            <a:endParaRPr sz="1800">
              <a:latin typeface="Carlito"/>
              <a:cs typeface="Carlito"/>
            </a:endParaRPr>
          </a:p>
          <a:p>
            <a:pPr marL="299085" marR="5080" indent="-287020">
              <a:lnSpc>
                <a:spcPct val="100000"/>
              </a:lnSpc>
              <a:buFont typeface="Arial"/>
              <a:buChar char="•"/>
              <a:tabLst>
                <a:tab pos="299085" algn="l"/>
                <a:tab pos="299720" algn="l"/>
              </a:tabLst>
            </a:pPr>
            <a:r>
              <a:rPr sz="1800" spc="-10" dirty="0">
                <a:latin typeface="Carlito"/>
                <a:cs typeface="Carlito"/>
              </a:rPr>
              <a:t>There </a:t>
            </a:r>
            <a:r>
              <a:rPr sz="1800" spc="-5" dirty="0">
                <a:latin typeface="Carlito"/>
                <a:cs typeface="Carlito"/>
              </a:rPr>
              <a:t>is </a:t>
            </a:r>
            <a:r>
              <a:rPr sz="1800" dirty="0">
                <a:latin typeface="Carlito"/>
                <a:cs typeface="Carlito"/>
              </a:rPr>
              <a:t>also a very </a:t>
            </a:r>
            <a:r>
              <a:rPr sz="1800" spc="-5" dirty="0">
                <a:latin typeface="Carlito"/>
                <a:cs typeface="Carlito"/>
              </a:rPr>
              <a:t>basic chip inside that does some analog </a:t>
            </a:r>
            <a:r>
              <a:rPr sz="1800" spc="-10" dirty="0">
                <a:latin typeface="Carlito"/>
                <a:cs typeface="Carlito"/>
              </a:rPr>
              <a:t>to digital </a:t>
            </a:r>
            <a:r>
              <a:rPr sz="1800" spc="-15" dirty="0">
                <a:latin typeface="Carlito"/>
                <a:cs typeface="Carlito"/>
              </a:rPr>
              <a:t>conversion  </a:t>
            </a:r>
            <a:r>
              <a:rPr sz="1800" dirty="0">
                <a:latin typeface="Carlito"/>
                <a:cs typeface="Carlito"/>
              </a:rPr>
              <a:t>and </a:t>
            </a:r>
            <a:r>
              <a:rPr sz="1800" spc="-5" dirty="0">
                <a:latin typeface="Carlito"/>
                <a:cs typeface="Carlito"/>
              </a:rPr>
              <a:t>spits out </a:t>
            </a:r>
            <a:r>
              <a:rPr sz="1800" dirty="0">
                <a:latin typeface="Carlito"/>
                <a:cs typeface="Carlito"/>
              </a:rPr>
              <a:t>a </a:t>
            </a:r>
            <a:r>
              <a:rPr sz="1800" spc="-5" dirty="0">
                <a:latin typeface="Carlito"/>
                <a:cs typeface="Carlito"/>
              </a:rPr>
              <a:t>digital signal with </a:t>
            </a:r>
            <a:r>
              <a:rPr sz="1800" dirty="0">
                <a:latin typeface="Carlito"/>
                <a:cs typeface="Carlito"/>
              </a:rPr>
              <a:t>the </a:t>
            </a:r>
            <a:r>
              <a:rPr sz="1800" spc="-10" dirty="0">
                <a:latin typeface="Carlito"/>
                <a:cs typeface="Carlito"/>
              </a:rPr>
              <a:t>temperature </a:t>
            </a:r>
            <a:r>
              <a:rPr sz="1800" dirty="0">
                <a:latin typeface="Carlito"/>
                <a:cs typeface="Carlito"/>
              </a:rPr>
              <a:t>and</a:t>
            </a:r>
            <a:r>
              <a:rPr sz="1800" spc="75" dirty="0">
                <a:latin typeface="Carlito"/>
                <a:cs typeface="Carlito"/>
              </a:rPr>
              <a:t> </a:t>
            </a:r>
            <a:r>
              <a:rPr sz="1800" spc="-20" dirty="0">
                <a:latin typeface="Carlito"/>
                <a:cs typeface="Carlito"/>
              </a:rPr>
              <a:t>humidity.</a:t>
            </a:r>
            <a:endParaRPr sz="1800">
              <a:latin typeface="Carlito"/>
              <a:cs typeface="Carlito"/>
            </a:endParaRPr>
          </a:p>
        </p:txBody>
      </p:sp>
      <p:grpSp>
        <p:nvGrpSpPr>
          <p:cNvPr id="11" name="object 11"/>
          <p:cNvGrpSpPr/>
          <p:nvPr/>
        </p:nvGrpSpPr>
        <p:grpSpPr>
          <a:xfrm>
            <a:off x="4466082" y="2973323"/>
            <a:ext cx="3684270" cy="1753870"/>
            <a:chOff x="4466082" y="2973323"/>
            <a:chExt cx="3684270" cy="1753870"/>
          </a:xfrm>
        </p:grpSpPr>
        <p:sp>
          <p:nvSpPr>
            <p:cNvPr id="12" name="object 12"/>
            <p:cNvSpPr/>
            <p:nvPr/>
          </p:nvSpPr>
          <p:spPr>
            <a:xfrm>
              <a:off x="5779008" y="2973323"/>
              <a:ext cx="2371343" cy="1753322"/>
            </a:xfrm>
            <a:prstGeom prst="rect">
              <a:avLst/>
            </a:prstGeom>
            <a:blipFill>
              <a:blip r:embed="rId6" cstate="print"/>
              <a:stretch>
                <a:fillRect/>
              </a:stretch>
            </a:blipFill>
          </p:spPr>
          <p:txBody>
            <a:bodyPr wrap="square" lIns="0" tIns="0" rIns="0" bIns="0" rtlCol="0"/>
            <a:lstStyle/>
            <a:p>
              <a:endParaRPr/>
            </a:p>
          </p:txBody>
        </p:sp>
        <p:sp>
          <p:nvSpPr>
            <p:cNvPr id="13" name="object 13"/>
            <p:cNvSpPr/>
            <p:nvPr/>
          </p:nvSpPr>
          <p:spPr>
            <a:xfrm>
              <a:off x="4466082" y="3891914"/>
              <a:ext cx="1981200" cy="734060"/>
            </a:xfrm>
            <a:custGeom>
              <a:avLst/>
              <a:gdLst/>
              <a:ahLst/>
              <a:cxnLst/>
              <a:rect l="l" t="t" r="r" b="b"/>
              <a:pathLst>
                <a:path w="1981200" h="734060">
                  <a:moveTo>
                    <a:pt x="88645" y="626110"/>
                  </a:moveTo>
                  <a:lnTo>
                    <a:pt x="0" y="718058"/>
                  </a:lnTo>
                  <a:lnTo>
                    <a:pt x="126872" y="733806"/>
                  </a:lnTo>
                  <a:lnTo>
                    <a:pt x="116369" y="704215"/>
                  </a:lnTo>
                  <a:lnTo>
                    <a:pt x="96138" y="704215"/>
                  </a:lnTo>
                  <a:lnTo>
                    <a:pt x="83438" y="668274"/>
                  </a:lnTo>
                  <a:lnTo>
                    <a:pt x="101357" y="661920"/>
                  </a:lnTo>
                  <a:lnTo>
                    <a:pt x="88645" y="626110"/>
                  </a:lnTo>
                  <a:close/>
                </a:path>
                <a:path w="1981200" h="734060">
                  <a:moveTo>
                    <a:pt x="101357" y="661920"/>
                  </a:moveTo>
                  <a:lnTo>
                    <a:pt x="83438" y="668274"/>
                  </a:lnTo>
                  <a:lnTo>
                    <a:pt x="96138" y="704215"/>
                  </a:lnTo>
                  <a:lnTo>
                    <a:pt x="114107" y="697842"/>
                  </a:lnTo>
                  <a:lnTo>
                    <a:pt x="101357" y="661920"/>
                  </a:lnTo>
                  <a:close/>
                </a:path>
                <a:path w="1981200" h="734060">
                  <a:moveTo>
                    <a:pt x="114107" y="697842"/>
                  </a:moveTo>
                  <a:lnTo>
                    <a:pt x="96138" y="704215"/>
                  </a:lnTo>
                  <a:lnTo>
                    <a:pt x="116369" y="704215"/>
                  </a:lnTo>
                  <a:lnTo>
                    <a:pt x="114107" y="697842"/>
                  </a:lnTo>
                  <a:close/>
                </a:path>
                <a:path w="1981200" h="734060">
                  <a:moveTo>
                    <a:pt x="1968245" y="0"/>
                  </a:moveTo>
                  <a:lnTo>
                    <a:pt x="101357" y="661920"/>
                  </a:lnTo>
                  <a:lnTo>
                    <a:pt x="114107" y="697842"/>
                  </a:lnTo>
                  <a:lnTo>
                    <a:pt x="1980945" y="35814"/>
                  </a:lnTo>
                  <a:lnTo>
                    <a:pt x="1968245" y="0"/>
                  </a:lnTo>
                  <a:close/>
                </a:path>
              </a:pathLst>
            </a:custGeom>
            <a:solidFill>
              <a:srgbClr val="BC572C"/>
            </a:solidFill>
          </p:spPr>
          <p:txBody>
            <a:bodyPr wrap="square" lIns="0" tIns="0" rIns="0" bIns="0" rtlCol="0"/>
            <a:lstStyle/>
            <a:p>
              <a:endParaRPr/>
            </a:p>
          </p:txBody>
        </p:sp>
      </p:grpSp>
      <p:sp>
        <p:nvSpPr>
          <p:cNvPr id="14" name="object 14"/>
          <p:cNvSpPr/>
          <p:nvPr/>
        </p:nvSpPr>
        <p:spPr>
          <a:xfrm>
            <a:off x="1542288" y="2889504"/>
            <a:ext cx="2857500" cy="2741676"/>
          </a:xfrm>
          <a:prstGeom prst="rect">
            <a:avLst/>
          </a:prstGeom>
          <a:blipFill>
            <a:blip r:embed="rId7" cstate="print"/>
            <a:stretch>
              <a:fillRect/>
            </a:stretch>
          </a:blipFill>
        </p:spPr>
        <p:txBody>
          <a:bodyPr wrap="square" lIns="0" tIns="0" rIns="0" bIns="0" rtlCol="0"/>
          <a:lstStyle/>
          <a:p>
            <a:endParaRPr/>
          </a:p>
        </p:txBody>
      </p:sp>
      <p:sp>
        <p:nvSpPr>
          <p:cNvPr id="15" name="object 15"/>
          <p:cNvSpPr txBox="1"/>
          <p:nvPr/>
        </p:nvSpPr>
        <p:spPr>
          <a:xfrm>
            <a:off x="3306571" y="5887008"/>
            <a:ext cx="448500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Times New Roman"/>
                <a:cs typeface="Times New Roman"/>
              </a:rPr>
              <a:t>Fig. </a:t>
            </a:r>
            <a:r>
              <a:rPr sz="1800" dirty="0">
                <a:latin typeface="Times New Roman"/>
                <a:cs typeface="Times New Roman"/>
              </a:rPr>
              <a:t>12. Construction of </a:t>
            </a:r>
            <a:r>
              <a:rPr sz="1800" spc="-20" dirty="0">
                <a:latin typeface="Times New Roman"/>
                <a:cs typeface="Times New Roman"/>
              </a:rPr>
              <a:t>DHT11 </a:t>
            </a:r>
            <a:r>
              <a:rPr sz="1800" spc="-5" dirty="0">
                <a:latin typeface="Times New Roman"/>
                <a:cs typeface="Times New Roman"/>
              </a:rPr>
              <a:t>humidity</a:t>
            </a:r>
            <a:r>
              <a:rPr sz="1800" dirty="0">
                <a:latin typeface="Times New Roman"/>
                <a:cs typeface="Times New Roman"/>
              </a:rPr>
              <a:t> </a:t>
            </a:r>
            <a:r>
              <a:rPr sz="1800" spc="-5" dirty="0">
                <a:latin typeface="Times New Roman"/>
                <a:cs typeface="Times New Roman"/>
              </a:rPr>
              <a:t>sensor</a:t>
            </a:r>
            <a:endParaRPr sz="1800">
              <a:latin typeface="Times New Roman"/>
              <a:cs typeface="Times New Roman"/>
            </a:endParaRP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r>
              <a:rPr dirty="0"/>
              <a:t>16</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93191" y="6510526"/>
            <a:ext cx="1061720" cy="266065"/>
            <a:chOff x="393191" y="6510526"/>
            <a:chExt cx="1061720" cy="266065"/>
          </a:xfrm>
        </p:grpSpPr>
        <p:sp>
          <p:nvSpPr>
            <p:cNvPr id="3" name="object 3"/>
            <p:cNvSpPr/>
            <p:nvPr/>
          </p:nvSpPr>
          <p:spPr>
            <a:xfrm>
              <a:off x="399287" y="6510526"/>
              <a:ext cx="1052322" cy="264401"/>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93191" y="6531076"/>
              <a:ext cx="1061465" cy="24533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16979" y="6737220"/>
              <a:ext cx="1015365" cy="17145"/>
            </a:xfrm>
            <a:custGeom>
              <a:avLst/>
              <a:gdLst/>
              <a:ahLst/>
              <a:cxnLst/>
              <a:rect l="l" t="t" r="r" b="b"/>
              <a:pathLst>
                <a:path w="1015365" h="17145">
                  <a:moveTo>
                    <a:pt x="1014945" y="0"/>
                  </a:moveTo>
                  <a:lnTo>
                    <a:pt x="0" y="0"/>
                  </a:lnTo>
                  <a:lnTo>
                    <a:pt x="0" y="16764"/>
                  </a:lnTo>
                  <a:lnTo>
                    <a:pt x="1014945" y="16764"/>
                  </a:lnTo>
                  <a:lnTo>
                    <a:pt x="1014945" y="0"/>
                  </a:lnTo>
                  <a:close/>
                </a:path>
              </a:pathLst>
            </a:custGeom>
            <a:solidFill>
              <a:srgbClr val="FDFDFD"/>
            </a:solidFill>
          </p:spPr>
          <p:txBody>
            <a:bodyPr wrap="square" lIns="0" tIns="0" rIns="0" bIns="0" rtlCol="0"/>
            <a:lstStyle/>
            <a:p>
              <a:endParaRPr/>
            </a:p>
          </p:txBody>
        </p:sp>
        <p:sp>
          <p:nvSpPr>
            <p:cNvPr id="6" name="object 6"/>
            <p:cNvSpPr/>
            <p:nvPr/>
          </p:nvSpPr>
          <p:spPr>
            <a:xfrm>
              <a:off x="416979" y="6737220"/>
              <a:ext cx="1015365" cy="17145"/>
            </a:xfrm>
            <a:custGeom>
              <a:avLst/>
              <a:gdLst/>
              <a:ahLst/>
              <a:cxnLst/>
              <a:rect l="l" t="t" r="r" b="b"/>
              <a:pathLst>
                <a:path w="1015365" h="17145">
                  <a:moveTo>
                    <a:pt x="0" y="0"/>
                  </a:moveTo>
                  <a:lnTo>
                    <a:pt x="338328" y="0"/>
                  </a:lnTo>
                  <a:lnTo>
                    <a:pt x="676656" y="0"/>
                  </a:lnTo>
                  <a:lnTo>
                    <a:pt x="1014945" y="0"/>
                  </a:lnTo>
                  <a:lnTo>
                    <a:pt x="1014945" y="16764"/>
                  </a:lnTo>
                  <a:lnTo>
                    <a:pt x="676656" y="16764"/>
                  </a:lnTo>
                  <a:lnTo>
                    <a:pt x="338328" y="16764"/>
                  </a:lnTo>
                  <a:lnTo>
                    <a:pt x="0" y="16764"/>
                  </a:lnTo>
                  <a:lnTo>
                    <a:pt x="0" y="0"/>
                  </a:lnTo>
                  <a:close/>
                </a:path>
              </a:pathLst>
            </a:custGeom>
            <a:ln w="9144">
              <a:solidFill>
                <a:srgbClr val="E38312"/>
              </a:solidFill>
            </a:ln>
          </p:spPr>
          <p:txBody>
            <a:bodyPr wrap="square" lIns="0" tIns="0" rIns="0" bIns="0" rtlCol="0"/>
            <a:lstStyle/>
            <a:p>
              <a:endParaRPr/>
            </a:p>
          </p:txBody>
        </p:sp>
      </p:grpSp>
      <p:sp>
        <p:nvSpPr>
          <p:cNvPr id="7" name="object 7"/>
          <p:cNvSpPr/>
          <p:nvPr/>
        </p:nvSpPr>
        <p:spPr>
          <a:xfrm>
            <a:off x="95899" y="291582"/>
            <a:ext cx="2908950" cy="400634"/>
          </a:xfrm>
          <a:prstGeom prst="rect">
            <a:avLst/>
          </a:prstGeom>
          <a:blipFill>
            <a:blip r:embed="rId4" cstate="print"/>
            <a:stretch>
              <a:fillRect/>
            </a:stretch>
          </a:blipFill>
        </p:spPr>
        <p:txBody>
          <a:bodyPr wrap="square" lIns="0" tIns="0" rIns="0" bIns="0" rtlCol="0"/>
          <a:lstStyle/>
          <a:p>
            <a:endParaRPr/>
          </a:p>
        </p:txBody>
      </p:sp>
      <p:sp>
        <p:nvSpPr>
          <p:cNvPr id="8" name="object 8"/>
          <p:cNvSpPr txBox="1">
            <a:spLocks noGrp="1"/>
          </p:cNvSpPr>
          <p:nvPr>
            <p:ph type="title"/>
          </p:nvPr>
        </p:nvSpPr>
        <p:spPr>
          <a:xfrm>
            <a:off x="95808" y="159842"/>
            <a:ext cx="2891790" cy="514350"/>
          </a:xfrm>
          <a:prstGeom prst="rect">
            <a:avLst/>
          </a:prstGeom>
        </p:spPr>
        <p:txBody>
          <a:bodyPr vert="horz" wrap="square" lIns="0" tIns="13335" rIns="0" bIns="0" rtlCol="0">
            <a:spAutoFit/>
          </a:bodyPr>
          <a:lstStyle/>
          <a:p>
            <a:pPr marL="12700">
              <a:lnSpc>
                <a:spcPct val="100000"/>
              </a:lnSpc>
              <a:spcBef>
                <a:spcPts val="105"/>
              </a:spcBef>
            </a:pPr>
            <a:r>
              <a:rPr i="1" u="heavy" dirty="0">
                <a:solidFill>
                  <a:srgbClr val="000000"/>
                </a:solidFill>
                <a:uFill>
                  <a:solidFill>
                    <a:srgbClr val="000000"/>
                  </a:solidFill>
                </a:uFill>
                <a:latin typeface="Times New Roman"/>
                <a:cs typeface="Times New Roman"/>
              </a:rPr>
              <a:t>Humidity</a:t>
            </a:r>
            <a:r>
              <a:rPr i="1" u="heavy" spc="-95" dirty="0">
                <a:solidFill>
                  <a:srgbClr val="000000"/>
                </a:solidFill>
                <a:uFill>
                  <a:solidFill>
                    <a:srgbClr val="000000"/>
                  </a:solidFill>
                </a:uFill>
                <a:latin typeface="Times New Roman"/>
                <a:cs typeface="Times New Roman"/>
              </a:rPr>
              <a:t> </a:t>
            </a:r>
            <a:r>
              <a:rPr i="1" u="heavy" spc="-15" dirty="0">
                <a:solidFill>
                  <a:srgbClr val="000000"/>
                </a:solidFill>
                <a:uFill>
                  <a:solidFill>
                    <a:srgbClr val="000000"/>
                  </a:solidFill>
                </a:uFill>
                <a:latin typeface="Times New Roman"/>
                <a:cs typeface="Times New Roman"/>
              </a:rPr>
              <a:t>Control</a:t>
            </a:r>
          </a:p>
        </p:txBody>
      </p:sp>
      <p:sp>
        <p:nvSpPr>
          <p:cNvPr id="9" name="object 9"/>
          <p:cNvSpPr/>
          <p:nvPr/>
        </p:nvSpPr>
        <p:spPr>
          <a:xfrm>
            <a:off x="92964" y="608130"/>
            <a:ext cx="2910078" cy="63191"/>
          </a:xfrm>
          <a:prstGeom prst="rect">
            <a:avLst/>
          </a:prstGeom>
          <a:blipFill>
            <a:blip r:embed="rId5" cstate="print"/>
            <a:stretch>
              <a:fillRect/>
            </a:stretch>
          </a:blipFill>
        </p:spPr>
        <p:txBody>
          <a:bodyPr wrap="square" lIns="0" tIns="0" rIns="0" bIns="0" rtlCol="0"/>
          <a:lstStyle/>
          <a:p>
            <a:endParaRPr/>
          </a:p>
        </p:txBody>
      </p:sp>
      <p:sp>
        <p:nvSpPr>
          <p:cNvPr id="10" name="object 10"/>
          <p:cNvSpPr txBox="1"/>
          <p:nvPr/>
        </p:nvSpPr>
        <p:spPr>
          <a:xfrm>
            <a:off x="853236" y="947140"/>
            <a:ext cx="7589520" cy="5398914"/>
          </a:xfrm>
          <a:prstGeom prst="rect">
            <a:avLst/>
          </a:prstGeom>
        </p:spPr>
        <p:txBody>
          <a:bodyPr vert="horz" wrap="square" lIns="0" tIns="12700" rIns="0" bIns="0" rtlCol="0">
            <a:spAutoFit/>
          </a:bodyPr>
          <a:lstStyle/>
          <a:p>
            <a:pPr marL="299085" marR="226695" indent="-287020">
              <a:lnSpc>
                <a:spcPct val="150000"/>
              </a:lnSpc>
              <a:spcBef>
                <a:spcPts val="100"/>
              </a:spcBef>
              <a:buFont typeface="Arial"/>
              <a:buChar char="•"/>
              <a:tabLst>
                <a:tab pos="299085" algn="l"/>
                <a:tab pos="299720" algn="l"/>
              </a:tabLst>
            </a:pPr>
            <a:r>
              <a:rPr sz="2000" spc="-10" dirty="0">
                <a:latin typeface="Carlito"/>
                <a:cs typeface="Carlito"/>
              </a:rPr>
              <a:t>Control </a:t>
            </a:r>
            <a:r>
              <a:rPr sz="2000" spc="-5" dirty="0">
                <a:latin typeface="Carlito"/>
                <a:cs typeface="Carlito"/>
              </a:rPr>
              <a:t>of Humidity basically </a:t>
            </a:r>
            <a:r>
              <a:rPr sz="2000" spc="-10" dirty="0">
                <a:latin typeface="Carlito"/>
                <a:cs typeface="Carlito"/>
              </a:rPr>
              <a:t>requires </a:t>
            </a:r>
            <a:r>
              <a:rPr sz="2000" spc="-15" dirty="0">
                <a:latin typeface="Carlito"/>
                <a:cs typeface="Carlito"/>
              </a:rPr>
              <a:t>water </a:t>
            </a:r>
            <a:r>
              <a:rPr sz="2000" spc="-5" dirty="0">
                <a:latin typeface="Carlito"/>
                <a:cs typeface="Carlito"/>
              </a:rPr>
              <a:t>vapour </a:t>
            </a:r>
            <a:r>
              <a:rPr sz="2000" spc="-10" dirty="0">
                <a:latin typeface="Carlito"/>
                <a:cs typeface="Carlito"/>
              </a:rPr>
              <a:t>absorbers </a:t>
            </a:r>
            <a:r>
              <a:rPr sz="2000" dirty="0">
                <a:latin typeface="Carlito"/>
                <a:cs typeface="Carlito"/>
              </a:rPr>
              <a:t>which  </a:t>
            </a:r>
            <a:r>
              <a:rPr sz="2000" spc="-10" dirty="0">
                <a:latin typeface="Carlito"/>
                <a:cs typeface="Carlito"/>
              </a:rPr>
              <a:t>are</a:t>
            </a:r>
            <a:r>
              <a:rPr sz="2000" spc="-5" dirty="0">
                <a:latin typeface="Carlito"/>
                <a:cs typeface="Carlito"/>
              </a:rPr>
              <a:t> chemicals.</a:t>
            </a:r>
            <a:endParaRPr sz="2000" dirty="0">
              <a:latin typeface="Carlito"/>
              <a:cs typeface="Carlito"/>
            </a:endParaRPr>
          </a:p>
          <a:p>
            <a:pPr marL="299085" indent="-287020">
              <a:lnSpc>
                <a:spcPct val="100000"/>
              </a:lnSpc>
              <a:spcBef>
                <a:spcPts val="1200"/>
              </a:spcBef>
              <a:buFont typeface="Arial"/>
              <a:buChar char="•"/>
              <a:tabLst>
                <a:tab pos="299085" algn="l"/>
                <a:tab pos="299720" algn="l"/>
              </a:tabLst>
            </a:pPr>
            <a:r>
              <a:rPr sz="2000" spc="-35" dirty="0">
                <a:latin typeface="Carlito"/>
                <a:cs typeface="Carlito"/>
              </a:rPr>
              <a:t>We </a:t>
            </a:r>
            <a:r>
              <a:rPr sz="2000" spc="-10" dirty="0">
                <a:latin typeface="Carlito"/>
                <a:cs typeface="Carlito"/>
              </a:rPr>
              <a:t>are </a:t>
            </a:r>
            <a:r>
              <a:rPr sz="2000" spc="-5" dirty="0">
                <a:latin typeface="Carlito"/>
                <a:cs typeface="Carlito"/>
              </a:rPr>
              <a:t>using </a:t>
            </a:r>
            <a:r>
              <a:rPr sz="2000" spc="-15" dirty="0">
                <a:latin typeface="Carlito"/>
                <a:cs typeface="Carlito"/>
              </a:rPr>
              <a:t>exhaust </a:t>
            </a:r>
            <a:r>
              <a:rPr sz="2000" spc="-10" dirty="0">
                <a:latin typeface="Carlito"/>
                <a:cs typeface="Carlito"/>
              </a:rPr>
              <a:t>to </a:t>
            </a:r>
            <a:r>
              <a:rPr sz="2000" dirty="0">
                <a:latin typeface="Carlito"/>
                <a:cs typeface="Carlito"/>
              </a:rPr>
              <a:t>change the </a:t>
            </a:r>
            <a:r>
              <a:rPr sz="2000" spc="-10" dirty="0">
                <a:latin typeface="Carlito"/>
                <a:cs typeface="Carlito"/>
              </a:rPr>
              <a:t>room </a:t>
            </a:r>
            <a:r>
              <a:rPr sz="2000" spc="-5" dirty="0">
                <a:latin typeface="Carlito"/>
                <a:cs typeface="Carlito"/>
              </a:rPr>
              <a:t>air</a:t>
            </a:r>
            <a:r>
              <a:rPr sz="2000" spc="25" dirty="0">
                <a:latin typeface="Carlito"/>
                <a:cs typeface="Carlito"/>
              </a:rPr>
              <a:t> </a:t>
            </a:r>
            <a:r>
              <a:rPr sz="2000" spc="-15" dirty="0">
                <a:latin typeface="Carlito"/>
                <a:cs typeface="Carlito"/>
              </a:rPr>
              <a:t>continually.</a:t>
            </a:r>
            <a:endParaRPr sz="2000" dirty="0">
              <a:latin typeface="Carlito"/>
              <a:cs typeface="Carlito"/>
            </a:endParaRPr>
          </a:p>
          <a:p>
            <a:pPr marL="299085" indent="-287020">
              <a:lnSpc>
                <a:spcPct val="100000"/>
              </a:lnSpc>
              <a:spcBef>
                <a:spcPts val="1200"/>
              </a:spcBef>
              <a:buFont typeface="Arial"/>
              <a:buChar char="•"/>
              <a:tabLst>
                <a:tab pos="299085" algn="l"/>
                <a:tab pos="299720" algn="l"/>
              </a:tabLst>
            </a:pPr>
            <a:r>
              <a:rPr sz="2000" spc="-15" dirty="0">
                <a:latin typeface="Carlito"/>
                <a:cs typeface="Carlito"/>
              </a:rPr>
              <a:t>Data </a:t>
            </a:r>
            <a:r>
              <a:rPr sz="2000" spc="-10" dirty="0">
                <a:latin typeface="Carlito"/>
                <a:cs typeface="Carlito"/>
              </a:rPr>
              <a:t>received </a:t>
            </a:r>
            <a:r>
              <a:rPr sz="2000" spc="-15" dirty="0">
                <a:latin typeface="Carlito"/>
                <a:cs typeface="Carlito"/>
              </a:rPr>
              <a:t>from </a:t>
            </a:r>
            <a:r>
              <a:rPr sz="2000" dirty="0">
                <a:latin typeface="Carlito"/>
                <a:cs typeface="Carlito"/>
              </a:rPr>
              <a:t>the </a:t>
            </a:r>
            <a:r>
              <a:rPr sz="2000" spc="-5" dirty="0">
                <a:latin typeface="Carlito"/>
                <a:cs typeface="Carlito"/>
              </a:rPr>
              <a:t>DHT11 through Arduino</a:t>
            </a:r>
            <a:r>
              <a:rPr sz="2000" spc="-10" dirty="0">
                <a:latin typeface="Carlito"/>
                <a:cs typeface="Carlito"/>
              </a:rPr>
              <a:t> </a:t>
            </a:r>
            <a:r>
              <a:rPr sz="2000" dirty="0">
                <a:latin typeface="Carlito"/>
                <a:cs typeface="Carlito"/>
              </a:rPr>
              <a:t>Uno.</a:t>
            </a:r>
          </a:p>
          <a:p>
            <a:pPr marL="299085" indent="-287020">
              <a:lnSpc>
                <a:spcPct val="100000"/>
              </a:lnSpc>
              <a:spcBef>
                <a:spcPts val="1200"/>
              </a:spcBef>
              <a:buFont typeface="Arial"/>
              <a:buChar char="•"/>
              <a:tabLst>
                <a:tab pos="299085" algn="l"/>
                <a:tab pos="299720" algn="l"/>
              </a:tabLst>
            </a:pPr>
            <a:r>
              <a:rPr sz="2000" spc="-5" dirty="0">
                <a:latin typeface="Carlito"/>
                <a:cs typeface="Carlito"/>
              </a:rPr>
              <a:t>Arduino </a:t>
            </a:r>
            <a:r>
              <a:rPr sz="2000" spc="-20" dirty="0">
                <a:latin typeface="Carlito"/>
                <a:cs typeface="Carlito"/>
              </a:rPr>
              <a:t>transfers </a:t>
            </a:r>
            <a:r>
              <a:rPr sz="2000" dirty="0">
                <a:latin typeface="Carlito"/>
                <a:cs typeface="Carlito"/>
              </a:rPr>
              <a:t>this </a:t>
            </a:r>
            <a:r>
              <a:rPr sz="2000" spc="-15" dirty="0">
                <a:latin typeface="Carlito"/>
                <a:cs typeface="Carlito"/>
              </a:rPr>
              <a:t>data </a:t>
            </a:r>
            <a:r>
              <a:rPr sz="2000" spc="-10" dirty="0">
                <a:latin typeface="Carlito"/>
                <a:cs typeface="Carlito"/>
              </a:rPr>
              <a:t>to </a:t>
            </a:r>
            <a:r>
              <a:rPr lang="en-US" sz="2000" spc="-5" dirty="0" smtClean="0">
                <a:latin typeface="Carlito"/>
                <a:cs typeface="Carlito"/>
              </a:rPr>
              <a:t>LAB view</a:t>
            </a:r>
            <a:r>
              <a:rPr sz="2000" spc="-5" dirty="0" smtClean="0">
                <a:latin typeface="Carlito"/>
                <a:cs typeface="Carlito"/>
              </a:rPr>
              <a:t> </a:t>
            </a:r>
            <a:r>
              <a:rPr sz="2000" spc="-5" dirty="0">
                <a:latin typeface="Carlito"/>
                <a:cs typeface="Carlito"/>
              </a:rPr>
              <a:t>through Bluetooth</a:t>
            </a:r>
            <a:r>
              <a:rPr sz="2000" spc="5" dirty="0">
                <a:latin typeface="Carlito"/>
                <a:cs typeface="Carlito"/>
              </a:rPr>
              <a:t> </a:t>
            </a:r>
            <a:r>
              <a:rPr sz="2000" spc="-5" dirty="0">
                <a:latin typeface="Carlito"/>
                <a:cs typeface="Carlito"/>
              </a:rPr>
              <a:t>module.</a:t>
            </a:r>
            <a:endParaRPr sz="2000" dirty="0">
              <a:latin typeface="Carlito"/>
              <a:cs typeface="Carlito"/>
            </a:endParaRPr>
          </a:p>
          <a:p>
            <a:pPr marL="299085" marR="277495" indent="-287020">
              <a:lnSpc>
                <a:spcPts val="3600"/>
              </a:lnSpc>
              <a:spcBef>
                <a:spcPts val="320"/>
              </a:spcBef>
              <a:buFont typeface="Arial"/>
              <a:buChar char="•"/>
              <a:tabLst>
                <a:tab pos="299085" algn="l"/>
                <a:tab pos="299720" algn="l"/>
              </a:tabLst>
            </a:pPr>
            <a:r>
              <a:rPr lang="en-US" sz="2000" spc="-10" dirty="0" smtClean="0">
                <a:latin typeface="Carlito"/>
                <a:cs typeface="Carlito"/>
              </a:rPr>
              <a:t>LAB view</a:t>
            </a:r>
            <a:r>
              <a:rPr sz="2000" spc="-10" dirty="0" smtClean="0">
                <a:latin typeface="Carlito"/>
                <a:cs typeface="Carlito"/>
              </a:rPr>
              <a:t> </a:t>
            </a:r>
            <a:r>
              <a:rPr sz="2000" spc="-10" dirty="0">
                <a:latin typeface="Carlito"/>
                <a:cs typeface="Carlito"/>
              </a:rPr>
              <a:t>receives </a:t>
            </a:r>
            <a:r>
              <a:rPr sz="2000" dirty="0">
                <a:latin typeface="Carlito"/>
                <a:cs typeface="Carlito"/>
              </a:rPr>
              <a:t>this </a:t>
            </a:r>
            <a:r>
              <a:rPr sz="2000" spc="-15" dirty="0">
                <a:latin typeface="Carlito"/>
                <a:cs typeface="Carlito"/>
              </a:rPr>
              <a:t>data </a:t>
            </a:r>
            <a:r>
              <a:rPr sz="2000" dirty="0">
                <a:latin typeface="Carlito"/>
                <a:cs typeface="Carlito"/>
              </a:rPr>
              <a:t>and </a:t>
            </a:r>
            <a:r>
              <a:rPr sz="2000" spc="-10" dirty="0">
                <a:latin typeface="Carlito"/>
                <a:cs typeface="Carlito"/>
              </a:rPr>
              <a:t>compare </a:t>
            </a:r>
            <a:r>
              <a:rPr sz="2000" spc="-5" dirty="0">
                <a:latin typeface="Carlito"/>
                <a:cs typeface="Carlito"/>
              </a:rPr>
              <a:t>with </a:t>
            </a:r>
            <a:r>
              <a:rPr sz="2000" spc="-10" dirty="0">
                <a:latin typeface="Carlito"/>
                <a:cs typeface="Carlito"/>
              </a:rPr>
              <a:t>desired set point </a:t>
            </a:r>
            <a:r>
              <a:rPr sz="2000" spc="-5" dirty="0">
                <a:latin typeface="Carlito"/>
                <a:cs typeface="Carlito"/>
              </a:rPr>
              <a:t>(set by  user).</a:t>
            </a:r>
            <a:endParaRPr sz="2000" dirty="0">
              <a:latin typeface="Carlito"/>
              <a:cs typeface="Carlito"/>
            </a:endParaRPr>
          </a:p>
          <a:p>
            <a:pPr marL="299085" marR="5080" indent="-287020">
              <a:lnSpc>
                <a:spcPts val="3600"/>
              </a:lnSpc>
              <a:spcBef>
                <a:spcPts val="5"/>
              </a:spcBef>
              <a:buFont typeface="Arial"/>
              <a:buChar char="•"/>
              <a:tabLst>
                <a:tab pos="299085" algn="l"/>
                <a:tab pos="299720" algn="l"/>
              </a:tabLst>
            </a:pPr>
            <a:r>
              <a:rPr sz="2000" spc="-5" dirty="0">
                <a:latin typeface="Carlito"/>
                <a:cs typeface="Carlito"/>
              </a:rPr>
              <a:t>The </a:t>
            </a:r>
            <a:r>
              <a:rPr sz="2000" spc="-10" dirty="0">
                <a:latin typeface="Carlito"/>
                <a:cs typeface="Carlito"/>
              </a:rPr>
              <a:t>error </a:t>
            </a:r>
            <a:r>
              <a:rPr sz="2000" spc="-5" dirty="0">
                <a:latin typeface="Carlito"/>
                <a:cs typeface="Carlito"/>
              </a:rPr>
              <a:t>signal is passed </a:t>
            </a:r>
            <a:r>
              <a:rPr sz="2000" spc="-15" dirty="0">
                <a:latin typeface="Carlito"/>
                <a:cs typeface="Carlito"/>
              </a:rPr>
              <a:t>to </a:t>
            </a:r>
            <a:r>
              <a:rPr sz="2000" spc="5" dirty="0">
                <a:latin typeface="Carlito"/>
                <a:cs typeface="Carlito"/>
              </a:rPr>
              <a:t>ON-FF </a:t>
            </a:r>
            <a:r>
              <a:rPr sz="2000" spc="-10" dirty="0">
                <a:latin typeface="Carlito"/>
                <a:cs typeface="Carlito"/>
              </a:rPr>
              <a:t>controller </a:t>
            </a:r>
            <a:r>
              <a:rPr sz="2000" dirty="0">
                <a:latin typeface="Carlito"/>
                <a:cs typeface="Carlito"/>
              </a:rPr>
              <a:t>and the </a:t>
            </a:r>
            <a:r>
              <a:rPr sz="2000" spc="-5" dirty="0">
                <a:latin typeface="Carlito"/>
                <a:cs typeface="Carlito"/>
              </a:rPr>
              <a:t>signal comes out  </a:t>
            </a:r>
            <a:r>
              <a:rPr sz="2000" dirty="0">
                <a:latin typeface="Carlito"/>
                <a:cs typeface="Carlito"/>
              </a:rPr>
              <a:t>and </a:t>
            </a:r>
            <a:r>
              <a:rPr sz="2000" spc="-5" dirty="0">
                <a:latin typeface="Carlito"/>
                <a:cs typeface="Carlito"/>
              </a:rPr>
              <a:t>goes </a:t>
            </a:r>
            <a:r>
              <a:rPr sz="2000" spc="-15" dirty="0">
                <a:latin typeface="Carlito"/>
                <a:cs typeface="Carlito"/>
              </a:rPr>
              <a:t>to </a:t>
            </a:r>
            <a:r>
              <a:rPr sz="2000" spc="-5" dirty="0">
                <a:latin typeface="Carlito"/>
                <a:cs typeface="Carlito"/>
              </a:rPr>
              <a:t>power</a:t>
            </a:r>
            <a:r>
              <a:rPr sz="2000" spc="-30" dirty="0">
                <a:latin typeface="Carlito"/>
                <a:cs typeface="Carlito"/>
              </a:rPr>
              <a:t> MOSFET.</a:t>
            </a:r>
            <a:endParaRPr sz="2000" dirty="0">
              <a:latin typeface="Carlito"/>
              <a:cs typeface="Carlito"/>
            </a:endParaRPr>
          </a:p>
          <a:p>
            <a:pPr marL="299085" indent="-287020">
              <a:lnSpc>
                <a:spcPct val="100000"/>
              </a:lnSpc>
              <a:spcBef>
                <a:spcPts val="880"/>
              </a:spcBef>
              <a:buFont typeface="Arial"/>
              <a:buChar char="•"/>
              <a:tabLst>
                <a:tab pos="299085" algn="l"/>
                <a:tab pos="299720" algn="l"/>
              </a:tabLst>
            </a:pPr>
            <a:r>
              <a:rPr sz="2000" dirty="0">
                <a:latin typeface="Carlito"/>
                <a:cs typeface="Carlito"/>
              </a:rPr>
              <a:t>MOSFET </a:t>
            </a:r>
            <a:r>
              <a:rPr sz="2000" spc="-10" dirty="0">
                <a:latin typeface="Carlito"/>
                <a:cs typeface="Carlito"/>
              </a:rPr>
              <a:t>drives </a:t>
            </a:r>
            <a:r>
              <a:rPr sz="2000" dirty="0">
                <a:latin typeface="Carlito"/>
                <a:cs typeface="Carlito"/>
              </a:rPr>
              <a:t>the</a:t>
            </a:r>
            <a:r>
              <a:rPr sz="2000" spc="-20" dirty="0">
                <a:latin typeface="Carlito"/>
                <a:cs typeface="Carlito"/>
              </a:rPr>
              <a:t> </a:t>
            </a:r>
            <a:r>
              <a:rPr sz="2000" spc="-35" dirty="0">
                <a:latin typeface="Carlito"/>
                <a:cs typeface="Carlito"/>
              </a:rPr>
              <a:t>relay.</a:t>
            </a:r>
            <a:endParaRPr sz="2000" dirty="0">
              <a:latin typeface="Carlito"/>
              <a:cs typeface="Carlito"/>
            </a:endParaRPr>
          </a:p>
          <a:p>
            <a:pPr marL="299085" indent="-287020">
              <a:lnSpc>
                <a:spcPct val="100000"/>
              </a:lnSpc>
              <a:spcBef>
                <a:spcPts val="1200"/>
              </a:spcBef>
              <a:buFont typeface="Arial"/>
              <a:buChar char="•"/>
              <a:tabLst>
                <a:tab pos="299085" algn="l"/>
                <a:tab pos="299720" algn="l"/>
              </a:tabLst>
            </a:pPr>
            <a:r>
              <a:rPr sz="2000" spc="-20" dirty="0">
                <a:latin typeface="Carlito"/>
                <a:cs typeface="Carlito"/>
              </a:rPr>
              <a:t>Relay </a:t>
            </a:r>
            <a:r>
              <a:rPr sz="2000" spc="-10" dirty="0">
                <a:latin typeface="Carlito"/>
                <a:cs typeface="Carlito"/>
              </a:rPr>
              <a:t>drives </a:t>
            </a:r>
            <a:r>
              <a:rPr sz="2000" dirty="0">
                <a:latin typeface="Carlito"/>
                <a:cs typeface="Carlito"/>
              </a:rPr>
              <a:t>the </a:t>
            </a:r>
            <a:r>
              <a:rPr sz="2000" spc="-10" dirty="0">
                <a:latin typeface="Carlito"/>
                <a:cs typeface="Carlito"/>
              </a:rPr>
              <a:t>exhaust</a:t>
            </a:r>
            <a:r>
              <a:rPr sz="2000" spc="35" dirty="0">
                <a:latin typeface="Carlito"/>
                <a:cs typeface="Carlito"/>
              </a:rPr>
              <a:t> </a:t>
            </a:r>
            <a:r>
              <a:rPr sz="2000" spc="-10" dirty="0">
                <a:latin typeface="Carlito"/>
                <a:cs typeface="Carlito"/>
              </a:rPr>
              <a:t>fan</a:t>
            </a:r>
            <a:r>
              <a:rPr sz="1800" spc="-10" dirty="0">
                <a:latin typeface="Carlito"/>
                <a:cs typeface="Carlito"/>
              </a:rPr>
              <a:t>.</a:t>
            </a:r>
            <a:endParaRPr sz="1800" dirty="0">
              <a:latin typeface="Carlito"/>
              <a:cs typeface="Carlito"/>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r>
              <a:rPr dirty="0"/>
              <a:t>18</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09800" y="3124200"/>
            <a:ext cx="4032504" cy="2691384"/>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259079" y="6460235"/>
            <a:ext cx="4112895" cy="264795"/>
            <a:chOff x="259079" y="6460235"/>
            <a:chExt cx="4112895" cy="264795"/>
          </a:xfrm>
        </p:grpSpPr>
        <p:sp>
          <p:nvSpPr>
            <p:cNvPr id="4" name="object 4"/>
            <p:cNvSpPr/>
            <p:nvPr/>
          </p:nvSpPr>
          <p:spPr>
            <a:xfrm>
              <a:off x="266699" y="6460235"/>
              <a:ext cx="4089654" cy="264401"/>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59079" y="6479438"/>
              <a:ext cx="4112514" cy="24516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283590" y="6685584"/>
              <a:ext cx="4066540" cy="17145"/>
            </a:xfrm>
            <a:custGeom>
              <a:avLst/>
              <a:gdLst/>
              <a:ahLst/>
              <a:cxnLst/>
              <a:rect l="l" t="t" r="r" b="b"/>
              <a:pathLst>
                <a:path w="4066540" h="17145">
                  <a:moveTo>
                    <a:pt x="4066032" y="0"/>
                  </a:moveTo>
                  <a:lnTo>
                    <a:pt x="0" y="0"/>
                  </a:lnTo>
                  <a:lnTo>
                    <a:pt x="0" y="16764"/>
                  </a:lnTo>
                  <a:lnTo>
                    <a:pt x="4066032" y="16764"/>
                  </a:lnTo>
                  <a:lnTo>
                    <a:pt x="4066032" y="0"/>
                  </a:lnTo>
                  <a:close/>
                </a:path>
              </a:pathLst>
            </a:custGeom>
            <a:solidFill>
              <a:srgbClr val="FDFDFD"/>
            </a:solidFill>
          </p:spPr>
          <p:txBody>
            <a:bodyPr wrap="square" lIns="0" tIns="0" rIns="0" bIns="0" rtlCol="0"/>
            <a:lstStyle/>
            <a:p>
              <a:endParaRPr/>
            </a:p>
          </p:txBody>
        </p:sp>
        <p:sp>
          <p:nvSpPr>
            <p:cNvPr id="7" name="object 7"/>
            <p:cNvSpPr/>
            <p:nvPr/>
          </p:nvSpPr>
          <p:spPr>
            <a:xfrm>
              <a:off x="279018" y="6681012"/>
              <a:ext cx="4075429" cy="26034"/>
            </a:xfrm>
            <a:custGeom>
              <a:avLst/>
              <a:gdLst/>
              <a:ahLst/>
              <a:cxnLst/>
              <a:rect l="l" t="t" r="r" b="b"/>
              <a:pathLst>
                <a:path w="4075429" h="26034">
                  <a:moveTo>
                    <a:pt x="0" y="25908"/>
                  </a:moveTo>
                  <a:lnTo>
                    <a:pt x="4075176" y="25908"/>
                  </a:lnTo>
                  <a:lnTo>
                    <a:pt x="4075176" y="0"/>
                  </a:lnTo>
                  <a:lnTo>
                    <a:pt x="0" y="0"/>
                  </a:lnTo>
                  <a:lnTo>
                    <a:pt x="0" y="25908"/>
                  </a:lnTo>
                  <a:close/>
                </a:path>
              </a:pathLst>
            </a:custGeom>
            <a:solidFill>
              <a:srgbClr val="E38312"/>
            </a:solidFill>
          </p:spPr>
          <p:txBody>
            <a:bodyPr wrap="square" lIns="0" tIns="0" rIns="0" bIns="0" rtlCol="0"/>
            <a:lstStyle/>
            <a:p>
              <a:endParaRPr/>
            </a:p>
          </p:txBody>
        </p:sp>
      </p:grpSp>
      <p:sp>
        <p:nvSpPr>
          <p:cNvPr id="8" name="object 8"/>
          <p:cNvSpPr/>
          <p:nvPr/>
        </p:nvSpPr>
        <p:spPr>
          <a:xfrm>
            <a:off x="241831" y="218498"/>
            <a:ext cx="2181050" cy="396028"/>
          </a:xfrm>
          <a:prstGeom prst="rect">
            <a:avLst/>
          </a:prstGeom>
          <a:blipFill>
            <a:blip r:embed="rId5" cstate="print"/>
            <a:stretch>
              <a:fillRect/>
            </a:stretch>
          </a:blipFill>
        </p:spPr>
        <p:txBody>
          <a:bodyPr wrap="square" lIns="0" tIns="0" rIns="0" bIns="0" rtlCol="0"/>
          <a:lstStyle/>
          <a:p>
            <a:endParaRPr/>
          </a:p>
        </p:txBody>
      </p:sp>
      <p:sp>
        <p:nvSpPr>
          <p:cNvPr id="9" name="object 9"/>
          <p:cNvSpPr txBox="1">
            <a:spLocks noGrp="1"/>
          </p:cNvSpPr>
          <p:nvPr>
            <p:ph type="title"/>
          </p:nvPr>
        </p:nvSpPr>
        <p:spPr>
          <a:xfrm>
            <a:off x="241808" y="80848"/>
            <a:ext cx="2162175" cy="514350"/>
          </a:xfrm>
          <a:prstGeom prst="rect">
            <a:avLst/>
          </a:prstGeom>
        </p:spPr>
        <p:txBody>
          <a:bodyPr vert="horz" wrap="square" lIns="0" tIns="13335" rIns="0" bIns="0" rtlCol="0">
            <a:spAutoFit/>
          </a:bodyPr>
          <a:lstStyle/>
          <a:p>
            <a:pPr marL="12700">
              <a:lnSpc>
                <a:spcPct val="100000"/>
              </a:lnSpc>
              <a:spcBef>
                <a:spcPts val="105"/>
              </a:spcBef>
            </a:pPr>
            <a:r>
              <a:rPr i="1" u="heavy" dirty="0">
                <a:solidFill>
                  <a:srgbClr val="000000"/>
                </a:solidFill>
                <a:uFill>
                  <a:solidFill>
                    <a:srgbClr val="000000"/>
                  </a:solidFill>
                </a:uFill>
                <a:latin typeface="Times New Roman"/>
                <a:cs typeface="Times New Roman"/>
              </a:rPr>
              <a:t>LPG</a:t>
            </a:r>
            <a:r>
              <a:rPr i="1" u="heavy" spc="-75" dirty="0">
                <a:solidFill>
                  <a:srgbClr val="000000"/>
                </a:solidFill>
                <a:uFill>
                  <a:solidFill>
                    <a:srgbClr val="000000"/>
                  </a:solidFill>
                </a:uFill>
                <a:latin typeface="Times New Roman"/>
                <a:cs typeface="Times New Roman"/>
              </a:rPr>
              <a:t> </a:t>
            </a:r>
            <a:r>
              <a:rPr i="1" u="heavy" dirty="0">
                <a:solidFill>
                  <a:srgbClr val="000000"/>
                </a:solidFill>
                <a:uFill>
                  <a:solidFill>
                    <a:srgbClr val="000000"/>
                  </a:solidFill>
                </a:uFill>
                <a:latin typeface="Times New Roman"/>
                <a:cs typeface="Times New Roman"/>
              </a:rPr>
              <a:t>Sensing</a:t>
            </a:r>
          </a:p>
        </p:txBody>
      </p:sp>
      <p:sp>
        <p:nvSpPr>
          <p:cNvPr id="10" name="object 10"/>
          <p:cNvSpPr/>
          <p:nvPr/>
        </p:nvSpPr>
        <p:spPr>
          <a:xfrm>
            <a:off x="239268" y="530406"/>
            <a:ext cx="2181606" cy="63191"/>
          </a:xfrm>
          <a:prstGeom prst="rect">
            <a:avLst/>
          </a:prstGeom>
          <a:blipFill>
            <a:blip r:embed="rId6" cstate="print"/>
            <a:stretch>
              <a:fillRect/>
            </a:stretch>
          </a:blipFill>
        </p:spPr>
        <p:txBody>
          <a:bodyPr wrap="square" lIns="0" tIns="0" rIns="0" bIns="0" rtlCol="0"/>
          <a:lstStyle/>
          <a:p>
            <a:endParaRPr/>
          </a:p>
        </p:txBody>
      </p:sp>
      <p:sp>
        <p:nvSpPr>
          <p:cNvPr id="11" name="object 11"/>
          <p:cNvSpPr txBox="1"/>
          <p:nvPr/>
        </p:nvSpPr>
        <p:spPr>
          <a:xfrm>
            <a:off x="779780" y="826134"/>
            <a:ext cx="5062220" cy="1429385"/>
          </a:xfrm>
          <a:prstGeom prst="rect">
            <a:avLst/>
          </a:prstGeom>
        </p:spPr>
        <p:txBody>
          <a:bodyPr vert="horz" wrap="square" lIns="0" tIns="13335" rIns="0" bIns="0" rtlCol="0">
            <a:spAutoFit/>
          </a:bodyPr>
          <a:lstStyle/>
          <a:p>
            <a:pPr marL="299085" indent="-287020">
              <a:lnSpc>
                <a:spcPct val="100000"/>
              </a:lnSpc>
              <a:spcBef>
                <a:spcPts val="105"/>
              </a:spcBef>
              <a:buFont typeface="Arial"/>
              <a:buChar char="•"/>
              <a:tabLst>
                <a:tab pos="299085" algn="l"/>
                <a:tab pos="299720" algn="l"/>
              </a:tabLst>
            </a:pPr>
            <a:r>
              <a:rPr sz="2000" spc="-35" dirty="0">
                <a:latin typeface="Carlito"/>
                <a:cs typeface="Carlito"/>
              </a:rPr>
              <a:t>We </a:t>
            </a:r>
            <a:r>
              <a:rPr sz="2000" spc="-10" dirty="0">
                <a:latin typeface="Carlito"/>
                <a:cs typeface="Carlito"/>
              </a:rPr>
              <a:t>are </a:t>
            </a:r>
            <a:r>
              <a:rPr sz="2000" spc="-5" dirty="0">
                <a:latin typeface="Carlito"/>
                <a:cs typeface="Carlito"/>
              </a:rPr>
              <a:t>using </a:t>
            </a:r>
            <a:r>
              <a:rPr sz="2000" dirty="0">
                <a:latin typeface="Carlito"/>
                <a:cs typeface="Carlito"/>
              </a:rPr>
              <a:t>MQ-9 </a:t>
            </a:r>
            <a:r>
              <a:rPr sz="2000" spc="-5" dirty="0">
                <a:latin typeface="Carlito"/>
                <a:cs typeface="Carlito"/>
              </a:rPr>
              <a:t>Gas</a:t>
            </a:r>
            <a:r>
              <a:rPr sz="2000" spc="25" dirty="0">
                <a:latin typeface="Carlito"/>
                <a:cs typeface="Carlito"/>
              </a:rPr>
              <a:t> </a:t>
            </a:r>
            <a:r>
              <a:rPr sz="2000" spc="-5" dirty="0">
                <a:latin typeface="Carlito"/>
                <a:cs typeface="Carlito"/>
              </a:rPr>
              <a:t>Sensor</a:t>
            </a:r>
            <a:endParaRPr sz="2000">
              <a:latin typeface="Carlito"/>
              <a:cs typeface="Carlito"/>
            </a:endParaRPr>
          </a:p>
          <a:p>
            <a:pPr marL="299085" indent="-287020">
              <a:lnSpc>
                <a:spcPts val="2140"/>
              </a:lnSpc>
              <a:spcBef>
                <a:spcPts val="40"/>
              </a:spcBef>
              <a:buFont typeface="Arial"/>
              <a:buChar char="•"/>
              <a:tabLst>
                <a:tab pos="299085" algn="l"/>
                <a:tab pos="299720" algn="l"/>
              </a:tabLst>
            </a:pPr>
            <a:r>
              <a:rPr sz="1800" spc="-5" dirty="0">
                <a:latin typeface="Carlito"/>
                <a:cs typeface="Carlito"/>
              </a:rPr>
              <a:t>High sensitivity </a:t>
            </a:r>
            <a:r>
              <a:rPr sz="1800" spc="-10" dirty="0">
                <a:latin typeface="Carlito"/>
                <a:cs typeface="Carlito"/>
              </a:rPr>
              <a:t>to </a:t>
            </a:r>
            <a:r>
              <a:rPr sz="1800" spc="-5" dirty="0">
                <a:latin typeface="Carlito"/>
                <a:cs typeface="Carlito"/>
              </a:rPr>
              <a:t>carbon </a:t>
            </a:r>
            <a:r>
              <a:rPr sz="1800" spc="-10" dirty="0">
                <a:latin typeface="Carlito"/>
                <a:cs typeface="Carlito"/>
              </a:rPr>
              <a:t>monoxide </a:t>
            </a:r>
            <a:r>
              <a:rPr sz="1800" dirty="0">
                <a:latin typeface="Carlito"/>
                <a:cs typeface="Carlito"/>
              </a:rPr>
              <a:t>and</a:t>
            </a:r>
            <a:r>
              <a:rPr sz="1800" spc="75" dirty="0">
                <a:latin typeface="Carlito"/>
                <a:cs typeface="Carlito"/>
              </a:rPr>
              <a:t> </a:t>
            </a:r>
            <a:r>
              <a:rPr sz="1800" spc="-5" dirty="0">
                <a:latin typeface="Carlito"/>
                <a:cs typeface="Carlito"/>
              </a:rPr>
              <a:t>CH4</a:t>
            </a:r>
            <a:r>
              <a:rPr sz="1800" spc="-5" dirty="0">
                <a:latin typeface="kiloji"/>
                <a:cs typeface="kiloji"/>
              </a:rPr>
              <a:t>，</a:t>
            </a:r>
            <a:r>
              <a:rPr sz="1800" spc="-5" dirty="0">
                <a:latin typeface="Carlito"/>
                <a:cs typeface="Carlito"/>
              </a:rPr>
              <a:t>LPG</a:t>
            </a:r>
            <a:endParaRPr sz="1800">
              <a:latin typeface="Carlito"/>
              <a:cs typeface="Carlito"/>
            </a:endParaRPr>
          </a:p>
          <a:p>
            <a:pPr marL="299085" indent="-287020">
              <a:lnSpc>
                <a:spcPts val="2140"/>
              </a:lnSpc>
              <a:buFont typeface="Arial"/>
              <a:buChar char="•"/>
              <a:tabLst>
                <a:tab pos="299085" algn="l"/>
                <a:tab pos="299720" algn="l"/>
              </a:tabLst>
            </a:pPr>
            <a:r>
              <a:rPr sz="1800" spc="-10" dirty="0">
                <a:latin typeface="Carlito"/>
                <a:cs typeface="Carlito"/>
              </a:rPr>
              <a:t>Environment</a:t>
            </a:r>
            <a:r>
              <a:rPr sz="1800" spc="-5" dirty="0">
                <a:latin typeface="Carlito"/>
                <a:cs typeface="Carlito"/>
              </a:rPr>
              <a:t> </a:t>
            </a:r>
            <a:r>
              <a:rPr sz="1800" spc="-10" dirty="0">
                <a:latin typeface="Carlito"/>
                <a:cs typeface="Carlito"/>
              </a:rPr>
              <a:t>conditions</a:t>
            </a:r>
            <a:endParaRPr sz="1800">
              <a:latin typeface="Carlito"/>
              <a:cs typeface="Carlito"/>
            </a:endParaRPr>
          </a:p>
          <a:p>
            <a:pPr marL="756285" lvl="1" indent="-287020">
              <a:lnSpc>
                <a:spcPct val="100000"/>
              </a:lnSpc>
              <a:buFont typeface="Arial"/>
              <a:buChar char="•"/>
              <a:tabLst>
                <a:tab pos="756285" algn="l"/>
                <a:tab pos="756920" algn="l"/>
              </a:tabLst>
            </a:pPr>
            <a:r>
              <a:rPr sz="1800" spc="-10" dirty="0">
                <a:latin typeface="Carlito"/>
                <a:cs typeface="Carlito"/>
              </a:rPr>
              <a:t>Operating temperature: </a:t>
            </a:r>
            <a:r>
              <a:rPr sz="1800" dirty="0">
                <a:latin typeface="Carlito"/>
                <a:cs typeface="Carlito"/>
              </a:rPr>
              <a:t>-20 </a:t>
            </a:r>
            <a:r>
              <a:rPr sz="1800" spc="-105" dirty="0">
                <a:latin typeface="Arial"/>
                <a:cs typeface="Arial"/>
              </a:rPr>
              <a:t>– </a:t>
            </a:r>
            <a:r>
              <a:rPr sz="1800" dirty="0">
                <a:latin typeface="Carlito"/>
                <a:cs typeface="Carlito"/>
              </a:rPr>
              <a:t>50</a:t>
            </a:r>
            <a:r>
              <a:rPr sz="1800" spc="55" dirty="0">
                <a:latin typeface="Carlito"/>
                <a:cs typeface="Carlito"/>
              </a:rPr>
              <a:t> </a:t>
            </a:r>
            <a:r>
              <a:rPr sz="1800" dirty="0">
                <a:latin typeface="Carlito"/>
                <a:cs typeface="Carlito"/>
              </a:rPr>
              <a:t>°C</a:t>
            </a:r>
            <a:endParaRPr sz="1800">
              <a:latin typeface="Carlito"/>
              <a:cs typeface="Carlito"/>
            </a:endParaRPr>
          </a:p>
          <a:p>
            <a:pPr marL="756285" lvl="1" indent="-287020">
              <a:lnSpc>
                <a:spcPct val="100000"/>
              </a:lnSpc>
              <a:buFont typeface="Arial"/>
              <a:buChar char="•"/>
              <a:tabLst>
                <a:tab pos="756285" algn="l"/>
                <a:tab pos="756920" algn="l"/>
              </a:tabLst>
            </a:pPr>
            <a:r>
              <a:rPr sz="1800" spc="-15" dirty="0">
                <a:latin typeface="Carlito"/>
                <a:cs typeface="Carlito"/>
              </a:rPr>
              <a:t>Relative </a:t>
            </a:r>
            <a:r>
              <a:rPr sz="1800" spc="-5" dirty="0">
                <a:latin typeface="Carlito"/>
                <a:cs typeface="Carlito"/>
              </a:rPr>
              <a:t>Humidity </a:t>
            </a:r>
            <a:r>
              <a:rPr sz="1800" dirty="0">
                <a:latin typeface="Carlito"/>
                <a:cs typeface="Carlito"/>
              </a:rPr>
              <a:t>: </a:t>
            </a:r>
            <a:r>
              <a:rPr sz="1800" spc="-5" dirty="0">
                <a:latin typeface="Carlito"/>
                <a:cs typeface="Carlito"/>
              </a:rPr>
              <a:t>less </a:t>
            </a:r>
            <a:r>
              <a:rPr sz="1800" dirty="0">
                <a:latin typeface="Carlito"/>
                <a:cs typeface="Carlito"/>
              </a:rPr>
              <a:t>than</a:t>
            </a:r>
            <a:r>
              <a:rPr sz="1800" spc="40" dirty="0">
                <a:latin typeface="Carlito"/>
                <a:cs typeface="Carlito"/>
              </a:rPr>
              <a:t> </a:t>
            </a:r>
            <a:r>
              <a:rPr sz="1800" dirty="0">
                <a:latin typeface="Carlito"/>
                <a:cs typeface="Carlito"/>
              </a:rPr>
              <a:t>95%</a:t>
            </a:r>
            <a:endParaRPr sz="1800">
              <a:latin typeface="Carlito"/>
              <a:cs typeface="Carlito"/>
            </a:endParaRP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r>
              <a:rPr dirty="0"/>
              <a:t>19</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720085" y="771662"/>
            <a:ext cx="3384538" cy="405186"/>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698495" y="636473"/>
            <a:ext cx="3392170" cy="514350"/>
          </a:xfrm>
          <a:prstGeom prst="rect">
            <a:avLst/>
          </a:prstGeom>
        </p:spPr>
        <p:txBody>
          <a:bodyPr vert="horz" wrap="square" lIns="0" tIns="13335" rIns="0" bIns="0" rtlCol="0">
            <a:spAutoFit/>
          </a:bodyPr>
          <a:lstStyle/>
          <a:p>
            <a:pPr marL="12700">
              <a:lnSpc>
                <a:spcPct val="100000"/>
              </a:lnSpc>
              <a:spcBef>
                <a:spcPts val="105"/>
              </a:spcBef>
            </a:pPr>
            <a:r>
              <a:rPr u="heavy" spc="-30" dirty="0">
                <a:solidFill>
                  <a:srgbClr val="404040"/>
                </a:solidFill>
                <a:uFill>
                  <a:solidFill>
                    <a:srgbClr val="404040"/>
                  </a:solidFill>
                </a:uFill>
              </a:rPr>
              <a:t>The </a:t>
            </a:r>
            <a:r>
              <a:rPr u="heavy" spc="-40" dirty="0">
                <a:solidFill>
                  <a:srgbClr val="404040"/>
                </a:solidFill>
                <a:uFill>
                  <a:solidFill>
                    <a:srgbClr val="404040"/>
                  </a:solidFill>
                </a:uFill>
              </a:rPr>
              <a:t>Sensing</a:t>
            </a:r>
            <a:r>
              <a:rPr u="heavy" spc="-280" dirty="0">
                <a:solidFill>
                  <a:srgbClr val="404040"/>
                </a:solidFill>
                <a:uFill>
                  <a:solidFill>
                    <a:srgbClr val="404040"/>
                  </a:solidFill>
                </a:uFill>
              </a:rPr>
              <a:t> </a:t>
            </a:r>
            <a:r>
              <a:rPr u="heavy" spc="-45" dirty="0">
                <a:solidFill>
                  <a:srgbClr val="404040"/>
                </a:solidFill>
                <a:uFill>
                  <a:solidFill>
                    <a:srgbClr val="404040"/>
                  </a:solidFill>
                </a:uFill>
              </a:rPr>
              <a:t>Element</a:t>
            </a:r>
          </a:p>
        </p:txBody>
      </p:sp>
      <p:sp>
        <p:nvSpPr>
          <p:cNvPr id="4" name="object 4"/>
          <p:cNvSpPr/>
          <p:nvPr/>
        </p:nvSpPr>
        <p:spPr>
          <a:xfrm>
            <a:off x="2703576" y="1092762"/>
            <a:ext cx="3403854" cy="63191"/>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290827" y="1309116"/>
            <a:ext cx="6562344" cy="4239768"/>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1596008" y="5567273"/>
            <a:ext cx="594614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rlito"/>
                <a:cs typeface="Carlito"/>
              </a:rPr>
              <a:t>Fig. </a:t>
            </a:r>
            <a:r>
              <a:rPr sz="1800" dirty="0">
                <a:latin typeface="Carlito"/>
                <a:cs typeface="Carlito"/>
              </a:rPr>
              <a:t>15. </a:t>
            </a:r>
            <a:r>
              <a:rPr sz="1800" spc="-5" dirty="0">
                <a:latin typeface="Carlito"/>
                <a:cs typeface="Carlito"/>
              </a:rPr>
              <a:t>Image Showing </a:t>
            </a:r>
            <a:r>
              <a:rPr sz="1800" dirty="0">
                <a:latin typeface="Carlito"/>
                <a:cs typeface="Carlito"/>
              </a:rPr>
              <a:t>a </a:t>
            </a:r>
            <a:r>
              <a:rPr sz="1800" spc="-10" dirty="0">
                <a:latin typeface="Carlito"/>
                <a:cs typeface="Carlito"/>
              </a:rPr>
              <a:t>Hexapod Structure </a:t>
            </a:r>
            <a:r>
              <a:rPr sz="1800" spc="-5" dirty="0">
                <a:latin typeface="Carlito"/>
                <a:cs typeface="Carlito"/>
              </a:rPr>
              <a:t>Inside </a:t>
            </a:r>
            <a:r>
              <a:rPr sz="1800" dirty="0">
                <a:latin typeface="Carlito"/>
                <a:cs typeface="Carlito"/>
              </a:rPr>
              <a:t>a Gas</a:t>
            </a:r>
            <a:r>
              <a:rPr sz="1800" spc="40" dirty="0">
                <a:latin typeface="Carlito"/>
                <a:cs typeface="Carlito"/>
              </a:rPr>
              <a:t> </a:t>
            </a:r>
            <a:r>
              <a:rPr sz="1800" spc="-5" dirty="0">
                <a:latin typeface="Carlito"/>
                <a:cs typeface="Carlito"/>
              </a:rPr>
              <a:t>Sensor</a:t>
            </a:r>
            <a:endParaRPr sz="1800">
              <a:latin typeface="Carlito"/>
              <a:cs typeface="Carlito"/>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r>
              <a:rPr dirty="0"/>
              <a:t>20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2023" y="896111"/>
            <a:ext cx="5105400" cy="405688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5638800" y="1798320"/>
            <a:ext cx="3352800" cy="1921763"/>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681634" y="4971364"/>
            <a:ext cx="4198620"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rlito"/>
                <a:cs typeface="Carlito"/>
              </a:rPr>
              <a:t>Fig. </a:t>
            </a:r>
            <a:r>
              <a:rPr sz="1800" dirty="0">
                <a:latin typeface="Carlito"/>
                <a:cs typeface="Carlito"/>
              </a:rPr>
              <a:t>16. </a:t>
            </a:r>
            <a:r>
              <a:rPr sz="1800" spc="-5" dirty="0">
                <a:latin typeface="Carlito"/>
                <a:cs typeface="Carlito"/>
              </a:rPr>
              <a:t>Closer Look </a:t>
            </a:r>
            <a:r>
              <a:rPr sz="1800" spc="-10" dirty="0">
                <a:latin typeface="Carlito"/>
                <a:cs typeface="Carlito"/>
              </a:rPr>
              <a:t>at </a:t>
            </a:r>
            <a:r>
              <a:rPr sz="1800" spc="-5" dirty="0">
                <a:latin typeface="Carlito"/>
                <a:cs typeface="Carlito"/>
              </a:rPr>
              <a:t>the </a:t>
            </a:r>
            <a:r>
              <a:rPr sz="1800" spc="-10" dirty="0">
                <a:latin typeface="Carlito"/>
                <a:cs typeface="Carlito"/>
              </a:rPr>
              <a:t>Hexapod</a:t>
            </a:r>
            <a:r>
              <a:rPr sz="1800" spc="15" dirty="0">
                <a:latin typeface="Carlito"/>
                <a:cs typeface="Carlito"/>
              </a:rPr>
              <a:t> </a:t>
            </a:r>
            <a:r>
              <a:rPr sz="1800" spc="-10" dirty="0">
                <a:latin typeface="Carlito"/>
                <a:cs typeface="Carlito"/>
              </a:rPr>
              <a:t>Structure</a:t>
            </a:r>
            <a:endParaRPr sz="1800">
              <a:latin typeface="Carlito"/>
              <a:cs typeface="Carlito"/>
            </a:endParaRPr>
          </a:p>
        </p:txBody>
      </p:sp>
      <p:sp>
        <p:nvSpPr>
          <p:cNvPr id="5" name="object 5"/>
          <p:cNvSpPr txBox="1"/>
          <p:nvPr/>
        </p:nvSpPr>
        <p:spPr>
          <a:xfrm>
            <a:off x="5947028" y="3745738"/>
            <a:ext cx="233045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Times New Roman"/>
                <a:cs typeface="Times New Roman"/>
              </a:rPr>
              <a:t>Fig. </a:t>
            </a:r>
            <a:r>
              <a:rPr sz="1800" dirty="0">
                <a:latin typeface="Times New Roman"/>
                <a:cs typeface="Times New Roman"/>
              </a:rPr>
              <a:t>17. </a:t>
            </a:r>
            <a:r>
              <a:rPr sz="1800" spc="-5" dirty="0">
                <a:latin typeface="Times New Roman"/>
                <a:cs typeface="Times New Roman"/>
              </a:rPr>
              <a:t>Sensing</a:t>
            </a:r>
            <a:r>
              <a:rPr sz="1800" spc="-15" dirty="0">
                <a:latin typeface="Times New Roman"/>
                <a:cs typeface="Times New Roman"/>
              </a:rPr>
              <a:t> </a:t>
            </a:r>
            <a:r>
              <a:rPr sz="1800" spc="-5" dirty="0">
                <a:latin typeface="Times New Roman"/>
                <a:cs typeface="Times New Roman"/>
              </a:rPr>
              <a:t>Element</a:t>
            </a:r>
            <a:endParaRPr sz="1800">
              <a:latin typeface="Times New Roman"/>
              <a:cs typeface="Times New Roman"/>
            </a:endParaRPr>
          </a:p>
        </p:txBody>
      </p:sp>
      <p:grpSp>
        <p:nvGrpSpPr>
          <p:cNvPr id="6" name="object 6"/>
          <p:cNvGrpSpPr/>
          <p:nvPr/>
        </p:nvGrpSpPr>
        <p:grpSpPr>
          <a:xfrm>
            <a:off x="259079" y="6460235"/>
            <a:ext cx="4112895" cy="264795"/>
            <a:chOff x="259079" y="6460235"/>
            <a:chExt cx="4112895" cy="264795"/>
          </a:xfrm>
        </p:grpSpPr>
        <p:sp>
          <p:nvSpPr>
            <p:cNvPr id="7" name="object 7"/>
            <p:cNvSpPr/>
            <p:nvPr/>
          </p:nvSpPr>
          <p:spPr>
            <a:xfrm>
              <a:off x="266699" y="6460235"/>
              <a:ext cx="4089654" cy="264401"/>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259079" y="6479438"/>
              <a:ext cx="4112514" cy="245160"/>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283590" y="6685584"/>
              <a:ext cx="4066540" cy="17145"/>
            </a:xfrm>
            <a:custGeom>
              <a:avLst/>
              <a:gdLst/>
              <a:ahLst/>
              <a:cxnLst/>
              <a:rect l="l" t="t" r="r" b="b"/>
              <a:pathLst>
                <a:path w="4066540" h="17145">
                  <a:moveTo>
                    <a:pt x="4066032" y="0"/>
                  </a:moveTo>
                  <a:lnTo>
                    <a:pt x="0" y="0"/>
                  </a:lnTo>
                  <a:lnTo>
                    <a:pt x="0" y="16764"/>
                  </a:lnTo>
                  <a:lnTo>
                    <a:pt x="4066032" y="16764"/>
                  </a:lnTo>
                  <a:lnTo>
                    <a:pt x="4066032" y="0"/>
                  </a:lnTo>
                  <a:close/>
                </a:path>
              </a:pathLst>
            </a:custGeom>
            <a:solidFill>
              <a:srgbClr val="FDFDFD"/>
            </a:solidFill>
          </p:spPr>
          <p:txBody>
            <a:bodyPr wrap="square" lIns="0" tIns="0" rIns="0" bIns="0" rtlCol="0"/>
            <a:lstStyle/>
            <a:p>
              <a:endParaRPr/>
            </a:p>
          </p:txBody>
        </p:sp>
        <p:sp>
          <p:nvSpPr>
            <p:cNvPr id="10" name="object 10"/>
            <p:cNvSpPr/>
            <p:nvPr/>
          </p:nvSpPr>
          <p:spPr>
            <a:xfrm>
              <a:off x="279018" y="6681012"/>
              <a:ext cx="4075429" cy="26034"/>
            </a:xfrm>
            <a:custGeom>
              <a:avLst/>
              <a:gdLst/>
              <a:ahLst/>
              <a:cxnLst/>
              <a:rect l="l" t="t" r="r" b="b"/>
              <a:pathLst>
                <a:path w="4075429" h="26034">
                  <a:moveTo>
                    <a:pt x="0" y="25908"/>
                  </a:moveTo>
                  <a:lnTo>
                    <a:pt x="4075176" y="25908"/>
                  </a:lnTo>
                  <a:lnTo>
                    <a:pt x="4075176" y="0"/>
                  </a:lnTo>
                  <a:lnTo>
                    <a:pt x="0" y="0"/>
                  </a:lnTo>
                  <a:lnTo>
                    <a:pt x="0" y="25908"/>
                  </a:lnTo>
                  <a:close/>
                </a:path>
              </a:pathLst>
            </a:custGeom>
            <a:solidFill>
              <a:srgbClr val="E38312"/>
            </a:solidFill>
          </p:spPr>
          <p:txBody>
            <a:bodyPr wrap="square" lIns="0" tIns="0" rIns="0" bIns="0" rtlCol="0"/>
            <a:lstStyle/>
            <a:p>
              <a:endParaRPr/>
            </a:p>
          </p:txBody>
        </p:sp>
      </p:gr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r>
              <a:rPr dirty="0"/>
              <a:t>21</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87305" y="404378"/>
            <a:ext cx="4449650" cy="405186"/>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20802" y="269494"/>
            <a:ext cx="4493260" cy="513715"/>
          </a:xfrm>
          <a:prstGeom prst="rect">
            <a:avLst/>
          </a:prstGeom>
        </p:spPr>
        <p:txBody>
          <a:bodyPr vert="horz" wrap="square" lIns="0" tIns="12700" rIns="0" bIns="0" rtlCol="0">
            <a:spAutoFit/>
          </a:bodyPr>
          <a:lstStyle/>
          <a:p>
            <a:pPr marL="12700">
              <a:lnSpc>
                <a:spcPct val="100000"/>
              </a:lnSpc>
              <a:spcBef>
                <a:spcPts val="100"/>
              </a:spcBef>
            </a:pPr>
            <a:r>
              <a:rPr i="1" u="heavy" spc="-85" dirty="0">
                <a:solidFill>
                  <a:srgbClr val="404040"/>
                </a:solidFill>
                <a:uFill>
                  <a:solidFill>
                    <a:srgbClr val="404040"/>
                  </a:solidFill>
                </a:uFill>
                <a:latin typeface="Times New Roman"/>
                <a:cs typeface="Times New Roman"/>
              </a:rPr>
              <a:t>Working </a:t>
            </a:r>
            <a:r>
              <a:rPr i="1" u="heavy" spc="-25" dirty="0">
                <a:solidFill>
                  <a:srgbClr val="404040"/>
                </a:solidFill>
                <a:uFill>
                  <a:solidFill>
                    <a:srgbClr val="404040"/>
                  </a:solidFill>
                </a:uFill>
                <a:latin typeface="Times New Roman"/>
                <a:cs typeface="Times New Roman"/>
              </a:rPr>
              <a:t>of </a:t>
            </a:r>
            <a:r>
              <a:rPr i="1" u="heavy" spc="-35" dirty="0">
                <a:solidFill>
                  <a:srgbClr val="404040"/>
                </a:solidFill>
                <a:uFill>
                  <a:solidFill>
                    <a:srgbClr val="404040"/>
                  </a:solidFill>
                </a:uFill>
                <a:latin typeface="Times New Roman"/>
                <a:cs typeface="Times New Roman"/>
              </a:rPr>
              <a:t>LPG </a:t>
            </a:r>
            <a:r>
              <a:rPr i="1" u="heavy" spc="-30" dirty="0">
                <a:solidFill>
                  <a:srgbClr val="404040"/>
                </a:solidFill>
                <a:uFill>
                  <a:solidFill>
                    <a:srgbClr val="404040"/>
                  </a:solidFill>
                </a:uFill>
                <a:latin typeface="Times New Roman"/>
                <a:cs typeface="Times New Roman"/>
              </a:rPr>
              <a:t>Gas</a:t>
            </a:r>
            <a:r>
              <a:rPr i="1" u="heavy" spc="-370" dirty="0">
                <a:solidFill>
                  <a:srgbClr val="404040"/>
                </a:solidFill>
                <a:uFill>
                  <a:solidFill>
                    <a:srgbClr val="404040"/>
                  </a:solidFill>
                </a:uFill>
                <a:latin typeface="Times New Roman"/>
                <a:cs typeface="Times New Roman"/>
              </a:rPr>
              <a:t> </a:t>
            </a:r>
            <a:r>
              <a:rPr i="1" u="heavy" spc="-40" dirty="0">
                <a:solidFill>
                  <a:srgbClr val="404040"/>
                </a:solidFill>
                <a:uFill>
                  <a:solidFill>
                    <a:srgbClr val="404040"/>
                  </a:solidFill>
                </a:uFill>
                <a:latin typeface="Times New Roman"/>
                <a:cs typeface="Times New Roman"/>
              </a:rPr>
              <a:t>Sensor</a:t>
            </a:r>
          </a:p>
        </p:txBody>
      </p:sp>
      <p:sp>
        <p:nvSpPr>
          <p:cNvPr id="4" name="object 4"/>
          <p:cNvSpPr/>
          <p:nvPr/>
        </p:nvSpPr>
        <p:spPr>
          <a:xfrm>
            <a:off x="126492" y="725478"/>
            <a:ext cx="4504182" cy="63191"/>
          </a:xfrm>
          <a:prstGeom prst="rect">
            <a:avLst/>
          </a:prstGeom>
          <a:blipFill>
            <a:blip r:embed="rId3" cstate="print"/>
            <a:stretch>
              <a:fillRect/>
            </a:stretch>
          </a:blipFill>
        </p:spPr>
        <p:txBody>
          <a:bodyPr wrap="square" lIns="0" tIns="0" rIns="0" bIns="0" rtlCol="0"/>
          <a:lstStyle/>
          <a:p>
            <a:endParaRPr/>
          </a:p>
        </p:txBody>
      </p:sp>
      <p:grpSp>
        <p:nvGrpSpPr>
          <p:cNvPr id="5" name="object 5"/>
          <p:cNvGrpSpPr/>
          <p:nvPr/>
        </p:nvGrpSpPr>
        <p:grpSpPr>
          <a:xfrm>
            <a:off x="259079" y="6460235"/>
            <a:ext cx="4112895" cy="264795"/>
            <a:chOff x="259079" y="6460235"/>
            <a:chExt cx="4112895" cy="264795"/>
          </a:xfrm>
        </p:grpSpPr>
        <p:sp>
          <p:nvSpPr>
            <p:cNvPr id="6" name="object 6"/>
            <p:cNvSpPr/>
            <p:nvPr/>
          </p:nvSpPr>
          <p:spPr>
            <a:xfrm>
              <a:off x="266699" y="6460235"/>
              <a:ext cx="4089654" cy="264401"/>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259079" y="6479438"/>
              <a:ext cx="4112514" cy="245160"/>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283590" y="6685584"/>
              <a:ext cx="4066540" cy="17145"/>
            </a:xfrm>
            <a:custGeom>
              <a:avLst/>
              <a:gdLst/>
              <a:ahLst/>
              <a:cxnLst/>
              <a:rect l="l" t="t" r="r" b="b"/>
              <a:pathLst>
                <a:path w="4066540" h="17145">
                  <a:moveTo>
                    <a:pt x="4066032" y="0"/>
                  </a:moveTo>
                  <a:lnTo>
                    <a:pt x="0" y="0"/>
                  </a:lnTo>
                  <a:lnTo>
                    <a:pt x="0" y="16764"/>
                  </a:lnTo>
                  <a:lnTo>
                    <a:pt x="4066032" y="16764"/>
                  </a:lnTo>
                  <a:lnTo>
                    <a:pt x="4066032" y="0"/>
                  </a:lnTo>
                  <a:close/>
                </a:path>
              </a:pathLst>
            </a:custGeom>
            <a:solidFill>
              <a:srgbClr val="FDFDFD"/>
            </a:solidFill>
          </p:spPr>
          <p:txBody>
            <a:bodyPr wrap="square" lIns="0" tIns="0" rIns="0" bIns="0" rtlCol="0"/>
            <a:lstStyle/>
            <a:p>
              <a:endParaRPr/>
            </a:p>
          </p:txBody>
        </p:sp>
        <p:sp>
          <p:nvSpPr>
            <p:cNvPr id="9" name="object 9"/>
            <p:cNvSpPr/>
            <p:nvPr/>
          </p:nvSpPr>
          <p:spPr>
            <a:xfrm>
              <a:off x="279018" y="6681012"/>
              <a:ext cx="4075429" cy="26034"/>
            </a:xfrm>
            <a:custGeom>
              <a:avLst/>
              <a:gdLst/>
              <a:ahLst/>
              <a:cxnLst/>
              <a:rect l="l" t="t" r="r" b="b"/>
              <a:pathLst>
                <a:path w="4075429" h="26034">
                  <a:moveTo>
                    <a:pt x="0" y="25908"/>
                  </a:moveTo>
                  <a:lnTo>
                    <a:pt x="4075176" y="25908"/>
                  </a:lnTo>
                  <a:lnTo>
                    <a:pt x="4075176" y="0"/>
                  </a:lnTo>
                  <a:lnTo>
                    <a:pt x="0" y="0"/>
                  </a:lnTo>
                  <a:lnTo>
                    <a:pt x="0" y="25908"/>
                  </a:lnTo>
                  <a:close/>
                </a:path>
              </a:pathLst>
            </a:custGeom>
            <a:solidFill>
              <a:srgbClr val="E38312"/>
            </a:solidFill>
          </p:spPr>
          <p:txBody>
            <a:bodyPr wrap="square" lIns="0" tIns="0" rIns="0" bIns="0" rtlCol="0"/>
            <a:lstStyle/>
            <a:p>
              <a:endParaRPr/>
            </a:p>
          </p:txBody>
        </p:sp>
      </p:grpSp>
      <p:sp>
        <p:nvSpPr>
          <p:cNvPr id="10" name="object 10"/>
          <p:cNvSpPr txBox="1"/>
          <p:nvPr/>
        </p:nvSpPr>
        <p:spPr>
          <a:xfrm>
            <a:off x="990600" y="914400"/>
            <a:ext cx="7203440" cy="5566267"/>
          </a:xfrm>
          <a:prstGeom prst="rect">
            <a:avLst/>
          </a:prstGeom>
        </p:spPr>
        <p:txBody>
          <a:bodyPr vert="horz" wrap="square" lIns="0" tIns="13335" rIns="0" bIns="0" rtlCol="0">
            <a:spAutoFit/>
          </a:bodyPr>
          <a:lstStyle/>
          <a:p>
            <a:pPr marL="299085" marR="6985" indent="-287020">
              <a:lnSpc>
                <a:spcPct val="100000"/>
              </a:lnSpc>
              <a:spcBef>
                <a:spcPts val="105"/>
              </a:spcBef>
              <a:buFont typeface="Arial"/>
              <a:buChar char="•"/>
              <a:tabLst>
                <a:tab pos="356870" algn="l"/>
                <a:tab pos="357505" algn="l"/>
              </a:tabLst>
            </a:pPr>
            <a:r>
              <a:rPr dirty="0"/>
              <a:t>	</a:t>
            </a:r>
            <a:r>
              <a:rPr sz="2000" spc="-15" dirty="0">
                <a:latin typeface="Carlito"/>
                <a:cs typeface="Carlito"/>
              </a:rPr>
              <a:t>Any </a:t>
            </a:r>
            <a:r>
              <a:rPr sz="2000" spc="-10" dirty="0">
                <a:latin typeface="Carlito"/>
                <a:cs typeface="Carlito"/>
              </a:rPr>
              <a:t>gas </a:t>
            </a:r>
            <a:r>
              <a:rPr sz="2000" spc="-15" dirty="0">
                <a:latin typeface="Carlito"/>
                <a:cs typeface="Carlito"/>
              </a:rPr>
              <a:t>to </a:t>
            </a:r>
            <a:r>
              <a:rPr sz="2000" spc="-5" dirty="0">
                <a:latin typeface="Carlito"/>
                <a:cs typeface="Carlito"/>
              </a:rPr>
              <a:t>be </a:t>
            </a:r>
            <a:r>
              <a:rPr sz="2000" spc="-10" dirty="0">
                <a:latin typeface="Carlito"/>
                <a:cs typeface="Carlito"/>
              </a:rPr>
              <a:t>monitored </a:t>
            </a:r>
            <a:r>
              <a:rPr sz="2000" spc="-5" dirty="0">
                <a:latin typeface="Carlito"/>
                <a:cs typeface="Carlito"/>
              </a:rPr>
              <a:t>has specific </a:t>
            </a:r>
            <a:r>
              <a:rPr sz="2000" spc="-10" dirty="0">
                <a:latin typeface="Carlito"/>
                <a:cs typeface="Carlito"/>
              </a:rPr>
              <a:t>temperature </a:t>
            </a:r>
            <a:r>
              <a:rPr sz="2000" spc="-15" dirty="0">
                <a:latin typeface="Carlito"/>
                <a:cs typeface="Carlito"/>
              </a:rPr>
              <a:t>at </a:t>
            </a:r>
            <a:r>
              <a:rPr sz="2000" dirty="0">
                <a:latin typeface="Carlito"/>
                <a:cs typeface="Carlito"/>
              </a:rPr>
              <a:t>which </a:t>
            </a:r>
            <a:r>
              <a:rPr sz="2000" spc="-5" dirty="0">
                <a:latin typeface="Carlito"/>
                <a:cs typeface="Carlito"/>
              </a:rPr>
              <a:t>it  </a:t>
            </a:r>
            <a:r>
              <a:rPr sz="2000" spc="-10" dirty="0">
                <a:latin typeface="Carlito"/>
                <a:cs typeface="Carlito"/>
              </a:rPr>
              <a:t>ionizes.</a:t>
            </a:r>
            <a:endParaRPr sz="2000" dirty="0">
              <a:latin typeface="Carlito"/>
              <a:cs typeface="Carlito"/>
            </a:endParaRPr>
          </a:p>
          <a:p>
            <a:pPr marL="299085" indent="-287020">
              <a:lnSpc>
                <a:spcPct val="100000"/>
              </a:lnSpc>
              <a:spcBef>
                <a:spcPts val="1185"/>
              </a:spcBef>
              <a:buFont typeface="Arial"/>
              <a:buChar char="•"/>
              <a:tabLst>
                <a:tab pos="299085" algn="l"/>
                <a:tab pos="299720" algn="l"/>
              </a:tabLst>
            </a:pPr>
            <a:r>
              <a:rPr sz="2000" spc="-5" dirty="0">
                <a:latin typeface="Carlito"/>
                <a:cs typeface="Carlito"/>
              </a:rPr>
              <a:t>The</a:t>
            </a:r>
            <a:r>
              <a:rPr sz="2000" spc="260" dirty="0">
                <a:latin typeface="Carlito"/>
                <a:cs typeface="Carlito"/>
              </a:rPr>
              <a:t> </a:t>
            </a:r>
            <a:r>
              <a:rPr sz="2000" spc="-5" dirty="0">
                <a:latin typeface="Carlito"/>
                <a:cs typeface="Carlito"/>
              </a:rPr>
              <a:t>task</a:t>
            </a:r>
            <a:r>
              <a:rPr sz="2000" spc="265" dirty="0">
                <a:latin typeface="Carlito"/>
                <a:cs typeface="Carlito"/>
              </a:rPr>
              <a:t> </a:t>
            </a:r>
            <a:r>
              <a:rPr sz="2000" dirty="0">
                <a:latin typeface="Carlito"/>
                <a:cs typeface="Carlito"/>
              </a:rPr>
              <a:t>of</a:t>
            </a:r>
            <a:r>
              <a:rPr sz="2000" spc="265" dirty="0">
                <a:latin typeface="Carlito"/>
                <a:cs typeface="Carlito"/>
              </a:rPr>
              <a:t> </a:t>
            </a:r>
            <a:r>
              <a:rPr sz="2000" dirty="0">
                <a:latin typeface="Carlito"/>
                <a:cs typeface="Carlito"/>
              </a:rPr>
              <a:t>the</a:t>
            </a:r>
            <a:r>
              <a:rPr sz="2000" spc="270" dirty="0">
                <a:latin typeface="Carlito"/>
                <a:cs typeface="Carlito"/>
              </a:rPr>
              <a:t> </a:t>
            </a:r>
            <a:r>
              <a:rPr sz="2000" spc="-5" dirty="0">
                <a:latin typeface="Carlito"/>
                <a:cs typeface="Carlito"/>
              </a:rPr>
              <a:t>sensor</a:t>
            </a:r>
            <a:r>
              <a:rPr sz="2000" spc="260" dirty="0">
                <a:latin typeface="Carlito"/>
                <a:cs typeface="Carlito"/>
              </a:rPr>
              <a:t> </a:t>
            </a:r>
            <a:r>
              <a:rPr sz="2000" dirty="0">
                <a:latin typeface="Carlito"/>
                <a:cs typeface="Carlito"/>
              </a:rPr>
              <a:t>is</a:t>
            </a:r>
            <a:r>
              <a:rPr sz="2000" spc="275" dirty="0">
                <a:latin typeface="Carlito"/>
                <a:cs typeface="Carlito"/>
              </a:rPr>
              <a:t> </a:t>
            </a:r>
            <a:r>
              <a:rPr sz="2000" spc="-10" dirty="0">
                <a:latin typeface="Carlito"/>
                <a:cs typeface="Carlito"/>
              </a:rPr>
              <a:t>to</a:t>
            </a:r>
            <a:r>
              <a:rPr sz="2000" spc="260" dirty="0">
                <a:latin typeface="Carlito"/>
                <a:cs typeface="Carlito"/>
              </a:rPr>
              <a:t> </a:t>
            </a:r>
            <a:r>
              <a:rPr sz="2000" spc="-10" dirty="0">
                <a:latin typeface="Carlito"/>
                <a:cs typeface="Carlito"/>
              </a:rPr>
              <a:t>work</a:t>
            </a:r>
            <a:r>
              <a:rPr sz="2000" spc="265" dirty="0">
                <a:latin typeface="Carlito"/>
                <a:cs typeface="Carlito"/>
              </a:rPr>
              <a:t> </a:t>
            </a:r>
            <a:r>
              <a:rPr sz="2000" spc="-15" dirty="0">
                <a:latin typeface="Carlito"/>
                <a:cs typeface="Carlito"/>
              </a:rPr>
              <a:t>at</a:t>
            </a:r>
            <a:r>
              <a:rPr sz="2000" spc="265" dirty="0">
                <a:latin typeface="Carlito"/>
                <a:cs typeface="Carlito"/>
              </a:rPr>
              <a:t> </a:t>
            </a:r>
            <a:r>
              <a:rPr sz="2000" dirty="0">
                <a:latin typeface="Carlito"/>
                <a:cs typeface="Carlito"/>
              </a:rPr>
              <a:t>the</a:t>
            </a:r>
            <a:r>
              <a:rPr sz="2000" spc="270" dirty="0">
                <a:latin typeface="Carlito"/>
                <a:cs typeface="Carlito"/>
              </a:rPr>
              <a:t> </a:t>
            </a:r>
            <a:r>
              <a:rPr sz="2000" spc="-5" dirty="0">
                <a:latin typeface="Carlito"/>
                <a:cs typeface="Carlito"/>
              </a:rPr>
              <a:t>desired</a:t>
            </a:r>
            <a:r>
              <a:rPr sz="2000" spc="270" dirty="0">
                <a:latin typeface="Carlito"/>
                <a:cs typeface="Carlito"/>
              </a:rPr>
              <a:t> </a:t>
            </a:r>
            <a:r>
              <a:rPr sz="2000" spc="-10" dirty="0">
                <a:latin typeface="Carlito"/>
                <a:cs typeface="Carlito"/>
              </a:rPr>
              <a:t>temperature</a:t>
            </a:r>
            <a:r>
              <a:rPr sz="2000" spc="265" dirty="0">
                <a:latin typeface="Carlito"/>
                <a:cs typeface="Carlito"/>
              </a:rPr>
              <a:t> </a:t>
            </a:r>
            <a:r>
              <a:rPr sz="2000" spc="-5" dirty="0">
                <a:latin typeface="Carlito"/>
                <a:cs typeface="Carlito"/>
              </a:rPr>
              <a:t>so</a:t>
            </a:r>
            <a:endParaRPr sz="2000" dirty="0">
              <a:latin typeface="Carlito"/>
              <a:cs typeface="Carlito"/>
            </a:endParaRPr>
          </a:p>
          <a:p>
            <a:pPr marL="299085">
              <a:lnSpc>
                <a:spcPct val="100000"/>
              </a:lnSpc>
              <a:spcBef>
                <a:spcPts val="1680"/>
              </a:spcBef>
            </a:pPr>
            <a:r>
              <a:rPr sz="2000" spc="-5" dirty="0">
                <a:latin typeface="Carlito"/>
                <a:cs typeface="Carlito"/>
              </a:rPr>
              <a:t>that </a:t>
            </a:r>
            <a:r>
              <a:rPr sz="2000" spc="-10" dirty="0">
                <a:latin typeface="Carlito"/>
                <a:cs typeface="Carlito"/>
              </a:rPr>
              <a:t>gas </a:t>
            </a:r>
            <a:r>
              <a:rPr sz="2000" dirty="0">
                <a:latin typeface="Carlito"/>
                <a:cs typeface="Carlito"/>
              </a:rPr>
              <a:t>molecules </a:t>
            </a:r>
            <a:r>
              <a:rPr sz="2000" spc="-10" dirty="0">
                <a:latin typeface="Carlito"/>
                <a:cs typeface="Carlito"/>
              </a:rPr>
              <a:t>get</a:t>
            </a:r>
            <a:r>
              <a:rPr sz="2000" spc="10" dirty="0">
                <a:latin typeface="Carlito"/>
                <a:cs typeface="Carlito"/>
              </a:rPr>
              <a:t> </a:t>
            </a:r>
            <a:r>
              <a:rPr sz="2000" spc="-10" dirty="0">
                <a:latin typeface="Carlito"/>
                <a:cs typeface="Carlito"/>
              </a:rPr>
              <a:t>ionized.</a:t>
            </a:r>
            <a:endParaRPr sz="2000" dirty="0">
              <a:latin typeface="Carlito"/>
              <a:cs typeface="Carlito"/>
            </a:endParaRPr>
          </a:p>
          <a:p>
            <a:pPr marL="299085" marR="5715" indent="-287020">
              <a:lnSpc>
                <a:spcPct val="100000"/>
              </a:lnSpc>
              <a:spcBef>
                <a:spcPts val="495"/>
              </a:spcBef>
              <a:buFont typeface="Arial"/>
              <a:buChar char="•"/>
              <a:tabLst>
                <a:tab pos="299085" algn="l"/>
                <a:tab pos="299720" algn="l"/>
              </a:tabLst>
            </a:pPr>
            <a:r>
              <a:rPr sz="2000" spc="-10" dirty="0">
                <a:latin typeface="Carlito"/>
                <a:cs typeface="Carlito"/>
              </a:rPr>
              <a:t>Through Nickel-chromium wire, </a:t>
            </a:r>
            <a:r>
              <a:rPr sz="2000" dirty="0">
                <a:latin typeface="Carlito"/>
                <a:cs typeface="Carlito"/>
              </a:rPr>
              <a:t>the </a:t>
            </a:r>
            <a:r>
              <a:rPr sz="2000" spc="-5" dirty="0">
                <a:latin typeface="Carlito"/>
                <a:cs typeface="Carlito"/>
              </a:rPr>
              <a:t>ceramic </a:t>
            </a:r>
            <a:r>
              <a:rPr sz="2000" spc="-10" dirty="0">
                <a:latin typeface="Carlito"/>
                <a:cs typeface="Carlito"/>
              </a:rPr>
              <a:t>region </a:t>
            </a:r>
            <a:r>
              <a:rPr sz="2000" spc="-5" dirty="0">
                <a:latin typeface="Carlito"/>
                <a:cs typeface="Carlito"/>
              </a:rPr>
              <a:t>of </a:t>
            </a:r>
            <a:r>
              <a:rPr sz="2000" dirty="0">
                <a:latin typeface="Carlito"/>
                <a:cs typeface="Carlito"/>
              </a:rPr>
              <a:t>the </a:t>
            </a:r>
            <a:r>
              <a:rPr sz="2000" spc="-5" dirty="0">
                <a:latin typeface="Carlito"/>
                <a:cs typeface="Carlito"/>
              </a:rPr>
              <a:t>sensing  element is subjected </a:t>
            </a:r>
            <a:r>
              <a:rPr sz="2000" spc="-15" dirty="0">
                <a:latin typeface="Carlito"/>
                <a:cs typeface="Carlito"/>
              </a:rPr>
              <a:t>to </a:t>
            </a:r>
            <a:r>
              <a:rPr sz="2000" spc="-5" dirty="0">
                <a:latin typeface="Carlito"/>
                <a:cs typeface="Carlito"/>
              </a:rPr>
              <a:t>heating</a:t>
            </a:r>
            <a:r>
              <a:rPr sz="2000" spc="45" dirty="0">
                <a:latin typeface="Carlito"/>
                <a:cs typeface="Carlito"/>
              </a:rPr>
              <a:t> </a:t>
            </a:r>
            <a:r>
              <a:rPr sz="2000" spc="-10" dirty="0">
                <a:latin typeface="Carlito"/>
                <a:cs typeface="Carlito"/>
              </a:rPr>
              <a:t>current.</a:t>
            </a:r>
            <a:endParaRPr sz="2000" dirty="0">
              <a:latin typeface="Carlito"/>
              <a:cs typeface="Carlito"/>
            </a:endParaRPr>
          </a:p>
          <a:p>
            <a:pPr marL="356870" indent="-344805">
              <a:lnSpc>
                <a:spcPct val="100000"/>
              </a:lnSpc>
              <a:spcBef>
                <a:spcPts val="1185"/>
              </a:spcBef>
              <a:buFont typeface="Arial"/>
              <a:buChar char="•"/>
              <a:tabLst>
                <a:tab pos="356870" algn="l"/>
                <a:tab pos="357505" algn="l"/>
              </a:tabLst>
            </a:pPr>
            <a:r>
              <a:rPr sz="2000" spc="-5" dirty="0">
                <a:latin typeface="Carlito"/>
                <a:cs typeface="Carlito"/>
              </a:rPr>
              <a:t>The</a:t>
            </a:r>
            <a:r>
              <a:rPr sz="2000" spc="210" dirty="0">
                <a:latin typeface="Carlito"/>
                <a:cs typeface="Carlito"/>
              </a:rPr>
              <a:t> </a:t>
            </a:r>
            <a:r>
              <a:rPr sz="2000" spc="-10" dirty="0">
                <a:latin typeface="Carlito"/>
                <a:cs typeface="Carlito"/>
              </a:rPr>
              <a:t>heat</a:t>
            </a:r>
            <a:r>
              <a:rPr sz="2000" spc="235" dirty="0">
                <a:latin typeface="Carlito"/>
                <a:cs typeface="Carlito"/>
              </a:rPr>
              <a:t> </a:t>
            </a:r>
            <a:r>
              <a:rPr sz="2000" spc="-5" dirty="0">
                <a:latin typeface="Carlito"/>
                <a:cs typeface="Carlito"/>
              </a:rPr>
              <a:t>is</a:t>
            </a:r>
            <a:r>
              <a:rPr sz="2000" spc="229" dirty="0">
                <a:latin typeface="Carlito"/>
                <a:cs typeface="Carlito"/>
              </a:rPr>
              <a:t> </a:t>
            </a:r>
            <a:r>
              <a:rPr sz="2000" spc="-10" dirty="0">
                <a:latin typeface="Carlito"/>
                <a:cs typeface="Carlito"/>
              </a:rPr>
              <a:t>radiated</a:t>
            </a:r>
            <a:r>
              <a:rPr sz="2000" spc="229" dirty="0">
                <a:latin typeface="Carlito"/>
                <a:cs typeface="Carlito"/>
              </a:rPr>
              <a:t> </a:t>
            </a:r>
            <a:r>
              <a:rPr sz="2000" spc="-5" dirty="0">
                <a:latin typeface="Carlito"/>
                <a:cs typeface="Carlito"/>
              </a:rPr>
              <a:t>by</a:t>
            </a:r>
            <a:r>
              <a:rPr sz="2000" spc="225" dirty="0">
                <a:latin typeface="Carlito"/>
                <a:cs typeface="Carlito"/>
              </a:rPr>
              <a:t> </a:t>
            </a:r>
            <a:r>
              <a:rPr sz="2000" dirty="0">
                <a:latin typeface="Carlito"/>
                <a:cs typeface="Carlito"/>
              </a:rPr>
              <a:t>the</a:t>
            </a:r>
            <a:r>
              <a:rPr sz="2000" spc="220" dirty="0">
                <a:latin typeface="Carlito"/>
                <a:cs typeface="Carlito"/>
              </a:rPr>
              <a:t> </a:t>
            </a:r>
            <a:r>
              <a:rPr sz="2000" spc="-5" dirty="0">
                <a:latin typeface="Carlito"/>
                <a:cs typeface="Carlito"/>
              </a:rPr>
              <a:t>element</a:t>
            </a:r>
            <a:r>
              <a:rPr sz="2000" spc="235" dirty="0">
                <a:latin typeface="Carlito"/>
                <a:cs typeface="Carlito"/>
              </a:rPr>
              <a:t> </a:t>
            </a:r>
            <a:r>
              <a:rPr sz="2000" spc="-5" dirty="0">
                <a:latin typeface="Carlito"/>
                <a:cs typeface="Carlito"/>
              </a:rPr>
              <a:t>in</a:t>
            </a:r>
            <a:r>
              <a:rPr sz="2000" spc="235" dirty="0">
                <a:latin typeface="Carlito"/>
                <a:cs typeface="Carlito"/>
              </a:rPr>
              <a:t> </a:t>
            </a:r>
            <a:r>
              <a:rPr sz="2000" spc="-5" dirty="0">
                <a:latin typeface="Carlito"/>
                <a:cs typeface="Carlito"/>
              </a:rPr>
              <a:t>the</a:t>
            </a:r>
            <a:r>
              <a:rPr sz="2000" spc="229" dirty="0">
                <a:latin typeface="Carlito"/>
                <a:cs typeface="Carlito"/>
              </a:rPr>
              <a:t> </a:t>
            </a:r>
            <a:r>
              <a:rPr sz="2000" spc="-5" dirty="0">
                <a:latin typeface="Carlito"/>
                <a:cs typeface="Carlito"/>
              </a:rPr>
              <a:t>nearby</a:t>
            </a:r>
            <a:r>
              <a:rPr sz="2000" spc="229" dirty="0">
                <a:latin typeface="Carlito"/>
                <a:cs typeface="Carlito"/>
              </a:rPr>
              <a:t> </a:t>
            </a:r>
            <a:r>
              <a:rPr sz="2000" spc="-10" dirty="0">
                <a:latin typeface="Carlito"/>
                <a:cs typeface="Carlito"/>
              </a:rPr>
              <a:t>region</a:t>
            </a:r>
            <a:r>
              <a:rPr sz="2000" spc="229" dirty="0">
                <a:latin typeface="Carlito"/>
                <a:cs typeface="Carlito"/>
              </a:rPr>
              <a:t> </a:t>
            </a:r>
            <a:r>
              <a:rPr sz="2000" spc="-10" dirty="0">
                <a:latin typeface="Carlito"/>
                <a:cs typeface="Carlito"/>
              </a:rPr>
              <a:t>where</a:t>
            </a:r>
            <a:endParaRPr sz="2000" dirty="0">
              <a:latin typeface="Carlito"/>
              <a:cs typeface="Carlito"/>
            </a:endParaRPr>
          </a:p>
          <a:p>
            <a:pPr marL="299085">
              <a:lnSpc>
                <a:spcPct val="100000"/>
              </a:lnSpc>
              <a:spcBef>
                <a:spcPts val="1685"/>
              </a:spcBef>
            </a:pPr>
            <a:r>
              <a:rPr sz="2000" spc="-10" dirty="0">
                <a:latin typeface="Carlito"/>
                <a:cs typeface="Carlito"/>
              </a:rPr>
              <a:t>gases interact </a:t>
            </a:r>
            <a:r>
              <a:rPr sz="2000" spc="-5" dirty="0">
                <a:latin typeface="Carlito"/>
                <a:cs typeface="Carlito"/>
              </a:rPr>
              <a:t>with it </a:t>
            </a:r>
            <a:r>
              <a:rPr sz="2000" dirty="0">
                <a:latin typeface="Carlito"/>
                <a:cs typeface="Carlito"/>
              </a:rPr>
              <a:t>and </a:t>
            </a:r>
            <a:r>
              <a:rPr sz="2000" spc="-5" dirty="0">
                <a:latin typeface="Carlito"/>
                <a:cs typeface="Carlito"/>
              </a:rPr>
              <a:t>get</a:t>
            </a:r>
            <a:r>
              <a:rPr sz="2000" spc="15" dirty="0">
                <a:latin typeface="Carlito"/>
                <a:cs typeface="Carlito"/>
              </a:rPr>
              <a:t> </a:t>
            </a:r>
            <a:r>
              <a:rPr sz="2000" spc="-10" dirty="0">
                <a:latin typeface="Carlito"/>
                <a:cs typeface="Carlito"/>
              </a:rPr>
              <a:t>ionized.</a:t>
            </a:r>
            <a:endParaRPr sz="2000" dirty="0">
              <a:latin typeface="Carlito"/>
              <a:cs typeface="Carlito"/>
            </a:endParaRPr>
          </a:p>
          <a:p>
            <a:pPr marL="299085" indent="-287020">
              <a:lnSpc>
                <a:spcPct val="100000"/>
              </a:lnSpc>
              <a:spcBef>
                <a:spcPts val="1680"/>
              </a:spcBef>
              <a:buFont typeface="Arial"/>
              <a:buChar char="•"/>
              <a:tabLst>
                <a:tab pos="299085" algn="l"/>
                <a:tab pos="299720" algn="l"/>
                <a:tab pos="1038225" algn="l"/>
                <a:tab pos="1976755" algn="l"/>
                <a:tab pos="2573020" algn="l"/>
                <a:tab pos="3045460" algn="l"/>
                <a:tab pos="4153535" algn="l"/>
                <a:tab pos="4537710" algn="l"/>
                <a:tab pos="5019040" algn="l"/>
                <a:tab pos="5434330" algn="l"/>
                <a:tab pos="6191250" algn="l"/>
              </a:tabLst>
            </a:pPr>
            <a:r>
              <a:rPr sz="2000" dirty="0">
                <a:latin typeface="Carlito"/>
                <a:cs typeface="Carlito"/>
              </a:rPr>
              <a:t>Once,	</a:t>
            </a:r>
            <a:r>
              <a:rPr sz="2000" spc="-10" dirty="0">
                <a:latin typeface="Carlito"/>
                <a:cs typeface="Carlito"/>
              </a:rPr>
              <a:t>ionized,	</a:t>
            </a:r>
            <a:r>
              <a:rPr sz="2000" spc="-5" dirty="0">
                <a:latin typeface="Carlito"/>
                <a:cs typeface="Carlito"/>
              </a:rPr>
              <a:t>they	</a:t>
            </a:r>
            <a:r>
              <a:rPr sz="2000" spc="-10" dirty="0">
                <a:latin typeface="Carlito"/>
                <a:cs typeface="Carlito"/>
              </a:rPr>
              <a:t>are	</a:t>
            </a:r>
            <a:r>
              <a:rPr sz="2000" spc="-5" dirty="0">
                <a:latin typeface="Carlito"/>
                <a:cs typeface="Carlito"/>
              </a:rPr>
              <a:t>absorbed	</a:t>
            </a:r>
            <a:r>
              <a:rPr sz="2000" spc="-15" dirty="0">
                <a:latin typeface="Carlito"/>
                <a:cs typeface="Carlito"/>
              </a:rPr>
              <a:t>by	</a:t>
            </a:r>
            <a:r>
              <a:rPr sz="2000" spc="-10" dirty="0">
                <a:latin typeface="Carlito"/>
                <a:cs typeface="Carlito"/>
              </a:rPr>
              <a:t>the	</a:t>
            </a:r>
            <a:r>
              <a:rPr sz="2000" dirty="0">
                <a:latin typeface="Carlito"/>
                <a:cs typeface="Carlito"/>
              </a:rPr>
              <a:t>tin	</a:t>
            </a:r>
            <a:r>
              <a:rPr sz="2000" spc="-10" dirty="0">
                <a:latin typeface="Carlito"/>
                <a:cs typeface="Carlito"/>
              </a:rPr>
              <a:t>oxide.	</a:t>
            </a:r>
            <a:r>
              <a:rPr sz="2000" spc="-5" dirty="0">
                <a:latin typeface="Carlito"/>
                <a:cs typeface="Carlito"/>
              </a:rPr>
              <a:t>Adsorbed</a:t>
            </a:r>
            <a:endParaRPr sz="2000" dirty="0">
              <a:latin typeface="Carlito"/>
              <a:cs typeface="Carlito"/>
            </a:endParaRPr>
          </a:p>
          <a:p>
            <a:pPr marL="299085">
              <a:lnSpc>
                <a:spcPct val="100000"/>
              </a:lnSpc>
              <a:spcBef>
                <a:spcPts val="1680"/>
              </a:spcBef>
            </a:pPr>
            <a:r>
              <a:rPr sz="2000" dirty="0">
                <a:latin typeface="Carlito"/>
                <a:cs typeface="Carlito"/>
              </a:rPr>
              <a:t>molecules change the </a:t>
            </a:r>
            <a:r>
              <a:rPr sz="2000" spc="-10" dirty="0">
                <a:latin typeface="Carlito"/>
                <a:cs typeface="Carlito"/>
              </a:rPr>
              <a:t>resistance </a:t>
            </a:r>
            <a:r>
              <a:rPr sz="2000" dirty="0">
                <a:latin typeface="Carlito"/>
                <a:cs typeface="Carlito"/>
              </a:rPr>
              <a:t>of the tin </a:t>
            </a:r>
            <a:r>
              <a:rPr sz="2000" spc="-15" dirty="0">
                <a:latin typeface="Carlito"/>
                <a:cs typeface="Carlito"/>
              </a:rPr>
              <a:t>oxide</a:t>
            </a:r>
            <a:r>
              <a:rPr sz="2000" spc="-10" dirty="0">
                <a:latin typeface="Carlito"/>
                <a:cs typeface="Carlito"/>
              </a:rPr>
              <a:t> </a:t>
            </a:r>
            <a:r>
              <a:rPr sz="2000" spc="-45" dirty="0">
                <a:latin typeface="Carlito"/>
                <a:cs typeface="Carlito"/>
              </a:rPr>
              <a:t>layer.</a:t>
            </a:r>
            <a:endParaRPr sz="2000" dirty="0">
              <a:latin typeface="Carlito"/>
              <a:cs typeface="Carlito"/>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r>
              <a:rPr dirty="0"/>
              <a:t>23</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9084" y="533401"/>
            <a:ext cx="3465830" cy="838200"/>
          </a:xfrm>
        </p:spPr>
        <p:txBody>
          <a:bodyPr/>
          <a:lstStyle/>
          <a:p>
            <a:r>
              <a:rPr lang="en-US" dirty="0" smtClean="0"/>
              <a:t>SENSING</a:t>
            </a:r>
            <a:endParaRPr lang="en-US" dirty="0"/>
          </a:p>
        </p:txBody>
      </p:sp>
      <p:sp>
        <p:nvSpPr>
          <p:cNvPr id="3" name="Text Placeholder 2"/>
          <p:cNvSpPr>
            <a:spLocks noGrp="1"/>
          </p:cNvSpPr>
          <p:nvPr>
            <p:ph type="body" idx="1"/>
          </p:nvPr>
        </p:nvSpPr>
        <p:spPr>
          <a:xfrm>
            <a:off x="866495" y="1143000"/>
            <a:ext cx="7411008" cy="3077766"/>
          </a:xfrm>
        </p:spPr>
        <p:txBody>
          <a:bodyPr/>
          <a:lstStyle/>
          <a:p>
            <a:endParaRPr lang="en-US" dirty="0" smtClean="0"/>
          </a:p>
          <a:p>
            <a:endParaRPr lang="en-US" dirty="0" smtClean="0"/>
          </a:p>
          <a:p>
            <a:pPr>
              <a:buFont typeface="Arial" pitchFamily="34" charset="0"/>
              <a:buChar char="•"/>
            </a:pPr>
            <a:r>
              <a:rPr lang="en-US" spc="-5" dirty="0" smtClean="0"/>
              <a:t> LDR </a:t>
            </a:r>
            <a:r>
              <a:rPr lang="en-US" dirty="0" smtClean="0"/>
              <a:t>-An </a:t>
            </a:r>
            <a:r>
              <a:rPr lang="en-US" spc="-5" dirty="0" smtClean="0"/>
              <a:t>LDR </a:t>
            </a:r>
            <a:r>
              <a:rPr lang="en-US" dirty="0" smtClean="0"/>
              <a:t>is a </a:t>
            </a:r>
            <a:r>
              <a:rPr lang="en-US" spc="-5" dirty="0" smtClean="0"/>
              <a:t>component that </a:t>
            </a:r>
            <a:r>
              <a:rPr lang="en-US" dirty="0" smtClean="0"/>
              <a:t>has a </a:t>
            </a:r>
            <a:r>
              <a:rPr lang="en-US" spc="-5" dirty="0" smtClean="0"/>
              <a:t>(variable) </a:t>
            </a:r>
            <a:r>
              <a:rPr lang="en-US" spc="-10" dirty="0" smtClean="0"/>
              <a:t>resistance </a:t>
            </a:r>
            <a:r>
              <a:rPr lang="en-US" spc="-5" dirty="0" smtClean="0"/>
              <a:t>that  </a:t>
            </a:r>
            <a:r>
              <a:rPr lang="en-US" dirty="0" smtClean="0"/>
              <a:t>changes </a:t>
            </a:r>
            <a:r>
              <a:rPr lang="en-US" spc="-5" dirty="0" smtClean="0"/>
              <a:t>with </a:t>
            </a:r>
            <a:r>
              <a:rPr lang="en-US" dirty="0" smtClean="0"/>
              <a:t>the </a:t>
            </a:r>
            <a:r>
              <a:rPr lang="en-US" spc="-5" dirty="0" smtClean="0"/>
              <a:t>light </a:t>
            </a:r>
            <a:r>
              <a:rPr lang="en-US" spc="-10" dirty="0" smtClean="0"/>
              <a:t>intensity </a:t>
            </a:r>
            <a:r>
              <a:rPr lang="en-US" spc="-5" dirty="0" smtClean="0"/>
              <a:t>that </a:t>
            </a:r>
            <a:r>
              <a:rPr lang="en-US" spc="-10" dirty="0" smtClean="0"/>
              <a:t>falls </a:t>
            </a:r>
            <a:r>
              <a:rPr lang="en-US" dirty="0" smtClean="0"/>
              <a:t>upon</a:t>
            </a:r>
            <a:r>
              <a:rPr lang="en-US" spc="5" dirty="0" smtClean="0"/>
              <a:t> </a:t>
            </a:r>
            <a:r>
              <a:rPr lang="en-US" dirty="0" smtClean="0"/>
              <a:t>it.</a:t>
            </a:r>
          </a:p>
          <a:p>
            <a:endParaRPr lang="en-US" dirty="0" smtClean="0"/>
          </a:p>
          <a:p>
            <a:pPr>
              <a:buFont typeface="Arial" pitchFamily="34" charset="0"/>
              <a:buChar char="•"/>
            </a:pPr>
            <a:r>
              <a:rPr lang="en-US" dirty="0" smtClean="0"/>
              <a:t> As </a:t>
            </a:r>
            <a:r>
              <a:rPr lang="en-US" dirty="0" smtClean="0"/>
              <a:t>LDR </a:t>
            </a:r>
            <a:r>
              <a:rPr lang="en-US" dirty="0" smtClean="0"/>
              <a:t>is nonlinear device we </a:t>
            </a:r>
            <a:r>
              <a:rPr lang="en-US" dirty="0" smtClean="0"/>
              <a:t>are using range to give  </a:t>
            </a:r>
            <a:r>
              <a:rPr lang="en-US" dirty="0" smtClean="0"/>
              <a:t>  user </a:t>
            </a:r>
            <a:r>
              <a:rPr lang="en-US" dirty="0" smtClean="0"/>
              <a:t>the sense of lighting  condition using 4 indicators</a:t>
            </a:r>
          </a:p>
          <a:p>
            <a:r>
              <a:rPr lang="en-US" dirty="0" smtClean="0"/>
              <a:t> </a:t>
            </a:r>
            <a:r>
              <a:rPr lang="en-US" dirty="0" smtClean="0"/>
              <a:t>High intensity, Medium  Intensity, Low Intensity and  for </a:t>
            </a:r>
            <a:r>
              <a:rPr lang="en-US" dirty="0" smtClean="0"/>
              <a:t>Dark conditions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37160" y="6510526"/>
            <a:ext cx="4079240" cy="264795"/>
            <a:chOff x="137160" y="6510526"/>
            <a:chExt cx="4079240" cy="264795"/>
          </a:xfrm>
        </p:grpSpPr>
        <p:sp>
          <p:nvSpPr>
            <p:cNvPr id="3" name="object 3"/>
            <p:cNvSpPr/>
            <p:nvPr/>
          </p:nvSpPr>
          <p:spPr>
            <a:xfrm>
              <a:off x="144780" y="6510526"/>
              <a:ext cx="4054602" cy="264401"/>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37160" y="6529679"/>
              <a:ext cx="4078986" cy="245207"/>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60972" y="6736195"/>
              <a:ext cx="4032885" cy="17145"/>
            </a:xfrm>
            <a:custGeom>
              <a:avLst/>
              <a:gdLst/>
              <a:ahLst/>
              <a:cxnLst/>
              <a:rect l="l" t="t" r="r" b="b"/>
              <a:pathLst>
                <a:path w="4032885" h="17145">
                  <a:moveTo>
                    <a:pt x="4032440" y="0"/>
                  </a:moveTo>
                  <a:lnTo>
                    <a:pt x="0" y="0"/>
                  </a:lnTo>
                  <a:lnTo>
                    <a:pt x="0" y="16764"/>
                  </a:lnTo>
                  <a:lnTo>
                    <a:pt x="4032440" y="16764"/>
                  </a:lnTo>
                  <a:lnTo>
                    <a:pt x="4032440" y="0"/>
                  </a:lnTo>
                  <a:close/>
                </a:path>
              </a:pathLst>
            </a:custGeom>
            <a:solidFill>
              <a:srgbClr val="FDFDFD"/>
            </a:solidFill>
          </p:spPr>
          <p:txBody>
            <a:bodyPr wrap="square" lIns="0" tIns="0" rIns="0" bIns="0" rtlCol="0"/>
            <a:lstStyle/>
            <a:p>
              <a:endParaRPr/>
            </a:p>
          </p:txBody>
        </p:sp>
        <p:sp>
          <p:nvSpPr>
            <p:cNvPr id="6" name="object 6"/>
            <p:cNvSpPr/>
            <p:nvPr/>
          </p:nvSpPr>
          <p:spPr>
            <a:xfrm>
              <a:off x="156400" y="6731623"/>
              <a:ext cx="4041775" cy="26034"/>
            </a:xfrm>
            <a:custGeom>
              <a:avLst/>
              <a:gdLst/>
              <a:ahLst/>
              <a:cxnLst/>
              <a:rect l="l" t="t" r="r" b="b"/>
              <a:pathLst>
                <a:path w="4041775" h="26034">
                  <a:moveTo>
                    <a:pt x="0" y="25908"/>
                  </a:moveTo>
                  <a:lnTo>
                    <a:pt x="4041584" y="25908"/>
                  </a:lnTo>
                  <a:lnTo>
                    <a:pt x="4041584" y="0"/>
                  </a:lnTo>
                  <a:lnTo>
                    <a:pt x="0" y="0"/>
                  </a:lnTo>
                  <a:lnTo>
                    <a:pt x="0" y="25908"/>
                  </a:lnTo>
                  <a:close/>
                </a:path>
              </a:pathLst>
            </a:custGeom>
            <a:solidFill>
              <a:srgbClr val="E38312"/>
            </a:solidFill>
          </p:spPr>
          <p:txBody>
            <a:bodyPr wrap="square" lIns="0" tIns="0" rIns="0" bIns="0" rtlCol="0"/>
            <a:lstStyle/>
            <a:p>
              <a:endParaRPr/>
            </a:p>
          </p:txBody>
        </p:sp>
      </p:grpSp>
      <p:sp>
        <p:nvSpPr>
          <p:cNvPr id="7" name="object 7"/>
          <p:cNvSpPr/>
          <p:nvPr/>
        </p:nvSpPr>
        <p:spPr>
          <a:xfrm>
            <a:off x="283413" y="547634"/>
            <a:ext cx="3195166" cy="405186"/>
          </a:xfrm>
          <a:prstGeom prst="rect">
            <a:avLst/>
          </a:prstGeom>
          <a:blipFill>
            <a:blip r:embed="rId4" cstate="print"/>
            <a:stretch>
              <a:fillRect/>
            </a:stretch>
          </a:blipFill>
        </p:spPr>
        <p:txBody>
          <a:bodyPr wrap="square" lIns="0" tIns="0" rIns="0" bIns="0" rtlCol="0"/>
          <a:lstStyle/>
          <a:p>
            <a:endParaRPr/>
          </a:p>
        </p:txBody>
      </p:sp>
      <p:sp>
        <p:nvSpPr>
          <p:cNvPr id="8" name="object 8"/>
          <p:cNvSpPr txBox="1">
            <a:spLocks noGrp="1"/>
          </p:cNvSpPr>
          <p:nvPr>
            <p:ph type="title"/>
          </p:nvPr>
        </p:nvSpPr>
        <p:spPr>
          <a:xfrm>
            <a:off x="287832" y="420751"/>
            <a:ext cx="3173095" cy="513715"/>
          </a:xfrm>
          <a:prstGeom prst="rect">
            <a:avLst/>
          </a:prstGeom>
        </p:spPr>
        <p:txBody>
          <a:bodyPr vert="horz" wrap="square" lIns="0" tIns="13335" rIns="0" bIns="0" rtlCol="0">
            <a:spAutoFit/>
          </a:bodyPr>
          <a:lstStyle/>
          <a:p>
            <a:pPr marL="12700">
              <a:lnSpc>
                <a:spcPct val="100000"/>
              </a:lnSpc>
              <a:spcBef>
                <a:spcPts val="105"/>
              </a:spcBef>
            </a:pPr>
            <a:r>
              <a:rPr i="1" u="heavy" dirty="0">
                <a:solidFill>
                  <a:srgbClr val="000000"/>
                </a:solidFill>
                <a:uFill>
                  <a:solidFill>
                    <a:srgbClr val="000000"/>
                  </a:solidFill>
                </a:uFill>
                <a:latin typeface="Times New Roman"/>
                <a:cs typeface="Times New Roman"/>
              </a:rPr>
              <a:t>Room light</a:t>
            </a:r>
            <a:r>
              <a:rPr i="1" u="heavy" spc="-80" dirty="0">
                <a:solidFill>
                  <a:srgbClr val="000000"/>
                </a:solidFill>
                <a:uFill>
                  <a:solidFill>
                    <a:srgbClr val="000000"/>
                  </a:solidFill>
                </a:uFill>
                <a:latin typeface="Times New Roman"/>
                <a:cs typeface="Times New Roman"/>
              </a:rPr>
              <a:t> </a:t>
            </a:r>
            <a:r>
              <a:rPr i="1" u="heavy" spc="-20" dirty="0">
                <a:solidFill>
                  <a:srgbClr val="000000"/>
                </a:solidFill>
                <a:uFill>
                  <a:solidFill>
                    <a:srgbClr val="000000"/>
                  </a:solidFill>
                </a:uFill>
                <a:latin typeface="Times New Roman"/>
                <a:cs typeface="Times New Roman"/>
              </a:rPr>
              <a:t>Control</a:t>
            </a:r>
          </a:p>
        </p:txBody>
      </p:sp>
      <p:sp>
        <p:nvSpPr>
          <p:cNvPr id="9" name="object 9"/>
          <p:cNvSpPr/>
          <p:nvPr/>
        </p:nvSpPr>
        <p:spPr>
          <a:xfrm>
            <a:off x="284988" y="868734"/>
            <a:ext cx="3192018" cy="63191"/>
          </a:xfrm>
          <a:prstGeom prst="rect">
            <a:avLst/>
          </a:prstGeom>
          <a:blipFill>
            <a:blip r:embed="rId5" cstate="print"/>
            <a:stretch>
              <a:fillRect/>
            </a:stretch>
          </a:blipFill>
        </p:spPr>
        <p:txBody>
          <a:bodyPr wrap="square" lIns="0" tIns="0" rIns="0" bIns="0" rtlCol="0"/>
          <a:lstStyle/>
          <a:p>
            <a:endParaRPr/>
          </a:p>
        </p:txBody>
      </p:sp>
      <p:sp>
        <p:nvSpPr>
          <p:cNvPr id="10" name="object 10"/>
          <p:cNvSpPr txBox="1"/>
          <p:nvPr/>
        </p:nvSpPr>
        <p:spPr>
          <a:xfrm>
            <a:off x="685800" y="1295400"/>
            <a:ext cx="7682865" cy="4914807"/>
          </a:xfrm>
          <a:prstGeom prst="rect">
            <a:avLst/>
          </a:prstGeom>
        </p:spPr>
        <p:txBody>
          <a:bodyPr vert="horz" wrap="square" lIns="0" tIns="13335" rIns="0" bIns="0" rtlCol="0">
            <a:spAutoFit/>
          </a:bodyPr>
          <a:lstStyle/>
          <a:p>
            <a:pPr marL="299085" indent="-287020" algn="just">
              <a:lnSpc>
                <a:spcPct val="100000"/>
              </a:lnSpc>
              <a:spcBef>
                <a:spcPts val="105"/>
              </a:spcBef>
              <a:buFont typeface="Arial"/>
              <a:buChar char="•"/>
              <a:tabLst>
                <a:tab pos="299720" algn="l"/>
              </a:tabLst>
            </a:pPr>
            <a:r>
              <a:rPr sz="2000" spc="-35" dirty="0">
                <a:latin typeface="Carlito"/>
                <a:cs typeface="Carlito"/>
              </a:rPr>
              <a:t>We </a:t>
            </a:r>
            <a:r>
              <a:rPr sz="2000" spc="-10" dirty="0">
                <a:latin typeface="Carlito"/>
                <a:cs typeface="Carlito"/>
              </a:rPr>
              <a:t>are </a:t>
            </a:r>
            <a:r>
              <a:rPr sz="2000" spc="-5" dirty="0">
                <a:latin typeface="Carlito"/>
                <a:cs typeface="Carlito"/>
              </a:rPr>
              <a:t>giving </a:t>
            </a:r>
            <a:r>
              <a:rPr sz="2000" dirty="0">
                <a:latin typeface="Carlito"/>
                <a:cs typeface="Carlito"/>
              </a:rPr>
              <a:t>3 </a:t>
            </a:r>
            <a:r>
              <a:rPr sz="2000" spc="-5" dirty="0">
                <a:latin typeface="Carlito"/>
                <a:cs typeface="Carlito"/>
              </a:rPr>
              <a:t>light </a:t>
            </a:r>
            <a:r>
              <a:rPr sz="2000" spc="-10" dirty="0">
                <a:latin typeface="Carlito"/>
                <a:cs typeface="Carlito"/>
              </a:rPr>
              <a:t>control </a:t>
            </a:r>
            <a:r>
              <a:rPr sz="2000" dirty="0">
                <a:latin typeface="Carlito"/>
                <a:cs typeface="Carlito"/>
              </a:rPr>
              <a:t>in a </a:t>
            </a:r>
            <a:r>
              <a:rPr sz="2000" spc="-10" dirty="0">
                <a:latin typeface="Carlito"/>
                <a:cs typeface="Carlito"/>
              </a:rPr>
              <a:t>room </a:t>
            </a:r>
            <a:r>
              <a:rPr sz="2000" spc="-5" dirty="0">
                <a:latin typeface="Carlito"/>
                <a:cs typeface="Carlito"/>
              </a:rPr>
              <a:t>one </a:t>
            </a:r>
            <a:r>
              <a:rPr sz="2000" spc="-15" dirty="0">
                <a:latin typeface="Carlito"/>
                <a:cs typeface="Carlito"/>
              </a:rPr>
              <a:t>for </a:t>
            </a:r>
            <a:r>
              <a:rPr sz="2000" spc="-5" dirty="0">
                <a:latin typeface="Carlito"/>
                <a:cs typeface="Carlito"/>
              </a:rPr>
              <a:t>high </a:t>
            </a:r>
            <a:r>
              <a:rPr sz="2000" spc="-10" dirty="0">
                <a:latin typeface="Carlito"/>
                <a:cs typeface="Carlito"/>
              </a:rPr>
              <a:t>intensity </a:t>
            </a:r>
            <a:r>
              <a:rPr sz="2000" spc="-5" dirty="0">
                <a:latin typeface="Carlito"/>
                <a:cs typeface="Carlito"/>
              </a:rPr>
              <a:t>light</a:t>
            </a:r>
            <a:r>
              <a:rPr sz="2000" spc="70" dirty="0">
                <a:latin typeface="Carlito"/>
                <a:cs typeface="Carlito"/>
              </a:rPr>
              <a:t> </a:t>
            </a:r>
            <a:r>
              <a:rPr sz="2000" dirty="0">
                <a:latin typeface="Carlito"/>
                <a:cs typeface="Carlito"/>
              </a:rPr>
              <a:t>(tube</a:t>
            </a:r>
          </a:p>
          <a:p>
            <a:pPr>
              <a:lnSpc>
                <a:spcPct val="100000"/>
              </a:lnSpc>
              <a:spcBef>
                <a:spcPts val="15"/>
              </a:spcBef>
              <a:buFont typeface="Arial"/>
              <a:buChar char="•"/>
            </a:pPr>
            <a:endParaRPr sz="1950" dirty="0">
              <a:latin typeface="Carlito"/>
              <a:cs typeface="Carlito"/>
            </a:endParaRPr>
          </a:p>
          <a:p>
            <a:pPr marL="299085">
              <a:lnSpc>
                <a:spcPct val="100000"/>
              </a:lnSpc>
            </a:pPr>
            <a:r>
              <a:rPr sz="2000" spc="-5" dirty="0">
                <a:latin typeface="Carlito"/>
                <a:cs typeface="Carlito"/>
              </a:rPr>
              <a:t>light), </a:t>
            </a:r>
            <a:r>
              <a:rPr sz="2000" dirty="0">
                <a:latin typeface="Carlito"/>
                <a:cs typeface="Carlito"/>
              </a:rPr>
              <a:t>one </a:t>
            </a:r>
            <a:r>
              <a:rPr sz="2000" spc="-15" dirty="0">
                <a:latin typeface="Carlito"/>
                <a:cs typeface="Carlito"/>
              </a:rPr>
              <a:t>for </a:t>
            </a:r>
            <a:r>
              <a:rPr sz="2000" spc="-5" dirty="0">
                <a:latin typeface="Carlito"/>
                <a:cs typeface="Carlito"/>
              </a:rPr>
              <a:t>medium light intensity </a:t>
            </a:r>
            <a:r>
              <a:rPr sz="2000" dirty="0">
                <a:latin typeface="Carlito"/>
                <a:cs typeface="Carlito"/>
              </a:rPr>
              <a:t>( </a:t>
            </a:r>
            <a:r>
              <a:rPr sz="2000" spc="-5" dirty="0">
                <a:latin typeface="Carlito"/>
                <a:cs typeface="Carlito"/>
              </a:rPr>
              <a:t>CFL </a:t>
            </a:r>
            <a:r>
              <a:rPr sz="2000" dirty="0">
                <a:latin typeface="Carlito"/>
                <a:cs typeface="Carlito"/>
              </a:rPr>
              <a:t>or </a:t>
            </a:r>
            <a:r>
              <a:rPr sz="2000" spc="-5" dirty="0">
                <a:latin typeface="Carlito"/>
                <a:cs typeface="Carlito"/>
              </a:rPr>
              <a:t>LED bulb </a:t>
            </a:r>
            <a:r>
              <a:rPr sz="2000" dirty="0">
                <a:latin typeface="Carlito"/>
                <a:cs typeface="Carlito"/>
              </a:rPr>
              <a:t>) and </a:t>
            </a:r>
            <a:r>
              <a:rPr sz="2000" spc="-5" dirty="0">
                <a:latin typeface="Carlito"/>
                <a:cs typeface="Carlito"/>
              </a:rPr>
              <a:t>one</a:t>
            </a:r>
            <a:r>
              <a:rPr sz="2000" spc="-30" dirty="0">
                <a:latin typeface="Carlito"/>
                <a:cs typeface="Carlito"/>
              </a:rPr>
              <a:t> </a:t>
            </a:r>
            <a:r>
              <a:rPr sz="2000" spc="-10" dirty="0">
                <a:latin typeface="Carlito"/>
                <a:cs typeface="Carlito"/>
              </a:rPr>
              <a:t>night</a:t>
            </a:r>
            <a:endParaRPr sz="2000" dirty="0">
              <a:latin typeface="Carlito"/>
              <a:cs typeface="Carlito"/>
            </a:endParaRPr>
          </a:p>
          <a:p>
            <a:pPr>
              <a:lnSpc>
                <a:spcPct val="100000"/>
              </a:lnSpc>
              <a:spcBef>
                <a:spcPts val="25"/>
              </a:spcBef>
            </a:pPr>
            <a:endParaRPr sz="1950" dirty="0">
              <a:latin typeface="Carlito"/>
              <a:cs typeface="Carlito"/>
            </a:endParaRPr>
          </a:p>
          <a:p>
            <a:pPr marL="299085">
              <a:lnSpc>
                <a:spcPct val="100000"/>
              </a:lnSpc>
            </a:pPr>
            <a:r>
              <a:rPr sz="2000" dirty="0">
                <a:latin typeface="Carlito"/>
                <a:cs typeface="Carlito"/>
              </a:rPr>
              <a:t>bulb</a:t>
            </a:r>
            <a:r>
              <a:rPr sz="2000" spc="-15" dirty="0">
                <a:latin typeface="Carlito"/>
                <a:cs typeface="Carlito"/>
              </a:rPr>
              <a:t> </a:t>
            </a:r>
            <a:r>
              <a:rPr sz="2000" spc="-5" dirty="0">
                <a:latin typeface="Carlito"/>
                <a:cs typeface="Carlito"/>
              </a:rPr>
              <a:t>options.</a:t>
            </a:r>
            <a:endParaRPr sz="2000" dirty="0">
              <a:latin typeface="Carlito"/>
              <a:cs typeface="Carlito"/>
            </a:endParaRPr>
          </a:p>
          <a:p>
            <a:pPr>
              <a:lnSpc>
                <a:spcPct val="100000"/>
              </a:lnSpc>
              <a:spcBef>
                <a:spcPts val="15"/>
              </a:spcBef>
            </a:pPr>
            <a:endParaRPr sz="1950" dirty="0">
              <a:latin typeface="Carlito"/>
              <a:cs typeface="Carlito"/>
            </a:endParaRPr>
          </a:p>
          <a:p>
            <a:pPr marL="299085" indent="-287020" algn="just">
              <a:lnSpc>
                <a:spcPct val="100000"/>
              </a:lnSpc>
              <a:spcBef>
                <a:spcPts val="5"/>
              </a:spcBef>
              <a:buFont typeface="Arial"/>
              <a:buChar char="•"/>
              <a:tabLst>
                <a:tab pos="299720" algn="l"/>
              </a:tabLst>
            </a:pPr>
            <a:r>
              <a:rPr sz="2000" spc="-5" dirty="0">
                <a:latin typeface="Carlito"/>
                <a:cs typeface="Carlito"/>
              </a:rPr>
              <a:t>User has </a:t>
            </a:r>
            <a:r>
              <a:rPr sz="2000" dirty="0">
                <a:latin typeface="Carlito"/>
                <a:cs typeface="Carlito"/>
              </a:rPr>
              <a:t>4 options(as </a:t>
            </a:r>
            <a:r>
              <a:rPr sz="2000" spc="-10" dirty="0">
                <a:latin typeface="Carlito"/>
                <a:cs typeface="Carlito"/>
              </a:rPr>
              <a:t>control) </a:t>
            </a:r>
            <a:r>
              <a:rPr sz="2000" dirty="0">
                <a:latin typeface="Carlito"/>
                <a:cs typeface="Carlito"/>
              </a:rPr>
              <a:t>which </a:t>
            </a:r>
            <a:r>
              <a:rPr sz="2000" spc="-10" dirty="0">
                <a:latin typeface="Carlito"/>
                <a:cs typeface="Carlito"/>
              </a:rPr>
              <a:t>are </a:t>
            </a:r>
            <a:r>
              <a:rPr sz="2000" spc="-5" dirty="0">
                <a:latin typeface="Carlito"/>
                <a:cs typeface="Carlito"/>
              </a:rPr>
              <a:t>same </a:t>
            </a:r>
            <a:r>
              <a:rPr sz="2000" dirty="0">
                <a:latin typeface="Carlito"/>
                <a:cs typeface="Carlito"/>
              </a:rPr>
              <a:t>as</a:t>
            </a:r>
            <a:r>
              <a:rPr sz="2000" spc="25" dirty="0">
                <a:latin typeface="Carlito"/>
                <a:cs typeface="Carlito"/>
              </a:rPr>
              <a:t> </a:t>
            </a:r>
            <a:r>
              <a:rPr sz="2000" spc="-10" dirty="0">
                <a:latin typeface="Carlito"/>
                <a:cs typeface="Carlito"/>
              </a:rPr>
              <a:t>indicators.</a:t>
            </a:r>
            <a:endParaRPr sz="2000" dirty="0">
              <a:latin typeface="Carlito"/>
              <a:cs typeface="Carlito"/>
            </a:endParaRPr>
          </a:p>
          <a:p>
            <a:pPr marL="299085" marR="5080" indent="-287020" algn="just">
              <a:lnSpc>
                <a:spcPct val="200000"/>
              </a:lnSpc>
              <a:buFont typeface="Arial"/>
              <a:buChar char="•"/>
              <a:tabLst>
                <a:tab pos="299720" algn="l"/>
              </a:tabLst>
            </a:pPr>
            <a:r>
              <a:rPr sz="2000" spc="-5" dirty="0">
                <a:latin typeface="Carlito"/>
                <a:cs typeface="Carlito"/>
              </a:rPr>
              <a:t>Depending on </a:t>
            </a:r>
            <a:r>
              <a:rPr sz="2000" dirty="0">
                <a:latin typeface="Carlito"/>
                <a:cs typeface="Carlito"/>
              </a:rPr>
              <a:t>the user </a:t>
            </a:r>
            <a:r>
              <a:rPr sz="2000" spc="-5" dirty="0">
                <a:latin typeface="Carlito"/>
                <a:cs typeface="Carlito"/>
              </a:rPr>
              <a:t>set </a:t>
            </a:r>
            <a:r>
              <a:rPr sz="2000" dirty="0">
                <a:latin typeface="Carlito"/>
                <a:cs typeface="Carlito"/>
              </a:rPr>
              <a:t>choice and </a:t>
            </a:r>
            <a:r>
              <a:rPr sz="2000" spc="-5" dirty="0">
                <a:latin typeface="Carlito"/>
                <a:cs typeface="Carlito"/>
              </a:rPr>
              <a:t>light detection by LDR </a:t>
            </a:r>
            <a:r>
              <a:rPr sz="2000" dirty="0">
                <a:latin typeface="Carlito"/>
                <a:cs typeface="Carlito"/>
              </a:rPr>
              <a:t>the bulb is  </a:t>
            </a:r>
            <a:r>
              <a:rPr sz="2000" spc="-5" dirty="0">
                <a:latin typeface="Carlito"/>
                <a:cs typeface="Carlito"/>
              </a:rPr>
              <a:t>automatically </a:t>
            </a:r>
            <a:r>
              <a:rPr sz="2000" spc="-10" dirty="0">
                <a:latin typeface="Carlito"/>
                <a:cs typeface="Carlito"/>
              </a:rPr>
              <a:t>controlled </a:t>
            </a:r>
            <a:r>
              <a:rPr sz="2000" spc="-5" dirty="0">
                <a:latin typeface="Carlito"/>
                <a:cs typeface="Carlito"/>
              </a:rPr>
              <a:t>by </a:t>
            </a:r>
            <a:r>
              <a:rPr sz="2000" dirty="0">
                <a:latin typeface="Carlito"/>
                <a:cs typeface="Carlito"/>
              </a:rPr>
              <a:t>the </a:t>
            </a:r>
            <a:r>
              <a:rPr lang="en-US" sz="2000" spc="-5" dirty="0" smtClean="0">
                <a:latin typeface="Carlito"/>
                <a:cs typeface="Carlito"/>
              </a:rPr>
              <a:t>LAB view</a:t>
            </a:r>
            <a:r>
              <a:rPr sz="2000" spc="-5" dirty="0" smtClean="0">
                <a:latin typeface="Carlito"/>
                <a:cs typeface="Carlito"/>
              </a:rPr>
              <a:t> </a:t>
            </a:r>
            <a:r>
              <a:rPr sz="2000" spc="-5" dirty="0">
                <a:latin typeface="Carlito"/>
                <a:cs typeface="Carlito"/>
              </a:rPr>
              <a:t>with </a:t>
            </a:r>
            <a:r>
              <a:rPr sz="2000" dirty="0">
                <a:latin typeface="Carlito"/>
                <a:cs typeface="Carlito"/>
              </a:rPr>
              <a:t>the </a:t>
            </a:r>
            <a:r>
              <a:rPr sz="2000" spc="-5" dirty="0">
                <a:latin typeface="Carlito"/>
                <a:cs typeface="Carlito"/>
              </a:rPr>
              <a:t>help of </a:t>
            </a:r>
            <a:r>
              <a:rPr sz="2000" spc="-15" dirty="0">
                <a:latin typeface="Carlito"/>
                <a:cs typeface="Carlito"/>
              </a:rPr>
              <a:t>Power </a:t>
            </a:r>
            <a:r>
              <a:rPr sz="2000" dirty="0">
                <a:latin typeface="Carlito"/>
                <a:cs typeface="Carlito"/>
              </a:rPr>
              <a:t>MOS and  </a:t>
            </a:r>
            <a:r>
              <a:rPr sz="2000" spc="-35" dirty="0">
                <a:latin typeface="Carlito"/>
                <a:cs typeface="Carlito"/>
              </a:rPr>
              <a:t>relay.</a:t>
            </a:r>
            <a:endParaRPr sz="2000" dirty="0">
              <a:latin typeface="Carlito"/>
              <a:cs typeface="Carlito"/>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r>
              <a:rPr dirty="0"/>
              <a:t>27</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896355" y="1375592"/>
            <a:ext cx="3000983" cy="2652017"/>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6687057" y="4349622"/>
            <a:ext cx="15360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rlito"/>
                <a:cs typeface="Carlito"/>
              </a:rPr>
              <a:t>Fig. </a:t>
            </a:r>
            <a:r>
              <a:rPr sz="1800" dirty="0">
                <a:latin typeface="Carlito"/>
                <a:cs typeface="Carlito"/>
              </a:rPr>
              <a:t>20.</a:t>
            </a:r>
            <a:r>
              <a:rPr sz="1800" spc="-75" dirty="0">
                <a:latin typeface="Carlito"/>
                <a:cs typeface="Carlito"/>
              </a:rPr>
              <a:t> </a:t>
            </a:r>
            <a:r>
              <a:rPr sz="1800" spc="-5" dirty="0">
                <a:latin typeface="Carlito"/>
                <a:cs typeface="Carlito"/>
              </a:rPr>
              <a:t>HC-SR04</a:t>
            </a:r>
            <a:endParaRPr sz="1800">
              <a:latin typeface="Carlito"/>
              <a:cs typeface="Carlito"/>
            </a:endParaRPr>
          </a:p>
        </p:txBody>
      </p:sp>
      <p:sp>
        <p:nvSpPr>
          <p:cNvPr id="4" name="object 4"/>
          <p:cNvSpPr/>
          <p:nvPr/>
        </p:nvSpPr>
        <p:spPr>
          <a:xfrm>
            <a:off x="82067" y="457717"/>
            <a:ext cx="2142881" cy="323239"/>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87274" y="330453"/>
            <a:ext cx="2117725" cy="513715"/>
          </a:xfrm>
          <a:prstGeom prst="rect">
            <a:avLst/>
          </a:prstGeom>
        </p:spPr>
        <p:txBody>
          <a:bodyPr vert="horz" wrap="square" lIns="0" tIns="12700" rIns="0" bIns="0" rtlCol="0">
            <a:spAutoFit/>
          </a:bodyPr>
          <a:lstStyle/>
          <a:p>
            <a:pPr marL="12700">
              <a:lnSpc>
                <a:spcPct val="100000"/>
              </a:lnSpc>
              <a:spcBef>
                <a:spcPts val="100"/>
              </a:spcBef>
            </a:pPr>
            <a:r>
              <a:rPr i="1" u="heavy" dirty="0">
                <a:solidFill>
                  <a:srgbClr val="000000"/>
                </a:solidFill>
                <a:uFill>
                  <a:solidFill>
                    <a:srgbClr val="000000"/>
                  </a:solidFill>
                </a:uFill>
                <a:latin typeface="Times New Roman"/>
                <a:cs typeface="Times New Roman"/>
              </a:rPr>
              <a:t>Level</a:t>
            </a:r>
            <a:r>
              <a:rPr i="1" u="heavy" spc="-75" dirty="0">
                <a:solidFill>
                  <a:srgbClr val="000000"/>
                </a:solidFill>
                <a:uFill>
                  <a:solidFill>
                    <a:srgbClr val="000000"/>
                  </a:solidFill>
                </a:uFill>
                <a:latin typeface="Times New Roman"/>
                <a:cs typeface="Times New Roman"/>
              </a:rPr>
              <a:t> </a:t>
            </a:r>
            <a:r>
              <a:rPr i="1" u="heavy" dirty="0">
                <a:solidFill>
                  <a:srgbClr val="000000"/>
                </a:solidFill>
                <a:uFill>
                  <a:solidFill>
                    <a:srgbClr val="000000"/>
                  </a:solidFill>
                </a:uFill>
                <a:latin typeface="Times New Roman"/>
                <a:cs typeface="Times New Roman"/>
              </a:rPr>
              <a:t>Sensor</a:t>
            </a:r>
          </a:p>
        </p:txBody>
      </p:sp>
      <p:sp>
        <p:nvSpPr>
          <p:cNvPr id="6" name="object 6"/>
          <p:cNvSpPr/>
          <p:nvPr/>
        </p:nvSpPr>
        <p:spPr>
          <a:xfrm>
            <a:off x="85343" y="778818"/>
            <a:ext cx="2137410" cy="63191"/>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741375" y="1131141"/>
            <a:ext cx="4568825" cy="3226435"/>
          </a:xfrm>
          <a:prstGeom prst="rect">
            <a:avLst/>
          </a:prstGeom>
        </p:spPr>
        <p:txBody>
          <a:bodyPr vert="horz" wrap="square" lIns="0" tIns="164465" rIns="0" bIns="0" rtlCol="0">
            <a:spAutoFit/>
          </a:bodyPr>
          <a:lstStyle/>
          <a:p>
            <a:pPr marL="299085" indent="-287020">
              <a:lnSpc>
                <a:spcPct val="100000"/>
              </a:lnSpc>
              <a:spcBef>
                <a:spcPts val="1295"/>
              </a:spcBef>
              <a:buFont typeface="Arial"/>
              <a:buChar char="•"/>
              <a:tabLst>
                <a:tab pos="299085" algn="l"/>
                <a:tab pos="299720" algn="l"/>
              </a:tabLst>
            </a:pPr>
            <a:r>
              <a:rPr sz="2000" spc="-5" dirty="0">
                <a:latin typeface="Carlito"/>
                <a:cs typeface="Carlito"/>
              </a:rPr>
              <a:t>Ultrasonic </a:t>
            </a:r>
            <a:r>
              <a:rPr sz="2000" dirty="0">
                <a:latin typeface="Carlito"/>
                <a:cs typeface="Carlito"/>
              </a:rPr>
              <a:t>Sensor</a:t>
            </a:r>
            <a:r>
              <a:rPr sz="2000" spc="15" dirty="0">
                <a:latin typeface="Carlito"/>
                <a:cs typeface="Carlito"/>
              </a:rPr>
              <a:t> </a:t>
            </a:r>
            <a:r>
              <a:rPr sz="2000" spc="-5" dirty="0">
                <a:latin typeface="Carlito"/>
                <a:cs typeface="Carlito"/>
              </a:rPr>
              <a:t>HC-SR04</a:t>
            </a:r>
            <a:endParaRPr sz="2000">
              <a:latin typeface="Carlito"/>
              <a:cs typeface="Carlito"/>
            </a:endParaRPr>
          </a:p>
          <a:p>
            <a:pPr marL="299085" marR="5080" indent="-287020">
              <a:lnSpc>
                <a:spcPct val="150000"/>
              </a:lnSpc>
              <a:buFont typeface="Arial"/>
              <a:buChar char="•"/>
              <a:tabLst>
                <a:tab pos="299085" algn="l"/>
                <a:tab pos="299720" algn="l"/>
              </a:tabLst>
            </a:pPr>
            <a:r>
              <a:rPr sz="2000" spc="-5" dirty="0">
                <a:latin typeface="Carlito"/>
                <a:cs typeface="Carlito"/>
              </a:rPr>
              <a:t>The ultrasonic ranging </a:t>
            </a:r>
            <a:r>
              <a:rPr sz="2000" dirty="0">
                <a:latin typeface="Carlito"/>
                <a:cs typeface="Carlito"/>
              </a:rPr>
              <a:t>module includes  </a:t>
            </a:r>
            <a:r>
              <a:rPr sz="2000" spc="-5" dirty="0">
                <a:latin typeface="Carlito"/>
                <a:cs typeface="Carlito"/>
              </a:rPr>
              <a:t>ultrasonic </a:t>
            </a:r>
            <a:r>
              <a:rPr sz="2000" spc="-20" dirty="0">
                <a:latin typeface="Carlito"/>
                <a:cs typeface="Carlito"/>
              </a:rPr>
              <a:t>transmitter, </a:t>
            </a:r>
            <a:r>
              <a:rPr sz="2000" spc="-5" dirty="0">
                <a:latin typeface="Carlito"/>
                <a:cs typeface="Carlito"/>
              </a:rPr>
              <a:t>ultrasonic receiver  </a:t>
            </a:r>
            <a:r>
              <a:rPr sz="2000" dirty="0">
                <a:latin typeface="Carlito"/>
                <a:cs typeface="Carlito"/>
              </a:rPr>
              <a:t>and </a:t>
            </a:r>
            <a:r>
              <a:rPr sz="2000" spc="-10" dirty="0">
                <a:latin typeface="Carlito"/>
                <a:cs typeface="Carlito"/>
              </a:rPr>
              <a:t>control </a:t>
            </a:r>
            <a:r>
              <a:rPr sz="2000" spc="-5" dirty="0">
                <a:latin typeface="Carlito"/>
                <a:cs typeface="Carlito"/>
              </a:rPr>
              <a:t>circuit. The </a:t>
            </a:r>
            <a:r>
              <a:rPr sz="2000" spc="-10" dirty="0">
                <a:latin typeface="Carlito"/>
                <a:cs typeface="Carlito"/>
              </a:rPr>
              <a:t>transmitter </a:t>
            </a:r>
            <a:r>
              <a:rPr sz="2000" dirty="0">
                <a:latin typeface="Carlito"/>
                <a:cs typeface="Carlito"/>
              </a:rPr>
              <a:t>is  </a:t>
            </a:r>
            <a:r>
              <a:rPr sz="2000" spc="-5" dirty="0">
                <a:latin typeface="Carlito"/>
                <a:cs typeface="Carlito"/>
              </a:rPr>
              <a:t>used </a:t>
            </a:r>
            <a:r>
              <a:rPr sz="2000" spc="-15" dirty="0">
                <a:latin typeface="Carlito"/>
                <a:cs typeface="Carlito"/>
              </a:rPr>
              <a:t>for </a:t>
            </a:r>
            <a:r>
              <a:rPr sz="2000" spc="-5" dirty="0">
                <a:latin typeface="Carlito"/>
                <a:cs typeface="Carlito"/>
              </a:rPr>
              <a:t>transmitting </a:t>
            </a:r>
            <a:r>
              <a:rPr sz="2000" dirty="0">
                <a:latin typeface="Carlito"/>
                <a:cs typeface="Carlito"/>
              </a:rPr>
              <a:t>UV </a:t>
            </a:r>
            <a:r>
              <a:rPr sz="2000" spc="-25" dirty="0">
                <a:latin typeface="Carlito"/>
                <a:cs typeface="Carlito"/>
              </a:rPr>
              <a:t>rays </a:t>
            </a:r>
            <a:r>
              <a:rPr sz="2000" dirty="0">
                <a:latin typeface="Carlito"/>
                <a:cs typeface="Carlito"/>
              </a:rPr>
              <a:t>while the  </a:t>
            </a:r>
            <a:r>
              <a:rPr sz="2000" spc="-10" dirty="0">
                <a:latin typeface="Carlito"/>
                <a:cs typeface="Carlito"/>
              </a:rPr>
              <a:t>receiver receives</a:t>
            </a:r>
            <a:r>
              <a:rPr sz="2000" spc="55" dirty="0">
                <a:latin typeface="Carlito"/>
                <a:cs typeface="Carlito"/>
              </a:rPr>
              <a:t> </a:t>
            </a:r>
            <a:r>
              <a:rPr sz="2000" dirty="0">
                <a:latin typeface="Carlito"/>
                <a:cs typeface="Carlito"/>
              </a:rPr>
              <a:t>it.</a:t>
            </a:r>
            <a:endParaRPr sz="2000">
              <a:latin typeface="Carlito"/>
              <a:cs typeface="Carlito"/>
            </a:endParaRPr>
          </a:p>
          <a:p>
            <a:pPr marL="12700">
              <a:lnSpc>
                <a:spcPct val="100000"/>
              </a:lnSpc>
              <a:spcBef>
                <a:spcPts val="1200"/>
              </a:spcBef>
            </a:pPr>
            <a:r>
              <a:rPr sz="2000" b="1" u="heavy" spc="-10" dirty="0">
                <a:uFill>
                  <a:solidFill>
                    <a:srgbClr val="000000"/>
                  </a:solidFill>
                </a:uFill>
                <a:latin typeface="Carlito"/>
                <a:cs typeface="Carlito"/>
              </a:rPr>
              <a:t>Features:</a:t>
            </a:r>
            <a:endParaRPr sz="2000">
              <a:latin typeface="Carlito"/>
              <a:cs typeface="Carlito"/>
            </a:endParaRPr>
          </a:p>
        </p:txBody>
      </p:sp>
      <p:sp>
        <p:nvSpPr>
          <p:cNvPr id="8" name="object 8"/>
          <p:cNvSpPr txBox="1"/>
          <p:nvPr/>
        </p:nvSpPr>
        <p:spPr>
          <a:xfrm>
            <a:off x="2209800" y="4572000"/>
            <a:ext cx="3418204" cy="1317625"/>
          </a:xfrm>
          <a:prstGeom prst="rect">
            <a:avLst/>
          </a:prstGeom>
        </p:spPr>
        <p:txBody>
          <a:bodyPr vert="horz" wrap="square" lIns="0" tIns="161290" rIns="0" bIns="0" rtlCol="0">
            <a:spAutoFit/>
          </a:bodyPr>
          <a:lstStyle/>
          <a:p>
            <a:pPr marL="355600" indent="-342900">
              <a:lnSpc>
                <a:spcPct val="100000"/>
              </a:lnSpc>
              <a:spcBef>
                <a:spcPts val="1270"/>
              </a:spcBef>
              <a:buFont typeface="Arial"/>
              <a:buChar char="•"/>
              <a:tabLst>
                <a:tab pos="354965" algn="l"/>
                <a:tab pos="355600" algn="l"/>
              </a:tabLst>
            </a:pPr>
            <a:r>
              <a:rPr sz="1800" dirty="0">
                <a:latin typeface="Carlito"/>
                <a:cs typeface="Carlito"/>
              </a:rPr>
              <a:t>Ranging </a:t>
            </a:r>
            <a:r>
              <a:rPr sz="1800" spc="-10" dirty="0">
                <a:latin typeface="Carlito"/>
                <a:cs typeface="Carlito"/>
              </a:rPr>
              <a:t>Distance </a:t>
            </a:r>
            <a:r>
              <a:rPr sz="1800" dirty="0">
                <a:latin typeface="Carlito"/>
                <a:cs typeface="Carlito"/>
              </a:rPr>
              <a:t>: </a:t>
            </a:r>
            <a:r>
              <a:rPr sz="1800" spc="-5" dirty="0">
                <a:latin typeface="Carlito"/>
                <a:cs typeface="Carlito"/>
              </a:rPr>
              <a:t>2cm </a:t>
            </a:r>
            <a:r>
              <a:rPr sz="1800" spc="-105" dirty="0">
                <a:latin typeface="Arial"/>
                <a:cs typeface="Arial"/>
              </a:rPr>
              <a:t>– </a:t>
            </a:r>
            <a:r>
              <a:rPr sz="1800" dirty="0">
                <a:latin typeface="Carlito"/>
                <a:cs typeface="Carlito"/>
              </a:rPr>
              <a:t>400</a:t>
            </a:r>
            <a:r>
              <a:rPr sz="1800" spc="20" dirty="0">
                <a:latin typeface="Carlito"/>
                <a:cs typeface="Carlito"/>
              </a:rPr>
              <a:t> </a:t>
            </a:r>
            <a:r>
              <a:rPr sz="1800" spc="-5" dirty="0">
                <a:latin typeface="Carlito"/>
                <a:cs typeface="Carlito"/>
              </a:rPr>
              <a:t>cm</a:t>
            </a:r>
            <a:endParaRPr sz="1800" dirty="0">
              <a:latin typeface="Carlito"/>
              <a:cs typeface="Carlito"/>
            </a:endParaRPr>
          </a:p>
          <a:p>
            <a:pPr marL="355600" indent="-342900">
              <a:lnSpc>
                <a:spcPct val="100000"/>
              </a:lnSpc>
              <a:spcBef>
                <a:spcPts val="1175"/>
              </a:spcBef>
              <a:buFont typeface="Arial"/>
              <a:buChar char="•"/>
              <a:tabLst>
                <a:tab pos="354965" algn="l"/>
                <a:tab pos="355600" algn="l"/>
              </a:tabLst>
            </a:pPr>
            <a:r>
              <a:rPr sz="1800" spc="-10" dirty="0">
                <a:latin typeface="Carlito"/>
                <a:cs typeface="Carlito"/>
              </a:rPr>
              <a:t>Resolution </a:t>
            </a:r>
            <a:r>
              <a:rPr sz="1800" dirty="0">
                <a:latin typeface="Carlito"/>
                <a:cs typeface="Carlito"/>
              </a:rPr>
              <a:t>: 0.3</a:t>
            </a:r>
            <a:r>
              <a:rPr sz="1800" spc="25" dirty="0">
                <a:latin typeface="Carlito"/>
                <a:cs typeface="Carlito"/>
              </a:rPr>
              <a:t> </a:t>
            </a:r>
            <a:r>
              <a:rPr sz="1800" spc="-5" dirty="0">
                <a:latin typeface="Carlito"/>
                <a:cs typeface="Carlito"/>
              </a:rPr>
              <a:t>cm</a:t>
            </a:r>
            <a:endParaRPr sz="1800" dirty="0">
              <a:latin typeface="Carlito"/>
              <a:cs typeface="Carlito"/>
            </a:endParaRPr>
          </a:p>
          <a:p>
            <a:pPr marL="355600" indent="-342900">
              <a:lnSpc>
                <a:spcPct val="100000"/>
              </a:lnSpc>
              <a:spcBef>
                <a:spcPts val="1350"/>
              </a:spcBef>
              <a:buFont typeface="Arial"/>
              <a:buChar char="•"/>
              <a:tabLst>
                <a:tab pos="354965" algn="l"/>
                <a:tab pos="355600" algn="l"/>
              </a:tabLst>
            </a:pPr>
            <a:r>
              <a:rPr sz="1800" spc="-5" dirty="0">
                <a:latin typeface="Carlito"/>
                <a:cs typeface="Carlito"/>
              </a:rPr>
              <a:t>Measuring </a:t>
            </a:r>
            <a:r>
              <a:rPr sz="1800" dirty="0">
                <a:latin typeface="Carlito"/>
                <a:cs typeface="Carlito"/>
              </a:rPr>
              <a:t>Angle: 30</a:t>
            </a:r>
            <a:r>
              <a:rPr sz="1800" spc="5" dirty="0">
                <a:latin typeface="Carlito"/>
                <a:cs typeface="Carlito"/>
              </a:rPr>
              <a:t> </a:t>
            </a:r>
            <a:r>
              <a:rPr sz="1800" spc="-5" dirty="0">
                <a:latin typeface="Carlito"/>
                <a:cs typeface="Carlito"/>
              </a:rPr>
              <a:t>degree</a:t>
            </a:r>
            <a:endParaRPr sz="1800" dirty="0">
              <a:latin typeface="Carlito"/>
              <a:cs typeface="Carlito"/>
            </a:endParaRPr>
          </a:p>
        </p:txBody>
      </p:sp>
      <p:grpSp>
        <p:nvGrpSpPr>
          <p:cNvPr id="9" name="object 9"/>
          <p:cNvGrpSpPr/>
          <p:nvPr/>
        </p:nvGrpSpPr>
        <p:grpSpPr>
          <a:xfrm>
            <a:off x="568451" y="6495288"/>
            <a:ext cx="683895" cy="257175"/>
            <a:chOff x="568451" y="6495288"/>
            <a:chExt cx="683895" cy="257175"/>
          </a:xfrm>
        </p:grpSpPr>
        <p:sp>
          <p:nvSpPr>
            <p:cNvPr id="10" name="object 10"/>
            <p:cNvSpPr/>
            <p:nvPr/>
          </p:nvSpPr>
          <p:spPr>
            <a:xfrm>
              <a:off x="568451" y="6495288"/>
              <a:ext cx="683514" cy="256806"/>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588454" y="6515303"/>
              <a:ext cx="646391" cy="219735"/>
            </a:xfrm>
            <a:prstGeom prst="rect">
              <a:avLst/>
            </a:prstGeom>
            <a:blipFill>
              <a:blip r:embed="rId6" cstate="print"/>
              <a:stretch>
                <a:fillRect/>
              </a:stretch>
            </a:blipFill>
          </p:spPr>
          <p:txBody>
            <a:bodyPr wrap="square" lIns="0" tIns="0" rIns="0" bIns="0" rtlCol="0"/>
            <a:lstStyle/>
            <a:p>
              <a:endParaRPr/>
            </a:p>
          </p:txBody>
        </p:sp>
      </p:gr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r>
              <a:rPr dirty="0"/>
              <a:t>28</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6333744"/>
            <a:ext cx="9144000" cy="524510"/>
            <a:chOff x="0" y="6333744"/>
            <a:chExt cx="9144000" cy="524510"/>
          </a:xfrm>
        </p:grpSpPr>
        <p:sp>
          <p:nvSpPr>
            <p:cNvPr id="3" name="object 3"/>
            <p:cNvSpPr/>
            <p:nvPr/>
          </p:nvSpPr>
          <p:spPr>
            <a:xfrm>
              <a:off x="568451" y="6495288"/>
              <a:ext cx="683514" cy="25680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88454" y="6515303"/>
              <a:ext cx="646391" cy="219735"/>
            </a:xfrm>
            <a:prstGeom prst="rect">
              <a:avLst/>
            </a:prstGeom>
            <a:blipFill>
              <a:blip r:embed="rId3" cstate="print"/>
              <a:stretch>
                <a:fillRect/>
              </a:stretch>
            </a:blipFill>
          </p:spPr>
          <p:txBody>
            <a:bodyPr wrap="square" lIns="0" tIns="0" rIns="0" bIns="0" rtlCol="0"/>
            <a:lstStyle/>
            <a:p>
              <a:endParaRPr/>
            </a:p>
          </p:txBody>
        </p:sp>
      </p:grpSp>
      <p:sp>
        <p:nvSpPr>
          <p:cNvPr id="5" name="object 5"/>
          <p:cNvSpPr txBox="1"/>
          <p:nvPr/>
        </p:nvSpPr>
        <p:spPr>
          <a:xfrm>
            <a:off x="781304" y="1167130"/>
            <a:ext cx="6795134" cy="4361815"/>
          </a:xfrm>
          <a:prstGeom prst="rect">
            <a:avLst/>
          </a:prstGeom>
        </p:spPr>
        <p:txBody>
          <a:bodyPr vert="horz" wrap="square" lIns="0" tIns="13335" rIns="0" bIns="0" rtlCol="0">
            <a:spAutoFit/>
          </a:bodyPr>
          <a:lstStyle/>
          <a:p>
            <a:pPr marL="299085" marR="5080" indent="-287020">
              <a:lnSpc>
                <a:spcPct val="100000"/>
              </a:lnSpc>
              <a:spcBef>
                <a:spcPts val="105"/>
              </a:spcBef>
              <a:buFont typeface="Arial"/>
              <a:buChar char="•"/>
              <a:tabLst>
                <a:tab pos="299085" algn="l"/>
                <a:tab pos="299720" algn="l"/>
              </a:tabLst>
            </a:pPr>
            <a:r>
              <a:rPr sz="2000" spc="-5" dirty="0">
                <a:latin typeface="Carlito"/>
                <a:cs typeface="Carlito"/>
              </a:rPr>
              <a:t>The </a:t>
            </a:r>
            <a:r>
              <a:rPr sz="2000" spc="-35" dirty="0">
                <a:latin typeface="Carlito"/>
                <a:cs typeface="Carlito"/>
              </a:rPr>
              <a:t>Trig </a:t>
            </a:r>
            <a:r>
              <a:rPr sz="2000" spc="-5" dirty="0">
                <a:latin typeface="Carlito"/>
                <a:cs typeface="Carlito"/>
              </a:rPr>
              <a:t>pin of </a:t>
            </a:r>
            <a:r>
              <a:rPr sz="2000" dirty="0">
                <a:latin typeface="Carlito"/>
                <a:cs typeface="Carlito"/>
              </a:rPr>
              <a:t>the HC-SR04 is </a:t>
            </a:r>
            <a:r>
              <a:rPr sz="2000" spc="-10" dirty="0">
                <a:latin typeface="Carlito"/>
                <a:cs typeface="Carlito"/>
              </a:rPr>
              <a:t>provided </a:t>
            </a:r>
            <a:r>
              <a:rPr sz="2000" dirty="0">
                <a:latin typeface="Carlito"/>
                <a:cs typeface="Carlito"/>
              </a:rPr>
              <a:t>a </a:t>
            </a:r>
            <a:r>
              <a:rPr sz="2000" spc="-5" dirty="0">
                <a:latin typeface="Carlito"/>
                <a:cs typeface="Carlito"/>
              </a:rPr>
              <a:t>high </a:t>
            </a:r>
            <a:r>
              <a:rPr sz="2000" spc="-10" dirty="0">
                <a:latin typeface="Carlito"/>
                <a:cs typeface="Carlito"/>
              </a:rPr>
              <a:t>level </a:t>
            </a:r>
            <a:r>
              <a:rPr sz="2000" spc="-5" dirty="0">
                <a:latin typeface="Carlito"/>
                <a:cs typeface="Carlito"/>
              </a:rPr>
              <a:t>signal </a:t>
            </a:r>
            <a:r>
              <a:rPr sz="2000" spc="-15" dirty="0">
                <a:latin typeface="Carlito"/>
                <a:cs typeface="Carlito"/>
              </a:rPr>
              <a:t>for at  </a:t>
            </a:r>
            <a:r>
              <a:rPr sz="2000" spc="-10" dirty="0">
                <a:latin typeface="Carlito"/>
                <a:cs typeface="Carlito"/>
              </a:rPr>
              <a:t>least </a:t>
            </a:r>
            <a:r>
              <a:rPr sz="2000" dirty="0">
                <a:latin typeface="Carlito"/>
                <a:cs typeface="Carlito"/>
              </a:rPr>
              <a:t>10</a:t>
            </a:r>
            <a:r>
              <a:rPr sz="2000" spc="15" dirty="0">
                <a:latin typeface="Carlito"/>
                <a:cs typeface="Carlito"/>
              </a:rPr>
              <a:t> </a:t>
            </a:r>
            <a:r>
              <a:rPr sz="2000" spc="-5" dirty="0">
                <a:latin typeface="Carlito"/>
                <a:cs typeface="Carlito"/>
              </a:rPr>
              <a:t>micro-second.</a:t>
            </a:r>
            <a:endParaRPr sz="2000">
              <a:latin typeface="Carlito"/>
              <a:cs typeface="Carlito"/>
            </a:endParaRPr>
          </a:p>
          <a:p>
            <a:pPr>
              <a:lnSpc>
                <a:spcPct val="100000"/>
              </a:lnSpc>
              <a:spcBef>
                <a:spcPts val="20"/>
              </a:spcBef>
              <a:buFont typeface="Arial"/>
              <a:buChar char="•"/>
            </a:pPr>
            <a:endParaRPr sz="1950">
              <a:latin typeface="Carlito"/>
              <a:cs typeface="Carlito"/>
            </a:endParaRPr>
          </a:p>
          <a:p>
            <a:pPr marL="299085" marR="459105" indent="-287020">
              <a:lnSpc>
                <a:spcPct val="100000"/>
              </a:lnSpc>
              <a:buFont typeface="Arial"/>
              <a:buChar char="•"/>
              <a:tabLst>
                <a:tab pos="299085" algn="l"/>
                <a:tab pos="299720" algn="l"/>
              </a:tabLst>
            </a:pPr>
            <a:r>
              <a:rPr sz="2000" spc="-5" dirty="0">
                <a:latin typeface="Carlito"/>
                <a:cs typeface="Carlito"/>
              </a:rPr>
              <a:t>The </a:t>
            </a:r>
            <a:r>
              <a:rPr sz="2000" dirty="0">
                <a:latin typeface="Carlito"/>
                <a:cs typeface="Carlito"/>
              </a:rPr>
              <a:t>module </a:t>
            </a:r>
            <a:r>
              <a:rPr sz="2000" spc="-10" dirty="0">
                <a:latin typeface="Carlito"/>
                <a:cs typeface="Carlito"/>
              </a:rPr>
              <a:t>automatically </a:t>
            </a:r>
            <a:r>
              <a:rPr sz="2000" spc="-5" dirty="0">
                <a:latin typeface="Carlito"/>
                <a:cs typeface="Carlito"/>
              </a:rPr>
              <a:t>sends eight </a:t>
            </a:r>
            <a:r>
              <a:rPr sz="2000" dirty="0">
                <a:latin typeface="Carlito"/>
                <a:cs typeface="Carlito"/>
              </a:rPr>
              <a:t>pulses </a:t>
            </a:r>
            <a:r>
              <a:rPr sz="2000" spc="-5" dirty="0">
                <a:latin typeface="Carlito"/>
                <a:cs typeface="Carlito"/>
              </a:rPr>
              <a:t>of </a:t>
            </a:r>
            <a:r>
              <a:rPr sz="2000" dirty="0">
                <a:latin typeface="Carlito"/>
                <a:cs typeface="Carlito"/>
              </a:rPr>
              <a:t>40kHz and  </a:t>
            </a:r>
            <a:r>
              <a:rPr sz="2000" spc="-10" dirty="0">
                <a:latin typeface="Carlito"/>
                <a:cs typeface="Carlito"/>
              </a:rPr>
              <a:t>detect </a:t>
            </a:r>
            <a:r>
              <a:rPr sz="2000" spc="-5" dirty="0">
                <a:latin typeface="Carlito"/>
                <a:cs typeface="Carlito"/>
              </a:rPr>
              <a:t>whether there </a:t>
            </a:r>
            <a:r>
              <a:rPr sz="2000" dirty="0">
                <a:latin typeface="Carlito"/>
                <a:cs typeface="Carlito"/>
              </a:rPr>
              <a:t>is a </a:t>
            </a:r>
            <a:r>
              <a:rPr sz="2000" spc="-5" dirty="0">
                <a:latin typeface="Carlito"/>
                <a:cs typeface="Carlito"/>
              </a:rPr>
              <a:t>pulse signal</a:t>
            </a:r>
            <a:r>
              <a:rPr sz="2000" spc="30" dirty="0">
                <a:latin typeface="Carlito"/>
                <a:cs typeface="Carlito"/>
              </a:rPr>
              <a:t> </a:t>
            </a:r>
            <a:r>
              <a:rPr sz="2000" spc="-5" dirty="0">
                <a:latin typeface="Carlito"/>
                <a:cs typeface="Carlito"/>
              </a:rPr>
              <a:t>back.</a:t>
            </a:r>
            <a:endParaRPr sz="2000">
              <a:latin typeface="Carlito"/>
              <a:cs typeface="Carlito"/>
            </a:endParaRPr>
          </a:p>
          <a:p>
            <a:pPr>
              <a:lnSpc>
                <a:spcPct val="100000"/>
              </a:lnSpc>
              <a:spcBef>
                <a:spcPts val="15"/>
              </a:spcBef>
              <a:buFont typeface="Arial"/>
              <a:buChar char="•"/>
            </a:pPr>
            <a:endParaRPr sz="1650">
              <a:latin typeface="Carlito"/>
              <a:cs typeface="Carlito"/>
            </a:endParaRPr>
          </a:p>
          <a:p>
            <a:pPr marL="344805" marR="334645" indent="-287020">
              <a:lnSpc>
                <a:spcPct val="150000"/>
              </a:lnSpc>
              <a:buFont typeface="Arial"/>
              <a:buChar char="•"/>
              <a:tabLst>
                <a:tab pos="344805" algn="l"/>
                <a:tab pos="345440" algn="l"/>
              </a:tabLst>
            </a:pPr>
            <a:r>
              <a:rPr sz="2000" spc="-5" dirty="0">
                <a:latin typeface="Carlito"/>
                <a:cs typeface="Carlito"/>
              </a:rPr>
              <a:t>Till </a:t>
            </a:r>
            <a:r>
              <a:rPr sz="2000" dirty="0">
                <a:latin typeface="Carlito"/>
                <a:cs typeface="Carlito"/>
              </a:rPr>
              <a:t>the time </a:t>
            </a:r>
            <a:r>
              <a:rPr sz="2000" spc="-5" dirty="0">
                <a:latin typeface="Carlito"/>
                <a:cs typeface="Carlito"/>
              </a:rPr>
              <a:t>there is </a:t>
            </a:r>
            <a:r>
              <a:rPr sz="2000" dirty="0">
                <a:latin typeface="Carlito"/>
                <a:cs typeface="Carlito"/>
              </a:rPr>
              <a:t>no </a:t>
            </a:r>
            <a:r>
              <a:rPr sz="2000" spc="-10" dirty="0">
                <a:latin typeface="Carlito"/>
                <a:cs typeface="Carlito"/>
              </a:rPr>
              <a:t>received </a:t>
            </a:r>
            <a:r>
              <a:rPr sz="2000" dirty="0">
                <a:latin typeface="Carlito"/>
                <a:cs typeface="Carlito"/>
              </a:rPr>
              <a:t>UV </a:t>
            </a:r>
            <a:r>
              <a:rPr sz="2000" spc="-25" dirty="0">
                <a:latin typeface="Carlito"/>
                <a:cs typeface="Carlito"/>
              </a:rPr>
              <a:t>ray </a:t>
            </a:r>
            <a:r>
              <a:rPr sz="2000" spc="-5" dirty="0">
                <a:latin typeface="Carlito"/>
                <a:cs typeface="Carlito"/>
              </a:rPr>
              <a:t>by </a:t>
            </a:r>
            <a:r>
              <a:rPr sz="2000" dirty="0">
                <a:latin typeface="Carlito"/>
                <a:cs typeface="Carlito"/>
              </a:rPr>
              <a:t>the </a:t>
            </a:r>
            <a:r>
              <a:rPr sz="2000" spc="-25" dirty="0">
                <a:latin typeface="Carlito"/>
                <a:cs typeface="Carlito"/>
              </a:rPr>
              <a:t>receiver, </a:t>
            </a:r>
            <a:r>
              <a:rPr sz="2000" dirty="0">
                <a:latin typeface="Carlito"/>
                <a:cs typeface="Carlito"/>
              </a:rPr>
              <a:t>the  echo </a:t>
            </a:r>
            <a:r>
              <a:rPr sz="2000" spc="-5" dirty="0">
                <a:latin typeface="Carlito"/>
                <a:cs typeface="Carlito"/>
              </a:rPr>
              <a:t>pin </a:t>
            </a:r>
            <a:r>
              <a:rPr sz="2000" spc="-25" dirty="0">
                <a:latin typeface="Carlito"/>
                <a:cs typeface="Carlito"/>
              </a:rPr>
              <a:t>stays </a:t>
            </a:r>
            <a:r>
              <a:rPr sz="2000" spc="-5" dirty="0">
                <a:latin typeface="Carlito"/>
                <a:cs typeface="Carlito"/>
              </a:rPr>
              <a:t>high. </a:t>
            </a:r>
            <a:r>
              <a:rPr sz="2000" dirty="0">
                <a:latin typeface="Carlito"/>
                <a:cs typeface="Carlito"/>
              </a:rPr>
              <a:t>As the </a:t>
            </a:r>
            <a:r>
              <a:rPr sz="2000" spc="-25" dirty="0">
                <a:latin typeface="Carlito"/>
                <a:cs typeface="Carlito"/>
              </a:rPr>
              <a:t>rays </a:t>
            </a:r>
            <a:r>
              <a:rPr sz="2000" spc="-10" dirty="0">
                <a:latin typeface="Carlito"/>
                <a:cs typeface="Carlito"/>
              </a:rPr>
              <a:t>are received, </a:t>
            </a:r>
            <a:r>
              <a:rPr sz="2000" dirty="0">
                <a:latin typeface="Carlito"/>
                <a:cs typeface="Carlito"/>
              </a:rPr>
              <a:t>the echo </a:t>
            </a:r>
            <a:r>
              <a:rPr sz="2000" spc="-5" dirty="0">
                <a:latin typeface="Carlito"/>
                <a:cs typeface="Carlito"/>
              </a:rPr>
              <a:t>pin  goes</a:t>
            </a:r>
            <a:r>
              <a:rPr sz="2000" spc="-20" dirty="0">
                <a:latin typeface="Carlito"/>
                <a:cs typeface="Carlito"/>
              </a:rPr>
              <a:t> </a:t>
            </a:r>
            <a:r>
              <a:rPr sz="2000" spc="-40" dirty="0">
                <a:latin typeface="Carlito"/>
                <a:cs typeface="Carlito"/>
              </a:rPr>
              <a:t>low.</a:t>
            </a:r>
            <a:endParaRPr sz="2000">
              <a:latin typeface="Carlito"/>
              <a:cs typeface="Carlito"/>
            </a:endParaRPr>
          </a:p>
          <a:p>
            <a:pPr marL="401320" indent="-342900">
              <a:lnSpc>
                <a:spcPct val="100000"/>
              </a:lnSpc>
              <a:spcBef>
                <a:spcPts val="370"/>
              </a:spcBef>
              <a:buFont typeface="Arial"/>
              <a:buChar char="•"/>
              <a:tabLst>
                <a:tab pos="400685" algn="l"/>
                <a:tab pos="401320" algn="l"/>
              </a:tabLst>
            </a:pPr>
            <a:r>
              <a:rPr sz="2000" spc="-35" dirty="0">
                <a:latin typeface="Carlito"/>
                <a:cs typeface="Carlito"/>
              </a:rPr>
              <a:t>We </a:t>
            </a:r>
            <a:r>
              <a:rPr sz="2000" spc="-5" dirty="0">
                <a:latin typeface="Carlito"/>
                <a:cs typeface="Carlito"/>
              </a:rPr>
              <a:t>can </a:t>
            </a:r>
            <a:r>
              <a:rPr sz="2000" spc="-10" dirty="0">
                <a:latin typeface="Carlito"/>
                <a:cs typeface="Carlito"/>
              </a:rPr>
              <a:t>calculate </a:t>
            </a:r>
            <a:r>
              <a:rPr sz="2000" dirty="0">
                <a:latin typeface="Carlito"/>
                <a:cs typeface="Carlito"/>
              </a:rPr>
              <a:t>the </a:t>
            </a:r>
            <a:r>
              <a:rPr sz="2000" spc="-10" dirty="0">
                <a:latin typeface="Carlito"/>
                <a:cs typeface="Carlito"/>
              </a:rPr>
              <a:t>distance </a:t>
            </a:r>
            <a:r>
              <a:rPr sz="2000" spc="-5" dirty="0">
                <a:latin typeface="Carlito"/>
                <a:cs typeface="Carlito"/>
              </a:rPr>
              <a:t>of </a:t>
            </a:r>
            <a:r>
              <a:rPr sz="2000" dirty="0">
                <a:latin typeface="Carlito"/>
                <a:cs typeface="Carlito"/>
              </a:rPr>
              <a:t>the </a:t>
            </a:r>
            <a:r>
              <a:rPr sz="2000" spc="-10" dirty="0">
                <a:latin typeface="Carlito"/>
                <a:cs typeface="Carlito"/>
              </a:rPr>
              <a:t>obstacle </a:t>
            </a:r>
            <a:r>
              <a:rPr sz="2000" spc="-5" dirty="0">
                <a:latin typeface="Carlito"/>
                <a:cs typeface="Carlito"/>
              </a:rPr>
              <a:t>using</a:t>
            </a:r>
            <a:r>
              <a:rPr sz="2000" spc="75" dirty="0">
                <a:latin typeface="Carlito"/>
                <a:cs typeface="Carlito"/>
              </a:rPr>
              <a:t> </a:t>
            </a:r>
            <a:r>
              <a:rPr sz="2000" dirty="0">
                <a:latin typeface="Carlito"/>
                <a:cs typeface="Carlito"/>
              </a:rPr>
              <a:t>the</a:t>
            </a:r>
            <a:endParaRPr sz="2000">
              <a:latin typeface="Carlito"/>
              <a:cs typeface="Carlito"/>
            </a:endParaRPr>
          </a:p>
          <a:p>
            <a:pPr marL="344805">
              <a:lnSpc>
                <a:spcPct val="100000"/>
              </a:lnSpc>
            </a:pPr>
            <a:r>
              <a:rPr sz="2000" spc="-10" dirty="0">
                <a:latin typeface="Carlito"/>
                <a:cs typeface="Carlito"/>
              </a:rPr>
              <a:t>formula</a:t>
            </a:r>
            <a:endParaRPr sz="2000">
              <a:latin typeface="Carlito"/>
              <a:cs typeface="Carlito"/>
            </a:endParaRPr>
          </a:p>
          <a:p>
            <a:pPr marR="80010" algn="ctr">
              <a:lnSpc>
                <a:spcPct val="100000"/>
              </a:lnSpc>
              <a:spcBef>
                <a:spcPts val="1730"/>
              </a:spcBef>
            </a:pPr>
            <a:r>
              <a:rPr sz="2000" spc="-5" dirty="0">
                <a:latin typeface="Carlito"/>
                <a:cs typeface="Carlito"/>
              </a:rPr>
              <a:t>Distance= </a:t>
            </a:r>
            <a:r>
              <a:rPr sz="2000" dirty="0">
                <a:latin typeface="Carlito"/>
                <a:cs typeface="Carlito"/>
              </a:rPr>
              <a:t>(high </a:t>
            </a:r>
            <a:r>
              <a:rPr sz="2000" spc="-10" dirty="0">
                <a:latin typeface="Carlito"/>
                <a:cs typeface="Carlito"/>
              </a:rPr>
              <a:t>level </a:t>
            </a:r>
            <a:r>
              <a:rPr sz="2000" spc="-5" dirty="0">
                <a:latin typeface="Carlito"/>
                <a:cs typeface="Carlito"/>
              </a:rPr>
              <a:t>time*velocity of</a:t>
            </a:r>
            <a:r>
              <a:rPr sz="2000" spc="20" dirty="0">
                <a:latin typeface="Carlito"/>
                <a:cs typeface="Carlito"/>
              </a:rPr>
              <a:t> </a:t>
            </a:r>
            <a:r>
              <a:rPr sz="2000" dirty="0">
                <a:latin typeface="Carlito"/>
                <a:cs typeface="Carlito"/>
              </a:rPr>
              <a:t>sound)/2</a:t>
            </a:r>
            <a:endParaRPr sz="2000">
              <a:latin typeface="Carlito"/>
              <a:cs typeface="Carlito"/>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r>
              <a:rPr dirty="0"/>
              <a:t>29</a:t>
            </a:r>
          </a:p>
        </p:txBody>
      </p:sp>
      <p:sp>
        <p:nvSpPr>
          <p:cNvPr id="6" name="object 6"/>
          <p:cNvSpPr txBox="1">
            <a:spLocks noGrp="1"/>
          </p:cNvSpPr>
          <p:nvPr>
            <p:ph type="title"/>
          </p:nvPr>
        </p:nvSpPr>
        <p:spPr>
          <a:xfrm>
            <a:off x="378053" y="247853"/>
            <a:ext cx="3583304" cy="514350"/>
          </a:xfrm>
          <a:prstGeom prst="rect">
            <a:avLst/>
          </a:prstGeom>
        </p:spPr>
        <p:txBody>
          <a:bodyPr vert="horz" wrap="square" lIns="0" tIns="13335" rIns="0" bIns="0" rtlCol="0">
            <a:spAutoFit/>
          </a:bodyPr>
          <a:lstStyle/>
          <a:p>
            <a:pPr marL="12700">
              <a:lnSpc>
                <a:spcPct val="100000"/>
              </a:lnSpc>
              <a:spcBef>
                <a:spcPts val="105"/>
              </a:spcBef>
            </a:pPr>
            <a:r>
              <a:rPr i="1" u="heavy" dirty="0">
                <a:solidFill>
                  <a:srgbClr val="000000"/>
                </a:solidFill>
                <a:uFill>
                  <a:solidFill>
                    <a:srgbClr val="000000"/>
                  </a:solidFill>
                </a:uFill>
                <a:latin typeface="Times New Roman"/>
                <a:cs typeface="Times New Roman"/>
              </a:rPr>
              <a:t>Level Sensor</a:t>
            </a:r>
            <a:r>
              <a:rPr i="1" u="heavy" spc="-80" dirty="0">
                <a:solidFill>
                  <a:srgbClr val="000000"/>
                </a:solidFill>
                <a:uFill>
                  <a:solidFill>
                    <a:srgbClr val="000000"/>
                  </a:solidFill>
                </a:uFill>
                <a:latin typeface="Times New Roman"/>
                <a:cs typeface="Times New Roman"/>
              </a:rPr>
              <a:t> </a:t>
            </a:r>
            <a:r>
              <a:rPr i="1" u="heavy" spc="-40" dirty="0">
                <a:solidFill>
                  <a:srgbClr val="000000"/>
                </a:solidFill>
                <a:uFill>
                  <a:solidFill>
                    <a:srgbClr val="000000"/>
                  </a:solidFill>
                </a:uFill>
                <a:latin typeface="Times New Roman"/>
                <a:cs typeface="Times New Roman"/>
              </a:rPr>
              <a:t>Working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39084" y="533401"/>
            <a:ext cx="3465830" cy="838200"/>
          </a:xfrm>
        </p:spPr>
        <p:txBody>
          <a:bodyPr/>
          <a:lstStyle/>
          <a:p>
            <a:r>
              <a:rPr lang="en-US" dirty="0" smtClean="0"/>
              <a:t>INTRODUCTION</a:t>
            </a:r>
            <a:endParaRPr lang="en-US" dirty="0"/>
          </a:p>
        </p:txBody>
      </p:sp>
      <p:sp>
        <p:nvSpPr>
          <p:cNvPr id="4" name="Text Placeholder 3"/>
          <p:cNvSpPr>
            <a:spLocks noGrp="1"/>
          </p:cNvSpPr>
          <p:nvPr>
            <p:ph type="body" idx="1"/>
          </p:nvPr>
        </p:nvSpPr>
        <p:spPr>
          <a:xfrm>
            <a:off x="533400" y="1553970"/>
            <a:ext cx="7744103" cy="4308872"/>
          </a:xfrm>
        </p:spPr>
        <p:txBody>
          <a:bodyPr/>
          <a:lstStyle/>
          <a:p>
            <a:pPr>
              <a:buFont typeface="Arial" pitchFamily="34" charset="0"/>
              <a:buChar char="•"/>
            </a:pPr>
            <a:r>
              <a:rPr lang="en-US" dirty="0" smtClean="0"/>
              <a:t> Today's </a:t>
            </a:r>
            <a:r>
              <a:rPr lang="en-US" dirty="0" smtClean="0"/>
              <a:t>life rolls around the concept of automation and the things that are automated are said to  reduce the interference of human beings. </a:t>
            </a:r>
            <a:endParaRPr lang="en-US" dirty="0" smtClean="0"/>
          </a:p>
          <a:p>
            <a:endParaRPr lang="en-US" dirty="0" smtClean="0"/>
          </a:p>
          <a:p>
            <a:pPr>
              <a:buFont typeface="Arial" pitchFamily="34" charset="0"/>
              <a:buChar char="•"/>
            </a:pPr>
            <a:r>
              <a:rPr lang="en-US" dirty="0" smtClean="0"/>
              <a:t> A </a:t>
            </a:r>
            <a:r>
              <a:rPr lang="en-US" dirty="0" smtClean="0"/>
              <a:t>smart home automation system is a system to achieve some activities executed in daily life to get more comfortable and easier life environment </a:t>
            </a:r>
            <a:r>
              <a:rPr lang="en-US" dirty="0" smtClean="0"/>
              <a:t>automatically.</a:t>
            </a:r>
          </a:p>
          <a:p>
            <a:endParaRPr lang="en-US" dirty="0" smtClean="0"/>
          </a:p>
          <a:p>
            <a:pPr>
              <a:buFont typeface="Arial" pitchFamily="34" charset="0"/>
              <a:buChar char="•"/>
            </a:pPr>
            <a:r>
              <a:rPr lang="en-US" dirty="0" smtClean="0"/>
              <a:t> The </a:t>
            </a:r>
            <a:r>
              <a:rPr lang="en-US" dirty="0" smtClean="0"/>
              <a:t>system is designed using </a:t>
            </a:r>
            <a:r>
              <a:rPr lang="en-US" dirty="0" smtClean="0"/>
              <a:t>Adriano and </a:t>
            </a:r>
            <a:r>
              <a:rPr lang="en-US" dirty="0" smtClean="0"/>
              <a:t>to provides security to the </a:t>
            </a:r>
            <a:r>
              <a:rPr lang="en-US" dirty="0" smtClean="0"/>
              <a:t>home </a:t>
            </a:r>
            <a:r>
              <a:rPr lang="en-US" dirty="0" err="1" smtClean="0"/>
              <a:t>aong</a:t>
            </a:r>
            <a:r>
              <a:rPr lang="en-US" dirty="0" smtClean="0"/>
              <a:t> </a:t>
            </a:r>
            <a:r>
              <a:rPr lang="en-US" dirty="0" smtClean="0"/>
              <a:t>with monitoring the temperature, humidity</a:t>
            </a:r>
            <a:r>
              <a:rPr lang="en-US" dirty="0" smtClean="0"/>
              <a:t>, PIR </a:t>
            </a:r>
            <a:r>
              <a:rPr lang="en-US" dirty="0" smtClean="0"/>
              <a:t>motion sensor, LPG </a:t>
            </a:r>
            <a:r>
              <a:rPr lang="en-US" dirty="0" smtClean="0"/>
              <a:t>sensor, and </a:t>
            </a:r>
            <a:r>
              <a:rPr lang="en-US" dirty="0" smtClean="0"/>
              <a:t>fire sensor to guarantees the family </a:t>
            </a:r>
            <a:r>
              <a:rPr lang="en-US" dirty="0" smtClean="0"/>
              <a:t>security.</a:t>
            </a:r>
            <a:endParaRPr lang="en-US" dirty="0" smtClean="0"/>
          </a:p>
          <a:p>
            <a:pPr>
              <a:buFont typeface="Arial" pitchFamily="34" charset="0"/>
              <a:buChar char="•"/>
            </a:pPr>
            <a:endParaRPr lang="en-US"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381001"/>
            <a:ext cx="6172200" cy="492443"/>
          </a:xfrm>
        </p:spPr>
        <p:txBody>
          <a:bodyPr/>
          <a:lstStyle/>
          <a:p>
            <a:r>
              <a:rPr lang="en-US" dirty="0" smtClean="0"/>
              <a:t>PROPOSED METHODLOGY</a:t>
            </a:r>
            <a:endParaRPr lang="en-US" dirty="0"/>
          </a:p>
        </p:txBody>
      </p:sp>
      <p:sp>
        <p:nvSpPr>
          <p:cNvPr id="3" name="Text Placeholder 2"/>
          <p:cNvSpPr>
            <a:spLocks noGrp="1"/>
          </p:cNvSpPr>
          <p:nvPr>
            <p:ph type="body" idx="1"/>
          </p:nvPr>
        </p:nvSpPr>
        <p:spPr>
          <a:xfrm>
            <a:off x="866495" y="1553971"/>
            <a:ext cx="7411008" cy="4308872"/>
          </a:xfrm>
        </p:spPr>
        <p:txBody>
          <a:bodyPr/>
          <a:lstStyle/>
          <a:p>
            <a:pPr>
              <a:buFont typeface="Arial" pitchFamily="34" charset="0"/>
              <a:buChar char="•"/>
            </a:pPr>
            <a:r>
              <a:rPr lang="en-US" dirty="0" smtClean="0"/>
              <a:t> Smart </a:t>
            </a:r>
            <a:r>
              <a:rPr lang="en-US" dirty="0" smtClean="0"/>
              <a:t>Home Automation using </a:t>
            </a:r>
            <a:r>
              <a:rPr lang="en-US" dirty="0" smtClean="0"/>
              <a:t>Smartphone </a:t>
            </a:r>
            <a:r>
              <a:rPr lang="en-US" dirty="0" smtClean="0"/>
              <a:t>to control the appliances using </a:t>
            </a:r>
            <a:r>
              <a:rPr lang="en-US" dirty="0" smtClean="0"/>
              <a:t>Adriano </a:t>
            </a:r>
            <a:r>
              <a:rPr lang="en-US" dirty="0" smtClean="0"/>
              <a:t>or ESP32 it's combine all the appliances with relays including temperature sensor, humidity sensor ,smoke </a:t>
            </a:r>
            <a:r>
              <a:rPr lang="en-US" dirty="0" smtClean="0"/>
              <a:t>sensor, water </a:t>
            </a:r>
            <a:r>
              <a:rPr lang="en-US" dirty="0" smtClean="0"/>
              <a:t>level sensor and  </a:t>
            </a:r>
            <a:r>
              <a:rPr lang="en-US" dirty="0" smtClean="0"/>
              <a:t>LDR.</a:t>
            </a:r>
          </a:p>
          <a:p>
            <a:endParaRPr lang="en-US" dirty="0" smtClean="0"/>
          </a:p>
          <a:p>
            <a:pPr>
              <a:buFont typeface="Arial" pitchFamily="34" charset="0"/>
              <a:buChar char="•"/>
            </a:pPr>
            <a:r>
              <a:rPr lang="en-US" dirty="0" smtClean="0"/>
              <a:t> ESP32 is WI-FI and Bluetooth inbuilt microcontroller it's sense the parameter from our </a:t>
            </a:r>
            <a:r>
              <a:rPr lang="en-US" dirty="0" smtClean="0"/>
              <a:t>surrounding </a:t>
            </a:r>
            <a:r>
              <a:rPr lang="en-US" dirty="0" smtClean="0"/>
              <a:t>with the help of different parameter </a:t>
            </a:r>
            <a:r>
              <a:rPr lang="en-US" dirty="0" smtClean="0"/>
              <a:t>sensor. </a:t>
            </a:r>
            <a:endParaRPr lang="en-US" dirty="0" smtClean="0"/>
          </a:p>
          <a:p>
            <a:r>
              <a:rPr lang="en-US" dirty="0" smtClean="0"/>
              <a:t>  </a:t>
            </a:r>
            <a:endParaRPr lang="en-US" dirty="0" smtClean="0"/>
          </a:p>
          <a:p>
            <a:pPr>
              <a:buFont typeface="Arial" pitchFamily="34" charset="0"/>
              <a:buChar char="•"/>
            </a:pPr>
            <a:r>
              <a:rPr lang="en-US" dirty="0" smtClean="0"/>
              <a:t> We </a:t>
            </a:r>
            <a:r>
              <a:rPr lang="en-US" dirty="0" smtClean="0"/>
              <a:t>can also control the appliances without internet using IR Remote and manual </a:t>
            </a:r>
            <a:r>
              <a:rPr lang="en-US" dirty="0" smtClean="0"/>
              <a:t>switch and </a:t>
            </a:r>
            <a:r>
              <a:rPr lang="en-US" dirty="0" smtClean="0"/>
              <a:t>also show the real-time </a:t>
            </a:r>
            <a:r>
              <a:rPr lang="en-US" dirty="0" smtClean="0"/>
              <a:t>feedback.</a:t>
            </a:r>
            <a:endParaRPr lang="en-US"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924800" cy="1066800"/>
          </a:xfrm>
        </p:spPr>
        <p:txBody>
          <a:bodyPr/>
          <a:lstStyle/>
          <a:p>
            <a:r>
              <a:rPr lang="en-US" dirty="0" smtClean="0"/>
              <a:t>FUTURE SCOPE OF HOME AUTOMATION USING ARDUIANO</a:t>
            </a:r>
            <a:r>
              <a:rPr lang="en-US" dirty="0" smtClean="0"/>
              <a:t/>
            </a:r>
            <a:br>
              <a:rPr lang="en-US" dirty="0" smtClean="0"/>
            </a:br>
            <a:endParaRPr lang="en-US" dirty="0"/>
          </a:p>
        </p:txBody>
      </p:sp>
      <p:sp>
        <p:nvSpPr>
          <p:cNvPr id="3" name="Text Placeholder 2"/>
          <p:cNvSpPr>
            <a:spLocks noGrp="1"/>
          </p:cNvSpPr>
          <p:nvPr>
            <p:ph type="body" idx="1"/>
          </p:nvPr>
        </p:nvSpPr>
        <p:spPr>
          <a:xfrm>
            <a:off x="866495" y="1524000"/>
            <a:ext cx="7411008" cy="3429000"/>
          </a:xfrm>
        </p:spPr>
        <p:txBody>
          <a:bodyPr/>
          <a:lstStyle/>
          <a:p>
            <a:pPr>
              <a:buFont typeface="Arial" pitchFamily="34" charset="0"/>
              <a:buChar char="•"/>
            </a:pPr>
            <a:r>
              <a:rPr lang="zh-CN" altLang="en-US" dirty="0" smtClean="0"/>
              <a:t> Home </a:t>
            </a:r>
            <a:r>
              <a:rPr lang="zh-CN" altLang="en-US" dirty="0" smtClean="0"/>
              <a:t>automation is the wireless and remote control of different aspects of a living space like lighting, temperature, security, </a:t>
            </a:r>
            <a:r>
              <a:rPr lang="zh-CN" altLang="en-US" dirty="0" smtClean="0"/>
              <a:t>entertainment,etc</a:t>
            </a:r>
            <a:r>
              <a:rPr lang="zh-CN" altLang="en-US" dirty="0" smtClean="0"/>
              <a:t>. </a:t>
            </a:r>
            <a:endParaRPr lang="en-US" altLang="zh-CN" dirty="0" smtClean="0"/>
          </a:p>
          <a:p>
            <a:endParaRPr lang="zh-CN" altLang="en-US" dirty="0" smtClean="0"/>
          </a:p>
          <a:p>
            <a:pPr>
              <a:buFont typeface="Arial" pitchFamily="34" charset="0"/>
              <a:buChar char="•"/>
            </a:pPr>
            <a:r>
              <a:rPr lang="zh-CN" altLang="en-US" dirty="0" smtClean="0"/>
              <a:t> Cost-effective</a:t>
            </a:r>
            <a:r>
              <a:rPr lang="zh-CN" altLang="en-US" dirty="0" smtClean="0"/>
              <a:t>: Home automation appliances have a longer life cycle than the regular </a:t>
            </a:r>
            <a:r>
              <a:rPr lang="zh-CN" altLang="en-US" dirty="0" smtClean="0"/>
              <a:t>device.Hence </a:t>
            </a:r>
            <a:r>
              <a:rPr lang="zh-CN" altLang="en-US" dirty="0" smtClean="0"/>
              <a:t>this saves money</a:t>
            </a:r>
            <a:r>
              <a:rPr lang="zh-CN" altLang="en-US" dirty="0" smtClean="0"/>
              <a:t>.</a:t>
            </a:r>
            <a:endParaRPr lang="en-US" altLang="zh-CN" dirty="0" smtClean="0"/>
          </a:p>
          <a:p>
            <a:r>
              <a:rPr lang="zh-CN" altLang="en-US" dirty="0" smtClean="0"/>
              <a:t> </a:t>
            </a:r>
            <a:endParaRPr lang="zh-CN" altLang="en-US" dirty="0" smtClean="0"/>
          </a:p>
          <a:p>
            <a:pPr>
              <a:buFont typeface="Arial" pitchFamily="34" charset="0"/>
              <a:buChar char="•"/>
            </a:pPr>
            <a:r>
              <a:rPr lang="zh-CN" altLang="en-US" dirty="0" smtClean="0"/>
              <a:t> Eco-friendly</a:t>
            </a:r>
            <a:r>
              <a:rPr lang="zh-CN" altLang="en-US" dirty="0" smtClean="0"/>
              <a:t>: The smart home appliances consume a minimum amount of power. This is because they use stored user data to modify the output. This means a fair amount of energy is saved.</a:t>
            </a:r>
          </a:p>
          <a:p>
            <a:endParaRPr lang="zh-CN" altLang="en-US" dirty="0" smtClean="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077200" cy="984885"/>
          </a:xfrm>
        </p:spPr>
        <p:txBody>
          <a:bodyPr/>
          <a:lstStyle/>
          <a:p>
            <a:r>
              <a:rPr lang="en-US" dirty="0" smtClean="0"/>
              <a:t>FUTURE SCOPE OF HOME AUTOMATION USING ARDUIANO</a:t>
            </a:r>
            <a:endParaRPr lang="en-US" dirty="0"/>
          </a:p>
        </p:txBody>
      </p:sp>
      <p:sp>
        <p:nvSpPr>
          <p:cNvPr id="3" name="Text Placeholder 2"/>
          <p:cNvSpPr>
            <a:spLocks noGrp="1"/>
          </p:cNvSpPr>
          <p:nvPr>
            <p:ph type="body" idx="1"/>
          </p:nvPr>
        </p:nvSpPr>
        <p:spPr>
          <a:xfrm>
            <a:off x="866495" y="1553971"/>
            <a:ext cx="7411008" cy="2462213"/>
          </a:xfrm>
        </p:spPr>
        <p:txBody>
          <a:bodyPr/>
          <a:lstStyle/>
          <a:p>
            <a:pPr>
              <a:buFont typeface="Arial" pitchFamily="34" charset="0"/>
              <a:buChar char="•"/>
            </a:pPr>
            <a:r>
              <a:rPr lang="zh-CN" altLang="en-US" dirty="0" smtClean="0"/>
              <a:t> In the future, home automation is definitely going bigger and better.. Users could make their favourite beverage with voice instructions, or instructions to the smartphone can close the blinds in the living room while residents are far away on vacation. The most useful advantage is, however, the aspect of </a:t>
            </a:r>
            <a:r>
              <a:rPr lang="zh-CN" altLang="en-US" dirty="0" smtClean="0"/>
              <a:t>sustainability.Home </a:t>
            </a:r>
            <a:r>
              <a:rPr lang="zh-CN" altLang="en-US" dirty="0" smtClean="0"/>
              <a:t>automation works on the principle of </a:t>
            </a:r>
            <a:r>
              <a:rPr lang="zh-CN" altLang="en-US" dirty="0" smtClean="0"/>
              <a:t>sustainability,which </a:t>
            </a:r>
            <a:r>
              <a:rPr lang="zh-CN" altLang="en-US" dirty="0" smtClean="0"/>
              <a:t>encourages the wise use of </a:t>
            </a:r>
            <a:r>
              <a:rPr lang="zh-CN" altLang="en-US" dirty="0" smtClean="0"/>
              <a:t>resources</a:t>
            </a:r>
            <a:r>
              <a:rPr lang="en-US" altLang="zh-CN" dirty="0" smtClean="0"/>
              <a:t>.</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984885"/>
          </a:xfrm>
        </p:spPr>
        <p:txBody>
          <a:bodyPr/>
          <a:lstStyle/>
          <a:p>
            <a:r>
              <a:rPr lang="en-US" dirty="0" smtClean="0"/>
              <a:t>PLAN AND THE SCOPE OF THE WORK</a:t>
            </a:r>
            <a:r>
              <a:rPr lang="en-US" dirty="0" smtClean="0"/>
              <a:t/>
            </a:r>
            <a:br>
              <a:rPr lang="en-US" dirty="0" smtClean="0"/>
            </a:br>
            <a:endParaRPr lang="en-US" dirty="0"/>
          </a:p>
        </p:txBody>
      </p:sp>
      <p:sp>
        <p:nvSpPr>
          <p:cNvPr id="3" name="Text Placeholder 2"/>
          <p:cNvSpPr>
            <a:spLocks noGrp="1"/>
          </p:cNvSpPr>
          <p:nvPr>
            <p:ph type="body" idx="1"/>
          </p:nvPr>
        </p:nvSpPr>
        <p:spPr>
          <a:xfrm>
            <a:off x="866495" y="1553971"/>
            <a:ext cx="7411008" cy="4001095"/>
          </a:xfrm>
        </p:spPr>
        <p:txBody>
          <a:bodyPr/>
          <a:lstStyle/>
          <a:p>
            <a:pPr>
              <a:buFont typeface="Arial" pitchFamily="34" charset="0"/>
              <a:buChar char="•"/>
            </a:pPr>
            <a:r>
              <a:rPr lang="en-US" dirty="0" smtClean="0"/>
              <a:t> So as we have seen, till now we have controlled variables </a:t>
            </a:r>
            <a:r>
              <a:rPr lang="en-US" dirty="0" smtClean="0"/>
              <a:t>like temperature, </a:t>
            </a:r>
            <a:r>
              <a:rPr lang="en-US" dirty="0" smtClean="0"/>
              <a:t>humidity, level and lightning </a:t>
            </a:r>
            <a:r>
              <a:rPr lang="en-US" dirty="0" smtClean="0"/>
              <a:t>system.</a:t>
            </a:r>
          </a:p>
          <a:p>
            <a:pPr>
              <a:buFont typeface="Arial" pitchFamily="34" charset="0"/>
              <a:buChar char="•"/>
            </a:pPr>
            <a:r>
              <a:rPr lang="en-US" dirty="0" smtClean="0"/>
              <a:t> </a:t>
            </a:r>
            <a:r>
              <a:rPr lang="en-US" dirty="0" smtClean="0"/>
              <a:t>In </a:t>
            </a:r>
            <a:r>
              <a:rPr lang="en-US" dirty="0" smtClean="0"/>
              <a:t>future we are working on web based control to provide more flexibility to interact with the system</a:t>
            </a:r>
            <a:r>
              <a:rPr lang="en-US" dirty="0" smtClean="0"/>
              <a:t>.</a:t>
            </a:r>
          </a:p>
          <a:p>
            <a:endParaRPr lang="en-US" dirty="0" smtClean="0"/>
          </a:p>
          <a:p>
            <a:pPr>
              <a:buFont typeface="Arial" pitchFamily="34" charset="0"/>
              <a:buChar char="•"/>
            </a:pPr>
            <a:r>
              <a:rPr lang="en-US" dirty="0" smtClean="0"/>
              <a:t> User </a:t>
            </a:r>
            <a:r>
              <a:rPr lang="en-US" dirty="0" smtClean="0"/>
              <a:t>will have flexibility to connect to common </a:t>
            </a:r>
            <a:r>
              <a:rPr lang="en-US" dirty="0" smtClean="0"/>
              <a:t>Wi-Fi and using </a:t>
            </a:r>
            <a:r>
              <a:rPr lang="en-US" dirty="0" smtClean="0"/>
              <a:t>IP he/she can control and monitor the whole process</a:t>
            </a:r>
            <a:r>
              <a:rPr lang="en-US" dirty="0" smtClean="0"/>
              <a:t>.</a:t>
            </a:r>
          </a:p>
          <a:p>
            <a:endParaRPr lang="en-US" dirty="0" smtClean="0"/>
          </a:p>
          <a:p>
            <a:pPr>
              <a:buFont typeface="Arial" pitchFamily="34" charset="0"/>
              <a:buChar char="•"/>
            </a:pPr>
            <a:r>
              <a:rPr lang="en-US" dirty="0" smtClean="0"/>
              <a:t> We </a:t>
            </a:r>
            <a:r>
              <a:rPr lang="en-US" dirty="0" smtClean="0"/>
              <a:t>are also working on making the system intelligent by integrating the our IOT based module with </a:t>
            </a:r>
            <a:r>
              <a:rPr lang="en-US" dirty="0" smtClean="0"/>
              <a:t>lab VIEW. </a:t>
            </a:r>
            <a:endParaRPr lang="en-US" dirty="0" smtClean="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3465830" cy="492443"/>
          </a:xfrm>
        </p:spPr>
        <p:txBody>
          <a:bodyPr/>
          <a:lstStyle/>
          <a:p>
            <a:r>
              <a:rPr lang="en-US" dirty="0" smtClean="0"/>
              <a:t>REFERENCE</a:t>
            </a:r>
            <a:endParaRPr lang="en-US" dirty="0"/>
          </a:p>
        </p:txBody>
      </p:sp>
      <p:sp>
        <p:nvSpPr>
          <p:cNvPr id="3" name="Text Placeholder 2"/>
          <p:cNvSpPr>
            <a:spLocks noGrp="1"/>
          </p:cNvSpPr>
          <p:nvPr>
            <p:ph type="body" idx="1"/>
          </p:nvPr>
        </p:nvSpPr>
        <p:spPr>
          <a:xfrm>
            <a:off x="866495" y="1553971"/>
            <a:ext cx="7411008" cy="1538883"/>
          </a:xfrm>
        </p:spPr>
        <p:txBody>
          <a:bodyPr/>
          <a:lstStyle/>
          <a:p>
            <a:pPr lvl="0">
              <a:buFont typeface="Arial" pitchFamily="34" charset="0"/>
              <a:buChar char="•"/>
            </a:pPr>
            <a:r>
              <a:rPr lang="en-US" altLang="en-US" b="1" dirty="0" smtClean="0">
                <a:solidFill>
                  <a:prstClr val="black"/>
                </a:solidFill>
                <a:latin typeface="Arial Narrow" pitchFamily="34" charset="0"/>
                <a:hlinkClick r:id="rId2"/>
              </a:rPr>
              <a:t> www.google.com</a:t>
            </a:r>
            <a:endParaRPr lang="zh-CN" altLang="en-US" b="1" dirty="0" smtClean="0"/>
          </a:p>
          <a:p>
            <a:pPr lvl="0">
              <a:buFont typeface="Arial" pitchFamily="34" charset="0"/>
              <a:buChar char="•"/>
            </a:pPr>
            <a:r>
              <a:rPr lang="en-US" altLang="en-US" b="1" dirty="0" smtClean="0">
                <a:solidFill>
                  <a:prstClr val="black"/>
                </a:solidFill>
                <a:latin typeface="Arial Narrow" pitchFamily="34" charset="0"/>
                <a:hlinkClick r:id="rId3"/>
              </a:rPr>
              <a:t> www.wikipedia.com</a:t>
            </a:r>
            <a:endParaRPr lang="zh-CN" altLang="en-US" b="1" dirty="0" smtClean="0"/>
          </a:p>
          <a:p>
            <a:pPr lvl="0">
              <a:buFont typeface="Arial" pitchFamily="34" charset="0"/>
              <a:buChar char="•"/>
            </a:pPr>
            <a:r>
              <a:rPr lang="en-US" altLang="en-US" b="1" dirty="0" smtClean="0">
                <a:solidFill>
                  <a:prstClr val="black"/>
                </a:solidFill>
                <a:latin typeface="Arial Narrow" pitchFamily="34" charset="0"/>
                <a:hlinkClick r:id="rId4"/>
              </a:rPr>
              <a:t> www.arduino.org</a:t>
            </a:r>
            <a:endParaRPr lang="zh-CN" altLang="en-US" b="1" dirty="0" smtClean="0"/>
          </a:p>
          <a:p>
            <a:pPr lvl="0"/>
            <a:endParaRPr lang="zh-CN" altLang="en-US" b="1" dirty="0" smtClean="0"/>
          </a:p>
          <a:p>
            <a:pPr>
              <a:buFont typeface="Arial" pitchFamily="34" charset="0"/>
              <a:buChar char="•"/>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9084" y="457201"/>
            <a:ext cx="3465830" cy="685800"/>
          </a:xfrm>
        </p:spPr>
        <p:txBody>
          <a:bodyPr/>
          <a:lstStyle/>
          <a:p>
            <a:r>
              <a:rPr lang="en-US" dirty="0" smtClean="0"/>
              <a:t>OBJECTIVES</a:t>
            </a:r>
            <a:endParaRPr lang="en-US" dirty="0"/>
          </a:p>
        </p:txBody>
      </p:sp>
      <p:sp>
        <p:nvSpPr>
          <p:cNvPr id="3" name="Text Placeholder 2"/>
          <p:cNvSpPr>
            <a:spLocks noGrp="1"/>
          </p:cNvSpPr>
          <p:nvPr>
            <p:ph type="body" idx="1"/>
          </p:nvPr>
        </p:nvSpPr>
        <p:spPr>
          <a:xfrm>
            <a:off x="457200" y="1553971"/>
            <a:ext cx="8229599" cy="4084829"/>
          </a:xfrm>
        </p:spPr>
        <p:txBody>
          <a:bodyPr/>
          <a:lstStyle/>
          <a:p>
            <a:pPr algn="just">
              <a:buFont typeface="Arial" pitchFamily="34" charset="0"/>
              <a:buChar char="•"/>
            </a:pPr>
            <a:r>
              <a:rPr lang="en-US" dirty="0" smtClean="0"/>
              <a:t> We </a:t>
            </a:r>
            <a:r>
              <a:rPr lang="en-US" dirty="0" smtClean="0"/>
              <a:t>are controlling the parameters like temperature, Humidity, Water level,  home lightning and Various power appliances along with monitoring the   LPG gas</a:t>
            </a:r>
            <a:r>
              <a:rPr lang="en-US" dirty="0" smtClean="0"/>
              <a:t>.</a:t>
            </a:r>
          </a:p>
          <a:p>
            <a:pPr algn="just">
              <a:buFont typeface="Arial" pitchFamily="34" charset="0"/>
              <a:buChar char="•"/>
            </a:pPr>
            <a:endParaRPr lang="en-US" dirty="0" smtClean="0"/>
          </a:p>
          <a:p>
            <a:pPr algn="just">
              <a:buFont typeface="Arial" pitchFamily="34" charset="0"/>
              <a:buChar char="•"/>
            </a:pPr>
            <a:r>
              <a:rPr lang="en-US" dirty="0" smtClean="0"/>
              <a:t> Giving </a:t>
            </a:r>
            <a:r>
              <a:rPr lang="en-US" dirty="0" smtClean="0"/>
              <a:t>user the flexibility to control and monitor the parameters through  web(http bas control and monitoring</a:t>
            </a:r>
            <a:r>
              <a:rPr lang="en-US" dirty="0" smtClean="0"/>
              <a:t>).</a:t>
            </a:r>
          </a:p>
          <a:p>
            <a:pPr algn="just">
              <a:buFont typeface="Arial" pitchFamily="34" charset="0"/>
              <a:buChar char="•"/>
            </a:pPr>
            <a:endParaRPr lang="en-US" dirty="0" smtClean="0"/>
          </a:p>
          <a:p>
            <a:pPr algn="just">
              <a:buFont typeface="Arial" pitchFamily="34" charset="0"/>
              <a:buChar char="•"/>
            </a:pPr>
            <a:r>
              <a:rPr lang="en-US" dirty="0" smtClean="0"/>
              <a:t>Intelligent system design for </a:t>
            </a:r>
            <a:r>
              <a:rPr lang="en-US" dirty="0" smtClean="0"/>
              <a:t>optimizing </a:t>
            </a:r>
            <a:r>
              <a:rPr lang="en-US" dirty="0" smtClean="0"/>
              <a:t>the power use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9084" y="609601"/>
            <a:ext cx="3465830" cy="533400"/>
          </a:xfrm>
        </p:spPr>
        <p:txBody>
          <a:bodyPr/>
          <a:lstStyle/>
          <a:p>
            <a:r>
              <a:rPr lang="en-US" dirty="0" smtClean="0"/>
              <a:t>BERIEF THEORY</a:t>
            </a:r>
            <a:endParaRPr lang="en-US" dirty="0"/>
          </a:p>
        </p:txBody>
      </p:sp>
      <p:sp>
        <p:nvSpPr>
          <p:cNvPr id="3" name="Text Placeholder 2"/>
          <p:cNvSpPr>
            <a:spLocks noGrp="1"/>
          </p:cNvSpPr>
          <p:nvPr>
            <p:ph type="body" idx="1"/>
          </p:nvPr>
        </p:nvSpPr>
        <p:spPr>
          <a:xfrm>
            <a:off x="866495" y="1553971"/>
            <a:ext cx="7411008" cy="3847207"/>
          </a:xfrm>
        </p:spPr>
        <p:txBody>
          <a:bodyPr/>
          <a:lstStyle/>
          <a:p>
            <a:pPr marL="299085" indent="-287020">
              <a:spcBef>
                <a:spcPts val="1305"/>
              </a:spcBef>
              <a:buFont typeface="Arial"/>
              <a:buChar char="•"/>
              <a:tabLst>
                <a:tab pos="299085" algn="l"/>
                <a:tab pos="299720" algn="l"/>
              </a:tabLst>
            </a:pPr>
            <a:r>
              <a:rPr lang="en-US" i="1" dirty="0" smtClean="0">
                <a:latin typeface="Times New Roman"/>
                <a:cs typeface="Times New Roman"/>
              </a:rPr>
              <a:t>System</a:t>
            </a:r>
            <a:r>
              <a:rPr lang="en-US" i="1" spc="-60" dirty="0" smtClean="0">
                <a:latin typeface="Times New Roman"/>
                <a:cs typeface="Times New Roman"/>
              </a:rPr>
              <a:t> </a:t>
            </a:r>
            <a:r>
              <a:rPr lang="en-US" i="1" dirty="0" smtClean="0">
                <a:latin typeface="Times New Roman"/>
                <a:cs typeface="Times New Roman"/>
              </a:rPr>
              <a:t>Activation</a:t>
            </a:r>
            <a:endParaRPr lang="en-US" dirty="0" smtClean="0">
              <a:latin typeface="Times New Roman"/>
              <a:cs typeface="Times New Roman"/>
            </a:endParaRPr>
          </a:p>
          <a:p>
            <a:pPr marL="299085" indent="-287020">
              <a:spcBef>
                <a:spcPts val="1200"/>
              </a:spcBef>
              <a:buFont typeface="Arial"/>
              <a:buChar char="•"/>
              <a:tabLst>
                <a:tab pos="299085" algn="l"/>
                <a:tab pos="299720" algn="l"/>
              </a:tabLst>
            </a:pPr>
            <a:r>
              <a:rPr lang="en-US" i="1" dirty="0" smtClean="0">
                <a:latin typeface="Times New Roman"/>
                <a:cs typeface="Times New Roman"/>
              </a:rPr>
              <a:t>User</a:t>
            </a:r>
            <a:r>
              <a:rPr lang="en-US" i="1" spc="-10" dirty="0" smtClean="0">
                <a:latin typeface="Times New Roman"/>
                <a:cs typeface="Times New Roman"/>
              </a:rPr>
              <a:t> </a:t>
            </a:r>
            <a:r>
              <a:rPr lang="en-US" i="1" dirty="0" smtClean="0">
                <a:latin typeface="Times New Roman"/>
                <a:cs typeface="Times New Roman"/>
              </a:rPr>
              <a:t>Interface</a:t>
            </a:r>
            <a:endParaRPr lang="en-US" dirty="0" smtClean="0">
              <a:latin typeface="Times New Roman"/>
              <a:cs typeface="Times New Roman"/>
            </a:endParaRPr>
          </a:p>
          <a:p>
            <a:pPr marL="299085" indent="-287020">
              <a:spcBef>
                <a:spcPts val="1200"/>
              </a:spcBef>
              <a:buFont typeface="Arial"/>
              <a:buChar char="•"/>
              <a:tabLst>
                <a:tab pos="299085" algn="l"/>
                <a:tab pos="299720" algn="l"/>
              </a:tabLst>
            </a:pPr>
            <a:r>
              <a:rPr lang="en-US" i="1" spc="-5" dirty="0" smtClean="0">
                <a:latin typeface="Times New Roman"/>
                <a:cs typeface="Times New Roman"/>
              </a:rPr>
              <a:t>Controlling</a:t>
            </a:r>
            <a:r>
              <a:rPr lang="en-US" i="1" spc="-45" dirty="0" smtClean="0">
                <a:latin typeface="Times New Roman"/>
                <a:cs typeface="Times New Roman"/>
              </a:rPr>
              <a:t> </a:t>
            </a:r>
            <a:r>
              <a:rPr lang="en-US" i="1" dirty="0" smtClean="0">
                <a:latin typeface="Times New Roman"/>
                <a:cs typeface="Times New Roman"/>
              </a:rPr>
              <a:t>Parameters</a:t>
            </a:r>
            <a:endParaRPr lang="en-US" dirty="0" smtClean="0">
              <a:latin typeface="Times New Roman"/>
              <a:cs typeface="Times New Roman"/>
            </a:endParaRPr>
          </a:p>
          <a:p>
            <a:pPr marL="1213485" lvl="1" indent="-287020">
              <a:lnSpc>
                <a:spcPct val="100000"/>
              </a:lnSpc>
              <a:spcBef>
                <a:spcPts val="1200"/>
              </a:spcBef>
              <a:buFont typeface="Arial"/>
              <a:buChar char="•"/>
              <a:tabLst>
                <a:tab pos="1213485" algn="l"/>
                <a:tab pos="1214120" algn="l"/>
              </a:tabLst>
            </a:pPr>
            <a:r>
              <a:rPr lang="en-US" sz="2000" i="1" spc="-25" dirty="0" smtClean="0">
                <a:latin typeface="Times New Roman"/>
                <a:cs typeface="Times New Roman"/>
              </a:rPr>
              <a:t>Temperature</a:t>
            </a:r>
            <a:endParaRPr lang="en-US" sz="2000" dirty="0" smtClean="0">
              <a:latin typeface="Times New Roman"/>
              <a:cs typeface="Times New Roman"/>
            </a:endParaRPr>
          </a:p>
          <a:p>
            <a:pPr marL="1213485" lvl="1" indent="-287020">
              <a:lnSpc>
                <a:spcPct val="100000"/>
              </a:lnSpc>
              <a:spcBef>
                <a:spcPts val="1205"/>
              </a:spcBef>
              <a:buFont typeface="Arial"/>
              <a:buChar char="•"/>
              <a:tabLst>
                <a:tab pos="1213485" algn="l"/>
                <a:tab pos="1214120" algn="l"/>
              </a:tabLst>
            </a:pPr>
            <a:r>
              <a:rPr lang="en-US" sz="2000" i="1" dirty="0" smtClean="0">
                <a:latin typeface="Times New Roman"/>
                <a:cs typeface="Times New Roman"/>
              </a:rPr>
              <a:t>Humidity</a:t>
            </a:r>
            <a:endParaRPr lang="en-US" sz="2000" dirty="0" smtClean="0">
              <a:latin typeface="Times New Roman"/>
              <a:cs typeface="Times New Roman"/>
            </a:endParaRPr>
          </a:p>
          <a:p>
            <a:pPr marL="1213485" lvl="1" indent="-287020">
              <a:lnSpc>
                <a:spcPct val="100000"/>
              </a:lnSpc>
              <a:spcBef>
                <a:spcPts val="1200"/>
              </a:spcBef>
              <a:buFont typeface="Arial"/>
              <a:buChar char="•"/>
              <a:tabLst>
                <a:tab pos="1213485" algn="l"/>
                <a:tab pos="1214120" algn="l"/>
              </a:tabLst>
            </a:pPr>
            <a:r>
              <a:rPr lang="en-US" sz="2000" i="1" dirty="0" smtClean="0">
                <a:latin typeface="Times New Roman"/>
                <a:cs typeface="Times New Roman"/>
              </a:rPr>
              <a:t>Level</a:t>
            </a:r>
            <a:endParaRPr lang="en-US" sz="2000" dirty="0" smtClean="0">
              <a:latin typeface="Times New Roman"/>
              <a:cs typeface="Times New Roman"/>
            </a:endParaRPr>
          </a:p>
          <a:p>
            <a:pPr marL="1213485" lvl="1" indent="-287020">
              <a:lnSpc>
                <a:spcPct val="100000"/>
              </a:lnSpc>
              <a:spcBef>
                <a:spcPts val="1200"/>
              </a:spcBef>
              <a:buFont typeface="Arial"/>
              <a:buChar char="•"/>
              <a:tabLst>
                <a:tab pos="1213485" algn="l"/>
                <a:tab pos="1214120" algn="l"/>
              </a:tabLst>
            </a:pPr>
            <a:r>
              <a:rPr lang="en-US" sz="2000" i="1" dirty="0" smtClean="0">
                <a:latin typeface="Times New Roman"/>
                <a:cs typeface="Times New Roman"/>
              </a:rPr>
              <a:t>LPG </a:t>
            </a:r>
            <a:r>
              <a:rPr lang="en-US" sz="2000" i="1" spc="5" dirty="0" smtClean="0">
                <a:latin typeface="Times New Roman"/>
                <a:cs typeface="Times New Roman"/>
              </a:rPr>
              <a:t>gas </a:t>
            </a:r>
            <a:r>
              <a:rPr lang="en-US" sz="2000" i="1" dirty="0" smtClean="0">
                <a:latin typeface="Times New Roman"/>
                <a:cs typeface="Times New Roman"/>
              </a:rPr>
              <a:t>sensing </a:t>
            </a:r>
            <a:r>
              <a:rPr lang="en-US" sz="2000" i="1" spc="5" dirty="0" smtClean="0">
                <a:latin typeface="Times New Roman"/>
                <a:cs typeface="Times New Roman"/>
              </a:rPr>
              <a:t>and </a:t>
            </a:r>
            <a:r>
              <a:rPr lang="en-US" sz="2000" i="1" dirty="0" smtClean="0">
                <a:latin typeface="Times New Roman"/>
                <a:cs typeface="Times New Roman"/>
              </a:rPr>
              <a:t>system</a:t>
            </a:r>
            <a:r>
              <a:rPr lang="en-US" sz="2000" i="1" spc="-110" dirty="0" smtClean="0">
                <a:latin typeface="Times New Roman"/>
                <a:cs typeface="Times New Roman"/>
              </a:rPr>
              <a:t> </a:t>
            </a:r>
            <a:r>
              <a:rPr lang="en-US" sz="2000" i="1" spc="-10" dirty="0" smtClean="0">
                <a:latin typeface="Times New Roman"/>
                <a:cs typeface="Times New Roman"/>
              </a:rPr>
              <a:t>reaction</a:t>
            </a:r>
            <a:endParaRPr lang="en-US" sz="2000" dirty="0" smtClean="0">
              <a:latin typeface="Times New Roman"/>
              <a:cs typeface="Times New Roman"/>
            </a:endParaRPr>
          </a:p>
          <a:p>
            <a:pPr marL="1213485" lvl="1" indent="-287020">
              <a:lnSpc>
                <a:spcPct val="100000"/>
              </a:lnSpc>
              <a:spcBef>
                <a:spcPts val="1200"/>
              </a:spcBef>
              <a:buFont typeface="Arial"/>
              <a:buChar char="•"/>
              <a:tabLst>
                <a:tab pos="1213485" algn="l"/>
                <a:tab pos="1214120" algn="l"/>
              </a:tabLst>
            </a:pPr>
            <a:r>
              <a:rPr lang="en-US" sz="2000" i="1" dirty="0" smtClean="0">
                <a:latin typeface="Times New Roman"/>
                <a:cs typeface="Times New Roman"/>
              </a:rPr>
              <a:t>Light detection and lightning</a:t>
            </a:r>
            <a:r>
              <a:rPr lang="en-US" sz="2000" i="1" spc="-135" dirty="0" smtClean="0">
                <a:latin typeface="Times New Roman"/>
                <a:cs typeface="Times New Roman"/>
              </a:rPr>
              <a:t> </a:t>
            </a:r>
            <a:r>
              <a:rPr lang="en-US" sz="2000" i="1" dirty="0" smtClean="0">
                <a:latin typeface="Times New Roman"/>
                <a:cs typeface="Times New Roman"/>
              </a:rPr>
              <a:t>system</a:t>
            </a:r>
            <a:endParaRPr lang="en-US" sz="2000" dirty="0" smtClean="0">
              <a:latin typeface="Times New Roman"/>
              <a:cs typeface="Times New Roman"/>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08047" y="259207"/>
            <a:ext cx="3392804" cy="513715"/>
          </a:xfrm>
          <a:prstGeom prst="rect">
            <a:avLst/>
          </a:prstGeom>
        </p:spPr>
        <p:txBody>
          <a:bodyPr vert="horz" wrap="square" lIns="0" tIns="12700" rIns="0" bIns="0" rtlCol="0">
            <a:spAutoFit/>
          </a:bodyPr>
          <a:lstStyle/>
          <a:p>
            <a:pPr marL="12700">
              <a:lnSpc>
                <a:spcPct val="100000"/>
              </a:lnSpc>
              <a:spcBef>
                <a:spcPts val="100"/>
              </a:spcBef>
            </a:pPr>
            <a:r>
              <a:rPr u="heavy" dirty="0">
                <a:solidFill>
                  <a:srgbClr val="000000"/>
                </a:solidFill>
                <a:uFill>
                  <a:solidFill>
                    <a:srgbClr val="000000"/>
                  </a:solidFill>
                </a:uFill>
              </a:rPr>
              <a:t>Devices and</a:t>
            </a:r>
            <a:r>
              <a:rPr u="heavy" spc="-85" dirty="0">
                <a:solidFill>
                  <a:srgbClr val="000000"/>
                </a:solidFill>
                <a:uFill>
                  <a:solidFill>
                    <a:srgbClr val="000000"/>
                  </a:solidFill>
                </a:uFill>
              </a:rPr>
              <a:t> </a:t>
            </a:r>
            <a:r>
              <a:rPr u="heavy" dirty="0">
                <a:solidFill>
                  <a:srgbClr val="000000"/>
                </a:solidFill>
                <a:uFill>
                  <a:solidFill>
                    <a:srgbClr val="000000"/>
                  </a:solidFill>
                </a:uFill>
              </a:rPr>
              <a:t>Sensors</a:t>
            </a:r>
          </a:p>
        </p:txBody>
      </p:sp>
      <p:sp>
        <p:nvSpPr>
          <p:cNvPr id="3" name="object 3"/>
          <p:cNvSpPr/>
          <p:nvPr/>
        </p:nvSpPr>
        <p:spPr>
          <a:xfrm>
            <a:off x="2404872" y="707190"/>
            <a:ext cx="3412998" cy="63191"/>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249172" y="1296517"/>
            <a:ext cx="2360930" cy="4552528"/>
          </a:xfrm>
          <a:prstGeom prst="rect">
            <a:avLst/>
          </a:prstGeom>
        </p:spPr>
        <p:txBody>
          <a:bodyPr vert="horz" wrap="square" lIns="0" tIns="165100" rIns="0" bIns="0" rtlCol="0">
            <a:spAutoFit/>
          </a:bodyPr>
          <a:lstStyle/>
          <a:p>
            <a:pPr marL="355600" indent="-342900">
              <a:lnSpc>
                <a:spcPct val="100000"/>
              </a:lnSpc>
              <a:spcBef>
                <a:spcPts val="1300"/>
              </a:spcBef>
              <a:tabLst>
                <a:tab pos="354965" algn="l"/>
                <a:tab pos="355600" algn="l"/>
              </a:tabLst>
            </a:pPr>
            <a:endParaRPr sz="2000" dirty="0">
              <a:latin typeface="Times New Roman"/>
              <a:cs typeface="Times New Roman"/>
            </a:endParaRPr>
          </a:p>
          <a:p>
            <a:pPr marL="355600" indent="-342900">
              <a:lnSpc>
                <a:spcPct val="100000"/>
              </a:lnSpc>
              <a:spcBef>
                <a:spcPts val="1200"/>
              </a:spcBef>
              <a:buAutoNum type="arabicPeriod"/>
              <a:tabLst>
                <a:tab pos="354965" algn="l"/>
                <a:tab pos="355600" algn="l"/>
              </a:tabLst>
            </a:pPr>
            <a:r>
              <a:rPr sz="2000" dirty="0">
                <a:latin typeface="Times New Roman"/>
                <a:cs typeface="Times New Roman"/>
              </a:rPr>
              <a:t>Arduino</a:t>
            </a:r>
          </a:p>
          <a:p>
            <a:pPr marL="355600" indent="-342900">
              <a:lnSpc>
                <a:spcPct val="100000"/>
              </a:lnSpc>
              <a:spcBef>
                <a:spcPts val="1200"/>
              </a:spcBef>
              <a:buAutoNum type="arabicPeriod"/>
              <a:tabLst>
                <a:tab pos="354965" algn="l"/>
                <a:tab pos="355600" algn="l"/>
              </a:tabLst>
            </a:pPr>
            <a:r>
              <a:rPr sz="2000" dirty="0">
                <a:latin typeface="Times New Roman"/>
                <a:cs typeface="Times New Roman"/>
              </a:rPr>
              <a:t>Bluetooth</a:t>
            </a:r>
            <a:r>
              <a:rPr sz="2000" spc="-55" dirty="0">
                <a:latin typeface="Times New Roman"/>
                <a:cs typeface="Times New Roman"/>
              </a:rPr>
              <a:t> </a:t>
            </a:r>
            <a:r>
              <a:rPr sz="2000" dirty="0">
                <a:latin typeface="Times New Roman"/>
                <a:cs typeface="Times New Roman"/>
              </a:rPr>
              <a:t>Module</a:t>
            </a:r>
          </a:p>
          <a:p>
            <a:pPr marL="355600" indent="-342900">
              <a:lnSpc>
                <a:spcPct val="100000"/>
              </a:lnSpc>
              <a:spcBef>
                <a:spcPts val="1200"/>
              </a:spcBef>
              <a:buAutoNum type="arabicPeriod"/>
              <a:tabLst>
                <a:tab pos="354965" algn="l"/>
                <a:tab pos="355600" algn="l"/>
              </a:tabLst>
            </a:pPr>
            <a:r>
              <a:rPr sz="2000" spc="-15" dirty="0">
                <a:latin typeface="Times New Roman"/>
                <a:cs typeface="Times New Roman"/>
              </a:rPr>
              <a:t>Temperature</a:t>
            </a:r>
            <a:r>
              <a:rPr sz="2000" spc="-80" dirty="0">
                <a:latin typeface="Times New Roman"/>
                <a:cs typeface="Times New Roman"/>
              </a:rPr>
              <a:t> </a:t>
            </a:r>
            <a:r>
              <a:rPr sz="2000" dirty="0">
                <a:latin typeface="Times New Roman"/>
                <a:cs typeface="Times New Roman"/>
              </a:rPr>
              <a:t>sensor</a:t>
            </a:r>
          </a:p>
          <a:p>
            <a:pPr marL="355600" indent="-342900">
              <a:lnSpc>
                <a:spcPct val="100000"/>
              </a:lnSpc>
              <a:spcBef>
                <a:spcPts val="1200"/>
              </a:spcBef>
              <a:buAutoNum type="arabicPeriod"/>
              <a:tabLst>
                <a:tab pos="354965" algn="l"/>
                <a:tab pos="355600" algn="l"/>
              </a:tabLst>
            </a:pPr>
            <a:r>
              <a:rPr sz="2000" spc="-5" dirty="0">
                <a:latin typeface="Times New Roman"/>
                <a:cs typeface="Times New Roman"/>
              </a:rPr>
              <a:t>Humidity</a:t>
            </a:r>
            <a:r>
              <a:rPr sz="2000" spc="-35" dirty="0">
                <a:latin typeface="Times New Roman"/>
                <a:cs typeface="Times New Roman"/>
              </a:rPr>
              <a:t> </a:t>
            </a:r>
            <a:r>
              <a:rPr sz="2000" dirty="0">
                <a:latin typeface="Times New Roman"/>
                <a:cs typeface="Times New Roman"/>
              </a:rPr>
              <a:t>Sensor</a:t>
            </a:r>
          </a:p>
          <a:p>
            <a:pPr marL="355600" indent="-342900">
              <a:lnSpc>
                <a:spcPct val="100000"/>
              </a:lnSpc>
              <a:spcBef>
                <a:spcPts val="1205"/>
              </a:spcBef>
              <a:buAutoNum type="arabicPeriod"/>
              <a:tabLst>
                <a:tab pos="354965" algn="l"/>
                <a:tab pos="355600" algn="l"/>
              </a:tabLst>
            </a:pPr>
            <a:r>
              <a:rPr sz="2000" dirty="0">
                <a:latin typeface="Times New Roman"/>
                <a:cs typeface="Times New Roman"/>
              </a:rPr>
              <a:t>LPG gas</a:t>
            </a:r>
            <a:r>
              <a:rPr sz="2000" spc="-25" dirty="0">
                <a:latin typeface="Times New Roman"/>
                <a:cs typeface="Times New Roman"/>
              </a:rPr>
              <a:t> </a:t>
            </a:r>
            <a:r>
              <a:rPr sz="2000" dirty="0">
                <a:latin typeface="Times New Roman"/>
                <a:cs typeface="Times New Roman"/>
              </a:rPr>
              <a:t>sensor</a:t>
            </a:r>
          </a:p>
          <a:p>
            <a:pPr marL="355600" indent="-342900">
              <a:lnSpc>
                <a:spcPct val="100000"/>
              </a:lnSpc>
              <a:spcBef>
                <a:spcPts val="1200"/>
              </a:spcBef>
              <a:buAutoNum type="arabicPeriod"/>
              <a:tabLst>
                <a:tab pos="354965" algn="l"/>
                <a:tab pos="355600" algn="l"/>
              </a:tabLst>
            </a:pPr>
            <a:r>
              <a:rPr sz="2000" dirty="0">
                <a:latin typeface="Times New Roman"/>
                <a:cs typeface="Times New Roman"/>
              </a:rPr>
              <a:t>Ultrasonic</a:t>
            </a:r>
            <a:r>
              <a:rPr sz="2000" spc="-120" dirty="0">
                <a:latin typeface="Times New Roman"/>
                <a:cs typeface="Times New Roman"/>
              </a:rPr>
              <a:t> </a:t>
            </a:r>
            <a:r>
              <a:rPr sz="2000" dirty="0">
                <a:latin typeface="Times New Roman"/>
                <a:cs typeface="Times New Roman"/>
              </a:rPr>
              <a:t>Sensor</a:t>
            </a:r>
          </a:p>
          <a:p>
            <a:pPr marL="355600" indent="-342900">
              <a:lnSpc>
                <a:spcPct val="100000"/>
              </a:lnSpc>
              <a:spcBef>
                <a:spcPts val="1200"/>
              </a:spcBef>
              <a:buAutoNum type="arabicPeriod"/>
              <a:tabLst>
                <a:tab pos="354965" algn="l"/>
                <a:tab pos="355600" algn="l"/>
              </a:tabLst>
            </a:pPr>
            <a:r>
              <a:rPr sz="2000" spc="-5" dirty="0">
                <a:latin typeface="Times New Roman"/>
                <a:cs typeface="Times New Roman"/>
              </a:rPr>
              <a:t>Proximity</a:t>
            </a:r>
            <a:r>
              <a:rPr sz="2000" spc="-90" dirty="0">
                <a:latin typeface="Times New Roman"/>
                <a:cs typeface="Times New Roman"/>
              </a:rPr>
              <a:t> </a:t>
            </a:r>
            <a:r>
              <a:rPr sz="2000" dirty="0">
                <a:latin typeface="Times New Roman"/>
                <a:cs typeface="Times New Roman"/>
              </a:rPr>
              <a:t>Sensor</a:t>
            </a:r>
          </a:p>
          <a:p>
            <a:pPr marL="355600" indent="-342900">
              <a:lnSpc>
                <a:spcPct val="100000"/>
              </a:lnSpc>
              <a:spcBef>
                <a:spcPts val="1200"/>
              </a:spcBef>
              <a:buAutoNum type="arabicPeriod"/>
              <a:tabLst>
                <a:tab pos="354965" algn="l"/>
                <a:tab pos="355600" algn="l"/>
              </a:tabLst>
            </a:pPr>
            <a:r>
              <a:rPr sz="2000" dirty="0">
                <a:latin typeface="Times New Roman"/>
                <a:cs typeface="Times New Roman"/>
              </a:rPr>
              <a:t>Light</a:t>
            </a:r>
            <a:r>
              <a:rPr sz="2000" spc="-35" dirty="0">
                <a:latin typeface="Times New Roman"/>
                <a:cs typeface="Times New Roman"/>
              </a:rPr>
              <a:t> </a:t>
            </a:r>
            <a:r>
              <a:rPr sz="2000" dirty="0">
                <a:latin typeface="Times New Roman"/>
                <a:cs typeface="Times New Roman"/>
              </a:rPr>
              <a:t>Sensor</a:t>
            </a:r>
          </a:p>
          <a:p>
            <a:pPr marL="355600" indent="-342900">
              <a:lnSpc>
                <a:spcPct val="100000"/>
              </a:lnSpc>
              <a:spcBef>
                <a:spcPts val="610"/>
              </a:spcBef>
              <a:tabLst>
                <a:tab pos="355600" algn="l"/>
              </a:tabLst>
            </a:pPr>
            <a:endParaRPr sz="2000" dirty="0">
              <a:latin typeface="Times New Roman"/>
              <a:cs typeface="Times New Roman"/>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r>
              <a:rPr dirty="0"/>
              <a:t>4</a:t>
            </a:r>
          </a:p>
        </p:txBody>
      </p:sp>
      <p:sp>
        <p:nvSpPr>
          <p:cNvPr id="5" name="object 5"/>
          <p:cNvSpPr txBox="1"/>
          <p:nvPr/>
        </p:nvSpPr>
        <p:spPr>
          <a:xfrm>
            <a:off x="5744083" y="1296517"/>
            <a:ext cx="2655570" cy="4667945"/>
          </a:xfrm>
          <a:prstGeom prst="rect">
            <a:avLst/>
          </a:prstGeom>
        </p:spPr>
        <p:txBody>
          <a:bodyPr vert="horz" wrap="square" lIns="0" tIns="165100" rIns="0" bIns="0" rtlCol="0">
            <a:spAutoFit/>
          </a:bodyPr>
          <a:lstStyle/>
          <a:p>
            <a:pPr marL="12700">
              <a:lnSpc>
                <a:spcPct val="100000"/>
              </a:lnSpc>
              <a:spcBef>
                <a:spcPts val="1300"/>
              </a:spcBef>
            </a:pPr>
            <a:endParaRPr sz="2000" dirty="0">
              <a:latin typeface="Times New Roman"/>
              <a:cs typeface="Times New Roman"/>
            </a:endParaRPr>
          </a:p>
          <a:p>
            <a:pPr marL="12700" marR="923290">
              <a:lnSpc>
                <a:spcPct val="150000"/>
              </a:lnSpc>
            </a:pPr>
            <a:r>
              <a:rPr sz="2000" dirty="0">
                <a:latin typeface="Times New Roman"/>
                <a:cs typeface="Times New Roman"/>
              </a:rPr>
              <a:t>Arduino </a:t>
            </a:r>
            <a:r>
              <a:rPr sz="2000" spc="5" dirty="0">
                <a:latin typeface="Times New Roman"/>
                <a:cs typeface="Times New Roman"/>
              </a:rPr>
              <a:t>Uno  </a:t>
            </a:r>
            <a:r>
              <a:rPr sz="2000" dirty="0">
                <a:latin typeface="Times New Roman"/>
                <a:cs typeface="Times New Roman"/>
              </a:rPr>
              <a:t>HC-05 (BC</a:t>
            </a:r>
            <a:r>
              <a:rPr sz="2000" spc="-85" dirty="0">
                <a:latin typeface="Times New Roman"/>
                <a:cs typeface="Times New Roman"/>
              </a:rPr>
              <a:t> </a:t>
            </a:r>
            <a:r>
              <a:rPr sz="2000" dirty="0">
                <a:latin typeface="Times New Roman"/>
                <a:cs typeface="Times New Roman"/>
              </a:rPr>
              <a:t>417)  LM35</a:t>
            </a:r>
          </a:p>
          <a:p>
            <a:pPr marL="12700" marR="1630045">
              <a:lnSpc>
                <a:spcPct val="150000"/>
              </a:lnSpc>
            </a:pPr>
            <a:r>
              <a:rPr sz="2000" spc="-10" dirty="0">
                <a:latin typeface="Times New Roman"/>
                <a:cs typeface="Times New Roman"/>
              </a:rPr>
              <a:t>DHT11  </a:t>
            </a:r>
            <a:r>
              <a:rPr sz="2000" dirty="0">
                <a:latin typeface="Times New Roman"/>
                <a:cs typeface="Times New Roman"/>
              </a:rPr>
              <a:t>MQ-9  </a:t>
            </a:r>
            <a:r>
              <a:rPr sz="2000" spc="5" dirty="0">
                <a:latin typeface="Times New Roman"/>
                <a:cs typeface="Times New Roman"/>
              </a:rPr>
              <a:t>H</a:t>
            </a:r>
            <a:r>
              <a:rPr sz="2000" spc="-10" dirty="0">
                <a:latin typeface="Times New Roman"/>
                <a:cs typeface="Times New Roman"/>
              </a:rPr>
              <a:t>C</a:t>
            </a:r>
            <a:r>
              <a:rPr sz="2000" dirty="0">
                <a:latin typeface="Times New Roman"/>
                <a:cs typeface="Times New Roman"/>
              </a:rPr>
              <a:t>-SR04</a:t>
            </a:r>
          </a:p>
          <a:p>
            <a:pPr marL="12700" marR="5080">
              <a:lnSpc>
                <a:spcPts val="3600"/>
              </a:lnSpc>
              <a:spcBef>
                <a:spcPts val="320"/>
              </a:spcBef>
            </a:pPr>
            <a:r>
              <a:rPr sz="2000" dirty="0">
                <a:latin typeface="Times New Roman"/>
                <a:cs typeface="Times New Roman"/>
              </a:rPr>
              <a:t>LJ12A3-4-Z/BX-5V</a:t>
            </a:r>
            <a:r>
              <a:rPr sz="2000" spc="-135" dirty="0">
                <a:latin typeface="Times New Roman"/>
                <a:cs typeface="Times New Roman"/>
              </a:rPr>
              <a:t> </a:t>
            </a:r>
            <a:r>
              <a:rPr sz="2000" dirty="0">
                <a:latin typeface="Times New Roman"/>
                <a:cs typeface="Times New Roman"/>
              </a:rPr>
              <a:t>M12  LDR</a:t>
            </a:r>
          </a:p>
          <a:p>
            <a:pPr marL="12700">
              <a:lnSpc>
                <a:spcPct val="100000"/>
              </a:lnSpc>
              <a:spcBef>
                <a:spcPts val="1200"/>
              </a:spcBef>
            </a:pPr>
            <a:endParaRPr sz="2000" dirty="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82879" y="6545577"/>
            <a:ext cx="1904364" cy="234315"/>
            <a:chOff x="182879" y="6545577"/>
            <a:chExt cx="1904364" cy="234315"/>
          </a:xfrm>
        </p:grpSpPr>
        <p:sp>
          <p:nvSpPr>
            <p:cNvPr id="3" name="object 3"/>
            <p:cNvSpPr/>
            <p:nvPr/>
          </p:nvSpPr>
          <p:spPr>
            <a:xfrm>
              <a:off x="182879" y="6545577"/>
              <a:ext cx="1904238" cy="23399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04711" y="6744772"/>
              <a:ext cx="1864360" cy="15240"/>
            </a:xfrm>
            <a:custGeom>
              <a:avLst/>
              <a:gdLst/>
              <a:ahLst/>
              <a:cxnLst/>
              <a:rect l="l" t="t" r="r" b="b"/>
              <a:pathLst>
                <a:path w="1864360" h="15240">
                  <a:moveTo>
                    <a:pt x="1863864" y="0"/>
                  </a:moveTo>
                  <a:lnTo>
                    <a:pt x="0" y="0"/>
                  </a:lnTo>
                  <a:lnTo>
                    <a:pt x="0" y="15239"/>
                  </a:lnTo>
                  <a:lnTo>
                    <a:pt x="1863864" y="15239"/>
                  </a:lnTo>
                  <a:lnTo>
                    <a:pt x="1863864" y="0"/>
                  </a:lnTo>
                  <a:close/>
                </a:path>
              </a:pathLst>
            </a:custGeom>
            <a:solidFill>
              <a:srgbClr val="FDFDFD"/>
            </a:solidFill>
          </p:spPr>
          <p:txBody>
            <a:bodyPr wrap="square" lIns="0" tIns="0" rIns="0" bIns="0" rtlCol="0"/>
            <a:lstStyle/>
            <a:p>
              <a:endParaRPr/>
            </a:p>
          </p:txBody>
        </p:sp>
        <p:sp>
          <p:nvSpPr>
            <p:cNvPr id="5" name="object 5"/>
            <p:cNvSpPr/>
            <p:nvPr/>
          </p:nvSpPr>
          <p:spPr>
            <a:xfrm>
              <a:off x="200139" y="6740200"/>
              <a:ext cx="1873250" cy="24765"/>
            </a:xfrm>
            <a:custGeom>
              <a:avLst/>
              <a:gdLst/>
              <a:ahLst/>
              <a:cxnLst/>
              <a:rect l="l" t="t" r="r" b="b"/>
              <a:pathLst>
                <a:path w="1873250" h="24765">
                  <a:moveTo>
                    <a:pt x="0" y="24383"/>
                  </a:moveTo>
                  <a:lnTo>
                    <a:pt x="1873008" y="24383"/>
                  </a:lnTo>
                  <a:lnTo>
                    <a:pt x="1873008" y="0"/>
                  </a:lnTo>
                  <a:lnTo>
                    <a:pt x="0" y="0"/>
                  </a:lnTo>
                  <a:lnTo>
                    <a:pt x="0" y="24383"/>
                  </a:lnTo>
                  <a:close/>
                </a:path>
              </a:pathLst>
            </a:custGeom>
            <a:solidFill>
              <a:srgbClr val="E38312"/>
            </a:solidFill>
          </p:spPr>
          <p:txBody>
            <a:bodyPr wrap="square" lIns="0" tIns="0" rIns="0" bIns="0" rtlCol="0"/>
            <a:lstStyle/>
            <a:p>
              <a:endParaRPr/>
            </a:p>
          </p:txBody>
        </p:sp>
      </p:grpSp>
      <p:grpSp>
        <p:nvGrpSpPr>
          <p:cNvPr id="6" name="object 6"/>
          <p:cNvGrpSpPr/>
          <p:nvPr/>
        </p:nvGrpSpPr>
        <p:grpSpPr>
          <a:xfrm>
            <a:off x="5864352" y="1287780"/>
            <a:ext cx="3119755" cy="4282440"/>
            <a:chOff x="5864352" y="1287780"/>
            <a:chExt cx="3119755" cy="4282440"/>
          </a:xfrm>
        </p:grpSpPr>
        <p:sp>
          <p:nvSpPr>
            <p:cNvPr id="7" name="object 7"/>
            <p:cNvSpPr/>
            <p:nvPr/>
          </p:nvSpPr>
          <p:spPr>
            <a:xfrm>
              <a:off x="5864352" y="1287780"/>
              <a:ext cx="3119628" cy="428244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6710172" y="1517904"/>
              <a:ext cx="131445" cy="134620"/>
            </a:xfrm>
            <a:custGeom>
              <a:avLst/>
              <a:gdLst/>
              <a:ahLst/>
              <a:cxnLst/>
              <a:rect l="l" t="t" r="r" b="b"/>
              <a:pathLst>
                <a:path w="131445" h="134619">
                  <a:moveTo>
                    <a:pt x="131064" y="0"/>
                  </a:moveTo>
                  <a:lnTo>
                    <a:pt x="0" y="0"/>
                  </a:lnTo>
                  <a:lnTo>
                    <a:pt x="0" y="134112"/>
                  </a:lnTo>
                  <a:lnTo>
                    <a:pt x="131064" y="134112"/>
                  </a:lnTo>
                  <a:lnTo>
                    <a:pt x="131064" y="0"/>
                  </a:lnTo>
                  <a:close/>
                </a:path>
              </a:pathLst>
            </a:custGeom>
            <a:solidFill>
              <a:srgbClr val="E38312"/>
            </a:solidFill>
          </p:spPr>
          <p:txBody>
            <a:bodyPr wrap="square" lIns="0" tIns="0" rIns="0" bIns="0" rtlCol="0"/>
            <a:lstStyle/>
            <a:p>
              <a:endParaRPr/>
            </a:p>
          </p:txBody>
        </p:sp>
        <p:sp>
          <p:nvSpPr>
            <p:cNvPr id="9" name="object 9"/>
            <p:cNvSpPr/>
            <p:nvPr/>
          </p:nvSpPr>
          <p:spPr>
            <a:xfrm>
              <a:off x="6710172" y="1517904"/>
              <a:ext cx="131445" cy="134620"/>
            </a:xfrm>
            <a:custGeom>
              <a:avLst/>
              <a:gdLst/>
              <a:ahLst/>
              <a:cxnLst/>
              <a:rect l="l" t="t" r="r" b="b"/>
              <a:pathLst>
                <a:path w="131445" h="134619">
                  <a:moveTo>
                    <a:pt x="0" y="134112"/>
                  </a:moveTo>
                  <a:lnTo>
                    <a:pt x="131064" y="134112"/>
                  </a:lnTo>
                  <a:lnTo>
                    <a:pt x="131064" y="0"/>
                  </a:lnTo>
                  <a:lnTo>
                    <a:pt x="0" y="0"/>
                  </a:lnTo>
                  <a:lnTo>
                    <a:pt x="0" y="134112"/>
                  </a:lnTo>
                  <a:close/>
                </a:path>
              </a:pathLst>
            </a:custGeom>
            <a:ln w="15240">
              <a:solidFill>
                <a:srgbClr val="A75F09"/>
              </a:solidFill>
            </a:ln>
          </p:spPr>
          <p:txBody>
            <a:bodyPr wrap="square" lIns="0" tIns="0" rIns="0" bIns="0" rtlCol="0"/>
            <a:lstStyle/>
            <a:p>
              <a:endParaRPr/>
            </a:p>
          </p:txBody>
        </p:sp>
      </p:grpSp>
      <p:sp>
        <p:nvSpPr>
          <p:cNvPr id="10" name="object 10"/>
          <p:cNvSpPr/>
          <p:nvPr/>
        </p:nvSpPr>
        <p:spPr>
          <a:xfrm>
            <a:off x="1462307" y="3911748"/>
            <a:ext cx="1353366" cy="1962057"/>
          </a:xfrm>
          <a:prstGeom prst="rect">
            <a:avLst/>
          </a:prstGeom>
          <a:blipFill>
            <a:blip r:embed="rId4" cstate="print"/>
            <a:stretch>
              <a:fillRect/>
            </a:stretch>
          </a:blipFill>
        </p:spPr>
        <p:txBody>
          <a:bodyPr wrap="square" lIns="0" tIns="0" rIns="0" bIns="0" rtlCol="0"/>
          <a:lstStyle/>
          <a:p>
            <a:endParaRPr/>
          </a:p>
        </p:txBody>
      </p:sp>
      <p:grpSp>
        <p:nvGrpSpPr>
          <p:cNvPr id="11" name="object 11"/>
          <p:cNvGrpSpPr/>
          <p:nvPr/>
        </p:nvGrpSpPr>
        <p:grpSpPr>
          <a:xfrm>
            <a:off x="243840" y="1020074"/>
            <a:ext cx="3242310" cy="1027430"/>
            <a:chOff x="243840" y="1020074"/>
            <a:chExt cx="3242310" cy="1027430"/>
          </a:xfrm>
        </p:grpSpPr>
        <p:sp>
          <p:nvSpPr>
            <p:cNvPr id="12" name="object 12"/>
            <p:cNvSpPr/>
            <p:nvPr/>
          </p:nvSpPr>
          <p:spPr>
            <a:xfrm>
              <a:off x="264853" y="1020074"/>
              <a:ext cx="1720444" cy="254325"/>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243840" y="1219258"/>
              <a:ext cx="1744218" cy="46550"/>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559308" y="1194803"/>
              <a:ext cx="406133" cy="531126"/>
            </a:xfrm>
            <a:prstGeom prst="rect">
              <a:avLst/>
            </a:prstGeom>
            <a:blipFill>
              <a:blip r:embed="rId7" cstate="print"/>
              <a:stretch>
                <a:fillRect/>
              </a:stretch>
            </a:blipFill>
          </p:spPr>
          <p:txBody>
            <a:bodyPr wrap="square" lIns="0" tIns="0" rIns="0" bIns="0" rtlCol="0"/>
            <a:lstStyle/>
            <a:p>
              <a:endParaRPr/>
            </a:p>
          </p:txBody>
        </p:sp>
        <p:sp>
          <p:nvSpPr>
            <p:cNvPr id="15" name="object 15"/>
            <p:cNvSpPr/>
            <p:nvPr/>
          </p:nvSpPr>
          <p:spPr>
            <a:xfrm>
              <a:off x="835152" y="1175004"/>
              <a:ext cx="2515362" cy="567689"/>
            </a:xfrm>
            <a:prstGeom prst="rect">
              <a:avLst/>
            </a:prstGeom>
            <a:blipFill>
              <a:blip r:embed="rId8" cstate="print"/>
              <a:stretch>
                <a:fillRect/>
              </a:stretch>
            </a:blipFill>
          </p:spPr>
          <p:txBody>
            <a:bodyPr wrap="square" lIns="0" tIns="0" rIns="0" bIns="0" rtlCol="0"/>
            <a:lstStyle/>
            <a:p>
              <a:endParaRPr/>
            </a:p>
          </p:txBody>
        </p:sp>
        <p:sp>
          <p:nvSpPr>
            <p:cNvPr id="16" name="object 16"/>
            <p:cNvSpPr/>
            <p:nvPr/>
          </p:nvSpPr>
          <p:spPr>
            <a:xfrm>
              <a:off x="559308" y="1499603"/>
              <a:ext cx="406133" cy="531126"/>
            </a:xfrm>
            <a:prstGeom prst="rect">
              <a:avLst/>
            </a:prstGeom>
            <a:blipFill>
              <a:blip r:embed="rId7" cstate="print"/>
              <a:stretch>
                <a:fillRect/>
              </a:stretch>
            </a:blipFill>
          </p:spPr>
          <p:txBody>
            <a:bodyPr wrap="square" lIns="0" tIns="0" rIns="0" bIns="0" rtlCol="0"/>
            <a:lstStyle/>
            <a:p>
              <a:endParaRPr/>
            </a:p>
          </p:txBody>
        </p:sp>
        <p:sp>
          <p:nvSpPr>
            <p:cNvPr id="17" name="object 17"/>
            <p:cNvSpPr/>
            <p:nvPr/>
          </p:nvSpPr>
          <p:spPr>
            <a:xfrm>
              <a:off x="835152" y="1479804"/>
              <a:ext cx="2650998" cy="567689"/>
            </a:xfrm>
            <a:prstGeom prst="rect">
              <a:avLst/>
            </a:prstGeom>
            <a:blipFill>
              <a:blip r:embed="rId9" cstate="print"/>
              <a:stretch>
                <a:fillRect/>
              </a:stretch>
            </a:blipFill>
          </p:spPr>
          <p:txBody>
            <a:bodyPr wrap="square" lIns="0" tIns="0" rIns="0" bIns="0" rtlCol="0"/>
            <a:lstStyle/>
            <a:p>
              <a:endParaRPr/>
            </a:p>
          </p:txBody>
        </p:sp>
      </p:grpSp>
      <p:sp>
        <p:nvSpPr>
          <p:cNvPr id="18" name="object 18"/>
          <p:cNvSpPr txBox="1"/>
          <p:nvPr/>
        </p:nvSpPr>
        <p:spPr>
          <a:xfrm>
            <a:off x="238759" y="930986"/>
            <a:ext cx="3019425" cy="941069"/>
          </a:xfrm>
          <a:prstGeom prst="rect">
            <a:avLst/>
          </a:prstGeom>
        </p:spPr>
        <p:txBody>
          <a:bodyPr vert="horz" wrap="square" lIns="0" tIns="13335" rIns="0" bIns="0" rtlCol="0">
            <a:spAutoFit/>
          </a:bodyPr>
          <a:lstStyle/>
          <a:p>
            <a:pPr marL="12700">
              <a:lnSpc>
                <a:spcPct val="100000"/>
              </a:lnSpc>
              <a:spcBef>
                <a:spcPts val="105"/>
              </a:spcBef>
            </a:pPr>
            <a:r>
              <a:rPr sz="2000" i="1" u="sng" dirty="0">
                <a:uFill>
                  <a:solidFill>
                    <a:srgbClr val="000000"/>
                  </a:solidFill>
                </a:uFill>
                <a:latin typeface="Times New Roman"/>
                <a:cs typeface="Times New Roman"/>
              </a:rPr>
              <a:t>On door</a:t>
            </a:r>
            <a:r>
              <a:rPr sz="2000" i="1" u="sng" spc="-40" dirty="0">
                <a:uFill>
                  <a:solidFill>
                    <a:srgbClr val="000000"/>
                  </a:solidFill>
                </a:uFill>
                <a:latin typeface="Times New Roman"/>
                <a:cs typeface="Times New Roman"/>
              </a:rPr>
              <a:t> </a:t>
            </a:r>
            <a:r>
              <a:rPr sz="2000" i="1" u="sng" spc="-5" dirty="0">
                <a:uFill>
                  <a:solidFill>
                    <a:srgbClr val="000000"/>
                  </a:solidFill>
                </a:uFill>
                <a:latin typeface="Times New Roman"/>
                <a:cs typeface="Times New Roman"/>
              </a:rPr>
              <a:t>Closing</a:t>
            </a:r>
            <a:endParaRPr sz="2000">
              <a:latin typeface="Times New Roman"/>
              <a:cs typeface="Times New Roman"/>
            </a:endParaRPr>
          </a:p>
          <a:p>
            <a:pPr marL="756285" indent="-287020">
              <a:lnSpc>
                <a:spcPct val="100000"/>
              </a:lnSpc>
              <a:buFont typeface="Arial"/>
              <a:buChar char="•"/>
              <a:tabLst>
                <a:tab pos="756285" algn="l"/>
                <a:tab pos="756920" algn="l"/>
              </a:tabLst>
            </a:pPr>
            <a:r>
              <a:rPr sz="2000" i="1" spc="-5" dirty="0">
                <a:latin typeface="Times New Roman"/>
                <a:cs typeface="Times New Roman"/>
              </a:rPr>
              <a:t>Close </a:t>
            </a:r>
            <a:r>
              <a:rPr sz="2000" i="1" dirty="0">
                <a:latin typeface="Times New Roman"/>
                <a:cs typeface="Times New Roman"/>
              </a:rPr>
              <a:t>the</a:t>
            </a:r>
            <a:r>
              <a:rPr sz="2000" i="1" spc="-40" dirty="0">
                <a:latin typeface="Times New Roman"/>
                <a:cs typeface="Times New Roman"/>
              </a:rPr>
              <a:t> </a:t>
            </a:r>
            <a:r>
              <a:rPr sz="2000" i="1" dirty="0">
                <a:latin typeface="Times New Roman"/>
                <a:cs typeface="Times New Roman"/>
              </a:rPr>
              <a:t>appliances</a:t>
            </a:r>
            <a:endParaRPr sz="2000">
              <a:latin typeface="Times New Roman"/>
              <a:cs typeface="Times New Roman"/>
            </a:endParaRPr>
          </a:p>
          <a:p>
            <a:pPr marL="756285" indent="-287020">
              <a:lnSpc>
                <a:spcPct val="100000"/>
              </a:lnSpc>
              <a:buFont typeface="Arial"/>
              <a:buChar char="•"/>
              <a:tabLst>
                <a:tab pos="756285" algn="l"/>
                <a:tab pos="756920" algn="l"/>
              </a:tabLst>
            </a:pPr>
            <a:r>
              <a:rPr sz="2000" i="1" spc="-5" dirty="0">
                <a:latin typeface="Times New Roman"/>
                <a:cs typeface="Times New Roman"/>
              </a:rPr>
              <a:t>Keep </a:t>
            </a:r>
            <a:r>
              <a:rPr sz="2000" i="1" dirty="0">
                <a:latin typeface="Times New Roman"/>
                <a:cs typeface="Times New Roman"/>
              </a:rPr>
              <a:t>logging the</a:t>
            </a:r>
            <a:r>
              <a:rPr sz="2000" i="1" spc="-90" dirty="0">
                <a:latin typeface="Times New Roman"/>
                <a:cs typeface="Times New Roman"/>
              </a:rPr>
              <a:t> </a:t>
            </a:r>
            <a:r>
              <a:rPr sz="2000" i="1" dirty="0">
                <a:latin typeface="Times New Roman"/>
                <a:cs typeface="Times New Roman"/>
              </a:rPr>
              <a:t>data</a:t>
            </a:r>
            <a:endParaRPr sz="2000">
              <a:latin typeface="Times New Roman"/>
              <a:cs typeface="Times New Roman"/>
            </a:endParaRPr>
          </a:p>
        </p:txBody>
      </p:sp>
      <p:grpSp>
        <p:nvGrpSpPr>
          <p:cNvPr id="19" name="object 19"/>
          <p:cNvGrpSpPr/>
          <p:nvPr/>
        </p:nvGrpSpPr>
        <p:grpSpPr>
          <a:xfrm>
            <a:off x="243840" y="2858018"/>
            <a:ext cx="4440555" cy="1027430"/>
            <a:chOff x="243840" y="2858018"/>
            <a:chExt cx="4440555" cy="1027430"/>
          </a:xfrm>
        </p:grpSpPr>
        <p:sp>
          <p:nvSpPr>
            <p:cNvPr id="20" name="object 20"/>
            <p:cNvSpPr/>
            <p:nvPr/>
          </p:nvSpPr>
          <p:spPr>
            <a:xfrm>
              <a:off x="264990" y="2858018"/>
              <a:ext cx="1753772" cy="258866"/>
            </a:xfrm>
            <a:prstGeom prst="rect">
              <a:avLst/>
            </a:prstGeom>
            <a:blipFill>
              <a:blip r:embed="rId10" cstate="print"/>
              <a:stretch>
                <a:fillRect/>
              </a:stretch>
            </a:blipFill>
          </p:spPr>
          <p:txBody>
            <a:bodyPr wrap="square" lIns="0" tIns="0" rIns="0" bIns="0" rtlCol="0"/>
            <a:lstStyle/>
            <a:p>
              <a:endParaRPr/>
            </a:p>
          </p:txBody>
        </p:sp>
        <p:sp>
          <p:nvSpPr>
            <p:cNvPr id="21" name="object 21"/>
            <p:cNvSpPr/>
            <p:nvPr/>
          </p:nvSpPr>
          <p:spPr>
            <a:xfrm>
              <a:off x="243840" y="3057201"/>
              <a:ext cx="1774698" cy="46551"/>
            </a:xfrm>
            <a:prstGeom prst="rect">
              <a:avLst/>
            </a:prstGeom>
            <a:blipFill>
              <a:blip r:embed="rId11" cstate="print"/>
              <a:stretch>
                <a:fillRect/>
              </a:stretch>
            </a:blipFill>
          </p:spPr>
          <p:txBody>
            <a:bodyPr wrap="square" lIns="0" tIns="0" rIns="0" bIns="0" rtlCol="0"/>
            <a:lstStyle/>
            <a:p>
              <a:endParaRPr/>
            </a:p>
          </p:txBody>
        </p:sp>
        <p:sp>
          <p:nvSpPr>
            <p:cNvPr id="22" name="object 22"/>
            <p:cNvSpPr/>
            <p:nvPr/>
          </p:nvSpPr>
          <p:spPr>
            <a:xfrm>
              <a:off x="559308" y="3034296"/>
              <a:ext cx="406133" cy="529577"/>
            </a:xfrm>
            <a:prstGeom prst="rect">
              <a:avLst/>
            </a:prstGeom>
            <a:blipFill>
              <a:blip r:embed="rId12" cstate="print"/>
              <a:stretch>
                <a:fillRect/>
              </a:stretch>
            </a:blipFill>
          </p:spPr>
          <p:txBody>
            <a:bodyPr wrap="square" lIns="0" tIns="0" rIns="0" bIns="0" rtlCol="0"/>
            <a:lstStyle/>
            <a:p>
              <a:endParaRPr/>
            </a:p>
          </p:txBody>
        </p:sp>
        <p:sp>
          <p:nvSpPr>
            <p:cNvPr id="23" name="object 23"/>
            <p:cNvSpPr/>
            <p:nvPr/>
          </p:nvSpPr>
          <p:spPr>
            <a:xfrm>
              <a:off x="835152" y="3012948"/>
              <a:ext cx="3848862" cy="567689"/>
            </a:xfrm>
            <a:prstGeom prst="rect">
              <a:avLst/>
            </a:prstGeom>
            <a:blipFill>
              <a:blip r:embed="rId13" cstate="print"/>
              <a:stretch>
                <a:fillRect/>
              </a:stretch>
            </a:blipFill>
          </p:spPr>
          <p:txBody>
            <a:bodyPr wrap="square" lIns="0" tIns="0" rIns="0" bIns="0" rtlCol="0"/>
            <a:lstStyle/>
            <a:p>
              <a:endParaRPr/>
            </a:p>
          </p:txBody>
        </p:sp>
        <p:sp>
          <p:nvSpPr>
            <p:cNvPr id="24" name="object 24"/>
            <p:cNvSpPr/>
            <p:nvPr/>
          </p:nvSpPr>
          <p:spPr>
            <a:xfrm>
              <a:off x="559308" y="3339096"/>
              <a:ext cx="406133" cy="529577"/>
            </a:xfrm>
            <a:prstGeom prst="rect">
              <a:avLst/>
            </a:prstGeom>
            <a:blipFill>
              <a:blip r:embed="rId12" cstate="print"/>
              <a:stretch>
                <a:fillRect/>
              </a:stretch>
            </a:blipFill>
          </p:spPr>
          <p:txBody>
            <a:bodyPr wrap="square" lIns="0" tIns="0" rIns="0" bIns="0" rtlCol="0"/>
            <a:lstStyle/>
            <a:p>
              <a:endParaRPr/>
            </a:p>
          </p:txBody>
        </p:sp>
        <p:sp>
          <p:nvSpPr>
            <p:cNvPr id="25" name="object 25"/>
            <p:cNvSpPr/>
            <p:nvPr/>
          </p:nvSpPr>
          <p:spPr>
            <a:xfrm>
              <a:off x="835152" y="3317748"/>
              <a:ext cx="2512314" cy="567689"/>
            </a:xfrm>
            <a:prstGeom prst="rect">
              <a:avLst/>
            </a:prstGeom>
            <a:blipFill>
              <a:blip r:embed="rId14" cstate="print"/>
              <a:stretch>
                <a:fillRect/>
              </a:stretch>
            </a:blipFill>
          </p:spPr>
          <p:txBody>
            <a:bodyPr wrap="square" lIns="0" tIns="0" rIns="0" bIns="0" rtlCol="0"/>
            <a:lstStyle/>
            <a:p>
              <a:endParaRPr/>
            </a:p>
          </p:txBody>
        </p:sp>
      </p:grpSp>
      <p:sp>
        <p:nvSpPr>
          <p:cNvPr id="26" name="object 26"/>
          <p:cNvSpPr txBox="1"/>
          <p:nvPr/>
        </p:nvSpPr>
        <p:spPr>
          <a:xfrm>
            <a:off x="238759" y="2771013"/>
            <a:ext cx="4277360" cy="940435"/>
          </a:xfrm>
          <a:prstGeom prst="rect">
            <a:avLst/>
          </a:prstGeom>
        </p:spPr>
        <p:txBody>
          <a:bodyPr vert="horz" wrap="square" lIns="0" tIns="13335" rIns="0" bIns="0" rtlCol="0">
            <a:spAutoFit/>
          </a:bodyPr>
          <a:lstStyle/>
          <a:p>
            <a:pPr marL="12700">
              <a:lnSpc>
                <a:spcPct val="100000"/>
              </a:lnSpc>
              <a:spcBef>
                <a:spcPts val="105"/>
              </a:spcBef>
            </a:pPr>
            <a:r>
              <a:rPr sz="2000" i="1" u="sng" dirty="0">
                <a:uFill>
                  <a:solidFill>
                    <a:srgbClr val="000000"/>
                  </a:solidFill>
                </a:uFill>
                <a:latin typeface="Times New Roman"/>
                <a:cs typeface="Times New Roman"/>
              </a:rPr>
              <a:t>On door</a:t>
            </a:r>
            <a:r>
              <a:rPr sz="2000" i="1" u="sng" spc="-35" dirty="0">
                <a:uFill>
                  <a:solidFill>
                    <a:srgbClr val="000000"/>
                  </a:solidFill>
                </a:uFill>
                <a:latin typeface="Times New Roman"/>
                <a:cs typeface="Times New Roman"/>
              </a:rPr>
              <a:t> </a:t>
            </a:r>
            <a:r>
              <a:rPr sz="2000" i="1" u="sng" dirty="0">
                <a:uFill>
                  <a:solidFill>
                    <a:srgbClr val="000000"/>
                  </a:solidFill>
                </a:uFill>
                <a:latin typeface="Times New Roman"/>
                <a:cs typeface="Times New Roman"/>
              </a:rPr>
              <a:t>opening</a:t>
            </a:r>
            <a:endParaRPr sz="2000">
              <a:latin typeface="Times New Roman"/>
              <a:cs typeface="Times New Roman"/>
            </a:endParaRPr>
          </a:p>
          <a:p>
            <a:pPr marL="756285" indent="-287020">
              <a:lnSpc>
                <a:spcPct val="100000"/>
              </a:lnSpc>
              <a:buFont typeface="Arial"/>
              <a:buChar char="•"/>
              <a:tabLst>
                <a:tab pos="756285" algn="l"/>
                <a:tab pos="756920" algn="l"/>
              </a:tabLst>
            </a:pPr>
            <a:r>
              <a:rPr sz="2000" i="1" spc="-10" dirty="0">
                <a:latin typeface="Times New Roman"/>
                <a:cs typeface="Times New Roman"/>
              </a:rPr>
              <a:t>Control </a:t>
            </a:r>
            <a:r>
              <a:rPr sz="2000" i="1" dirty="0">
                <a:latin typeface="Times New Roman"/>
                <a:cs typeface="Times New Roman"/>
              </a:rPr>
              <a:t>mechanism starts</a:t>
            </a:r>
            <a:r>
              <a:rPr sz="2000" i="1" spc="-140" dirty="0">
                <a:latin typeface="Times New Roman"/>
                <a:cs typeface="Times New Roman"/>
              </a:rPr>
              <a:t> </a:t>
            </a:r>
            <a:r>
              <a:rPr sz="2000" i="1" dirty="0">
                <a:latin typeface="Times New Roman"/>
                <a:cs typeface="Times New Roman"/>
              </a:rPr>
              <a:t>working</a:t>
            </a:r>
            <a:endParaRPr sz="2000">
              <a:latin typeface="Times New Roman"/>
              <a:cs typeface="Times New Roman"/>
            </a:endParaRPr>
          </a:p>
          <a:p>
            <a:pPr marL="756285" indent="-287020">
              <a:lnSpc>
                <a:spcPct val="100000"/>
              </a:lnSpc>
              <a:buFont typeface="Arial"/>
              <a:buChar char="•"/>
              <a:tabLst>
                <a:tab pos="756285" algn="l"/>
                <a:tab pos="756920" algn="l"/>
              </a:tabLst>
            </a:pPr>
            <a:r>
              <a:rPr sz="2000" i="1" dirty="0">
                <a:latin typeface="Times New Roman"/>
                <a:cs typeface="Times New Roman"/>
              </a:rPr>
              <a:t>System gets</a:t>
            </a:r>
            <a:r>
              <a:rPr sz="2000" i="1" spc="-40" dirty="0">
                <a:latin typeface="Times New Roman"/>
                <a:cs typeface="Times New Roman"/>
              </a:rPr>
              <a:t> </a:t>
            </a:r>
            <a:r>
              <a:rPr sz="2000" i="1" dirty="0">
                <a:latin typeface="Times New Roman"/>
                <a:cs typeface="Times New Roman"/>
              </a:rPr>
              <a:t>activated</a:t>
            </a:r>
            <a:endParaRPr sz="2000">
              <a:latin typeface="Times New Roman"/>
              <a:cs typeface="Times New Roman"/>
            </a:endParaRPr>
          </a:p>
        </p:txBody>
      </p:sp>
      <p:sp>
        <p:nvSpPr>
          <p:cNvPr id="29" name="object 29"/>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r>
              <a:rPr dirty="0"/>
              <a:t>8</a:t>
            </a:r>
          </a:p>
        </p:txBody>
      </p:sp>
      <p:sp>
        <p:nvSpPr>
          <p:cNvPr id="27" name="object 27"/>
          <p:cNvSpPr txBox="1"/>
          <p:nvPr/>
        </p:nvSpPr>
        <p:spPr>
          <a:xfrm>
            <a:off x="6291834" y="5717235"/>
            <a:ext cx="2534920" cy="330835"/>
          </a:xfrm>
          <a:prstGeom prst="rect">
            <a:avLst/>
          </a:prstGeom>
        </p:spPr>
        <p:txBody>
          <a:bodyPr vert="horz" wrap="square" lIns="0" tIns="12700" rIns="0" bIns="0" rtlCol="0">
            <a:spAutoFit/>
          </a:bodyPr>
          <a:lstStyle/>
          <a:p>
            <a:pPr marL="12700">
              <a:lnSpc>
                <a:spcPct val="100000"/>
              </a:lnSpc>
              <a:spcBef>
                <a:spcPts val="100"/>
              </a:spcBef>
            </a:pPr>
            <a:r>
              <a:rPr sz="2000" dirty="0">
                <a:latin typeface="Times New Roman"/>
                <a:cs typeface="Times New Roman"/>
              </a:rPr>
              <a:t>Fig. 2. Door lock</a:t>
            </a:r>
            <a:r>
              <a:rPr sz="2000" spc="-125" dirty="0">
                <a:latin typeface="Times New Roman"/>
                <a:cs typeface="Times New Roman"/>
              </a:rPr>
              <a:t> </a:t>
            </a:r>
            <a:r>
              <a:rPr sz="2000" dirty="0">
                <a:latin typeface="Times New Roman"/>
                <a:cs typeface="Times New Roman"/>
              </a:rPr>
              <a:t>system</a:t>
            </a:r>
            <a:endParaRPr sz="2000">
              <a:latin typeface="Times New Roman"/>
              <a:cs typeface="Times New Roman"/>
            </a:endParaRPr>
          </a:p>
        </p:txBody>
      </p:sp>
      <p:sp>
        <p:nvSpPr>
          <p:cNvPr id="28" name="object 28"/>
          <p:cNvSpPr txBox="1"/>
          <p:nvPr/>
        </p:nvSpPr>
        <p:spPr>
          <a:xfrm>
            <a:off x="359460" y="5792825"/>
            <a:ext cx="3478529" cy="330835"/>
          </a:xfrm>
          <a:prstGeom prst="rect">
            <a:avLst/>
          </a:prstGeom>
        </p:spPr>
        <p:txBody>
          <a:bodyPr vert="horz" wrap="square" lIns="0" tIns="12700" rIns="0" bIns="0" rtlCol="0">
            <a:spAutoFit/>
          </a:bodyPr>
          <a:lstStyle/>
          <a:p>
            <a:pPr marL="12700">
              <a:lnSpc>
                <a:spcPct val="100000"/>
              </a:lnSpc>
              <a:spcBef>
                <a:spcPts val="100"/>
              </a:spcBef>
            </a:pPr>
            <a:r>
              <a:rPr sz="2000" dirty="0">
                <a:latin typeface="Times New Roman"/>
                <a:cs typeface="Times New Roman"/>
              </a:rPr>
              <a:t>Fig. 1. Inductive </a:t>
            </a:r>
            <a:r>
              <a:rPr sz="2000" spc="-5" dirty="0">
                <a:latin typeface="Times New Roman"/>
                <a:cs typeface="Times New Roman"/>
              </a:rPr>
              <a:t>proximity</a:t>
            </a:r>
            <a:r>
              <a:rPr sz="2000" spc="-114" dirty="0">
                <a:latin typeface="Times New Roman"/>
                <a:cs typeface="Times New Roman"/>
              </a:rPr>
              <a:t> </a:t>
            </a:r>
            <a:r>
              <a:rPr sz="2000" dirty="0">
                <a:latin typeface="Times New Roman"/>
                <a:cs typeface="Times New Roman"/>
              </a:rPr>
              <a:t>sensor</a:t>
            </a:r>
            <a:endParaRPr sz="200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76427" y="6548626"/>
            <a:ext cx="1390650" cy="226695"/>
            <a:chOff x="376427" y="6548626"/>
            <a:chExt cx="1390650" cy="226695"/>
          </a:xfrm>
        </p:grpSpPr>
        <p:sp>
          <p:nvSpPr>
            <p:cNvPr id="3" name="object 3"/>
            <p:cNvSpPr/>
            <p:nvPr/>
          </p:nvSpPr>
          <p:spPr>
            <a:xfrm>
              <a:off x="376427" y="6548626"/>
              <a:ext cx="1390649" cy="226373"/>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98094" y="6740566"/>
              <a:ext cx="1350645" cy="15240"/>
            </a:xfrm>
            <a:custGeom>
              <a:avLst/>
              <a:gdLst/>
              <a:ahLst/>
              <a:cxnLst/>
              <a:rect l="l" t="t" r="r" b="b"/>
              <a:pathLst>
                <a:path w="1350645" h="15240">
                  <a:moveTo>
                    <a:pt x="1350314" y="0"/>
                  </a:moveTo>
                  <a:lnTo>
                    <a:pt x="0" y="0"/>
                  </a:lnTo>
                  <a:lnTo>
                    <a:pt x="0" y="15240"/>
                  </a:lnTo>
                  <a:lnTo>
                    <a:pt x="1350314" y="15240"/>
                  </a:lnTo>
                  <a:lnTo>
                    <a:pt x="1350314" y="0"/>
                  </a:lnTo>
                  <a:close/>
                </a:path>
              </a:pathLst>
            </a:custGeom>
            <a:solidFill>
              <a:srgbClr val="FDFDFD"/>
            </a:solidFill>
          </p:spPr>
          <p:txBody>
            <a:bodyPr wrap="square" lIns="0" tIns="0" rIns="0" bIns="0" rtlCol="0"/>
            <a:lstStyle/>
            <a:p>
              <a:endParaRPr/>
            </a:p>
          </p:txBody>
        </p:sp>
        <p:sp>
          <p:nvSpPr>
            <p:cNvPr id="5" name="object 5"/>
            <p:cNvSpPr/>
            <p:nvPr/>
          </p:nvSpPr>
          <p:spPr>
            <a:xfrm>
              <a:off x="398094" y="6740566"/>
              <a:ext cx="1350645" cy="15240"/>
            </a:xfrm>
            <a:custGeom>
              <a:avLst/>
              <a:gdLst/>
              <a:ahLst/>
              <a:cxnLst/>
              <a:rect l="l" t="t" r="r" b="b"/>
              <a:pathLst>
                <a:path w="1350645" h="15240">
                  <a:moveTo>
                    <a:pt x="0" y="0"/>
                  </a:moveTo>
                  <a:lnTo>
                    <a:pt x="450088" y="0"/>
                  </a:lnTo>
                  <a:lnTo>
                    <a:pt x="900226" y="0"/>
                  </a:lnTo>
                  <a:lnTo>
                    <a:pt x="1350314" y="0"/>
                  </a:lnTo>
                  <a:lnTo>
                    <a:pt x="1350314" y="15240"/>
                  </a:lnTo>
                  <a:lnTo>
                    <a:pt x="900226" y="15240"/>
                  </a:lnTo>
                  <a:lnTo>
                    <a:pt x="450088" y="15240"/>
                  </a:lnTo>
                  <a:lnTo>
                    <a:pt x="0" y="15240"/>
                  </a:lnTo>
                  <a:lnTo>
                    <a:pt x="0" y="0"/>
                  </a:lnTo>
                  <a:close/>
                </a:path>
              </a:pathLst>
            </a:custGeom>
            <a:ln w="9143">
              <a:solidFill>
                <a:srgbClr val="E38312"/>
              </a:solidFill>
            </a:ln>
          </p:spPr>
          <p:txBody>
            <a:bodyPr wrap="square" lIns="0" tIns="0" rIns="0" bIns="0" rtlCol="0"/>
            <a:lstStyle/>
            <a:p>
              <a:endParaRPr/>
            </a:p>
          </p:txBody>
        </p:sp>
      </p:grpSp>
      <p:sp>
        <p:nvSpPr>
          <p:cNvPr id="6" name="object 6"/>
          <p:cNvSpPr/>
          <p:nvPr/>
        </p:nvSpPr>
        <p:spPr>
          <a:xfrm>
            <a:off x="127887" y="235924"/>
            <a:ext cx="3425561" cy="399256"/>
          </a:xfrm>
          <a:prstGeom prst="rect">
            <a:avLst/>
          </a:prstGeom>
          <a:blipFill>
            <a:blip r:embed="rId3"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90931" y="101345"/>
            <a:ext cx="3442970" cy="513715"/>
          </a:xfrm>
          <a:prstGeom prst="rect">
            <a:avLst/>
          </a:prstGeom>
        </p:spPr>
        <p:txBody>
          <a:bodyPr vert="horz" wrap="square" lIns="0" tIns="12700" rIns="0" bIns="0" rtlCol="0">
            <a:spAutoFit/>
          </a:bodyPr>
          <a:lstStyle/>
          <a:p>
            <a:pPr marL="12700">
              <a:lnSpc>
                <a:spcPct val="100000"/>
              </a:lnSpc>
              <a:spcBef>
                <a:spcPts val="100"/>
              </a:spcBef>
            </a:pPr>
            <a:r>
              <a:rPr i="1" u="heavy" spc="-40" dirty="0">
                <a:solidFill>
                  <a:srgbClr val="000000"/>
                </a:solidFill>
                <a:uFill>
                  <a:solidFill>
                    <a:srgbClr val="000000"/>
                  </a:solidFill>
                </a:uFill>
                <a:latin typeface="Times New Roman"/>
                <a:cs typeface="Times New Roman"/>
              </a:rPr>
              <a:t>Temperature</a:t>
            </a:r>
            <a:r>
              <a:rPr i="1" u="heavy" spc="-65" dirty="0">
                <a:solidFill>
                  <a:srgbClr val="000000"/>
                </a:solidFill>
                <a:uFill>
                  <a:solidFill>
                    <a:srgbClr val="000000"/>
                  </a:solidFill>
                </a:uFill>
                <a:latin typeface="Times New Roman"/>
                <a:cs typeface="Times New Roman"/>
              </a:rPr>
              <a:t> </a:t>
            </a:r>
            <a:r>
              <a:rPr i="1" u="heavy" dirty="0">
                <a:solidFill>
                  <a:srgbClr val="000000"/>
                </a:solidFill>
                <a:uFill>
                  <a:solidFill>
                    <a:srgbClr val="000000"/>
                  </a:solidFill>
                </a:uFill>
                <a:latin typeface="Times New Roman"/>
                <a:cs typeface="Times New Roman"/>
              </a:rPr>
              <a:t>Sensing</a:t>
            </a:r>
          </a:p>
        </p:txBody>
      </p:sp>
      <p:sp>
        <p:nvSpPr>
          <p:cNvPr id="8" name="object 8"/>
          <p:cNvSpPr/>
          <p:nvPr/>
        </p:nvSpPr>
        <p:spPr>
          <a:xfrm>
            <a:off x="88392" y="550218"/>
            <a:ext cx="3463290" cy="63191"/>
          </a:xfrm>
          <a:prstGeom prst="rect">
            <a:avLst/>
          </a:prstGeom>
          <a:blipFill>
            <a:blip r:embed="rId4" cstate="print"/>
            <a:stretch>
              <a:fillRect/>
            </a:stretch>
          </a:blipFill>
        </p:spPr>
        <p:txBody>
          <a:bodyPr wrap="square" lIns="0" tIns="0" rIns="0" bIns="0" rtlCol="0"/>
          <a:lstStyle/>
          <a:p>
            <a:endParaRPr/>
          </a:p>
        </p:txBody>
      </p:sp>
      <p:sp>
        <p:nvSpPr>
          <p:cNvPr id="9" name="object 9"/>
          <p:cNvSpPr txBox="1"/>
          <p:nvPr/>
        </p:nvSpPr>
        <p:spPr>
          <a:xfrm>
            <a:off x="706627" y="1071118"/>
            <a:ext cx="7112634" cy="1855470"/>
          </a:xfrm>
          <a:prstGeom prst="rect">
            <a:avLst/>
          </a:prstGeom>
        </p:spPr>
        <p:txBody>
          <a:bodyPr vert="horz" wrap="square" lIns="0" tIns="13335" rIns="0" bIns="0" rtlCol="0">
            <a:spAutoFit/>
          </a:bodyPr>
          <a:lstStyle/>
          <a:p>
            <a:pPr marL="299085" marR="5080" indent="-287020">
              <a:lnSpc>
                <a:spcPct val="100000"/>
              </a:lnSpc>
              <a:spcBef>
                <a:spcPts val="105"/>
              </a:spcBef>
              <a:buFont typeface="Arial"/>
              <a:buChar char="•"/>
              <a:tabLst>
                <a:tab pos="299085" algn="l"/>
                <a:tab pos="299720" algn="l"/>
                <a:tab pos="2443480" algn="l"/>
              </a:tabLst>
            </a:pPr>
            <a:r>
              <a:rPr sz="2000" spc="-70" dirty="0">
                <a:latin typeface="Times New Roman"/>
                <a:cs typeface="Times New Roman"/>
              </a:rPr>
              <a:t>We </a:t>
            </a:r>
            <a:r>
              <a:rPr sz="2000" dirty="0">
                <a:latin typeface="Times New Roman"/>
                <a:cs typeface="Times New Roman"/>
              </a:rPr>
              <a:t>are</a:t>
            </a:r>
            <a:r>
              <a:rPr sz="2000" spc="35" dirty="0">
                <a:latin typeface="Times New Roman"/>
                <a:cs typeface="Times New Roman"/>
              </a:rPr>
              <a:t> </a:t>
            </a:r>
            <a:r>
              <a:rPr sz="2000" dirty="0">
                <a:latin typeface="Times New Roman"/>
                <a:cs typeface="Times New Roman"/>
              </a:rPr>
              <a:t>using</a:t>
            </a:r>
            <a:r>
              <a:rPr sz="2000" spc="-20" dirty="0">
                <a:latin typeface="Times New Roman"/>
                <a:cs typeface="Times New Roman"/>
              </a:rPr>
              <a:t> </a:t>
            </a:r>
            <a:r>
              <a:rPr sz="2000" dirty="0">
                <a:latin typeface="Times New Roman"/>
                <a:cs typeface="Times New Roman"/>
              </a:rPr>
              <a:t>LM35	</a:t>
            </a:r>
            <a:r>
              <a:rPr sz="2000" spc="-5" dirty="0">
                <a:latin typeface="Times New Roman"/>
                <a:cs typeface="Times New Roman"/>
              </a:rPr>
              <a:t>integrated-circuit temperature </a:t>
            </a:r>
            <a:r>
              <a:rPr sz="2000" dirty="0">
                <a:latin typeface="Times New Roman"/>
                <a:cs typeface="Times New Roman"/>
              </a:rPr>
              <a:t>devices with</a:t>
            </a:r>
            <a:r>
              <a:rPr sz="2000" spc="-95" dirty="0">
                <a:latin typeface="Times New Roman"/>
                <a:cs typeface="Times New Roman"/>
              </a:rPr>
              <a:t> </a:t>
            </a:r>
            <a:r>
              <a:rPr sz="2000" dirty="0">
                <a:latin typeface="Times New Roman"/>
                <a:cs typeface="Times New Roman"/>
              </a:rPr>
              <a:t>an  output voltage linearly proportional to the Centigrade</a:t>
            </a:r>
            <a:r>
              <a:rPr sz="2000" spc="-204" dirty="0">
                <a:latin typeface="Times New Roman"/>
                <a:cs typeface="Times New Roman"/>
              </a:rPr>
              <a:t> </a:t>
            </a:r>
            <a:r>
              <a:rPr sz="2000" spc="-5" dirty="0">
                <a:latin typeface="Times New Roman"/>
                <a:cs typeface="Times New Roman"/>
              </a:rPr>
              <a:t>temperature.</a:t>
            </a:r>
            <a:endParaRPr sz="2000">
              <a:latin typeface="Times New Roman"/>
              <a:cs typeface="Times New Roman"/>
            </a:endParaRPr>
          </a:p>
          <a:p>
            <a:pPr marL="299085" indent="-287020">
              <a:lnSpc>
                <a:spcPct val="100000"/>
              </a:lnSpc>
              <a:buFont typeface="Arial"/>
              <a:buChar char="•"/>
              <a:tabLst>
                <a:tab pos="299085" algn="l"/>
                <a:tab pos="299720" algn="l"/>
              </a:tabLst>
            </a:pPr>
            <a:r>
              <a:rPr sz="2000" dirty="0">
                <a:latin typeface="Times New Roman"/>
                <a:cs typeface="Times New Roman"/>
              </a:rPr>
              <a:t>Linear + 10-mV/°C </a:t>
            </a:r>
            <a:r>
              <a:rPr sz="2000" spc="-5" dirty="0">
                <a:latin typeface="Times New Roman"/>
                <a:cs typeface="Times New Roman"/>
              </a:rPr>
              <a:t>Scale</a:t>
            </a:r>
            <a:r>
              <a:rPr sz="2000" spc="-65" dirty="0">
                <a:latin typeface="Times New Roman"/>
                <a:cs typeface="Times New Roman"/>
              </a:rPr>
              <a:t> </a:t>
            </a:r>
            <a:r>
              <a:rPr sz="2000" dirty="0">
                <a:latin typeface="Times New Roman"/>
                <a:cs typeface="Times New Roman"/>
              </a:rPr>
              <a:t>Factor</a:t>
            </a:r>
            <a:endParaRPr sz="2000">
              <a:latin typeface="Times New Roman"/>
              <a:cs typeface="Times New Roman"/>
            </a:endParaRPr>
          </a:p>
          <a:p>
            <a:pPr marL="299085" indent="-287020">
              <a:lnSpc>
                <a:spcPct val="100000"/>
              </a:lnSpc>
              <a:buFont typeface="Arial"/>
              <a:buChar char="•"/>
              <a:tabLst>
                <a:tab pos="299085" algn="l"/>
                <a:tab pos="299720" algn="l"/>
              </a:tabLst>
            </a:pPr>
            <a:r>
              <a:rPr sz="2000" dirty="0">
                <a:latin typeface="Times New Roman"/>
                <a:cs typeface="Times New Roman"/>
              </a:rPr>
              <a:t>0.5°C Ensured Accuracy (at</a:t>
            </a:r>
            <a:r>
              <a:rPr sz="2000" spc="-220" dirty="0">
                <a:latin typeface="Times New Roman"/>
                <a:cs typeface="Times New Roman"/>
              </a:rPr>
              <a:t> </a:t>
            </a:r>
            <a:r>
              <a:rPr sz="2000" spc="5" dirty="0">
                <a:latin typeface="Times New Roman"/>
                <a:cs typeface="Times New Roman"/>
              </a:rPr>
              <a:t>25°C)</a:t>
            </a:r>
            <a:endParaRPr sz="2000">
              <a:latin typeface="Times New Roman"/>
              <a:cs typeface="Times New Roman"/>
            </a:endParaRPr>
          </a:p>
          <a:p>
            <a:pPr marL="299085" indent="-287020">
              <a:lnSpc>
                <a:spcPct val="100000"/>
              </a:lnSpc>
              <a:buFont typeface="Arial"/>
              <a:buChar char="•"/>
              <a:tabLst>
                <a:tab pos="299085" algn="l"/>
                <a:tab pos="299720" algn="l"/>
              </a:tabLst>
            </a:pPr>
            <a:r>
              <a:rPr sz="2000" dirty="0">
                <a:latin typeface="Times New Roman"/>
                <a:cs typeface="Times New Roman"/>
              </a:rPr>
              <a:t>Less Than 60-μA Current</a:t>
            </a:r>
            <a:r>
              <a:rPr sz="2000" spc="-250" dirty="0">
                <a:latin typeface="Times New Roman"/>
                <a:cs typeface="Times New Roman"/>
              </a:rPr>
              <a:t> </a:t>
            </a:r>
            <a:r>
              <a:rPr sz="2000" dirty="0">
                <a:latin typeface="Times New Roman"/>
                <a:cs typeface="Times New Roman"/>
              </a:rPr>
              <a:t>Drain</a:t>
            </a:r>
            <a:endParaRPr sz="2000">
              <a:latin typeface="Times New Roman"/>
              <a:cs typeface="Times New Roman"/>
            </a:endParaRPr>
          </a:p>
          <a:p>
            <a:pPr marL="299085" indent="-287020">
              <a:lnSpc>
                <a:spcPct val="100000"/>
              </a:lnSpc>
              <a:buFont typeface="Arial"/>
              <a:buChar char="•"/>
              <a:tabLst>
                <a:tab pos="299085" algn="l"/>
                <a:tab pos="299720" algn="l"/>
              </a:tabLst>
            </a:pPr>
            <a:r>
              <a:rPr sz="2000" dirty="0">
                <a:latin typeface="Times New Roman"/>
                <a:cs typeface="Times New Roman"/>
              </a:rPr>
              <a:t>Low Self-Heating, </a:t>
            </a:r>
            <a:r>
              <a:rPr sz="2000" spc="5" dirty="0">
                <a:latin typeface="Times New Roman"/>
                <a:cs typeface="Times New Roman"/>
              </a:rPr>
              <a:t>0.08°C </a:t>
            </a:r>
            <a:r>
              <a:rPr sz="2000" dirty="0">
                <a:latin typeface="Times New Roman"/>
                <a:cs typeface="Times New Roman"/>
              </a:rPr>
              <a:t>in </a:t>
            </a:r>
            <a:r>
              <a:rPr sz="2000" spc="-5" dirty="0">
                <a:latin typeface="Times New Roman"/>
                <a:cs typeface="Times New Roman"/>
              </a:rPr>
              <a:t>Still</a:t>
            </a:r>
            <a:r>
              <a:rPr sz="2000" spc="-229" dirty="0">
                <a:latin typeface="Times New Roman"/>
                <a:cs typeface="Times New Roman"/>
              </a:rPr>
              <a:t> </a:t>
            </a:r>
            <a:r>
              <a:rPr sz="2000" dirty="0">
                <a:latin typeface="Times New Roman"/>
                <a:cs typeface="Times New Roman"/>
              </a:rPr>
              <a:t>Air</a:t>
            </a:r>
            <a:endParaRPr sz="2000">
              <a:latin typeface="Times New Roman"/>
              <a:cs typeface="Times New Roman"/>
            </a:endParaRPr>
          </a:p>
        </p:txBody>
      </p:sp>
      <p:grpSp>
        <p:nvGrpSpPr>
          <p:cNvPr id="10" name="object 10"/>
          <p:cNvGrpSpPr/>
          <p:nvPr/>
        </p:nvGrpSpPr>
        <p:grpSpPr>
          <a:xfrm>
            <a:off x="4518659" y="1868423"/>
            <a:ext cx="4203700" cy="4044315"/>
            <a:chOff x="4518659" y="1868423"/>
            <a:chExt cx="4203700" cy="4044315"/>
          </a:xfrm>
        </p:grpSpPr>
        <p:sp>
          <p:nvSpPr>
            <p:cNvPr id="11" name="object 11"/>
            <p:cNvSpPr/>
            <p:nvPr/>
          </p:nvSpPr>
          <p:spPr>
            <a:xfrm>
              <a:off x="5593079" y="1868423"/>
              <a:ext cx="3128772" cy="2342388"/>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4518659" y="3805427"/>
              <a:ext cx="1933956" cy="1239012"/>
            </a:xfrm>
            <a:prstGeom prst="rect">
              <a:avLst/>
            </a:prstGeom>
            <a:blipFill>
              <a:blip r:embed="rId6" cstate="print"/>
              <a:stretch>
                <a:fillRect/>
              </a:stretch>
            </a:blipFill>
          </p:spPr>
          <p:txBody>
            <a:bodyPr wrap="square" lIns="0" tIns="0" rIns="0" bIns="0" rtlCol="0"/>
            <a:lstStyle/>
            <a:p>
              <a:endParaRPr/>
            </a:p>
          </p:txBody>
        </p:sp>
        <p:sp>
          <p:nvSpPr>
            <p:cNvPr id="13" name="object 13"/>
            <p:cNvSpPr/>
            <p:nvPr/>
          </p:nvSpPr>
          <p:spPr>
            <a:xfrm>
              <a:off x="4663300" y="5327279"/>
              <a:ext cx="753890" cy="282519"/>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5244083" y="5015483"/>
              <a:ext cx="656082" cy="896873"/>
            </a:xfrm>
            <a:prstGeom prst="rect">
              <a:avLst/>
            </a:prstGeom>
            <a:blipFill>
              <a:blip r:embed="rId8" cstate="print"/>
              <a:stretch>
                <a:fillRect/>
              </a:stretch>
            </a:blipFill>
          </p:spPr>
          <p:txBody>
            <a:bodyPr wrap="square" lIns="0" tIns="0" rIns="0" bIns="0" rtlCol="0"/>
            <a:lstStyle/>
            <a:p>
              <a:endParaRPr/>
            </a:p>
          </p:txBody>
        </p:sp>
        <p:sp>
          <p:nvSpPr>
            <p:cNvPr id="15" name="object 15"/>
            <p:cNvSpPr/>
            <p:nvPr/>
          </p:nvSpPr>
          <p:spPr>
            <a:xfrm>
              <a:off x="5460491" y="5202935"/>
              <a:ext cx="607313" cy="576833"/>
            </a:xfrm>
            <a:prstGeom prst="rect">
              <a:avLst/>
            </a:prstGeom>
            <a:blipFill>
              <a:blip r:embed="rId9" cstate="print"/>
              <a:stretch>
                <a:fillRect/>
              </a:stretch>
            </a:blipFill>
          </p:spPr>
          <p:txBody>
            <a:bodyPr wrap="square" lIns="0" tIns="0" rIns="0" bIns="0" rtlCol="0"/>
            <a:lstStyle/>
            <a:p>
              <a:endParaRPr/>
            </a:p>
          </p:txBody>
        </p:sp>
      </p:grpSp>
      <p:sp>
        <p:nvSpPr>
          <p:cNvPr id="16" name="object 16"/>
          <p:cNvSpPr/>
          <p:nvPr/>
        </p:nvSpPr>
        <p:spPr>
          <a:xfrm>
            <a:off x="91303" y="3354842"/>
            <a:ext cx="3213879" cy="400634"/>
          </a:xfrm>
          <a:prstGeom prst="rect">
            <a:avLst/>
          </a:prstGeom>
          <a:blipFill>
            <a:blip r:embed="rId10" cstate="print"/>
            <a:stretch>
              <a:fillRect/>
            </a:stretch>
          </a:blipFill>
        </p:spPr>
        <p:txBody>
          <a:bodyPr wrap="square" lIns="0" tIns="0" rIns="0" bIns="0" rtlCol="0"/>
          <a:lstStyle/>
          <a:p>
            <a:endParaRPr/>
          </a:p>
        </p:txBody>
      </p:sp>
      <p:sp>
        <p:nvSpPr>
          <p:cNvPr id="17" name="object 17"/>
          <p:cNvSpPr txBox="1"/>
          <p:nvPr/>
        </p:nvSpPr>
        <p:spPr>
          <a:xfrm>
            <a:off x="93065" y="3227019"/>
            <a:ext cx="3214370" cy="514350"/>
          </a:xfrm>
          <a:prstGeom prst="rect">
            <a:avLst/>
          </a:prstGeom>
        </p:spPr>
        <p:txBody>
          <a:bodyPr vert="horz" wrap="square" lIns="0" tIns="13335" rIns="0" bIns="0" rtlCol="0">
            <a:spAutoFit/>
          </a:bodyPr>
          <a:lstStyle/>
          <a:p>
            <a:pPr marL="12700">
              <a:lnSpc>
                <a:spcPct val="100000"/>
              </a:lnSpc>
              <a:spcBef>
                <a:spcPts val="105"/>
              </a:spcBef>
            </a:pPr>
            <a:r>
              <a:rPr sz="3200" i="1" u="heavy" dirty="0">
                <a:uFill>
                  <a:solidFill>
                    <a:srgbClr val="000000"/>
                  </a:solidFill>
                </a:uFill>
                <a:latin typeface="Times New Roman"/>
                <a:cs typeface="Times New Roman"/>
              </a:rPr>
              <a:t>Mode of</a:t>
            </a:r>
            <a:r>
              <a:rPr sz="3200" i="1" u="heavy" spc="-65" dirty="0">
                <a:uFill>
                  <a:solidFill>
                    <a:srgbClr val="000000"/>
                  </a:solidFill>
                </a:uFill>
                <a:latin typeface="Times New Roman"/>
                <a:cs typeface="Times New Roman"/>
              </a:rPr>
              <a:t> </a:t>
            </a:r>
            <a:r>
              <a:rPr sz="3200" i="1" u="heavy" dirty="0">
                <a:uFill>
                  <a:solidFill>
                    <a:srgbClr val="000000"/>
                  </a:solidFill>
                </a:uFill>
                <a:latin typeface="Times New Roman"/>
                <a:cs typeface="Times New Roman"/>
              </a:rPr>
              <a:t>operations</a:t>
            </a:r>
            <a:endParaRPr sz="3200">
              <a:latin typeface="Times New Roman"/>
              <a:cs typeface="Times New Roman"/>
            </a:endParaRPr>
          </a:p>
        </p:txBody>
      </p:sp>
      <p:sp>
        <p:nvSpPr>
          <p:cNvPr id="18" name="object 18"/>
          <p:cNvSpPr/>
          <p:nvPr/>
        </p:nvSpPr>
        <p:spPr>
          <a:xfrm>
            <a:off x="89915" y="3675942"/>
            <a:ext cx="3231642" cy="63191"/>
          </a:xfrm>
          <a:prstGeom prst="rect">
            <a:avLst/>
          </a:prstGeom>
          <a:blipFill>
            <a:blip r:embed="rId11" cstate="print"/>
            <a:stretch>
              <a:fillRect/>
            </a:stretch>
          </a:blipFill>
        </p:spPr>
        <p:txBody>
          <a:bodyPr wrap="square" lIns="0" tIns="0" rIns="0" bIns="0" rtlCol="0"/>
          <a:lstStyle/>
          <a:p>
            <a:endParaRPr/>
          </a:p>
        </p:txBody>
      </p:sp>
      <p:sp>
        <p:nvSpPr>
          <p:cNvPr id="19" name="object 19"/>
          <p:cNvSpPr/>
          <p:nvPr/>
        </p:nvSpPr>
        <p:spPr>
          <a:xfrm>
            <a:off x="1030929" y="3896867"/>
            <a:ext cx="1694868" cy="1137293"/>
          </a:xfrm>
          <a:prstGeom prst="rect">
            <a:avLst/>
          </a:prstGeom>
          <a:blipFill>
            <a:blip r:embed="rId12" cstate="print"/>
            <a:stretch>
              <a:fillRect/>
            </a:stretch>
          </a:blipFill>
        </p:spPr>
        <p:txBody>
          <a:bodyPr wrap="square" lIns="0" tIns="0" rIns="0" bIns="0" rtlCol="0"/>
          <a:lstStyle/>
          <a:p>
            <a:endParaRPr/>
          </a:p>
        </p:txBody>
      </p:sp>
      <p:sp>
        <p:nvSpPr>
          <p:cNvPr id="20" name="object 20"/>
          <p:cNvSpPr/>
          <p:nvPr/>
        </p:nvSpPr>
        <p:spPr>
          <a:xfrm>
            <a:off x="688708" y="5232791"/>
            <a:ext cx="753890" cy="282519"/>
          </a:xfrm>
          <a:prstGeom prst="rect">
            <a:avLst/>
          </a:prstGeom>
          <a:blipFill>
            <a:blip r:embed="rId13" cstate="print"/>
            <a:stretch>
              <a:fillRect/>
            </a:stretch>
          </a:blipFill>
        </p:spPr>
        <p:txBody>
          <a:bodyPr wrap="square" lIns="0" tIns="0" rIns="0" bIns="0" rtlCol="0"/>
          <a:lstStyle/>
          <a:p>
            <a:endParaRPr/>
          </a:p>
        </p:txBody>
      </p:sp>
      <p:sp>
        <p:nvSpPr>
          <p:cNvPr id="21" name="object 21"/>
          <p:cNvSpPr txBox="1"/>
          <p:nvPr/>
        </p:nvSpPr>
        <p:spPr>
          <a:xfrm>
            <a:off x="437184" y="4961663"/>
            <a:ext cx="2485390" cy="1294765"/>
          </a:xfrm>
          <a:prstGeom prst="rect">
            <a:avLst/>
          </a:prstGeom>
        </p:spPr>
        <p:txBody>
          <a:bodyPr vert="horz" wrap="square" lIns="0" tIns="172085" rIns="0" bIns="0" rtlCol="0">
            <a:spAutoFit/>
          </a:bodyPr>
          <a:lstStyle/>
          <a:p>
            <a:pPr marL="234315">
              <a:lnSpc>
                <a:spcPct val="100000"/>
              </a:lnSpc>
              <a:spcBef>
                <a:spcPts val="1355"/>
              </a:spcBef>
            </a:pPr>
            <a:r>
              <a:rPr sz="2400" spc="-10" dirty="0">
                <a:latin typeface="Carlito"/>
                <a:cs typeface="Carlito"/>
              </a:rPr>
              <a:t>Range </a:t>
            </a:r>
            <a:r>
              <a:rPr sz="1800" b="1" spc="-5" dirty="0">
                <a:latin typeface="Carlito"/>
                <a:cs typeface="Carlito"/>
              </a:rPr>
              <a:t>2°C </a:t>
            </a:r>
            <a:r>
              <a:rPr sz="1800" b="1" spc="-10" dirty="0">
                <a:latin typeface="Carlito"/>
                <a:cs typeface="Carlito"/>
              </a:rPr>
              <a:t>to</a:t>
            </a:r>
            <a:r>
              <a:rPr sz="1800" b="1" spc="165" dirty="0">
                <a:latin typeface="Carlito"/>
                <a:cs typeface="Carlito"/>
              </a:rPr>
              <a:t> </a:t>
            </a:r>
            <a:r>
              <a:rPr sz="1800" b="1" spc="-5" dirty="0">
                <a:latin typeface="Carlito"/>
                <a:cs typeface="Carlito"/>
              </a:rPr>
              <a:t>150°C</a:t>
            </a:r>
            <a:endParaRPr sz="1800">
              <a:latin typeface="Carlito"/>
              <a:cs typeface="Carlito"/>
            </a:endParaRPr>
          </a:p>
          <a:p>
            <a:pPr marL="12700">
              <a:lnSpc>
                <a:spcPct val="100000"/>
              </a:lnSpc>
              <a:spcBef>
                <a:spcPts val="1055"/>
              </a:spcBef>
            </a:pPr>
            <a:r>
              <a:rPr sz="2000" dirty="0">
                <a:latin typeface="Times New Roman"/>
                <a:cs typeface="Times New Roman"/>
              </a:rPr>
              <a:t>Fig. 4.</a:t>
            </a:r>
            <a:r>
              <a:rPr sz="2000" spc="-35" dirty="0">
                <a:latin typeface="Times New Roman"/>
                <a:cs typeface="Times New Roman"/>
              </a:rPr>
              <a:t> </a:t>
            </a:r>
            <a:r>
              <a:rPr sz="2000" spc="-5" dirty="0">
                <a:latin typeface="Times New Roman"/>
                <a:cs typeface="Times New Roman"/>
              </a:rPr>
              <a:t>Basic</a:t>
            </a:r>
            <a:endParaRPr sz="2000">
              <a:latin typeface="Times New Roman"/>
              <a:cs typeface="Times New Roman"/>
            </a:endParaRPr>
          </a:p>
          <a:p>
            <a:pPr marL="12700">
              <a:lnSpc>
                <a:spcPct val="100000"/>
              </a:lnSpc>
            </a:pPr>
            <a:r>
              <a:rPr sz="2000" dirty="0">
                <a:latin typeface="Times New Roman"/>
                <a:cs typeface="Times New Roman"/>
              </a:rPr>
              <a:t>Configuration of LM</a:t>
            </a:r>
            <a:r>
              <a:rPr sz="2000" spc="-135" dirty="0">
                <a:latin typeface="Times New Roman"/>
                <a:cs typeface="Times New Roman"/>
              </a:rPr>
              <a:t> </a:t>
            </a:r>
            <a:r>
              <a:rPr sz="2000" dirty="0">
                <a:latin typeface="Times New Roman"/>
                <a:cs typeface="Times New Roman"/>
              </a:rPr>
              <a:t>35</a:t>
            </a:r>
            <a:endParaRPr sz="2000">
              <a:latin typeface="Times New Roman"/>
              <a:cs typeface="Times New Roman"/>
            </a:endParaRPr>
          </a:p>
        </p:txBody>
      </p:sp>
      <p:sp>
        <p:nvSpPr>
          <p:cNvPr id="24" name="object 2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r>
              <a:rPr dirty="0"/>
              <a:t>10</a:t>
            </a:r>
          </a:p>
        </p:txBody>
      </p:sp>
      <p:sp>
        <p:nvSpPr>
          <p:cNvPr id="22" name="object 22"/>
          <p:cNvSpPr txBox="1"/>
          <p:nvPr/>
        </p:nvSpPr>
        <p:spPr>
          <a:xfrm>
            <a:off x="7053198" y="4152391"/>
            <a:ext cx="1444625" cy="330835"/>
          </a:xfrm>
          <a:prstGeom prst="rect">
            <a:avLst/>
          </a:prstGeom>
        </p:spPr>
        <p:txBody>
          <a:bodyPr vert="horz" wrap="square" lIns="0" tIns="12700" rIns="0" bIns="0" rtlCol="0">
            <a:spAutoFit/>
          </a:bodyPr>
          <a:lstStyle/>
          <a:p>
            <a:pPr marL="12700">
              <a:lnSpc>
                <a:spcPct val="100000"/>
              </a:lnSpc>
              <a:spcBef>
                <a:spcPts val="100"/>
              </a:spcBef>
            </a:pPr>
            <a:r>
              <a:rPr sz="2000" dirty="0">
                <a:latin typeface="Times New Roman"/>
                <a:cs typeface="Times New Roman"/>
              </a:rPr>
              <a:t>Fig. 6. LM</a:t>
            </a:r>
            <a:r>
              <a:rPr sz="2000" spc="-100" dirty="0">
                <a:latin typeface="Times New Roman"/>
                <a:cs typeface="Times New Roman"/>
              </a:rPr>
              <a:t> </a:t>
            </a:r>
            <a:r>
              <a:rPr sz="2000" dirty="0">
                <a:latin typeface="Times New Roman"/>
                <a:cs typeface="Times New Roman"/>
              </a:rPr>
              <a:t>35</a:t>
            </a:r>
            <a:endParaRPr sz="2000">
              <a:latin typeface="Times New Roman"/>
              <a:cs typeface="Times New Roman"/>
            </a:endParaRPr>
          </a:p>
        </p:txBody>
      </p:sp>
      <p:sp>
        <p:nvSpPr>
          <p:cNvPr id="23" name="object 23"/>
          <p:cNvSpPr txBox="1"/>
          <p:nvPr/>
        </p:nvSpPr>
        <p:spPr>
          <a:xfrm>
            <a:off x="4612894" y="4954982"/>
            <a:ext cx="3355340" cy="1076960"/>
          </a:xfrm>
          <a:prstGeom prst="rect">
            <a:avLst/>
          </a:prstGeom>
        </p:spPr>
        <p:txBody>
          <a:bodyPr vert="horz" wrap="square" lIns="0" tIns="171450" rIns="0" bIns="0" rtlCol="0">
            <a:spAutoFit/>
          </a:bodyPr>
          <a:lstStyle/>
          <a:p>
            <a:pPr marL="34290">
              <a:lnSpc>
                <a:spcPct val="100000"/>
              </a:lnSpc>
              <a:spcBef>
                <a:spcPts val="1350"/>
              </a:spcBef>
            </a:pPr>
            <a:r>
              <a:rPr sz="2400" spc="-10" dirty="0">
                <a:latin typeface="Carlito"/>
                <a:cs typeface="Carlito"/>
              </a:rPr>
              <a:t>Range </a:t>
            </a:r>
            <a:r>
              <a:rPr sz="3200" b="1" dirty="0">
                <a:latin typeface="Carlito"/>
                <a:cs typeface="Carlito"/>
              </a:rPr>
              <a:t>-</a:t>
            </a:r>
            <a:r>
              <a:rPr sz="2000" b="1" dirty="0">
                <a:latin typeface="Carlito"/>
                <a:cs typeface="Carlito"/>
              </a:rPr>
              <a:t>55</a:t>
            </a:r>
            <a:r>
              <a:rPr sz="1800" b="1" dirty="0">
                <a:latin typeface="Carlito"/>
                <a:cs typeface="Carlito"/>
              </a:rPr>
              <a:t>°C </a:t>
            </a:r>
            <a:r>
              <a:rPr sz="1800" b="1" spc="-10" dirty="0">
                <a:latin typeface="Carlito"/>
                <a:cs typeface="Carlito"/>
              </a:rPr>
              <a:t>to</a:t>
            </a:r>
            <a:r>
              <a:rPr sz="1800" b="1" spc="160" dirty="0">
                <a:latin typeface="Carlito"/>
                <a:cs typeface="Carlito"/>
              </a:rPr>
              <a:t> </a:t>
            </a:r>
            <a:r>
              <a:rPr sz="1800" b="1" spc="-5" dirty="0">
                <a:latin typeface="Carlito"/>
                <a:cs typeface="Carlito"/>
              </a:rPr>
              <a:t>150°C</a:t>
            </a:r>
            <a:endParaRPr sz="1800">
              <a:latin typeface="Carlito"/>
              <a:cs typeface="Carlito"/>
            </a:endParaRPr>
          </a:p>
          <a:p>
            <a:pPr marL="12700">
              <a:lnSpc>
                <a:spcPct val="100000"/>
              </a:lnSpc>
              <a:spcBef>
                <a:spcPts val="785"/>
              </a:spcBef>
            </a:pPr>
            <a:r>
              <a:rPr sz="2000" dirty="0">
                <a:latin typeface="Times New Roman"/>
                <a:cs typeface="Times New Roman"/>
              </a:rPr>
              <a:t>Fig. 5. Full Range</a:t>
            </a:r>
            <a:r>
              <a:rPr sz="2000" spc="-125" dirty="0">
                <a:latin typeface="Times New Roman"/>
                <a:cs typeface="Times New Roman"/>
              </a:rPr>
              <a:t> </a:t>
            </a:r>
            <a:r>
              <a:rPr sz="2000" dirty="0">
                <a:latin typeface="Times New Roman"/>
                <a:cs typeface="Times New Roman"/>
              </a:rPr>
              <a:t>Configuration</a:t>
            </a:r>
            <a:endParaRPr sz="200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76427" y="6548626"/>
            <a:ext cx="1390650" cy="226695"/>
            <a:chOff x="376427" y="6548626"/>
            <a:chExt cx="1390650" cy="226695"/>
          </a:xfrm>
        </p:grpSpPr>
        <p:sp>
          <p:nvSpPr>
            <p:cNvPr id="3" name="object 3"/>
            <p:cNvSpPr/>
            <p:nvPr/>
          </p:nvSpPr>
          <p:spPr>
            <a:xfrm>
              <a:off x="376427" y="6548626"/>
              <a:ext cx="1390649" cy="226373"/>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98094" y="6740566"/>
              <a:ext cx="1350645" cy="15240"/>
            </a:xfrm>
            <a:custGeom>
              <a:avLst/>
              <a:gdLst/>
              <a:ahLst/>
              <a:cxnLst/>
              <a:rect l="l" t="t" r="r" b="b"/>
              <a:pathLst>
                <a:path w="1350645" h="15240">
                  <a:moveTo>
                    <a:pt x="1350314" y="0"/>
                  </a:moveTo>
                  <a:lnTo>
                    <a:pt x="0" y="0"/>
                  </a:lnTo>
                  <a:lnTo>
                    <a:pt x="0" y="15240"/>
                  </a:lnTo>
                  <a:lnTo>
                    <a:pt x="1350314" y="15240"/>
                  </a:lnTo>
                  <a:lnTo>
                    <a:pt x="1350314" y="0"/>
                  </a:lnTo>
                  <a:close/>
                </a:path>
              </a:pathLst>
            </a:custGeom>
            <a:solidFill>
              <a:srgbClr val="FDFDFD"/>
            </a:solidFill>
          </p:spPr>
          <p:txBody>
            <a:bodyPr wrap="square" lIns="0" tIns="0" rIns="0" bIns="0" rtlCol="0"/>
            <a:lstStyle/>
            <a:p>
              <a:endParaRPr/>
            </a:p>
          </p:txBody>
        </p:sp>
        <p:sp>
          <p:nvSpPr>
            <p:cNvPr id="5" name="object 5"/>
            <p:cNvSpPr/>
            <p:nvPr/>
          </p:nvSpPr>
          <p:spPr>
            <a:xfrm>
              <a:off x="398094" y="6740566"/>
              <a:ext cx="1350645" cy="15240"/>
            </a:xfrm>
            <a:custGeom>
              <a:avLst/>
              <a:gdLst/>
              <a:ahLst/>
              <a:cxnLst/>
              <a:rect l="l" t="t" r="r" b="b"/>
              <a:pathLst>
                <a:path w="1350645" h="15240">
                  <a:moveTo>
                    <a:pt x="0" y="0"/>
                  </a:moveTo>
                  <a:lnTo>
                    <a:pt x="450088" y="0"/>
                  </a:lnTo>
                  <a:lnTo>
                    <a:pt x="900226" y="0"/>
                  </a:lnTo>
                  <a:lnTo>
                    <a:pt x="1350314" y="0"/>
                  </a:lnTo>
                  <a:lnTo>
                    <a:pt x="1350314" y="15240"/>
                  </a:lnTo>
                  <a:lnTo>
                    <a:pt x="900226" y="15240"/>
                  </a:lnTo>
                  <a:lnTo>
                    <a:pt x="450088" y="15240"/>
                  </a:lnTo>
                  <a:lnTo>
                    <a:pt x="0" y="15240"/>
                  </a:lnTo>
                  <a:lnTo>
                    <a:pt x="0" y="0"/>
                  </a:lnTo>
                  <a:close/>
                </a:path>
              </a:pathLst>
            </a:custGeom>
            <a:ln w="9143">
              <a:solidFill>
                <a:srgbClr val="E38312"/>
              </a:solidFill>
            </a:ln>
          </p:spPr>
          <p:txBody>
            <a:bodyPr wrap="square" lIns="0" tIns="0" rIns="0" bIns="0" rtlCol="0"/>
            <a:lstStyle/>
            <a:p>
              <a:endParaRPr/>
            </a:p>
          </p:txBody>
        </p:sp>
      </p:grpSp>
      <p:sp>
        <p:nvSpPr>
          <p:cNvPr id="6" name="object 6"/>
          <p:cNvSpPr/>
          <p:nvPr/>
        </p:nvSpPr>
        <p:spPr>
          <a:xfrm>
            <a:off x="132454" y="305318"/>
            <a:ext cx="3407279" cy="405186"/>
          </a:xfrm>
          <a:prstGeom prst="rect">
            <a:avLst/>
          </a:prstGeom>
          <a:blipFill>
            <a:blip r:embed="rId3"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94284" y="177800"/>
            <a:ext cx="3431540" cy="513715"/>
          </a:xfrm>
          <a:prstGeom prst="rect">
            <a:avLst/>
          </a:prstGeom>
        </p:spPr>
        <p:txBody>
          <a:bodyPr vert="horz" wrap="square" lIns="0" tIns="12700" rIns="0" bIns="0" rtlCol="0">
            <a:spAutoFit/>
          </a:bodyPr>
          <a:lstStyle/>
          <a:p>
            <a:pPr marL="12700">
              <a:lnSpc>
                <a:spcPct val="100000"/>
              </a:lnSpc>
              <a:spcBef>
                <a:spcPts val="100"/>
              </a:spcBef>
            </a:pPr>
            <a:r>
              <a:rPr i="1" u="heavy" spc="-35" dirty="0">
                <a:solidFill>
                  <a:srgbClr val="000000"/>
                </a:solidFill>
                <a:uFill>
                  <a:solidFill>
                    <a:srgbClr val="000000"/>
                  </a:solidFill>
                </a:uFill>
                <a:latin typeface="Times New Roman"/>
                <a:cs typeface="Times New Roman"/>
              </a:rPr>
              <a:t>Temperature</a:t>
            </a:r>
            <a:r>
              <a:rPr i="1" u="heavy" spc="-95" dirty="0">
                <a:solidFill>
                  <a:srgbClr val="000000"/>
                </a:solidFill>
                <a:uFill>
                  <a:solidFill>
                    <a:srgbClr val="000000"/>
                  </a:solidFill>
                </a:uFill>
                <a:latin typeface="Times New Roman"/>
                <a:cs typeface="Times New Roman"/>
              </a:rPr>
              <a:t> </a:t>
            </a:r>
            <a:r>
              <a:rPr i="1" u="heavy" spc="-15" dirty="0">
                <a:solidFill>
                  <a:srgbClr val="000000"/>
                </a:solidFill>
                <a:uFill>
                  <a:solidFill>
                    <a:srgbClr val="000000"/>
                  </a:solidFill>
                </a:uFill>
                <a:latin typeface="Times New Roman"/>
                <a:cs typeface="Times New Roman"/>
              </a:rPr>
              <a:t>Control</a:t>
            </a:r>
          </a:p>
        </p:txBody>
      </p:sp>
      <p:sp>
        <p:nvSpPr>
          <p:cNvPr id="8" name="object 8"/>
          <p:cNvSpPr/>
          <p:nvPr/>
        </p:nvSpPr>
        <p:spPr>
          <a:xfrm>
            <a:off x="91439" y="626418"/>
            <a:ext cx="3446526" cy="63191"/>
          </a:xfrm>
          <a:prstGeom prst="rect">
            <a:avLst/>
          </a:prstGeom>
          <a:blipFill>
            <a:blip r:embed="rId4" cstate="print"/>
            <a:stretch>
              <a:fillRect/>
            </a:stretch>
          </a:blipFill>
        </p:spPr>
        <p:txBody>
          <a:bodyPr wrap="square" lIns="0" tIns="0" rIns="0" bIns="0" rtlCol="0"/>
          <a:lstStyle/>
          <a:p>
            <a:endParaRPr/>
          </a:p>
        </p:txBody>
      </p:sp>
      <p:sp>
        <p:nvSpPr>
          <p:cNvPr id="9" name="object 9"/>
          <p:cNvSpPr txBox="1"/>
          <p:nvPr/>
        </p:nvSpPr>
        <p:spPr>
          <a:xfrm>
            <a:off x="613359" y="747601"/>
            <a:ext cx="4878705" cy="3226435"/>
          </a:xfrm>
          <a:prstGeom prst="rect">
            <a:avLst/>
          </a:prstGeom>
        </p:spPr>
        <p:txBody>
          <a:bodyPr vert="horz" wrap="square" lIns="0" tIns="164465" rIns="0" bIns="0" rtlCol="0">
            <a:spAutoFit/>
          </a:bodyPr>
          <a:lstStyle/>
          <a:p>
            <a:pPr marL="299085" indent="-287020">
              <a:lnSpc>
                <a:spcPct val="100000"/>
              </a:lnSpc>
              <a:spcBef>
                <a:spcPts val="1295"/>
              </a:spcBef>
              <a:buFont typeface="Arial"/>
              <a:buChar char="•"/>
              <a:tabLst>
                <a:tab pos="299085" algn="l"/>
                <a:tab pos="299720" algn="l"/>
                <a:tab pos="765175" algn="l"/>
                <a:tab pos="1205865" algn="l"/>
                <a:tab pos="1887220" algn="l"/>
                <a:tab pos="2681605" algn="l"/>
                <a:tab pos="3615690" algn="l"/>
                <a:tab pos="3943350" algn="l"/>
                <a:tab pos="4556125" algn="l"/>
              </a:tabLst>
            </a:pPr>
            <a:r>
              <a:rPr sz="2000" spc="-150" dirty="0">
                <a:latin typeface="Times New Roman"/>
                <a:cs typeface="Times New Roman"/>
              </a:rPr>
              <a:t>W</a:t>
            </a:r>
            <a:r>
              <a:rPr sz="2000" dirty="0">
                <a:latin typeface="Times New Roman"/>
                <a:cs typeface="Times New Roman"/>
              </a:rPr>
              <a:t>e	</a:t>
            </a:r>
            <a:r>
              <a:rPr sz="2000" spc="-15" dirty="0">
                <a:latin typeface="Times New Roman"/>
                <a:cs typeface="Times New Roman"/>
              </a:rPr>
              <a:t>a</a:t>
            </a:r>
            <a:r>
              <a:rPr sz="2000" dirty="0">
                <a:latin typeface="Times New Roman"/>
                <a:cs typeface="Times New Roman"/>
              </a:rPr>
              <a:t>re	us</a:t>
            </a:r>
            <a:r>
              <a:rPr sz="2000" spc="-10" dirty="0">
                <a:latin typeface="Times New Roman"/>
                <a:cs typeface="Times New Roman"/>
              </a:rPr>
              <a:t>i</a:t>
            </a:r>
            <a:r>
              <a:rPr sz="2000" dirty="0">
                <a:latin typeface="Times New Roman"/>
                <a:cs typeface="Times New Roman"/>
              </a:rPr>
              <a:t>ng	Pel</a:t>
            </a:r>
            <a:r>
              <a:rPr sz="2000" spc="-10" dirty="0">
                <a:latin typeface="Times New Roman"/>
                <a:cs typeface="Times New Roman"/>
              </a:rPr>
              <a:t>t</a:t>
            </a:r>
            <a:r>
              <a:rPr sz="2000" dirty="0">
                <a:latin typeface="Times New Roman"/>
                <a:cs typeface="Times New Roman"/>
              </a:rPr>
              <a:t>i</a:t>
            </a:r>
            <a:r>
              <a:rPr sz="2000" spc="-20" dirty="0">
                <a:latin typeface="Times New Roman"/>
                <a:cs typeface="Times New Roman"/>
              </a:rPr>
              <a:t>e</a:t>
            </a:r>
            <a:r>
              <a:rPr sz="2000" dirty="0">
                <a:latin typeface="Times New Roman"/>
                <a:cs typeface="Times New Roman"/>
              </a:rPr>
              <a:t>r	e</a:t>
            </a:r>
            <a:r>
              <a:rPr sz="2000" spc="-10" dirty="0">
                <a:latin typeface="Times New Roman"/>
                <a:cs typeface="Times New Roman"/>
              </a:rPr>
              <a:t>l</a:t>
            </a:r>
            <a:r>
              <a:rPr sz="2000" dirty="0">
                <a:latin typeface="Times New Roman"/>
                <a:cs typeface="Times New Roman"/>
              </a:rPr>
              <a:t>e</a:t>
            </a:r>
            <a:r>
              <a:rPr sz="2000" spc="-25" dirty="0">
                <a:latin typeface="Times New Roman"/>
                <a:cs typeface="Times New Roman"/>
              </a:rPr>
              <a:t>m</a:t>
            </a:r>
            <a:r>
              <a:rPr sz="2000" dirty="0">
                <a:latin typeface="Times New Roman"/>
                <a:cs typeface="Times New Roman"/>
              </a:rPr>
              <a:t>ent	</a:t>
            </a:r>
            <a:r>
              <a:rPr sz="2000" spc="-20" dirty="0">
                <a:latin typeface="Times New Roman"/>
                <a:cs typeface="Times New Roman"/>
              </a:rPr>
              <a:t>t</a:t>
            </a:r>
            <a:r>
              <a:rPr sz="2000" dirty="0">
                <a:latin typeface="Times New Roman"/>
                <a:cs typeface="Times New Roman"/>
              </a:rPr>
              <a:t>o	ke</a:t>
            </a:r>
            <a:r>
              <a:rPr sz="2000" spc="-10" dirty="0">
                <a:latin typeface="Times New Roman"/>
                <a:cs typeface="Times New Roman"/>
              </a:rPr>
              <a:t>e</a:t>
            </a:r>
            <a:r>
              <a:rPr sz="2000" dirty="0">
                <a:latin typeface="Times New Roman"/>
                <a:cs typeface="Times New Roman"/>
              </a:rPr>
              <a:t>p	</a:t>
            </a:r>
            <a:r>
              <a:rPr sz="2000" spc="-15" dirty="0">
                <a:latin typeface="Times New Roman"/>
                <a:cs typeface="Times New Roman"/>
              </a:rPr>
              <a:t>t</a:t>
            </a:r>
            <a:r>
              <a:rPr sz="2000" dirty="0">
                <a:latin typeface="Times New Roman"/>
                <a:cs typeface="Times New Roman"/>
              </a:rPr>
              <a:t>he</a:t>
            </a:r>
            <a:endParaRPr sz="2000">
              <a:latin typeface="Times New Roman"/>
              <a:cs typeface="Times New Roman"/>
            </a:endParaRPr>
          </a:p>
          <a:p>
            <a:pPr marL="299085">
              <a:lnSpc>
                <a:spcPct val="100000"/>
              </a:lnSpc>
              <a:spcBef>
                <a:spcPts val="1200"/>
              </a:spcBef>
            </a:pPr>
            <a:r>
              <a:rPr sz="2000" spc="-5" dirty="0">
                <a:latin typeface="Times New Roman"/>
                <a:cs typeface="Times New Roman"/>
              </a:rPr>
              <a:t>temperature </a:t>
            </a:r>
            <a:r>
              <a:rPr sz="2000" dirty="0">
                <a:latin typeface="Times New Roman"/>
                <a:cs typeface="Times New Roman"/>
              </a:rPr>
              <a:t>of room below set point</a:t>
            </a:r>
            <a:r>
              <a:rPr sz="2000" spc="-125" dirty="0">
                <a:latin typeface="Times New Roman"/>
                <a:cs typeface="Times New Roman"/>
              </a:rPr>
              <a:t> </a:t>
            </a:r>
            <a:r>
              <a:rPr sz="2000" dirty="0">
                <a:latin typeface="Times New Roman"/>
                <a:cs typeface="Times New Roman"/>
              </a:rPr>
              <a:t>value.</a:t>
            </a:r>
            <a:endParaRPr sz="2000">
              <a:latin typeface="Times New Roman"/>
              <a:cs typeface="Times New Roman"/>
            </a:endParaRPr>
          </a:p>
          <a:p>
            <a:pPr marL="299085" marR="5715" indent="-287020">
              <a:lnSpc>
                <a:spcPct val="150000"/>
              </a:lnSpc>
              <a:buFont typeface="Arial"/>
              <a:buChar char="•"/>
              <a:tabLst>
                <a:tab pos="299085" algn="l"/>
                <a:tab pos="299720" algn="l"/>
              </a:tabLst>
            </a:pPr>
            <a:r>
              <a:rPr sz="2000" spc="-75" dirty="0">
                <a:latin typeface="Times New Roman"/>
                <a:cs typeface="Times New Roman"/>
              </a:rPr>
              <a:t>We </a:t>
            </a:r>
            <a:r>
              <a:rPr sz="2000" spc="-5" dirty="0">
                <a:latin typeface="Times New Roman"/>
                <a:cs typeface="Times New Roman"/>
              </a:rPr>
              <a:t>are </a:t>
            </a:r>
            <a:r>
              <a:rPr sz="2000" dirty="0">
                <a:latin typeface="Times New Roman"/>
                <a:cs typeface="Times New Roman"/>
              </a:rPr>
              <a:t>not </a:t>
            </a:r>
            <a:r>
              <a:rPr sz="2000" spc="-5" dirty="0">
                <a:latin typeface="Times New Roman"/>
                <a:cs typeface="Times New Roman"/>
              </a:rPr>
              <a:t>using heater system to </a:t>
            </a:r>
            <a:r>
              <a:rPr sz="2000" dirty="0">
                <a:latin typeface="Times New Roman"/>
                <a:cs typeface="Times New Roman"/>
              </a:rPr>
              <a:t>rise </a:t>
            </a:r>
            <a:r>
              <a:rPr sz="2000" spc="-5" dirty="0">
                <a:latin typeface="Times New Roman"/>
                <a:cs typeface="Times New Roman"/>
              </a:rPr>
              <a:t>the  temperature in </a:t>
            </a:r>
            <a:r>
              <a:rPr sz="2000" dirty="0">
                <a:latin typeface="Times New Roman"/>
                <a:cs typeface="Times New Roman"/>
              </a:rPr>
              <a:t>case of</a:t>
            </a:r>
            <a:r>
              <a:rPr sz="2000" spc="-50" dirty="0">
                <a:latin typeface="Times New Roman"/>
                <a:cs typeface="Times New Roman"/>
              </a:rPr>
              <a:t> </a:t>
            </a:r>
            <a:r>
              <a:rPr sz="2000" dirty="0">
                <a:latin typeface="Times New Roman"/>
                <a:cs typeface="Times New Roman"/>
              </a:rPr>
              <a:t>coldness.</a:t>
            </a:r>
            <a:endParaRPr sz="2000">
              <a:latin typeface="Times New Roman"/>
              <a:cs typeface="Times New Roman"/>
            </a:endParaRPr>
          </a:p>
          <a:p>
            <a:pPr marL="299085" indent="-287020">
              <a:lnSpc>
                <a:spcPct val="100000"/>
              </a:lnSpc>
              <a:spcBef>
                <a:spcPts val="1200"/>
              </a:spcBef>
              <a:buFont typeface="Arial"/>
              <a:buChar char="•"/>
              <a:tabLst>
                <a:tab pos="299085" algn="l"/>
                <a:tab pos="299720" algn="l"/>
              </a:tabLst>
            </a:pPr>
            <a:r>
              <a:rPr sz="2000" dirty="0">
                <a:latin typeface="Times New Roman"/>
                <a:cs typeface="Times New Roman"/>
              </a:rPr>
              <a:t>Close </a:t>
            </a:r>
            <a:r>
              <a:rPr sz="2000" spc="-5" dirty="0">
                <a:latin typeface="Times New Roman"/>
                <a:cs typeface="Times New Roman"/>
              </a:rPr>
              <a:t>loop control </a:t>
            </a:r>
            <a:r>
              <a:rPr sz="2000" spc="-10" dirty="0">
                <a:latin typeface="Times New Roman"/>
                <a:cs typeface="Times New Roman"/>
              </a:rPr>
              <a:t>is </a:t>
            </a:r>
            <a:r>
              <a:rPr sz="2000" dirty="0">
                <a:latin typeface="Times New Roman"/>
                <a:cs typeface="Times New Roman"/>
              </a:rPr>
              <a:t>used </a:t>
            </a:r>
            <a:r>
              <a:rPr sz="2000" spc="-5" dirty="0">
                <a:latin typeface="Times New Roman"/>
                <a:cs typeface="Times New Roman"/>
              </a:rPr>
              <a:t>for</a:t>
            </a:r>
            <a:r>
              <a:rPr sz="2000" spc="-195" dirty="0">
                <a:latin typeface="Times New Roman"/>
                <a:cs typeface="Times New Roman"/>
              </a:rPr>
              <a:t> </a:t>
            </a:r>
            <a:r>
              <a:rPr sz="2000" spc="-5" dirty="0">
                <a:latin typeface="Times New Roman"/>
                <a:cs typeface="Times New Roman"/>
              </a:rPr>
              <a:t>maintaining</a:t>
            </a:r>
            <a:endParaRPr sz="2000">
              <a:latin typeface="Times New Roman"/>
              <a:cs typeface="Times New Roman"/>
            </a:endParaRPr>
          </a:p>
          <a:p>
            <a:pPr marL="299085">
              <a:lnSpc>
                <a:spcPct val="100000"/>
              </a:lnSpc>
              <a:spcBef>
                <a:spcPts val="1205"/>
              </a:spcBef>
            </a:pPr>
            <a:r>
              <a:rPr sz="2000" dirty="0">
                <a:latin typeface="Times New Roman"/>
                <a:cs typeface="Times New Roman"/>
              </a:rPr>
              <a:t>the </a:t>
            </a:r>
            <a:r>
              <a:rPr sz="2000" spc="-5" dirty="0">
                <a:latin typeface="Times New Roman"/>
                <a:cs typeface="Times New Roman"/>
              </a:rPr>
              <a:t>temperature </a:t>
            </a:r>
            <a:r>
              <a:rPr sz="2000" dirty="0">
                <a:latin typeface="Times New Roman"/>
                <a:cs typeface="Times New Roman"/>
              </a:rPr>
              <a:t>around set</a:t>
            </a:r>
            <a:r>
              <a:rPr sz="2000" spc="-90" dirty="0">
                <a:latin typeface="Times New Roman"/>
                <a:cs typeface="Times New Roman"/>
              </a:rPr>
              <a:t> </a:t>
            </a:r>
            <a:r>
              <a:rPr sz="2000" dirty="0">
                <a:latin typeface="Times New Roman"/>
                <a:cs typeface="Times New Roman"/>
              </a:rPr>
              <a:t>point.</a:t>
            </a:r>
            <a:endParaRPr sz="2000">
              <a:latin typeface="Times New Roman"/>
              <a:cs typeface="Times New Roman"/>
            </a:endParaRPr>
          </a:p>
          <a:p>
            <a:pPr marL="299085" indent="-287020">
              <a:lnSpc>
                <a:spcPct val="100000"/>
              </a:lnSpc>
              <a:spcBef>
                <a:spcPts val="1200"/>
              </a:spcBef>
              <a:buFont typeface="Arial"/>
              <a:buChar char="•"/>
              <a:tabLst>
                <a:tab pos="299085" algn="l"/>
                <a:tab pos="299720" algn="l"/>
              </a:tabLst>
            </a:pPr>
            <a:r>
              <a:rPr sz="2000" dirty="0">
                <a:latin typeface="Times New Roman"/>
                <a:cs typeface="Times New Roman"/>
              </a:rPr>
              <a:t>Control algorithm are </a:t>
            </a:r>
            <a:r>
              <a:rPr sz="2000" spc="5" dirty="0">
                <a:latin typeface="Times New Roman"/>
                <a:cs typeface="Times New Roman"/>
              </a:rPr>
              <a:t>done </a:t>
            </a:r>
            <a:r>
              <a:rPr sz="2000" spc="-5" dirty="0">
                <a:latin typeface="Times New Roman"/>
                <a:cs typeface="Times New Roman"/>
              </a:rPr>
              <a:t>in</a:t>
            </a:r>
            <a:r>
              <a:rPr sz="2000" spc="-150" dirty="0">
                <a:latin typeface="Times New Roman"/>
                <a:cs typeface="Times New Roman"/>
              </a:rPr>
              <a:t> </a:t>
            </a:r>
            <a:r>
              <a:rPr sz="2000" spc="-20" dirty="0">
                <a:latin typeface="Times New Roman"/>
                <a:cs typeface="Times New Roman"/>
              </a:rPr>
              <a:t>LabVIEW.</a:t>
            </a:r>
            <a:endParaRPr sz="2000">
              <a:latin typeface="Times New Roman"/>
              <a:cs typeface="Times New Roman"/>
            </a:endParaRPr>
          </a:p>
        </p:txBody>
      </p:sp>
      <p:grpSp>
        <p:nvGrpSpPr>
          <p:cNvPr id="10" name="object 10"/>
          <p:cNvGrpSpPr/>
          <p:nvPr/>
        </p:nvGrpSpPr>
        <p:grpSpPr>
          <a:xfrm>
            <a:off x="1427931" y="938207"/>
            <a:ext cx="7716520" cy="4811395"/>
            <a:chOff x="1427931" y="938207"/>
            <a:chExt cx="7716520" cy="4811395"/>
          </a:xfrm>
        </p:grpSpPr>
        <p:sp>
          <p:nvSpPr>
            <p:cNvPr id="11" name="object 11"/>
            <p:cNvSpPr/>
            <p:nvPr/>
          </p:nvSpPr>
          <p:spPr>
            <a:xfrm>
              <a:off x="5859157" y="938207"/>
              <a:ext cx="3284842" cy="3403668"/>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1427931" y="4165317"/>
              <a:ext cx="4885485" cy="1584265"/>
            </a:xfrm>
            <a:prstGeom prst="rect">
              <a:avLst/>
            </a:prstGeom>
            <a:blipFill>
              <a:blip r:embed="rId6" cstate="print"/>
              <a:stretch>
                <a:fillRect/>
              </a:stretch>
            </a:blipFill>
          </p:spPr>
          <p:txBody>
            <a:bodyPr wrap="square" lIns="0" tIns="0" rIns="0" bIns="0" rtlCol="0"/>
            <a:lstStyle/>
            <a:p>
              <a:endParaRPr/>
            </a:p>
          </p:txBody>
        </p:sp>
      </p:grpSp>
      <p:sp>
        <p:nvSpPr>
          <p:cNvPr id="13" name="object 13"/>
          <p:cNvSpPr txBox="1"/>
          <p:nvPr/>
        </p:nvSpPr>
        <p:spPr>
          <a:xfrm>
            <a:off x="2461776" y="4372797"/>
            <a:ext cx="115570" cy="229870"/>
          </a:xfrm>
          <a:prstGeom prst="rect">
            <a:avLst/>
          </a:prstGeom>
        </p:spPr>
        <p:txBody>
          <a:bodyPr vert="horz" wrap="square" lIns="0" tIns="17145" rIns="0" bIns="0" rtlCol="0">
            <a:spAutoFit/>
          </a:bodyPr>
          <a:lstStyle/>
          <a:p>
            <a:pPr marL="12700">
              <a:lnSpc>
                <a:spcPct val="100000"/>
              </a:lnSpc>
              <a:spcBef>
                <a:spcPts val="135"/>
              </a:spcBef>
            </a:pPr>
            <a:r>
              <a:rPr sz="1300" spc="55" dirty="0">
                <a:solidFill>
                  <a:srgbClr val="FDFFFF"/>
                </a:solidFill>
                <a:latin typeface="Carlito"/>
                <a:cs typeface="Carlito"/>
              </a:rPr>
              <a:t>+</a:t>
            </a:r>
            <a:endParaRPr sz="1300">
              <a:latin typeface="Carlito"/>
              <a:cs typeface="Carlito"/>
            </a:endParaRP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r>
              <a:rPr dirty="0"/>
              <a:t>12</a:t>
            </a:r>
          </a:p>
        </p:txBody>
      </p:sp>
      <p:sp>
        <p:nvSpPr>
          <p:cNvPr id="14" name="object 14"/>
          <p:cNvSpPr txBox="1"/>
          <p:nvPr/>
        </p:nvSpPr>
        <p:spPr>
          <a:xfrm>
            <a:off x="2337652" y="5370565"/>
            <a:ext cx="492759" cy="229870"/>
          </a:xfrm>
          <a:prstGeom prst="rect">
            <a:avLst/>
          </a:prstGeom>
        </p:spPr>
        <p:txBody>
          <a:bodyPr vert="horz" wrap="square" lIns="0" tIns="17145" rIns="0" bIns="0" rtlCol="0">
            <a:spAutoFit/>
          </a:bodyPr>
          <a:lstStyle/>
          <a:p>
            <a:pPr marL="12700">
              <a:lnSpc>
                <a:spcPct val="100000"/>
              </a:lnSpc>
              <a:spcBef>
                <a:spcPts val="135"/>
              </a:spcBef>
            </a:pPr>
            <a:r>
              <a:rPr sz="1300" spc="125" dirty="0">
                <a:solidFill>
                  <a:srgbClr val="FDFFFF"/>
                </a:solidFill>
                <a:latin typeface="Carlito"/>
                <a:cs typeface="Carlito"/>
              </a:rPr>
              <a:t>LM</a:t>
            </a:r>
            <a:r>
              <a:rPr sz="1300" spc="-75" dirty="0">
                <a:solidFill>
                  <a:srgbClr val="FDFFFF"/>
                </a:solidFill>
                <a:latin typeface="Carlito"/>
                <a:cs typeface="Carlito"/>
              </a:rPr>
              <a:t> </a:t>
            </a:r>
            <a:r>
              <a:rPr sz="1300" spc="75" dirty="0">
                <a:solidFill>
                  <a:srgbClr val="FDFFFF"/>
                </a:solidFill>
                <a:latin typeface="Carlito"/>
                <a:cs typeface="Carlito"/>
              </a:rPr>
              <a:t>35</a:t>
            </a:r>
            <a:endParaRPr sz="1300">
              <a:latin typeface="Carlito"/>
              <a:cs typeface="Carlito"/>
            </a:endParaRPr>
          </a:p>
        </p:txBody>
      </p:sp>
      <p:sp>
        <p:nvSpPr>
          <p:cNvPr id="15" name="object 15"/>
          <p:cNvSpPr txBox="1"/>
          <p:nvPr/>
        </p:nvSpPr>
        <p:spPr>
          <a:xfrm>
            <a:off x="1651761" y="5905601"/>
            <a:ext cx="4696460" cy="330835"/>
          </a:xfrm>
          <a:prstGeom prst="rect">
            <a:avLst/>
          </a:prstGeom>
        </p:spPr>
        <p:txBody>
          <a:bodyPr vert="horz" wrap="square" lIns="0" tIns="12700" rIns="0" bIns="0" rtlCol="0">
            <a:spAutoFit/>
          </a:bodyPr>
          <a:lstStyle/>
          <a:p>
            <a:pPr marL="12700">
              <a:lnSpc>
                <a:spcPct val="100000"/>
              </a:lnSpc>
              <a:spcBef>
                <a:spcPts val="100"/>
              </a:spcBef>
            </a:pPr>
            <a:r>
              <a:rPr sz="2000" dirty="0">
                <a:latin typeface="Times New Roman"/>
                <a:cs typeface="Times New Roman"/>
              </a:rPr>
              <a:t>Fig. 8. </a:t>
            </a:r>
            <a:r>
              <a:rPr sz="2000" spc="-5" dirty="0">
                <a:latin typeface="Times New Roman"/>
                <a:cs typeface="Times New Roman"/>
              </a:rPr>
              <a:t>Block </a:t>
            </a:r>
            <a:r>
              <a:rPr sz="2000" dirty="0">
                <a:latin typeface="Times New Roman"/>
                <a:cs typeface="Times New Roman"/>
              </a:rPr>
              <a:t>diagram of </a:t>
            </a:r>
            <a:r>
              <a:rPr sz="2000" spc="-15" dirty="0">
                <a:latin typeface="Times New Roman"/>
                <a:cs typeface="Times New Roman"/>
              </a:rPr>
              <a:t>Temperature</a:t>
            </a:r>
            <a:r>
              <a:rPr sz="2000" spc="-155" dirty="0">
                <a:latin typeface="Times New Roman"/>
                <a:cs typeface="Times New Roman"/>
              </a:rPr>
              <a:t> </a:t>
            </a:r>
            <a:r>
              <a:rPr sz="2000" dirty="0">
                <a:latin typeface="Times New Roman"/>
                <a:cs typeface="Times New Roman"/>
              </a:rPr>
              <a:t>Control</a:t>
            </a:r>
            <a:endParaRPr sz="2000">
              <a:latin typeface="Times New Roman"/>
              <a:cs typeface="Times New Roman"/>
            </a:endParaRPr>
          </a:p>
        </p:txBody>
      </p:sp>
      <p:sp>
        <p:nvSpPr>
          <p:cNvPr id="16" name="object 16"/>
          <p:cNvSpPr txBox="1"/>
          <p:nvPr/>
        </p:nvSpPr>
        <p:spPr>
          <a:xfrm>
            <a:off x="6799833" y="4578477"/>
            <a:ext cx="2337435" cy="330835"/>
          </a:xfrm>
          <a:prstGeom prst="rect">
            <a:avLst/>
          </a:prstGeom>
        </p:spPr>
        <p:txBody>
          <a:bodyPr vert="horz" wrap="square" lIns="0" tIns="12700" rIns="0" bIns="0" rtlCol="0">
            <a:spAutoFit/>
          </a:bodyPr>
          <a:lstStyle/>
          <a:p>
            <a:pPr marL="12700">
              <a:lnSpc>
                <a:spcPct val="100000"/>
              </a:lnSpc>
              <a:spcBef>
                <a:spcPts val="100"/>
              </a:spcBef>
            </a:pPr>
            <a:r>
              <a:rPr sz="2000" dirty="0">
                <a:latin typeface="Times New Roman"/>
                <a:cs typeface="Times New Roman"/>
              </a:rPr>
              <a:t>Fig. 9. Door lock</a:t>
            </a:r>
            <a:r>
              <a:rPr sz="2000" spc="-105" dirty="0">
                <a:latin typeface="Times New Roman"/>
                <a:cs typeface="Times New Roman"/>
              </a:rPr>
              <a:t> </a:t>
            </a:r>
            <a:r>
              <a:rPr sz="2000" spc="-5" dirty="0">
                <a:latin typeface="Times New Roman"/>
                <a:cs typeface="Times New Roman"/>
              </a:rPr>
              <a:t>syste</a:t>
            </a:r>
            <a:endParaRPr sz="200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93191" y="6510526"/>
            <a:ext cx="1061720" cy="266065"/>
            <a:chOff x="393191" y="6510526"/>
            <a:chExt cx="1061720" cy="266065"/>
          </a:xfrm>
        </p:grpSpPr>
        <p:sp>
          <p:nvSpPr>
            <p:cNvPr id="3" name="object 3"/>
            <p:cNvSpPr/>
            <p:nvPr/>
          </p:nvSpPr>
          <p:spPr>
            <a:xfrm>
              <a:off x="399287" y="6510526"/>
              <a:ext cx="1052322" cy="264401"/>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93191" y="6531076"/>
              <a:ext cx="1061465" cy="24533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16979" y="6737220"/>
              <a:ext cx="1015365" cy="17145"/>
            </a:xfrm>
            <a:custGeom>
              <a:avLst/>
              <a:gdLst/>
              <a:ahLst/>
              <a:cxnLst/>
              <a:rect l="l" t="t" r="r" b="b"/>
              <a:pathLst>
                <a:path w="1015365" h="17145">
                  <a:moveTo>
                    <a:pt x="1014945" y="0"/>
                  </a:moveTo>
                  <a:lnTo>
                    <a:pt x="0" y="0"/>
                  </a:lnTo>
                  <a:lnTo>
                    <a:pt x="0" y="16764"/>
                  </a:lnTo>
                  <a:lnTo>
                    <a:pt x="1014945" y="16764"/>
                  </a:lnTo>
                  <a:lnTo>
                    <a:pt x="1014945" y="0"/>
                  </a:lnTo>
                  <a:close/>
                </a:path>
              </a:pathLst>
            </a:custGeom>
            <a:solidFill>
              <a:srgbClr val="FDFDFD"/>
            </a:solidFill>
          </p:spPr>
          <p:txBody>
            <a:bodyPr wrap="square" lIns="0" tIns="0" rIns="0" bIns="0" rtlCol="0"/>
            <a:lstStyle/>
            <a:p>
              <a:endParaRPr/>
            </a:p>
          </p:txBody>
        </p:sp>
        <p:sp>
          <p:nvSpPr>
            <p:cNvPr id="6" name="object 6"/>
            <p:cNvSpPr/>
            <p:nvPr/>
          </p:nvSpPr>
          <p:spPr>
            <a:xfrm>
              <a:off x="416979" y="6737220"/>
              <a:ext cx="1015365" cy="17145"/>
            </a:xfrm>
            <a:custGeom>
              <a:avLst/>
              <a:gdLst/>
              <a:ahLst/>
              <a:cxnLst/>
              <a:rect l="l" t="t" r="r" b="b"/>
              <a:pathLst>
                <a:path w="1015365" h="17145">
                  <a:moveTo>
                    <a:pt x="0" y="0"/>
                  </a:moveTo>
                  <a:lnTo>
                    <a:pt x="338328" y="0"/>
                  </a:lnTo>
                  <a:lnTo>
                    <a:pt x="676656" y="0"/>
                  </a:lnTo>
                  <a:lnTo>
                    <a:pt x="1014945" y="0"/>
                  </a:lnTo>
                  <a:lnTo>
                    <a:pt x="1014945" y="16764"/>
                  </a:lnTo>
                  <a:lnTo>
                    <a:pt x="676656" y="16764"/>
                  </a:lnTo>
                  <a:lnTo>
                    <a:pt x="338328" y="16764"/>
                  </a:lnTo>
                  <a:lnTo>
                    <a:pt x="0" y="16764"/>
                  </a:lnTo>
                  <a:lnTo>
                    <a:pt x="0" y="0"/>
                  </a:lnTo>
                  <a:close/>
                </a:path>
              </a:pathLst>
            </a:custGeom>
            <a:ln w="9144">
              <a:solidFill>
                <a:srgbClr val="E38312"/>
              </a:solidFill>
            </a:ln>
          </p:spPr>
          <p:txBody>
            <a:bodyPr wrap="square" lIns="0" tIns="0" rIns="0" bIns="0" rtlCol="0"/>
            <a:lstStyle/>
            <a:p>
              <a:endParaRPr/>
            </a:p>
          </p:txBody>
        </p:sp>
      </p:grpSp>
      <p:grpSp>
        <p:nvGrpSpPr>
          <p:cNvPr id="7" name="object 7"/>
          <p:cNvGrpSpPr/>
          <p:nvPr/>
        </p:nvGrpSpPr>
        <p:grpSpPr>
          <a:xfrm>
            <a:off x="170687" y="0"/>
            <a:ext cx="3192145" cy="875665"/>
            <a:chOff x="170687" y="0"/>
            <a:chExt cx="3192145" cy="875665"/>
          </a:xfrm>
        </p:grpSpPr>
        <p:sp>
          <p:nvSpPr>
            <p:cNvPr id="8" name="object 8"/>
            <p:cNvSpPr/>
            <p:nvPr/>
          </p:nvSpPr>
          <p:spPr>
            <a:xfrm>
              <a:off x="173267" y="222286"/>
              <a:ext cx="1550291" cy="399209"/>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170687" y="536502"/>
              <a:ext cx="2948178" cy="63191"/>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1540763" y="0"/>
              <a:ext cx="1821941" cy="875538"/>
            </a:xfrm>
            <a:prstGeom prst="rect">
              <a:avLst/>
            </a:prstGeom>
            <a:blipFill>
              <a:blip r:embed="rId6" cstate="print"/>
              <a:stretch>
                <a:fillRect/>
              </a:stretch>
            </a:blipFill>
          </p:spPr>
          <p:txBody>
            <a:bodyPr wrap="square" lIns="0" tIns="0" rIns="0" bIns="0" rtlCol="0"/>
            <a:lstStyle/>
            <a:p>
              <a:endParaRPr/>
            </a:p>
          </p:txBody>
        </p:sp>
      </p:grpSp>
      <p:sp>
        <p:nvSpPr>
          <p:cNvPr id="11" name="object 11"/>
          <p:cNvSpPr txBox="1">
            <a:spLocks noGrp="1"/>
          </p:cNvSpPr>
          <p:nvPr>
            <p:ph type="title"/>
          </p:nvPr>
        </p:nvSpPr>
        <p:spPr>
          <a:xfrm>
            <a:off x="172618" y="88214"/>
            <a:ext cx="2929255" cy="514350"/>
          </a:xfrm>
          <a:prstGeom prst="rect">
            <a:avLst/>
          </a:prstGeom>
        </p:spPr>
        <p:txBody>
          <a:bodyPr vert="horz" wrap="square" lIns="0" tIns="13335" rIns="0" bIns="0" rtlCol="0">
            <a:spAutoFit/>
          </a:bodyPr>
          <a:lstStyle/>
          <a:p>
            <a:pPr marL="12700">
              <a:lnSpc>
                <a:spcPct val="100000"/>
              </a:lnSpc>
              <a:spcBef>
                <a:spcPts val="105"/>
              </a:spcBef>
            </a:pPr>
            <a:r>
              <a:rPr i="1" u="heavy" dirty="0">
                <a:solidFill>
                  <a:srgbClr val="000000"/>
                </a:solidFill>
                <a:uFill>
                  <a:solidFill>
                    <a:srgbClr val="000000"/>
                  </a:solidFill>
                </a:uFill>
                <a:latin typeface="Times New Roman"/>
                <a:cs typeface="Times New Roman"/>
              </a:rPr>
              <a:t>Humidity</a:t>
            </a:r>
            <a:r>
              <a:rPr i="1" u="heavy" spc="-80" dirty="0">
                <a:solidFill>
                  <a:srgbClr val="000000"/>
                </a:solidFill>
                <a:uFill>
                  <a:solidFill>
                    <a:srgbClr val="000000"/>
                  </a:solidFill>
                </a:uFill>
                <a:latin typeface="Times New Roman"/>
                <a:cs typeface="Times New Roman"/>
              </a:rPr>
              <a:t> </a:t>
            </a:r>
            <a:r>
              <a:rPr u="heavy" dirty="0">
                <a:solidFill>
                  <a:srgbClr val="000000"/>
                </a:solidFill>
                <a:uFill>
                  <a:solidFill>
                    <a:srgbClr val="000000"/>
                  </a:solidFill>
                </a:uFill>
              </a:rPr>
              <a:t>Sensing</a:t>
            </a:r>
          </a:p>
        </p:txBody>
      </p:sp>
      <p:sp>
        <p:nvSpPr>
          <p:cNvPr id="12" name="object 12"/>
          <p:cNvSpPr/>
          <p:nvPr/>
        </p:nvSpPr>
        <p:spPr>
          <a:xfrm>
            <a:off x="6191613" y="1676400"/>
            <a:ext cx="2904767" cy="3505200"/>
          </a:xfrm>
          <a:prstGeom prst="rect">
            <a:avLst/>
          </a:prstGeom>
          <a:blipFill>
            <a:blip r:embed="rId7" cstate="print"/>
            <a:stretch>
              <a:fillRect/>
            </a:stretch>
          </a:blipFill>
        </p:spPr>
        <p:txBody>
          <a:bodyPr wrap="square" lIns="0" tIns="0" rIns="0" bIns="0" rtlCol="0"/>
          <a:lstStyle/>
          <a:p>
            <a:endParaRPr/>
          </a:p>
        </p:txBody>
      </p:sp>
      <p:sp>
        <p:nvSpPr>
          <p:cNvPr id="13" name="object 13"/>
          <p:cNvSpPr txBox="1"/>
          <p:nvPr/>
        </p:nvSpPr>
        <p:spPr>
          <a:xfrm>
            <a:off x="555447" y="767333"/>
            <a:ext cx="5266690" cy="3908425"/>
          </a:xfrm>
          <a:prstGeom prst="rect">
            <a:avLst/>
          </a:prstGeom>
        </p:spPr>
        <p:txBody>
          <a:bodyPr vert="horz" wrap="square" lIns="0" tIns="149860" rIns="0" bIns="0" rtlCol="0">
            <a:spAutoFit/>
          </a:bodyPr>
          <a:lstStyle/>
          <a:p>
            <a:pPr marL="299085" indent="-287020">
              <a:lnSpc>
                <a:spcPct val="100000"/>
              </a:lnSpc>
              <a:spcBef>
                <a:spcPts val="1180"/>
              </a:spcBef>
              <a:buFont typeface="Arial"/>
              <a:buChar char="•"/>
              <a:tabLst>
                <a:tab pos="299085" algn="l"/>
                <a:tab pos="299720" algn="l"/>
              </a:tabLst>
            </a:pPr>
            <a:r>
              <a:rPr sz="1800" spc="-35" dirty="0">
                <a:latin typeface="Carlito"/>
                <a:cs typeface="Carlito"/>
              </a:rPr>
              <a:t>We </a:t>
            </a:r>
            <a:r>
              <a:rPr sz="1800" spc="-10" dirty="0">
                <a:latin typeface="Carlito"/>
                <a:cs typeface="Carlito"/>
              </a:rPr>
              <a:t>are </a:t>
            </a:r>
            <a:r>
              <a:rPr sz="1800" spc="-5" dirty="0">
                <a:latin typeface="Carlito"/>
                <a:cs typeface="Carlito"/>
              </a:rPr>
              <a:t>using DHT11 </a:t>
            </a:r>
            <a:r>
              <a:rPr sz="1800" spc="-15" dirty="0">
                <a:latin typeface="Carlito"/>
                <a:cs typeface="Carlito"/>
              </a:rPr>
              <a:t>for </a:t>
            </a:r>
            <a:r>
              <a:rPr sz="1800" spc="-10" dirty="0">
                <a:latin typeface="Carlito"/>
                <a:cs typeface="Carlito"/>
              </a:rPr>
              <a:t>Humidity</a:t>
            </a:r>
            <a:r>
              <a:rPr sz="1800" spc="114" dirty="0">
                <a:latin typeface="Carlito"/>
                <a:cs typeface="Carlito"/>
              </a:rPr>
              <a:t> </a:t>
            </a:r>
            <a:r>
              <a:rPr sz="1800" spc="-5" dirty="0">
                <a:latin typeface="Carlito"/>
                <a:cs typeface="Carlito"/>
              </a:rPr>
              <a:t>measurement</a:t>
            </a:r>
            <a:endParaRPr sz="1800">
              <a:latin typeface="Carlito"/>
              <a:cs typeface="Carlito"/>
            </a:endParaRPr>
          </a:p>
          <a:p>
            <a:pPr marL="299085" indent="-287020">
              <a:lnSpc>
                <a:spcPct val="100000"/>
              </a:lnSpc>
              <a:spcBef>
                <a:spcPts val="1085"/>
              </a:spcBef>
              <a:buFont typeface="Arial"/>
              <a:buChar char="•"/>
              <a:tabLst>
                <a:tab pos="299085" algn="l"/>
                <a:tab pos="299720" algn="l"/>
              </a:tabLst>
            </a:pPr>
            <a:r>
              <a:rPr sz="1800" spc="-10" dirty="0">
                <a:latin typeface="Carlito"/>
                <a:cs typeface="Carlito"/>
              </a:rPr>
              <a:t>Digital </a:t>
            </a:r>
            <a:r>
              <a:rPr sz="1800" spc="-5" dirty="0">
                <a:latin typeface="Carlito"/>
                <a:cs typeface="Carlito"/>
              </a:rPr>
              <a:t>Sensor with </a:t>
            </a:r>
            <a:r>
              <a:rPr sz="1800" dirty="0">
                <a:latin typeface="Carlito"/>
                <a:cs typeface="Carlito"/>
              </a:rPr>
              <a:t>16bit</a:t>
            </a:r>
            <a:r>
              <a:rPr sz="1800" spc="35" dirty="0">
                <a:latin typeface="Carlito"/>
                <a:cs typeface="Carlito"/>
              </a:rPr>
              <a:t> </a:t>
            </a:r>
            <a:r>
              <a:rPr sz="1800" spc="-10" dirty="0">
                <a:latin typeface="Carlito"/>
                <a:cs typeface="Carlito"/>
              </a:rPr>
              <a:t>resolution</a:t>
            </a:r>
            <a:endParaRPr sz="1800">
              <a:latin typeface="Carlito"/>
              <a:cs typeface="Carlito"/>
            </a:endParaRPr>
          </a:p>
          <a:p>
            <a:pPr marL="299085" indent="-287020">
              <a:lnSpc>
                <a:spcPct val="100000"/>
              </a:lnSpc>
              <a:spcBef>
                <a:spcPts val="1080"/>
              </a:spcBef>
              <a:buFont typeface="Arial"/>
              <a:buChar char="•"/>
              <a:tabLst>
                <a:tab pos="299085" algn="l"/>
                <a:tab pos="299720" algn="l"/>
              </a:tabLst>
            </a:pPr>
            <a:r>
              <a:rPr sz="1800" spc="-5" dirty="0">
                <a:latin typeface="Carlito"/>
                <a:cs typeface="Carlito"/>
              </a:rPr>
              <a:t>Measures </a:t>
            </a:r>
            <a:r>
              <a:rPr sz="1800" spc="-10" dirty="0">
                <a:latin typeface="Carlito"/>
                <a:cs typeface="Carlito"/>
              </a:rPr>
              <a:t>relative</a:t>
            </a:r>
            <a:r>
              <a:rPr sz="1800" spc="-5" dirty="0">
                <a:latin typeface="Carlito"/>
                <a:cs typeface="Carlito"/>
              </a:rPr>
              <a:t> Humidity</a:t>
            </a:r>
            <a:endParaRPr sz="1800">
              <a:latin typeface="Carlito"/>
              <a:cs typeface="Carlito"/>
            </a:endParaRPr>
          </a:p>
          <a:p>
            <a:pPr marL="299085" indent="-287020">
              <a:lnSpc>
                <a:spcPct val="100000"/>
              </a:lnSpc>
              <a:spcBef>
                <a:spcPts val="1080"/>
              </a:spcBef>
              <a:buFont typeface="Arial"/>
              <a:buChar char="•"/>
              <a:tabLst>
                <a:tab pos="299085" algn="l"/>
                <a:tab pos="299720" algn="l"/>
              </a:tabLst>
            </a:pPr>
            <a:r>
              <a:rPr sz="1800" spc="-10" dirty="0">
                <a:latin typeface="Carlito"/>
                <a:cs typeface="Carlito"/>
              </a:rPr>
              <a:t>Accuracy: </a:t>
            </a:r>
            <a:r>
              <a:rPr sz="1800" spc="-25" dirty="0">
                <a:latin typeface="Carlito"/>
                <a:cs typeface="Carlito"/>
              </a:rPr>
              <a:t>At </a:t>
            </a:r>
            <a:r>
              <a:rPr sz="1800" spc="-90" dirty="0">
                <a:latin typeface="Carlito"/>
                <a:cs typeface="Carlito"/>
              </a:rPr>
              <a:t>25</a:t>
            </a:r>
            <a:r>
              <a:rPr sz="1800" spc="-90" dirty="0">
                <a:latin typeface="Arimo"/>
                <a:cs typeface="Arimo"/>
              </a:rPr>
              <a:t>℃ </a:t>
            </a:r>
            <a:r>
              <a:rPr sz="1800" dirty="0">
                <a:latin typeface="Carlito"/>
                <a:cs typeface="Carlito"/>
              </a:rPr>
              <a:t>± 5%</a:t>
            </a:r>
            <a:r>
              <a:rPr sz="1800" spc="45" dirty="0">
                <a:latin typeface="Carlito"/>
                <a:cs typeface="Carlito"/>
              </a:rPr>
              <a:t> </a:t>
            </a:r>
            <a:r>
              <a:rPr sz="1800" dirty="0">
                <a:latin typeface="Carlito"/>
                <a:cs typeface="Carlito"/>
              </a:rPr>
              <a:t>RH</a:t>
            </a:r>
            <a:endParaRPr sz="1800">
              <a:latin typeface="Carlito"/>
              <a:cs typeface="Carlito"/>
            </a:endParaRPr>
          </a:p>
          <a:p>
            <a:pPr marL="299085" indent="-287020">
              <a:lnSpc>
                <a:spcPct val="100000"/>
              </a:lnSpc>
              <a:spcBef>
                <a:spcPts val="1080"/>
              </a:spcBef>
              <a:buFont typeface="Arial"/>
              <a:buChar char="•"/>
              <a:tabLst>
                <a:tab pos="299085" algn="l"/>
                <a:tab pos="299720" algn="l"/>
              </a:tabLst>
            </a:pPr>
            <a:r>
              <a:rPr sz="1800" spc="-10" dirty="0">
                <a:latin typeface="Carlito"/>
                <a:cs typeface="Carlito"/>
              </a:rPr>
              <a:t>Repeatability: </a:t>
            </a:r>
            <a:r>
              <a:rPr sz="1800" dirty="0">
                <a:latin typeface="Carlito"/>
                <a:cs typeface="Carlito"/>
              </a:rPr>
              <a:t>±1%</a:t>
            </a:r>
            <a:r>
              <a:rPr sz="1800" spc="35" dirty="0">
                <a:latin typeface="Carlito"/>
                <a:cs typeface="Carlito"/>
              </a:rPr>
              <a:t> </a:t>
            </a:r>
            <a:r>
              <a:rPr sz="1800" dirty="0">
                <a:latin typeface="Carlito"/>
                <a:cs typeface="Carlito"/>
              </a:rPr>
              <a:t>RH</a:t>
            </a:r>
            <a:endParaRPr sz="1800">
              <a:latin typeface="Carlito"/>
              <a:cs typeface="Carlito"/>
            </a:endParaRPr>
          </a:p>
          <a:p>
            <a:pPr marL="299085" indent="-287020">
              <a:lnSpc>
                <a:spcPct val="100000"/>
              </a:lnSpc>
              <a:spcBef>
                <a:spcPts val="1080"/>
              </a:spcBef>
              <a:buFont typeface="Arial"/>
              <a:buChar char="•"/>
              <a:tabLst>
                <a:tab pos="299085" algn="l"/>
                <a:tab pos="299720" algn="l"/>
              </a:tabLst>
            </a:pPr>
            <a:r>
              <a:rPr sz="1800" spc="-10" dirty="0">
                <a:latin typeface="Carlito"/>
                <a:cs typeface="Carlito"/>
              </a:rPr>
              <a:t>Low</a:t>
            </a:r>
            <a:r>
              <a:rPr sz="1800" spc="15" dirty="0">
                <a:latin typeface="Carlito"/>
                <a:cs typeface="Carlito"/>
              </a:rPr>
              <a:t> </a:t>
            </a:r>
            <a:r>
              <a:rPr sz="1800" spc="-10" dirty="0">
                <a:latin typeface="Carlito"/>
                <a:cs typeface="Carlito"/>
              </a:rPr>
              <a:t>power</a:t>
            </a:r>
            <a:endParaRPr sz="1800">
              <a:latin typeface="Carlito"/>
              <a:cs typeface="Carlito"/>
            </a:endParaRPr>
          </a:p>
          <a:p>
            <a:pPr marL="1213485" lvl="1" indent="-287020">
              <a:lnSpc>
                <a:spcPct val="100000"/>
              </a:lnSpc>
              <a:spcBef>
                <a:spcPts val="1080"/>
              </a:spcBef>
              <a:buFont typeface="Arial"/>
              <a:buChar char="•"/>
              <a:tabLst>
                <a:tab pos="1213485" algn="l"/>
                <a:tab pos="1214120" algn="l"/>
                <a:tab pos="2750820" algn="l"/>
              </a:tabLst>
            </a:pPr>
            <a:r>
              <a:rPr sz="1800" spc="-5" dirty="0">
                <a:latin typeface="Carlito"/>
                <a:cs typeface="Carlito"/>
              </a:rPr>
              <a:t>Supply</a:t>
            </a:r>
            <a:r>
              <a:rPr sz="1800" spc="10" dirty="0">
                <a:latin typeface="Carlito"/>
                <a:cs typeface="Carlito"/>
              </a:rPr>
              <a:t> </a:t>
            </a:r>
            <a:r>
              <a:rPr sz="1800" spc="-10" dirty="0">
                <a:latin typeface="Carlito"/>
                <a:cs typeface="Carlito"/>
              </a:rPr>
              <a:t>Current	</a:t>
            </a:r>
            <a:r>
              <a:rPr sz="1800" dirty="0">
                <a:latin typeface="Carlito"/>
                <a:cs typeface="Carlito"/>
              </a:rPr>
              <a:t>:</a:t>
            </a:r>
            <a:r>
              <a:rPr sz="1800" spc="15" dirty="0">
                <a:latin typeface="Carlito"/>
                <a:cs typeface="Carlito"/>
              </a:rPr>
              <a:t> </a:t>
            </a:r>
            <a:r>
              <a:rPr sz="1800" dirty="0">
                <a:latin typeface="Carlito"/>
                <a:cs typeface="Carlito"/>
              </a:rPr>
              <a:t>0.3mA</a:t>
            </a:r>
            <a:endParaRPr sz="1800">
              <a:latin typeface="Carlito"/>
              <a:cs typeface="Carlito"/>
            </a:endParaRPr>
          </a:p>
          <a:p>
            <a:pPr marL="1213485" lvl="1" indent="-287020">
              <a:lnSpc>
                <a:spcPct val="100000"/>
              </a:lnSpc>
              <a:spcBef>
                <a:spcPts val="1080"/>
              </a:spcBef>
              <a:buChar char="•"/>
              <a:tabLst>
                <a:tab pos="1213485" algn="l"/>
                <a:tab pos="1214120" algn="l"/>
              </a:tabLst>
            </a:pPr>
            <a:r>
              <a:rPr sz="1800" spc="-105" dirty="0">
                <a:latin typeface="Arial"/>
                <a:cs typeface="Arial"/>
              </a:rPr>
              <a:t>Standby </a:t>
            </a:r>
            <a:r>
              <a:rPr sz="1800" spc="-65" dirty="0">
                <a:latin typeface="Arial"/>
                <a:cs typeface="Arial"/>
              </a:rPr>
              <a:t>Current </a:t>
            </a:r>
            <a:r>
              <a:rPr sz="1800" spc="-20" dirty="0">
                <a:latin typeface="Arial"/>
                <a:cs typeface="Arial"/>
              </a:rPr>
              <a:t>: </a:t>
            </a:r>
            <a:r>
              <a:rPr sz="1800" spc="-75" dirty="0">
                <a:latin typeface="Arial"/>
                <a:cs typeface="Arial"/>
              </a:rPr>
              <a:t>60μ</a:t>
            </a:r>
            <a:r>
              <a:rPr sz="1800" spc="-235" dirty="0">
                <a:latin typeface="Arial"/>
                <a:cs typeface="Arial"/>
              </a:rPr>
              <a:t> </a:t>
            </a:r>
            <a:r>
              <a:rPr sz="1800" spc="-160" dirty="0">
                <a:latin typeface="Arial"/>
                <a:cs typeface="Arial"/>
              </a:rPr>
              <a:t>A</a:t>
            </a:r>
            <a:endParaRPr sz="1800">
              <a:latin typeface="Arial"/>
              <a:cs typeface="Arial"/>
            </a:endParaRPr>
          </a:p>
          <a:p>
            <a:pPr marL="299085" marR="5080" indent="-287020">
              <a:lnSpc>
                <a:spcPct val="100000"/>
              </a:lnSpc>
              <a:spcBef>
                <a:spcPts val="325"/>
              </a:spcBef>
              <a:buFont typeface="Arial"/>
              <a:buChar char="•"/>
              <a:tabLst>
                <a:tab pos="299085" algn="l"/>
                <a:tab pos="299720" algn="l"/>
              </a:tabLst>
            </a:pPr>
            <a:r>
              <a:rPr sz="1800" spc="-5" dirty="0">
                <a:latin typeface="Carlito"/>
                <a:cs typeface="Carlito"/>
              </a:rPr>
              <a:t>DHT11 is </a:t>
            </a:r>
            <a:r>
              <a:rPr sz="1800" dirty="0">
                <a:latin typeface="Carlito"/>
                <a:cs typeface="Carlito"/>
              </a:rPr>
              <a:t>a </a:t>
            </a:r>
            <a:r>
              <a:rPr sz="1800" spc="-10" dirty="0">
                <a:latin typeface="Carlito"/>
                <a:cs typeface="Carlito"/>
              </a:rPr>
              <a:t>composite </a:t>
            </a:r>
            <a:r>
              <a:rPr sz="1800" spc="-5" dirty="0">
                <a:latin typeface="Carlito"/>
                <a:cs typeface="Carlito"/>
              </a:rPr>
              <a:t>Sensor </a:t>
            </a:r>
            <a:r>
              <a:rPr sz="1800" spc="-10" dirty="0">
                <a:latin typeface="Carlito"/>
                <a:cs typeface="Carlito"/>
              </a:rPr>
              <a:t>contains </a:t>
            </a:r>
            <a:r>
              <a:rPr sz="1800" dirty="0">
                <a:latin typeface="Carlito"/>
                <a:cs typeface="Carlito"/>
              </a:rPr>
              <a:t>a </a:t>
            </a:r>
            <a:r>
              <a:rPr sz="1800" spc="-15" dirty="0">
                <a:latin typeface="Carlito"/>
                <a:cs typeface="Carlito"/>
              </a:rPr>
              <a:t>calibrated  </a:t>
            </a:r>
            <a:r>
              <a:rPr sz="1800" spc="-10" dirty="0">
                <a:latin typeface="Carlito"/>
                <a:cs typeface="Carlito"/>
              </a:rPr>
              <a:t>digital </a:t>
            </a:r>
            <a:r>
              <a:rPr sz="1800" spc="-5" dirty="0">
                <a:latin typeface="Carlito"/>
                <a:cs typeface="Carlito"/>
              </a:rPr>
              <a:t>signal output of </a:t>
            </a:r>
            <a:r>
              <a:rPr sz="1800" dirty="0">
                <a:latin typeface="Carlito"/>
                <a:cs typeface="Carlito"/>
              </a:rPr>
              <a:t>the </a:t>
            </a:r>
            <a:r>
              <a:rPr sz="1800" spc="-10" dirty="0">
                <a:latin typeface="Carlito"/>
                <a:cs typeface="Carlito"/>
              </a:rPr>
              <a:t>temperature </a:t>
            </a:r>
            <a:r>
              <a:rPr sz="1800" dirty="0">
                <a:latin typeface="Carlito"/>
                <a:cs typeface="Carlito"/>
              </a:rPr>
              <a:t>and</a:t>
            </a:r>
            <a:r>
              <a:rPr sz="1800" spc="40" dirty="0">
                <a:latin typeface="Carlito"/>
                <a:cs typeface="Carlito"/>
              </a:rPr>
              <a:t> </a:t>
            </a:r>
            <a:r>
              <a:rPr sz="1800" spc="-5" dirty="0">
                <a:latin typeface="Carlito"/>
                <a:cs typeface="Carlito"/>
              </a:rPr>
              <a:t>humidity</a:t>
            </a:r>
            <a:endParaRPr sz="1800">
              <a:latin typeface="Carlito"/>
              <a:cs typeface="Carlito"/>
            </a:endParaRP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r>
              <a:rPr dirty="0"/>
              <a:t>15</a:t>
            </a:r>
          </a:p>
        </p:txBody>
      </p:sp>
      <p:sp>
        <p:nvSpPr>
          <p:cNvPr id="14" name="object 14"/>
          <p:cNvSpPr txBox="1"/>
          <p:nvPr/>
        </p:nvSpPr>
        <p:spPr>
          <a:xfrm>
            <a:off x="555447" y="4924425"/>
            <a:ext cx="4467225" cy="1123315"/>
          </a:xfrm>
          <a:prstGeom prst="rect">
            <a:avLst/>
          </a:prstGeom>
        </p:spPr>
        <p:txBody>
          <a:bodyPr vert="horz" wrap="square" lIns="0" tIns="12700" rIns="0" bIns="0" rtlCol="0">
            <a:spAutoFit/>
          </a:bodyPr>
          <a:lstStyle/>
          <a:p>
            <a:pPr marL="299085" indent="-287020" algn="just">
              <a:lnSpc>
                <a:spcPct val="100000"/>
              </a:lnSpc>
              <a:spcBef>
                <a:spcPts val="100"/>
              </a:spcBef>
              <a:buFont typeface="Arial"/>
              <a:buChar char="•"/>
              <a:tabLst>
                <a:tab pos="299720" algn="l"/>
              </a:tabLst>
            </a:pPr>
            <a:r>
              <a:rPr sz="1800" spc="-5" dirty="0">
                <a:latin typeface="Carlito"/>
                <a:cs typeface="Carlito"/>
              </a:rPr>
              <a:t>The sensor includes </a:t>
            </a:r>
            <a:r>
              <a:rPr sz="1800" dirty="0">
                <a:latin typeface="Carlito"/>
                <a:cs typeface="Carlito"/>
              </a:rPr>
              <a:t>a </a:t>
            </a:r>
            <a:r>
              <a:rPr sz="1800" spc="-10" dirty="0">
                <a:latin typeface="Carlito"/>
                <a:cs typeface="Carlito"/>
              </a:rPr>
              <a:t>resistive</a:t>
            </a:r>
            <a:r>
              <a:rPr sz="1800" spc="15" dirty="0">
                <a:latin typeface="Carlito"/>
                <a:cs typeface="Carlito"/>
              </a:rPr>
              <a:t> </a:t>
            </a:r>
            <a:r>
              <a:rPr sz="1800" spc="-5" dirty="0">
                <a:latin typeface="Carlito"/>
                <a:cs typeface="Carlito"/>
              </a:rPr>
              <a:t>sense</a:t>
            </a:r>
            <a:endParaRPr sz="1800">
              <a:latin typeface="Carlito"/>
              <a:cs typeface="Carlito"/>
            </a:endParaRPr>
          </a:p>
          <a:p>
            <a:pPr marL="299085" marR="5080" algn="just">
              <a:lnSpc>
                <a:spcPct val="100000"/>
              </a:lnSpc>
            </a:pPr>
            <a:r>
              <a:rPr sz="1800" spc="-5" dirty="0">
                <a:latin typeface="Carlito"/>
                <a:cs typeface="Carlito"/>
              </a:rPr>
              <a:t>of </a:t>
            </a:r>
            <a:r>
              <a:rPr sz="1800" spc="-10" dirty="0">
                <a:latin typeface="Carlito"/>
                <a:cs typeface="Carlito"/>
              </a:rPr>
              <a:t>wet </a:t>
            </a:r>
            <a:r>
              <a:rPr sz="1800" spc="-5" dirty="0">
                <a:latin typeface="Carlito"/>
                <a:cs typeface="Carlito"/>
              </a:rPr>
              <a:t>components </a:t>
            </a:r>
            <a:r>
              <a:rPr sz="1800" dirty="0">
                <a:latin typeface="Carlito"/>
                <a:cs typeface="Carlito"/>
              </a:rPr>
              <a:t>and an </a:t>
            </a:r>
            <a:r>
              <a:rPr sz="1800" spc="-15" dirty="0">
                <a:latin typeface="Carlito"/>
                <a:cs typeface="Carlito"/>
              </a:rPr>
              <a:t>NTC </a:t>
            </a:r>
            <a:r>
              <a:rPr sz="1800" spc="-10" dirty="0">
                <a:latin typeface="Carlito"/>
                <a:cs typeface="Carlito"/>
              </a:rPr>
              <a:t>temperature  </a:t>
            </a:r>
            <a:r>
              <a:rPr sz="1800" spc="-5" dirty="0">
                <a:latin typeface="Carlito"/>
                <a:cs typeface="Carlito"/>
              </a:rPr>
              <a:t>measurement devices, </a:t>
            </a:r>
            <a:r>
              <a:rPr sz="1800" dirty="0">
                <a:latin typeface="Carlito"/>
                <a:cs typeface="Carlito"/>
              </a:rPr>
              <a:t>and </a:t>
            </a:r>
            <a:r>
              <a:rPr sz="1800" spc="-10" dirty="0">
                <a:latin typeface="Carlito"/>
                <a:cs typeface="Carlito"/>
              </a:rPr>
              <a:t>connected </a:t>
            </a:r>
            <a:r>
              <a:rPr sz="1800" spc="-5" dirty="0">
                <a:latin typeface="Carlito"/>
                <a:cs typeface="Carlito"/>
              </a:rPr>
              <a:t>with </a:t>
            </a:r>
            <a:r>
              <a:rPr sz="1800" dirty="0">
                <a:latin typeface="Carlito"/>
                <a:cs typeface="Carlito"/>
              </a:rPr>
              <a:t>a  </a:t>
            </a:r>
            <a:r>
              <a:rPr sz="1800" spc="-5" dirty="0">
                <a:latin typeface="Carlito"/>
                <a:cs typeface="Carlito"/>
              </a:rPr>
              <a:t>high-performance 8-bit</a:t>
            </a:r>
            <a:r>
              <a:rPr sz="1800" spc="15" dirty="0">
                <a:latin typeface="Carlito"/>
                <a:cs typeface="Carlito"/>
              </a:rPr>
              <a:t> </a:t>
            </a:r>
            <a:r>
              <a:rPr sz="1800" spc="-25" dirty="0">
                <a:latin typeface="Carlito"/>
                <a:cs typeface="Carlito"/>
              </a:rPr>
              <a:t>microcontroller.</a:t>
            </a:r>
            <a:endParaRPr sz="1800">
              <a:latin typeface="Carlito"/>
              <a:cs typeface="Carlito"/>
            </a:endParaRPr>
          </a:p>
        </p:txBody>
      </p:sp>
      <p:sp>
        <p:nvSpPr>
          <p:cNvPr id="15" name="object 15"/>
          <p:cNvSpPr txBox="1"/>
          <p:nvPr/>
        </p:nvSpPr>
        <p:spPr>
          <a:xfrm>
            <a:off x="6756272" y="5477967"/>
            <a:ext cx="214820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Times New Roman"/>
                <a:cs typeface="Times New Roman"/>
              </a:rPr>
              <a:t>Fig. </a:t>
            </a:r>
            <a:r>
              <a:rPr sz="1800" spc="-25" dirty="0">
                <a:latin typeface="Times New Roman"/>
                <a:cs typeface="Times New Roman"/>
              </a:rPr>
              <a:t>11. </a:t>
            </a:r>
            <a:r>
              <a:rPr sz="1800" spc="-20" dirty="0">
                <a:latin typeface="Times New Roman"/>
                <a:cs typeface="Times New Roman"/>
              </a:rPr>
              <a:t>DHT11</a:t>
            </a:r>
            <a:r>
              <a:rPr sz="1800" spc="10" dirty="0">
                <a:latin typeface="Times New Roman"/>
                <a:cs typeface="Times New Roman"/>
              </a:rPr>
              <a:t> </a:t>
            </a:r>
            <a:r>
              <a:rPr sz="1800" spc="-5" dirty="0">
                <a:latin typeface="Times New Roman"/>
                <a:cs typeface="Times New Roman"/>
              </a:rPr>
              <a:t>Sensor</a:t>
            </a:r>
            <a:endParaRPr sz="180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TotalTime>
  <Words>1278</Words>
  <Application>Microsoft Office PowerPoint</Application>
  <PresentationFormat>On-screen Show (4:3)</PresentationFormat>
  <Paragraphs>197</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SMART HOME AUTOMATION</vt:lpstr>
      <vt:lpstr>INTRODUCTION</vt:lpstr>
      <vt:lpstr>OBJECTIVES</vt:lpstr>
      <vt:lpstr>BERIEF THEORY</vt:lpstr>
      <vt:lpstr>Devices and Sensors</vt:lpstr>
      <vt:lpstr>Slide 6</vt:lpstr>
      <vt:lpstr>Temperature Sensing</vt:lpstr>
      <vt:lpstr>Temperature Control</vt:lpstr>
      <vt:lpstr>Humidity Sensing</vt:lpstr>
      <vt:lpstr>Working of DHT11</vt:lpstr>
      <vt:lpstr>Humidity Control</vt:lpstr>
      <vt:lpstr>LPG Sensing</vt:lpstr>
      <vt:lpstr>The Sensing Element</vt:lpstr>
      <vt:lpstr>Slide 14</vt:lpstr>
      <vt:lpstr>Working of LPG Gas Sensor</vt:lpstr>
      <vt:lpstr>SENSING</vt:lpstr>
      <vt:lpstr>Room light Control</vt:lpstr>
      <vt:lpstr>Level Sensor</vt:lpstr>
      <vt:lpstr>Level Sensor Working</vt:lpstr>
      <vt:lpstr>PROPOSED METHODLOGY</vt:lpstr>
      <vt:lpstr>FUTURE SCOPE OF HOME AUTOMATION USING ARDUIANO </vt:lpstr>
      <vt:lpstr>FUTURE SCOPE OF HOME AUTOMATION USING ARDUIANO</vt:lpstr>
      <vt:lpstr>Slide 23</vt:lpstr>
      <vt:lpstr>PLAN AND THE SCOPE OF THE WORK </vt:lpstr>
      <vt:lpstr>REFERENCE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 Prakash</dc:creator>
  <cp:lastModifiedBy>hppc</cp:lastModifiedBy>
  <cp:revision>7</cp:revision>
  <dcterms:created xsi:type="dcterms:W3CDTF">2021-12-21T08:05:38Z</dcterms:created>
  <dcterms:modified xsi:type="dcterms:W3CDTF">2022-02-10T15:27:07Z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2019-03-26T00:00:00Z</vt:filetime>
  </property>
  <property fmtid="{D5CDD505-2E9C-101B-9397-08002B2CF9AE}" pid="3" name="Creator">
    <vt:lpwstr>Microsoft® PowerPoint® 2016</vt:lpwstr>
  </property>
  <property fmtid="{D5CDD505-2E9C-101B-9397-08002B2CF9AE}" pid="4" name="LastSaved">
    <vt:filetime>2021-12-21T00:00:00Z</vt:filetime>
  </property>
</Properties>
</file>