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53B42-B3F9-4A36-B0EB-E2ABBE3C5B3F}" type="datetimeFigureOut">
              <a:rPr lang="en-US" smtClean="0"/>
              <a:pPr/>
              <a:t>8/9/2016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95114A-8F22-4C0D-B863-95749CA3B4F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A44683-0DBD-4760-97D0-E669766CAD2E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210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253C1-03AE-4083-917B-0A4C3882F9E2}" type="datetimeFigureOut">
              <a:rPr lang="en-US" smtClean="0"/>
              <a:pPr/>
              <a:t>8/9/2016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36DE-31E3-48BC-B48A-75CAA85DF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253C1-03AE-4083-917B-0A4C3882F9E2}" type="datetimeFigureOut">
              <a:rPr lang="en-US" smtClean="0"/>
              <a:pPr/>
              <a:t>8/9/2016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36DE-31E3-48BC-B48A-75CAA85DF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253C1-03AE-4083-917B-0A4C3882F9E2}" type="datetimeFigureOut">
              <a:rPr lang="en-US" smtClean="0"/>
              <a:pPr/>
              <a:t>8/9/2016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36DE-31E3-48BC-B48A-75CAA85DF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253C1-03AE-4083-917B-0A4C3882F9E2}" type="datetimeFigureOut">
              <a:rPr lang="en-US" smtClean="0"/>
              <a:pPr/>
              <a:t>8/9/2016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36DE-31E3-48BC-B48A-75CAA85DF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253C1-03AE-4083-917B-0A4C3882F9E2}" type="datetimeFigureOut">
              <a:rPr lang="en-US" smtClean="0"/>
              <a:pPr/>
              <a:t>8/9/2016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36DE-31E3-48BC-B48A-75CAA85DF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253C1-03AE-4083-917B-0A4C3882F9E2}" type="datetimeFigureOut">
              <a:rPr lang="en-US" smtClean="0"/>
              <a:pPr/>
              <a:t>8/9/2016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36DE-31E3-48BC-B48A-75CAA85DF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253C1-03AE-4083-917B-0A4C3882F9E2}" type="datetimeFigureOut">
              <a:rPr lang="en-US" smtClean="0"/>
              <a:pPr/>
              <a:t>8/9/2016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36DE-31E3-48BC-B48A-75CAA85DF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253C1-03AE-4083-917B-0A4C3882F9E2}" type="datetimeFigureOut">
              <a:rPr lang="en-US" smtClean="0"/>
              <a:pPr/>
              <a:t>8/9/2016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36DE-31E3-48BC-B48A-75CAA85DF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253C1-03AE-4083-917B-0A4C3882F9E2}" type="datetimeFigureOut">
              <a:rPr lang="en-US" smtClean="0"/>
              <a:pPr/>
              <a:t>8/9/2016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36DE-31E3-48BC-B48A-75CAA85DF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253C1-03AE-4083-917B-0A4C3882F9E2}" type="datetimeFigureOut">
              <a:rPr lang="en-US" smtClean="0"/>
              <a:pPr/>
              <a:t>8/9/2016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36DE-31E3-48BC-B48A-75CAA85DF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253C1-03AE-4083-917B-0A4C3882F9E2}" type="datetimeFigureOut">
              <a:rPr lang="en-US" smtClean="0"/>
              <a:pPr/>
              <a:t>8/9/2016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36DE-31E3-48BC-B48A-75CAA85DF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253C1-03AE-4083-917B-0A4C3882F9E2}" type="datetimeFigureOut">
              <a:rPr lang="en-US" smtClean="0"/>
              <a:pPr/>
              <a:t>8/9/2016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836DE-31E3-48BC-B48A-75CAA85DF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Header node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 it is desirable to keep an extra node at the front of the list and is called header node or list header.</a:t>
            </a:r>
          </a:p>
          <a:p>
            <a:endParaRPr lang="en-US" dirty="0"/>
          </a:p>
          <a:p>
            <a:r>
              <a:rPr lang="en-US" dirty="0" smtClean="0"/>
              <a:t>The info portion of such node could be used to keep global information about the entire list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ChangeArrowheads="1"/>
          </p:cNvSpPr>
          <p:nvPr/>
        </p:nvSpPr>
        <p:spPr bwMode="auto">
          <a:xfrm>
            <a:off x="838200" y="1371600"/>
            <a:ext cx="46482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285875" lvl="2" indent="-371475" eaLnBrk="1" hangingPunct="1">
              <a:spcBef>
                <a:spcPct val="20000"/>
              </a:spcBef>
            </a:pPr>
            <a:endParaRPr lang="en-US" b="1">
              <a:solidFill>
                <a:schemeClr val="accent2"/>
              </a:solidFill>
              <a:cs typeface="Times New Roman" pitchFamily="18" charset="0"/>
            </a:endParaRPr>
          </a:p>
          <a:p>
            <a:pPr marL="1285875" lvl="2" indent="-371475" eaLnBrk="1" hangingPunct="1">
              <a:spcBef>
                <a:spcPct val="20000"/>
              </a:spcBef>
              <a:buFontTx/>
              <a:buChar char="•"/>
            </a:pPr>
            <a:endParaRPr lang="en-US" b="1">
              <a:solidFill>
                <a:schemeClr val="accent2"/>
              </a:solidFill>
              <a:cs typeface="Times New Roman" pitchFamily="18" charset="0"/>
            </a:endParaRPr>
          </a:p>
        </p:txBody>
      </p:sp>
      <p:sp>
        <p:nvSpPr>
          <p:cNvPr id="70659" name="Rectangle 3"/>
          <p:cNvSpPr>
            <a:spLocks noChangeArrowheads="1"/>
          </p:cNvSpPr>
          <p:nvPr/>
        </p:nvSpPr>
        <p:spPr bwMode="auto">
          <a:xfrm>
            <a:off x="990600" y="1524000"/>
            <a:ext cx="46482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828675" lvl="1" indent="-371475" eaLnBrk="1" hangingPunct="1">
              <a:spcBef>
                <a:spcPct val="20000"/>
              </a:spcBef>
              <a:buFontTx/>
              <a:buBlip>
                <a:blip r:embed="rId3"/>
              </a:buBlip>
            </a:pPr>
            <a:endParaRPr lang="en-US" sz="2000">
              <a:solidFill>
                <a:schemeClr val="accent2"/>
              </a:solidFill>
              <a:cs typeface="Times New Roman" pitchFamily="18" charset="0"/>
            </a:endParaRPr>
          </a:p>
          <a:p>
            <a:pPr marL="828675" lvl="1" indent="-371475" eaLnBrk="1" hangingPunct="1">
              <a:spcBef>
                <a:spcPct val="20000"/>
              </a:spcBef>
              <a:buFontTx/>
              <a:buBlip>
                <a:blip r:embed="rId3"/>
              </a:buBlip>
            </a:pPr>
            <a:endParaRPr lang="en-US" sz="2000">
              <a:solidFill>
                <a:schemeClr val="accent2"/>
              </a:solidFill>
              <a:cs typeface="Times New Roman" pitchFamily="18" charset="0"/>
            </a:endParaRPr>
          </a:p>
          <a:p>
            <a:pPr marL="1285875" lvl="2" indent="-371475" eaLnBrk="1" hangingPunct="1">
              <a:spcBef>
                <a:spcPct val="20000"/>
              </a:spcBef>
            </a:pPr>
            <a:endParaRPr lang="en-US" b="1">
              <a:solidFill>
                <a:schemeClr val="accent2"/>
              </a:solidFill>
              <a:cs typeface="Times New Roman" pitchFamily="18" charset="0"/>
            </a:endParaRPr>
          </a:p>
          <a:p>
            <a:pPr marL="1285875" lvl="2" indent="-371475" eaLnBrk="1" hangingPunct="1">
              <a:spcBef>
                <a:spcPct val="20000"/>
              </a:spcBef>
              <a:buFontTx/>
              <a:buChar char="•"/>
            </a:pPr>
            <a:endParaRPr lang="en-US" b="1">
              <a:solidFill>
                <a:schemeClr val="accent2"/>
              </a:solidFill>
              <a:cs typeface="Times New Roman" pitchFamily="18" charset="0"/>
            </a:endParaRPr>
          </a:p>
        </p:txBody>
      </p:sp>
      <p:sp>
        <p:nvSpPr>
          <p:cNvPr id="70661" name="Text Box 5"/>
          <p:cNvSpPr txBox="1">
            <a:spLocks noChangeArrowheads="1"/>
          </p:cNvSpPr>
          <p:nvPr/>
        </p:nvSpPr>
        <p:spPr bwMode="auto">
          <a:xfrm>
            <a:off x="2152650" y="3468688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b="1"/>
              <a:t>10</a:t>
            </a:r>
          </a:p>
        </p:txBody>
      </p:sp>
      <p:sp>
        <p:nvSpPr>
          <p:cNvPr id="70662" name="AutoShape 6"/>
          <p:cNvSpPr>
            <a:spLocks noChangeArrowheads="1"/>
          </p:cNvSpPr>
          <p:nvPr/>
        </p:nvSpPr>
        <p:spPr bwMode="auto">
          <a:xfrm>
            <a:off x="1905000" y="3429000"/>
            <a:ext cx="8382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2D254"/>
              </a:gs>
              <a:gs pos="50000">
                <a:srgbClr val="FFFF66"/>
              </a:gs>
              <a:gs pos="100000">
                <a:srgbClr val="D2D254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>
              <a:solidFill>
                <a:schemeClr val="bg1"/>
              </a:solidFill>
            </a:endParaRPr>
          </a:p>
        </p:txBody>
      </p:sp>
      <p:sp>
        <p:nvSpPr>
          <p:cNvPr id="70663" name="Line 7"/>
          <p:cNvSpPr>
            <a:spLocks noChangeShapeType="1"/>
          </p:cNvSpPr>
          <p:nvPr/>
        </p:nvSpPr>
        <p:spPr bwMode="auto">
          <a:xfrm flipH="1">
            <a:off x="2590800" y="3429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0664" name="Text Box 8"/>
          <p:cNvSpPr txBox="1">
            <a:spLocks noChangeArrowheads="1"/>
          </p:cNvSpPr>
          <p:nvPr/>
        </p:nvSpPr>
        <p:spPr bwMode="auto">
          <a:xfrm>
            <a:off x="2076450" y="342900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b="1" dirty="0"/>
              <a:t>2</a:t>
            </a:r>
          </a:p>
        </p:txBody>
      </p:sp>
      <p:sp>
        <p:nvSpPr>
          <p:cNvPr id="70668" name="Text Box 12"/>
          <p:cNvSpPr txBox="1">
            <a:spLocks noChangeArrowheads="1"/>
          </p:cNvSpPr>
          <p:nvPr/>
        </p:nvSpPr>
        <p:spPr bwMode="auto">
          <a:xfrm>
            <a:off x="3295650" y="3468688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b="1"/>
              <a:t>10</a:t>
            </a:r>
          </a:p>
        </p:txBody>
      </p:sp>
      <p:sp>
        <p:nvSpPr>
          <p:cNvPr id="70669" name="AutoShape 13"/>
          <p:cNvSpPr>
            <a:spLocks noChangeArrowheads="1"/>
          </p:cNvSpPr>
          <p:nvPr/>
        </p:nvSpPr>
        <p:spPr bwMode="auto">
          <a:xfrm>
            <a:off x="3048000" y="3429000"/>
            <a:ext cx="8382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2D254"/>
              </a:gs>
              <a:gs pos="50000">
                <a:srgbClr val="FFFF66"/>
              </a:gs>
              <a:gs pos="100000">
                <a:srgbClr val="D2D254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>
              <a:solidFill>
                <a:schemeClr val="bg1"/>
              </a:solidFill>
            </a:endParaRPr>
          </a:p>
        </p:txBody>
      </p:sp>
      <p:sp>
        <p:nvSpPr>
          <p:cNvPr id="70670" name="Line 14"/>
          <p:cNvSpPr>
            <a:spLocks noChangeShapeType="1"/>
          </p:cNvSpPr>
          <p:nvPr/>
        </p:nvSpPr>
        <p:spPr bwMode="auto">
          <a:xfrm flipH="1">
            <a:off x="3733800" y="3429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0671" name="Text Box 15"/>
          <p:cNvSpPr txBox="1">
            <a:spLocks noChangeArrowheads="1"/>
          </p:cNvSpPr>
          <p:nvPr/>
        </p:nvSpPr>
        <p:spPr bwMode="auto">
          <a:xfrm>
            <a:off x="3219450" y="342900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b="1"/>
              <a:t>3</a:t>
            </a:r>
          </a:p>
        </p:txBody>
      </p:sp>
      <p:sp>
        <p:nvSpPr>
          <p:cNvPr id="70672" name="Line 16"/>
          <p:cNvSpPr>
            <a:spLocks noChangeShapeType="1"/>
          </p:cNvSpPr>
          <p:nvPr/>
        </p:nvSpPr>
        <p:spPr bwMode="auto">
          <a:xfrm>
            <a:off x="2743200" y="3657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0673" name="Text Box 17"/>
          <p:cNvSpPr txBox="1">
            <a:spLocks noChangeArrowheads="1"/>
          </p:cNvSpPr>
          <p:nvPr/>
        </p:nvSpPr>
        <p:spPr bwMode="auto">
          <a:xfrm>
            <a:off x="4438650" y="3468688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b="1"/>
              <a:t>10</a:t>
            </a:r>
          </a:p>
        </p:txBody>
      </p:sp>
      <p:sp>
        <p:nvSpPr>
          <p:cNvPr id="70674" name="AutoShape 18"/>
          <p:cNvSpPr>
            <a:spLocks noChangeArrowheads="1"/>
          </p:cNvSpPr>
          <p:nvPr/>
        </p:nvSpPr>
        <p:spPr bwMode="auto">
          <a:xfrm>
            <a:off x="4191000" y="3429000"/>
            <a:ext cx="8382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2D254"/>
              </a:gs>
              <a:gs pos="50000">
                <a:srgbClr val="FFFF66"/>
              </a:gs>
              <a:gs pos="100000">
                <a:srgbClr val="D2D254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>
              <a:solidFill>
                <a:schemeClr val="bg1"/>
              </a:solidFill>
            </a:endParaRPr>
          </a:p>
        </p:txBody>
      </p:sp>
      <p:sp>
        <p:nvSpPr>
          <p:cNvPr id="70675" name="Line 19"/>
          <p:cNvSpPr>
            <a:spLocks noChangeShapeType="1"/>
          </p:cNvSpPr>
          <p:nvPr/>
        </p:nvSpPr>
        <p:spPr bwMode="auto">
          <a:xfrm flipH="1">
            <a:off x="4876800" y="3429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0676" name="Text Box 20"/>
          <p:cNvSpPr txBox="1">
            <a:spLocks noChangeArrowheads="1"/>
          </p:cNvSpPr>
          <p:nvPr/>
        </p:nvSpPr>
        <p:spPr bwMode="auto">
          <a:xfrm>
            <a:off x="4362450" y="342900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b="1"/>
              <a:t>5</a:t>
            </a:r>
          </a:p>
        </p:txBody>
      </p:sp>
      <p:sp>
        <p:nvSpPr>
          <p:cNvPr id="70677" name="Line 21"/>
          <p:cNvSpPr>
            <a:spLocks noChangeShapeType="1"/>
          </p:cNvSpPr>
          <p:nvPr/>
        </p:nvSpPr>
        <p:spPr bwMode="auto">
          <a:xfrm>
            <a:off x="3886200" y="3657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5190" name="AutoShape 22" descr="Dark upward diagonal"/>
          <p:cNvSpPr>
            <a:spLocks noChangeArrowheads="1"/>
          </p:cNvSpPr>
          <p:nvPr/>
        </p:nvSpPr>
        <p:spPr bwMode="auto">
          <a:xfrm>
            <a:off x="4876800" y="3429000"/>
            <a:ext cx="152400" cy="457200"/>
          </a:xfrm>
          <a:prstGeom prst="roundRect">
            <a:avLst>
              <a:gd name="adj" fmla="val 16667"/>
            </a:avLst>
          </a:prstGeom>
          <a:pattFill prst="dkUpDiag">
            <a:fgClr>
              <a:srgbClr val="FFFF66"/>
            </a:fgClr>
            <a:bgClr>
              <a:schemeClr val="tx1"/>
            </a:bgClr>
          </a:patt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>
              <a:solidFill>
                <a:schemeClr val="bg1"/>
              </a:solidFill>
            </a:endParaRPr>
          </a:p>
        </p:txBody>
      </p:sp>
      <p:sp>
        <p:nvSpPr>
          <p:cNvPr id="70681" name="Text Box 25"/>
          <p:cNvSpPr txBox="1">
            <a:spLocks noChangeArrowheads="1"/>
          </p:cNvSpPr>
          <p:nvPr/>
        </p:nvSpPr>
        <p:spPr bwMode="auto">
          <a:xfrm>
            <a:off x="152400" y="709613"/>
            <a:ext cx="6858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 b="1">
                <a:solidFill>
                  <a:schemeClr val="bg1"/>
                </a:solidFill>
                <a:latin typeface="Tahoma" pitchFamily="34" charset="0"/>
              </a:rPr>
              <a:t>Inserting a Node in a Singly-Linked List (Contd.)</a:t>
            </a:r>
          </a:p>
        </p:txBody>
      </p:sp>
      <p:sp>
        <p:nvSpPr>
          <p:cNvPr id="26" name="AutoShape 6"/>
          <p:cNvSpPr>
            <a:spLocks noChangeArrowheads="1"/>
          </p:cNvSpPr>
          <p:nvPr/>
        </p:nvSpPr>
        <p:spPr bwMode="auto">
          <a:xfrm rot="10800000" flipV="1">
            <a:off x="533400" y="3429000"/>
            <a:ext cx="685800" cy="457200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rgbClr val="D2D254"/>
              </a:gs>
              <a:gs pos="50000">
                <a:srgbClr val="FFFF66"/>
              </a:gs>
              <a:gs pos="100000">
                <a:srgbClr val="D2D254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8" name="Line 14"/>
          <p:cNvSpPr>
            <a:spLocks noChangeShapeType="1"/>
          </p:cNvSpPr>
          <p:nvPr/>
        </p:nvSpPr>
        <p:spPr bwMode="auto">
          <a:xfrm flipH="1">
            <a:off x="1066800" y="3429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32" name="Straight Arrow Connector 31"/>
          <p:cNvCxnSpPr>
            <a:stCxn id="26" idx="1"/>
            <a:endCxn id="70662" idx="1"/>
          </p:cNvCxnSpPr>
          <p:nvPr/>
        </p:nvCxnSpPr>
        <p:spPr>
          <a:xfrm>
            <a:off x="1219200" y="36576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itle 3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with header node</a:t>
            </a:r>
            <a:endParaRPr lang="en-US" dirty="0"/>
          </a:p>
        </p:txBody>
      </p:sp>
      <p:sp>
        <p:nvSpPr>
          <p:cNvPr id="34" name="Content Placeholder 3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5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9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these more work is needed to   inserted delete ,since the count needs to be adjusted.</a:t>
            </a:r>
          </a:p>
          <a:p>
            <a:r>
              <a:rPr lang="en-US" dirty="0" smtClean="0"/>
              <a:t>However no. of nodes can directed be </a:t>
            </a:r>
            <a:r>
              <a:rPr lang="en-US" dirty="0" smtClean="0"/>
              <a:t>accessed  </a:t>
            </a:r>
            <a:r>
              <a:rPr lang="en-US" dirty="0" smtClean="0"/>
              <a:t>from the header node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Insertion ,deletion are same  except the concept of </a:t>
            </a:r>
            <a:r>
              <a:rPr lang="en-US" smtClean="0"/>
              <a:t>header node </a:t>
            </a:r>
            <a:r>
              <a:rPr lang="en-US" dirty="0" smtClean="0"/>
              <a:t>needs to </a:t>
            </a:r>
            <a:r>
              <a:rPr lang="en-US" smtClean="0"/>
              <a:t>be taken care off.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Polynomial addition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334000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sz="5100" dirty="0" smtClean="0"/>
              <a:t>Algorithm </a:t>
            </a:r>
            <a:r>
              <a:rPr lang="en-US" sz="5100" dirty="0" err="1" smtClean="0"/>
              <a:t>polyadd</a:t>
            </a:r>
            <a:r>
              <a:rPr lang="en-US" sz="5100" dirty="0" smtClean="0"/>
              <a:t>(polynomial a, polynomial b)</a:t>
            </a:r>
          </a:p>
          <a:p>
            <a:pPr>
              <a:buNone/>
            </a:pPr>
            <a:r>
              <a:rPr lang="en-US" sz="5100" dirty="0" smtClean="0"/>
              <a:t>{//explain all variables which u are going to use.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5100" dirty="0" err="1" smtClean="0"/>
              <a:t>ai</a:t>
            </a:r>
            <a:r>
              <a:rPr lang="en-US" sz="5100" dirty="0" smtClean="0"/>
              <a:t>=</a:t>
            </a:r>
            <a:r>
              <a:rPr lang="en-US" sz="5100" dirty="0" err="1" smtClean="0"/>
              <a:t>a.start</a:t>
            </a:r>
            <a:r>
              <a:rPr lang="en-US" sz="5100" dirty="0" smtClean="0"/>
              <a:t>;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5100" dirty="0" smtClean="0"/>
              <a:t>bi=</a:t>
            </a:r>
            <a:r>
              <a:rPr lang="en-US" sz="5100" dirty="0" err="1" smtClean="0"/>
              <a:t>b.start</a:t>
            </a:r>
            <a:r>
              <a:rPr lang="en-US" sz="5100" dirty="0" smtClean="0"/>
              <a:t>;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5100" dirty="0" smtClean="0"/>
              <a:t>Polynomial c;//head exp=-1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5100" dirty="0" smtClean="0"/>
              <a:t>While(1){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5100" dirty="0" smtClean="0"/>
              <a:t>If(</a:t>
            </a:r>
            <a:r>
              <a:rPr lang="en-US" sz="5100" dirty="0" err="1" smtClean="0"/>
              <a:t>ai</a:t>
            </a:r>
            <a:r>
              <a:rPr lang="en-US" sz="5100" dirty="0" smtClean="0"/>
              <a:t>-&gt;exp==bi-&gt;exp){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5100" dirty="0" smtClean="0"/>
              <a:t>If(</a:t>
            </a:r>
            <a:r>
              <a:rPr lang="en-US" sz="5100" dirty="0" err="1" smtClean="0"/>
              <a:t>ai</a:t>
            </a:r>
            <a:r>
              <a:rPr lang="en-US" sz="5100" dirty="0" smtClean="0"/>
              <a:t>-&gt;exp==-1)return c;</a:t>
            </a:r>
          </a:p>
          <a:p>
            <a:pPr marL="742950" indent="-742950">
              <a:buNone/>
            </a:pPr>
            <a:r>
              <a:rPr lang="en-US" sz="5100" dirty="0" smtClean="0"/>
              <a:t>7.int sum =</a:t>
            </a:r>
            <a:r>
              <a:rPr lang="en-US" sz="5100" dirty="0" err="1" smtClean="0"/>
              <a:t>ai</a:t>
            </a:r>
            <a:r>
              <a:rPr lang="en-US" sz="5100" dirty="0" smtClean="0"/>
              <a:t>-&gt;</a:t>
            </a:r>
            <a:r>
              <a:rPr lang="en-US" sz="5100" dirty="0" err="1" smtClean="0"/>
              <a:t>coef+bi</a:t>
            </a:r>
            <a:r>
              <a:rPr lang="en-US" sz="5100" dirty="0" smtClean="0"/>
              <a:t>-&gt;</a:t>
            </a:r>
            <a:r>
              <a:rPr lang="en-US" sz="5100" dirty="0" err="1" smtClean="0"/>
              <a:t>coef</a:t>
            </a:r>
            <a:r>
              <a:rPr lang="en-US" sz="6000" dirty="0" smtClean="0"/>
              <a:t>;</a:t>
            </a:r>
          </a:p>
          <a:p>
            <a:pPr marL="742950" indent="-742950">
              <a:buFont typeface="+mj-lt"/>
              <a:buAutoNum type="arabicPeriod"/>
            </a:pPr>
            <a:endParaRPr lang="en-US" sz="5100" dirty="0" smtClean="0"/>
          </a:p>
          <a:p>
            <a:pPr marL="514350" indent="-514350">
              <a:buFont typeface="+mj-lt"/>
              <a:buAutoNum type="arabicPeriod"/>
            </a:pPr>
            <a:endParaRPr lang="en-US" sz="4200" dirty="0" smtClean="0"/>
          </a:p>
          <a:p>
            <a:pPr>
              <a:buNone/>
            </a:pPr>
            <a:endParaRPr lang="en-US" sz="4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219200"/>
            <a:ext cx="4114800" cy="5181600"/>
          </a:xfrm>
        </p:spPr>
        <p:txBody>
          <a:bodyPr>
            <a:normAutofit fontScale="47500" lnSpcReduction="20000"/>
          </a:bodyPr>
          <a:lstStyle/>
          <a:p>
            <a:pPr marL="742950" indent="-742950">
              <a:buNone/>
            </a:pPr>
            <a:r>
              <a:rPr lang="en-US" sz="5100" dirty="0" smtClean="0"/>
              <a:t>8.If </a:t>
            </a:r>
            <a:r>
              <a:rPr lang="en-US" sz="5100" dirty="0" smtClean="0"/>
              <a:t>(sum)</a:t>
            </a:r>
          </a:p>
          <a:p>
            <a:pPr marL="742950" indent="-742950">
              <a:buNone/>
            </a:pPr>
            <a:r>
              <a:rPr lang="en-US" sz="5100" dirty="0" smtClean="0"/>
              <a:t>9.c.insertback(</a:t>
            </a:r>
            <a:r>
              <a:rPr lang="en-US" sz="5100" dirty="0" err="1" smtClean="0"/>
              <a:t>sum,ai</a:t>
            </a:r>
            <a:r>
              <a:rPr lang="en-US" sz="5100" dirty="0" smtClean="0"/>
              <a:t>-</a:t>
            </a:r>
            <a:r>
              <a:rPr lang="en-US" sz="5100" dirty="0" smtClean="0"/>
              <a:t>&gt;exp);</a:t>
            </a:r>
          </a:p>
          <a:p>
            <a:pPr marL="742950" indent="-742950">
              <a:buNone/>
            </a:pPr>
            <a:r>
              <a:rPr lang="en-US" sz="5100" dirty="0" smtClean="0"/>
              <a:t>10. </a:t>
            </a:r>
            <a:r>
              <a:rPr lang="en-US" sz="5100" dirty="0" err="1" smtClean="0"/>
              <a:t>ai</a:t>
            </a:r>
            <a:r>
              <a:rPr lang="en-US" sz="5100" dirty="0" smtClean="0"/>
              <a:t>=</a:t>
            </a:r>
            <a:r>
              <a:rPr lang="en-US" sz="5100" dirty="0" err="1" smtClean="0"/>
              <a:t>ai</a:t>
            </a:r>
            <a:r>
              <a:rPr lang="en-US" sz="5100" dirty="0" smtClean="0"/>
              <a:t>-</a:t>
            </a:r>
            <a:r>
              <a:rPr lang="en-US" sz="5100" dirty="0" smtClean="0"/>
              <a:t>&gt;</a:t>
            </a:r>
            <a:r>
              <a:rPr lang="en-US" sz="5100" dirty="0" err="1" smtClean="0"/>
              <a:t>next;bi</a:t>
            </a:r>
            <a:r>
              <a:rPr lang="en-US" sz="5100" dirty="0" smtClean="0"/>
              <a:t>=bi-&gt;next</a:t>
            </a:r>
          </a:p>
          <a:p>
            <a:pPr>
              <a:buNone/>
            </a:pPr>
            <a:r>
              <a:rPr lang="en-US" sz="5100" dirty="0" smtClean="0"/>
              <a:t>11.else </a:t>
            </a:r>
            <a:r>
              <a:rPr lang="en-US" sz="5100" dirty="0" smtClean="0"/>
              <a:t>if(</a:t>
            </a:r>
            <a:r>
              <a:rPr lang="en-US" sz="5100" dirty="0" err="1" smtClean="0"/>
              <a:t>ai</a:t>
            </a:r>
            <a:r>
              <a:rPr lang="en-US" sz="5100" dirty="0" smtClean="0"/>
              <a:t>-&gt;exp&lt;bi-&gt;exp){</a:t>
            </a:r>
          </a:p>
          <a:p>
            <a:pPr>
              <a:buNone/>
            </a:pPr>
            <a:r>
              <a:rPr lang="en-US" sz="5100" dirty="0" smtClean="0"/>
              <a:t>12.c.insertback(bi-</a:t>
            </a:r>
            <a:r>
              <a:rPr lang="en-US" sz="5100" dirty="0" smtClean="0"/>
              <a:t>&gt;</a:t>
            </a:r>
            <a:r>
              <a:rPr lang="en-US" sz="5100" dirty="0" err="1" smtClean="0"/>
              <a:t>coef,bi</a:t>
            </a:r>
            <a:r>
              <a:rPr lang="en-US" sz="5100" dirty="0" smtClean="0"/>
              <a:t>-&gt;exp);</a:t>
            </a:r>
          </a:p>
          <a:p>
            <a:pPr>
              <a:buNone/>
            </a:pPr>
            <a:r>
              <a:rPr lang="en-US" sz="5100" dirty="0" smtClean="0"/>
              <a:t>13.bi=bi-</a:t>
            </a:r>
            <a:r>
              <a:rPr lang="en-US" sz="5100" dirty="0" smtClean="0"/>
              <a:t>&gt;next;</a:t>
            </a:r>
          </a:p>
          <a:p>
            <a:pPr>
              <a:buNone/>
            </a:pPr>
            <a:r>
              <a:rPr lang="en-US" sz="5100" dirty="0" smtClean="0"/>
              <a:t>14.else{</a:t>
            </a:r>
            <a:endParaRPr lang="en-US" sz="5100" dirty="0" smtClean="0"/>
          </a:p>
          <a:p>
            <a:pPr>
              <a:buNone/>
            </a:pPr>
            <a:r>
              <a:rPr lang="en-US" sz="5100" dirty="0" smtClean="0"/>
              <a:t>15.c.insertback(</a:t>
            </a:r>
            <a:r>
              <a:rPr lang="en-US" sz="5100" dirty="0" err="1" smtClean="0"/>
              <a:t>ai</a:t>
            </a:r>
            <a:r>
              <a:rPr lang="en-US" sz="5100" dirty="0" smtClean="0"/>
              <a:t>-</a:t>
            </a:r>
            <a:r>
              <a:rPr lang="en-US" sz="5100" dirty="0" smtClean="0"/>
              <a:t>&gt;</a:t>
            </a:r>
            <a:r>
              <a:rPr lang="en-US" sz="5100" dirty="0" err="1" smtClean="0"/>
              <a:t>coef,ai</a:t>
            </a:r>
            <a:r>
              <a:rPr lang="en-US" sz="5100" dirty="0" smtClean="0"/>
              <a:t>-&gt;exp);</a:t>
            </a:r>
          </a:p>
          <a:p>
            <a:pPr>
              <a:buNone/>
            </a:pPr>
            <a:r>
              <a:rPr lang="en-US" sz="5100" dirty="0" smtClean="0"/>
              <a:t>16.ai=</a:t>
            </a:r>
            <a:r>
              <a:rPr lang="en-US" sz="5100" dirty="0" err="1" smtClean="0"/>
              <a:t>ai</a:t>
            </a:r>
            <a:r>
              <a:rPr lang="en-US" sz="5100" dirty="0" smtClean="0"/>
              <a:t>-</a:t>
            </a:r>
            <a:r>
              <a:rPr lang="en-US" sz="5100" dirty="0" smtClean="0"/>
              <a:t>&gt;next</a:t>
            </a:r>
          </a:p>
          <a:p>
            <a:pPr>
              <a:buNone/>
            </a:pPr>
            <a:r>
              <a:rPr lang="en-US" sz="5100" dirty="0" smtClean="0"/>
              <a:t>}</a:t>
            </a:r>
          </a:p>
          <a:p>
            <a:pPr>
              <a:buNone/>
            </a:pPr>
            <a:r>
              <a:rPr lang="en-US" sz="5100" dirty="0" smtClean="0"/>
              <a:t>}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Polynomial Multiplication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218</Words>
  <Application>Microsoft Office PowerPoint</Application>
  <PresentationFormat>On-screen Show (4:3)</PresentationFormat>
  <Paragraphs>42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Header node </vt:lpstr>
      <vt:lpstr>Slide 2</vt:lpstr>
      <vt:lpstr>List with header node</vt:lpstr>
      <vt:lpstr>Slide 4</vt:lpstr>
      <vt:lpstr>Slide 5</vt:lpstr>
      <vt:lpstr>Polynomial addition </vt:lpstr>
      <vt:lpstr>Polynomial Multiplication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Header node </dc:title>
  <dc:creator>Gagan</dc:creator>
  <cp:lastModifiedBy>Gagan</cp:lastModifiedBy>
  <cp:revision>4</cp:revision>
  <dcterms:created xsi:type="dcterms:W3CDTF">2016-08-02T21:21:41Z</dcterms:created>
  <dcterms:modified xsi:type="dcterms:W3CDTF">2016-08-09T16:14:47Z</dcterms:modified>
</cp:coreProperties>
</file>