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344" r:id="rId3"/>
    <p:sldId id="345" r:id="rId4"/>
    <p:sldId id="346" r:id="rId5"/>
    <p:sldId id="350" r:id="rId6"/>
    <p:sldId id="348" r:id="rId7"/>
    <p:sldId id="351" r:id="rId8"/>
    <p:sldId id="347" r:id="rId9"/>
    <p:sldId id="352" r:id="rId10"/>
    <p:sldId id="353" r:id="rId11"/>
    <p:sldId id="354" r:id="rId12"/>
    <p:sldId id="355" r:id="rId13"/>
    <p:sldId id="349" r:id="rId14"/>
    <p:sldId id="362" r:id="rId15"/>
    <p:sldId id="363" r:id="rId16"/>
    <p:sldId id="356" r:id="rId17"/>
    <p:sldId id="357" r:id="rId18"/>
    <p:sldId id="358" r:id="rId19"/>
    <p:sldId id="360" r:id="rId20"/>
    <p:sldId id="359" r:id="rId21"/>
    <p:sldId id="377" r:id="rId22"/>
    <p:sldId id="361" r:id="rId23"/>
    <p:sldId id="366" r:id="rId24"/>
    <p:sldId id="365" r:id="rId25"/>
    <p:sldId id="364" r:id="rId26"/>
    <p:sldId id="367" r:id="rId27"/>
    <p:sldId id="368" r:id="rId28"/>
    <p:sldId id="369" r:id="rId29"/>
    <p:sldId id="370" r:id="rId30"/>
    <p:sldId id="371" r:id="rId31"/>
    <p:sldId id="375" r:id="rId32"/>
    <p:sldId id="374" r:id="rId33"/>
    <p:sldId id="372" r:id="rId34"/>
    <p:sldId id="373" r:id="rId35"/>
    <p:sldId id="376" r:id="rId36"/>
  </p:sldIdLst>
  <p:sldSz cx="10152063" cy="7596188"/>
  <p:notesSz cx="6807200" cy="9939338"/>
  <p:defaultTextStyle>
    <a:defPPr>
      <a:defRPr lang="en-GB"/>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1392">
          <p15:clr>
            <a:srgbClr val="A4A3A4"/>
          </p15:clr>
        </p15:guide>
        <p15:guide id="2" pos="3216">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di Kamal Divya" initials="MKD" lastIdx="3" clrIdx="0">
    <p:extLst>
      <p:ext uri="{19B8F6BF-5375-455C-9EA6-DF929625EA0E}">
        <p15:presenceInfo xmlns:p15="http://schemas.microsoft.com/office/powerpoint/2012/main" userId="S-1-5-21-1086020445-1760312889-1512734326-5686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6600"/>
    <a:srgbClr val="006600"/>
    <a:srgbClr val="FF66FF"/>
    <a:srgbClr val="FFFFCC"/>
    <a:srgbClr val="00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4453" autoAdjust="0"/>
  </p:normalViewPr>
  <p:slideViewPr>
    <p:cSldViewPr>
      <p:cViewPr>
        <p:scale>
          <a:sx n="88" d="100"/>
          <a:sy n="88" d="100"/>
        </p:scale>
        <p:origin x="1027" y="-240"/>
      </p:cViewPr>
      <p:guideLst>
        <p:guide orient="horz" pos="1392"/>
        <p:guide pos="3216"/>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82" d="100"/>
          <a:sy n="82" d="100"/>
        </p:scale>
        <p:origin x="-3948" y="-78"/>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3T10:41:41.139" idx="3">
    <p:pos x="10" y="10"/>
    <p:text>modify this</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F779D0-F9C0-4299-B818-B511A50CF843}"/>
              </a:ext>
            </a:extLst>
          </p:cNvPr>
          <p:cNvSpPr>
            <a:spLocks noGrp="1"/>
          </p:cNvSpPr>
          <p:nvPr>
            <p:ph type="hdr" sz="quarter"/>
          </p:nvPr>
        </p:nvSpPr>
        <p:spPr>
          <a:xfrm>
            <a:off x="0" y="0"/>
            <a:ext cx="2949575" cy="498475"/>
          </a:xfrm>
          <a:prstGeom prst="rect">
            <a:avLst/>
          </a:prstGeom>
        </p:spPr>
        <p:txBody>
          <a:bodyPr vert="horz" lIns="87151" tIns="43576" rIns="87151" bIns="43576" rtlCol="0"/>
          <a:lstStyle>
            <a:lvl1pPr algn="l" eaLnBrk="0" hangingPunct="0">
              <a:defRPr sz="1100">
                <a:cs typeface="+mn-cs"/>
              </a:defRPr>
            </a:lvl1pPr>
          </a:lstStyle>
          <a:p>
            <a:pPr>
              <a:defRPr/>
            </a:pPr>
            <a:endParaRPr lang="en-US"/>
          </a:p>
        </p:txBody>
      </p:sp>
      <p:sp>
        <p:nvSpPr>
          <p:cNvPr id="3" name="Date Placeholder 2">
            <a:extLst>
              <a:ext uri="{FF2B5EF4-FFF2-40B4-BE49-F238E27FC236}">
                <a16:creationId xmlns:a16="http://schemas.microsoft.com/office/drawing/2014/main" id="{66B383A0-5352-41F4-B758-468257B15026}"/>
              </a:ext>
            </a:extLst>
          </p:cNvPr>
          <p:cNvSpPr>
            <a:spLocks noGrp="1"/>
          </p:cNvSpPr>
          <p:nvPr>
            <p:ph type="dt" sz="quarter" idx="1"/>
          </p:nvPr>
        </p:nvSpPr>
        <p:spPr>
          <a:xfrm>
            <a:off x="3856038" y="0"/>
            <a:ext cx="2949575" cy="498475"/>
          </a:xfrm>
          <a:prstGeom prst="rect">
            <a:avLst/>
          </a:prstGeom>
        </p:spPr>
        <p:txBody>
          <a:bodyPr vert="horz" lIns="87151" tIns="43576" rIns="87151" bIns="43576" rtlCol="0"/>
          <a:lstStyle>
            <a:lvl1pPr algn="r" eaLnBrk="0" hangingPunct="0">
              <a:defRPr sz="1100">
                <a:cs typeface="+mn-cs"/>
              </a:defRPr>
            </a:lvl1pPr>
          </a:lstStyle>
          <a:p>
            <a:pPr>
              <a:defRPr/>
            </a:pPr>
            <a:fld id="{E820C11F-5302-4694-9116-D9371447F591}" type="datetimeFigureOut">
              <a:rPr lang="en-US"/>
              <a:pPr>
                <a:defRPr/>
              </a:pPr>
              <a:t>11/23/2018</a:t>
            </a:fld>
            <a:endParaRPr lang="en-US"/>
          </a:p>
        </p:txBody>
      </p:sp>
      <p:sp>
        <p:nvSpPr>
          <p:cNvPr id="4" name="Footer Placeholder 3">
            <a:extLst>
              <a:ext uri="{FF2B5EF4-FFF2-40B4-BE49-F238E27FC236}">
                <a16:creationId xmlns:a16="http://schemas.microsoft.com/office/drawing/2014/main" id="{56A71DA8-B72D-4965-8917-0ED36E423461}"/>
              </a:ext>
            </a:extLst>
          </p:cNvPr>
          <p:cNvSpPr>
            <a:spLocks noGrp="1"/>
          </p:cNvSpPr>
          <p:nvPr>
            <p:ph type="ftr" sz="quarter" idx="2"/>
          </p:nvPr>
        </p:nvSpPr>
        <p:spPr>
          <a:xfrm>
            <a:off x="0" y="9439275"/>
            <a:ext cx="2949575" cy="498475"/>
          </a:xfrm>
          <a:prstGeom prst="rect">
            <a:avLst/>
          </a:prstGeom>
        </p:spPr>
        <p:txBody>
          <a:bodyPr vert="horz" lIns="87151" tIns="43576" rIns="87151" bIns="43576" rtlCol="0" anchor="b"/>
          <a:lstStyle>
            <a:lvl1pPr algn="l" eaLnBrk="0" hangingPunct="0">
              <a:defRPr sz="1100">
                <a:cs typeface="+mn-cs"/>
              </a:defRPr>
            </a:lvl1pPr>
          </a:lstStyle>
          <a:p>
            <a:pPr>
              <a:defRPr/>
            </a:pPr>
            <a:endParaRPr lang="en-US"/>
          </a:p>
        </p:txBody>
      </p:sp>
      <p:sp>
        <p:nvSpPr>
          <p:cNvPr id="5" name="Slide Number Placeholder 4">
            <a:extLst>
              <a:ext uri="{FF2B5EF4-FFF2-40B4-BE49-F238E27FC236}">
                <a16:creationId xmlns:a16="http://schemas.microsoft.com/office/drawing/2014/main" id="{F0CE7C31-1F81-42FD-A080-1A65FBBD00F0}"/>
              </a:ext>
            </a:extLst>
          </p:cNvPr>
          <p:cNvSpPr>
            <a:spLocks noGrp="1"/>
          </p:cNvSpPr>
          <p:nvPr>
            <p:ph type="sldNum" sz="quarter" idx="3"/>
          </p:nvPr>
        </p:nvSpPr>
        <p:spPr>
          <a:xfrm>
            <a:off x="3856038" y="9439275"/>
            <a:ext cx="2949575" cy="498475"/>
          </a:xfrm>
          <a:prstGeom prst="rect">
            <a:avLst/>
          </a:prstGeom>
        </p:spPr>
        <p:txBody>
          <a:bodyPr vert="horz" wrap="square" lIns="87151" tIns="43576" rIns="87151" bIns="43576" numCol="1" anchor="b" anchorCtr="0" compatLnSpc="1">
            <a:prstTxWarp prst="textNoShape">
              <a:avLst/>
            </a:prstTxWarp>
          </a:bodyPr>
          <a:lstStyle>
            <a:lvl1pPr algn="r" eaLnBrk="0" hangingPunct="0">
              <a:defRPr sz="1100" smtClean="0"/>
            </a:lvl1pPr>
          </a:lstStyle>
          <a:p>
            <a:pPr>
              <a:defRPr/>
            </a:pPr>
            <a:fld id="{D01937C9-1423-4E99-A6D5-8B4137598BB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B5EE0D-2ACB-44BB-8228-369E93BCE0D1}"/>
              </a:ext>
            </a:extLst>
          </p:cNvPr>
          <p:cNvSpPr>
            <a:spLocks noGrp="1"/>
          </p:cNvSpPr>
          <p:nvPr>
            <p:ph type="hdr" sz="quarter"/>
          </p:nvPr>
        </p:nvSpPr>
        <p:spPr>
          <a:xfrm>
            <a:off x="0" y="0"/>
            <a:ext cx="2949575" cy="498475"/>
          </a:xfrm>
          <a:prstGeom prst="rect">
            <a:avLst/>
          </a:prstGeom>
        </p:spPr>
        <p:txBody>
          <a:bodyPr vert="horz" wrap="square" lIns="87151" tIns="43576" rIns="87151" bIns="43576" numCol="1" anchor="t" anchorCtr="0" compatLnSpc="1">
            <a:prstTxWarp prst="textNoShape">
              <a:avLst/>
            </a:prstTxWarp>
          </a:bodyPr>
          <a:lstStyle>
            <a:lvl1pPr eaLnBrk="0" hangingPunct="0">
              <a:defRPr sz="1100">
                <a:cs typeface="+mn-cs"/>
              </a:defRPr>
            </a:lvl1pPr>
          </a:lstStyle>
          <a:p>
            <a:pPr>
              <a:defRPr/>
            </a:pPr>
            <a:endParaRPr lang="en-US"/>
          </a:p>
        </p:txBody>
      </p:sp>
      <p:sp>
        <p:nvSpPr>
          <p:cNvPr id="3" name="Date Placeholder 2">
            <a:extLst>
              <a:ext uri="{FF2B5EF4-FFF2-40B4-BE49-F238E27FC236}">
                <a16:creationId xmlns:a16="http://schemas.microsoft.com/office/drawing/2014/main" id="{42ED218A-0757-4535-9233-56A0CC804530}"/>
              </a:ext>
            </a:extLst>
          </p:cNvPr>
          <p:cNvSpPr>
            <a:spLocks noGrp="1"/>
          </p:cNvSpPr>
          <p:nvPr>
            <p:ph type="dt" idx="1"/>
          </p:nvPr>
        </p:nvSpPr>
        <p:spPr>
          <a:xfrm>
            <a:off x="3856038" y="0"/>
            <a:ext cx="2949575" cy="498475"/>
          </a:xfrm>
          <a:prstGeom prst="rect">
            <a:avLst/>
          </a:prstGeom>
        </p:spPr>
        <p:txBody>
          <a:bodyPr vert="horz" wrap="square" lIns="87151" tIns="43576" rIns="87151" bIns="43576" numCol="1" anchor="t" anchorCtr="0" compatLnSpc="1">
            <a:prstTxWarp prst="textNoShape">
              <a:avLst/>
            </a:prstTxWarp>
          </a:bodyPr>
          <a:lstStyle>
            <a:lvl1pPr algn="r" eaLnBrk="0" hangingPunct="0">
              <a:defRPr sz="1100">
                <a:cs typeface="+mn-cs"/>
              </a:defRPr>
            </a:lvl1pPr>
          </a:lstStyle>
          <a:p>
            <a:pPr>
              <a:defRPr/>
            </a:pPr>
            <a:fld id="{F575A44D-921E-42E7-B384-9761EFAA5DF7}" type="datetimeFigureOut">
              <a:rPr lang="en-US"/>
              <a:pPr>
                <a:defRPr/>
              </a:pPr>
              <a:t>11/23/2018</a:t>
            </a:fld>
            <a:endParaRPr lang="en-US"/>
          </a:p>
        </p:txBody>
      </p:sp>
      <p:sp>
        <p:nvSpPr>
          <p:cNvPr id="4" name="Slide Image Placeholder 3">
            <a:extLst>
              <a:ext uri="{FF2B5EF4-FFF2-40B4-BE49-F238E27FC236}">
                <a16:creationId xmlns:a16="http://schemas.microsoft.com/office/drawing/2014/main" id="{586FA198-1799-4F94-972A-EC4454C4821F}"/>
              </a:ext>
            </a:extLst>
          </p:cNvPr>
          <p:cNvSpPr>
            <a:spLocks noGrp="1" noRot="1" noChangeAspect="1"/>
          </p:cNvSpPr>
          <p:nvPr>
            <p:ph type="sldImg" idx="2"/>
          </p:nvPr>
        </p:nvSpPr>
        <p:spPr>
          <a:xfrm>
            <a:off x="914400" y="746125"/>
            <a:ext cx="4979988" cy="3727450"/>
          </a:xfrm>
          <a:prstGeom prst="rect">
            <a:avLst/>
          </a:prstGeom>
          <a:noFill/>
          <a:ln w="12700">
            <a:solidFill>
              <a:prstClr val="black"/>
            </a:solidFill>
          </a:ln>
        </p:spPr>
        <p:txBody>
          <a:bodyPr vert="horz" lIns="87151" tIns="43576" rIns="87151" bIns="43576" rtlCol="0" anchor="ctr"/>
          <a:lstStyle/>
          <a:p>
            <a:pPr lvl="0"/>
            <a:endParaRPr lang="en-US" noProof="0"/>
          </a:p>
        </p:txBody>
      </p:sp>
      <p:sp>
        <p:nvSpPr>
          <p:cNvPr id="5" name="Notes Placeholder 4">
            <a:extLst>
              <a:ext uri="{FF2B5EF4-FFF2-40B4-BE49-F238E27FC236}">
                <a16:creationId xmlns:a16="http://schemas.microsoft.com/office/drawing/2014/main" id="{B481E993-B4F9-46DC-8D68-99B7F0AF3DBB}"/>
              </a:ext>
            </a:extLst>
          </p:cNvPr>
          <p:cNvSpPr>
            <a:spLocks noGrp="1"/>
          </p:cNvSpPr>
          <p:nvPr>
            <p:ph type="body" sz="quarter" idx="3"/>
          </p:nvPr>
        </p:nvSpPr>
        <p:spPr>
          <a:xfrm>
            <a:off x="681038" y="4721225"/>
            <a:ext cx="5446712" cy="4471988"/>
          </a:xfrm>
          <a:prstGeom prst="rect">
            <a:avLst/>
          </a:prstGeom>
        </p:spPr>
        <p:txBody>
          <a:bodyPr vert="horz" lIns="87151" tIns="43576" rIns="87151" bIns="4357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C3F83D3-65C8-4BFF-B577-D8A0BD463D6D}"/>
              </a:ext>
            </a:extLst>
          </p:cNvPr>
          <p:cNvSpPr>
            <a:spLocks noGrp="1"/>
          </p:cNvSpPr>
          <p:nvPr>
            <p:ph type="ftr" sz="quarter" idx="4"/>
          </p:nvPr>
        </p:nvSpPr>
        <p:spPr>
          <a:xfrm>
            <a:off x="0" y="9439275"/>
            <a:ext cx="2949575" cy="498475"/>
          </a:xfrm>
          <a:prstGeom prst="rect">
            <a:avLst/>
          </a:prstGeom>
        </p:spPr>
        <p:txBody>
          <a:bodyPr vert="horz" wrap="square" lIns="87151" tIns="43576" rIns="87151" bIns="43576" numCol="1" anchor="b" anchorCtr="0" compatLnSpc="1">
            <a:prstTxWarp prst="textNoShape">
              <a:avLst/>
            </a:prstTxWarp>
          </a:bodyPr>
          <a:lstStyle>
            <a:lvl1pPr eaLnBrk="0" hangingPunct="0">
              <a:defRPr sz="1100">
                <a:cs typeface="+mn-cs"/>
              </a:defRPr>
            </a:lvl1pPr>
          </a:lstStyle>
          <a:p>
            <a:pPr>
              <a:defRPr/>
            </a:pPr>
            <a:endParaRPr lang="en-US"/>
          </a:p>
        </p:txBody>
      </p:sp>
      <p:sp>
        <p:nvSpPr>
          <p:cNvPr id="7" name="Slide Number Placeholder 6">
            <a:extLst>
              <a:ext uri="{FF2B5EF4-FFF2-40B4-BE49-F238E27FC236}">
                <a16:creationId xmlns:a16="http://schemas.microsoft.com/office/drawing/2014/main" id="{65284A57-69B0-441B-BF3A-179CE89276C5}"/>
              </a:ext>
            </a:extLst>
          </p:cNvPr>
          <p:cNvSpPr>
            <a:spLocks noGrp="1"/>
          </p:cNvSpPr>
          <p:nvPr>
            <p:ph type="sldNum" sz="quarter" idx="5"/>
          </p:nvPr>
        </p:nvSpPr>
        <p:spPr>
          <a:xfrm>
            <a:off x="3856038" y="9439275"/>
            <a:ext cx="2949575" cy="498475"/>
          </a:xfrm>
          <a:prstGeom prst="rect">
            <a:avLst/>
          </a:prstGeom>
        </p:spPr>
        <p:txBody>
          <a:bodyPr vert="horz" wrap="square" lIns="87151" tIns="43576" rIns="87151" bIns="43576" numCol="1" anchor="b" anchorCtr="0" compatLnSpc="1">
            <a:prstTxWarp prst="textNoShape">
              <a:avLst/>
            </a:prstTxWarp>
          </a:bodyPr>
          <a:lstStyle>
            <a:lvl1pPr algn="r" eaLnBrk="0" hangingPunct="0">
              <a:defRPr sz="1100" smtClean="0"/>
            </a:lvl1pPr>
          </a:lstStyle>
          <a:p>
            <a:pPr>
              <a:defRPr/>
            </a:pPr>
            <a:fld id="{D3E19CB1-026B-4A2A-AA33-FA2AE7AEBCD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Computer_science"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Bit_(computing)" TargetMode="External"/><Relationship Id="rId5" Type="http://schemas.openxmlformats.org/officeDocument/2006/relationships/hyperlink" Target="https://en.wikipedia.org/wiki/File_(computing)" TargetMode="External"/><Relationship Id="rId4" Type="http://schemas.openxmlformats.org/officeDocument/2006/relationships/hyperlink" Target="https://en.wikipedia.org/wiki/Data"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Operating_syste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en.wikipedia.org/wiki/Text_mining" TargetMode="External"/><Relationship Id="rId3" Type="http://schemas.openxmlformats.org/officeDocument/2006/relationships/hyperlink" Target="https://en.wikipedia.org/wiki/Information_retrieval" TargetMode="External"/><Relationship Id="rId7" Type="http://schemas.openxmlformats.org/officeDocument/2006/relationships/hyperlink" Target="https://en.wikipedia.org/wiki/Weighting_factor"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Tf%E2%80%93idf#cite_note-1" TargetMode="External"/><Relationship Id="rId11" Type="http://schemas.openxmlformats.org/officeDocument/2006/relationships/hyperlink" Target="https://en.wikipedia.org/wiki/Tf%E2%80%93idf#cite_note-2" TargetMode="External"/><Relationship Id="rId5" Type="http://schemas.openxmlformats.org/officeDocument/2006/relationships/hyperlink" Target="https://en.wikipedia.org/wiki/Text_corpus" TargetMode="External"/><Relationship Id="rId10" Type="http://schemas.openxmlformats.org/officeDocument/2006/relationships/hyperlink" Target="https://en.wikipedia.org/wiki/Proportionality_(mathematics)" TargetMode="External"/><Relationship Id="rId4" Type="http://schemas.openxmlformats.org/officeDocument/2006/relationships/hyperlink" Target="https://en.wikipedia.org/wiki/Document" TargetMode="External"/><Relationship Id="rId9" Type="http://schemas.openxmlformats.org/officeDocument/2006/relationships/hyperlink" Target="https://en.wikipedia.org/wiki/User_modeling"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Top-down_and_bottom-up_design"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Botnet" TargetMode="External"/><Relationship Id="rId3" Type="http://schemas.openxmlformats.org/officeDocument/2006/relationships/hyperlink" Target="https://en.wikipedia.org/wiki/Computer_system" TargetMode="External"/><Relationship Id="rId7" Type="http://schemas.openxmlformats.org/officeDocument/2006/relationships/hyperlink" Target="https://en.wikipedia.org/wiki/Denial-of-service_attack"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Data_(computing)" TargetMode="External"/><Relationship Id="rId5" Type="http://schemas.openxmlformats.org/officeDocument/2006/relationships/hyperlink" Target="https://en.wikipedia.org/wiki/Software" TargetMode="External"/><Relationship Id="rId4" Type="http://schemas.openxmlformats.org/officeDocument/2006/relationships/hyperlink" Target="https://en.wikipedia.org/wiki/Computer_hardwar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ecure_informatio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Exploit_(computer_securit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F3CFA613-EB34-4AAA-A1AA-E7D8D669E7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158F6BB8-6CAD-45C4-AEF9-4BDF7E2D52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6BA479F3-633B-44A6-89CB-ECAC7F5ED3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B99F61-5619-4829-8ACC-339EA0F5B2BF}" type="slidenum">
              <a:rPr lang="en-US" altLang="en-US" sz="1100">
                <a:latin typeface="Times" panose="02020603050405020304" pitchFamily="18" charset="0"/>
              </a:rPr>
              <a:pPr>
                <a:spcBef>
                  <a:spcPct val="0"/>
                </a:spcBef>
              </a:pPr>
              <a:t>1</a:t>
            </a:fld>
            <a:endParaRPr lang="en-US" altLang="en-US" sz="1100">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Cryptocurrencies are forms of digital money used to buy and sell anonymously on the internet and in other environments in which physical currency exchange is </a:t>
            </a:r>
            <a:r>
              <a:rPr lang="en-SG" sz="1200" b="0" i="0" u="none" strike="noStrike" kern="1200" baseline="0" dirty="0">
                <a:solidFill>
                  <a:schemeClr val="tx1"/>
                </a:solidFill>
                <a:latin typeface="+mn-lt"/>
                <a:ea typeface="+mn-ea"/>
                <a:cs typeface="+mn-cs"/>
              </a:rPr>
              <a:t>impossible or impractical. The most common obfuscation</a:t>
            </a:r>
          </a:p>
          <a:p>
            <a:r>
              <a:rPr lang="en-SG" sz="1200" b="0" i="0" u="none" strike="noStrike" kern="1200" baseline="0" dirty="0">
                <a:solidFill>
                  <a:schemeClr val="tx1"/>
                </a:solidFill>
                <a:latin typeface="+mn-lt"/>
                <a:ea typeface="+mn-ea"/>
                <a:cs typeface="+mn-cs"/>
              </a:rPr>
              <a:t>techniques were packing and </a:t>
            </a:r>
            <a:r>
              <a:rPr lang="en-SG" sz="1200" b="0" i="0" u="none" strike="noStrike" kern="1200" baseline="0" dirty="0" err="1">
                <a:solidFill>
                  <a:schemeClr val="tx1"/>
                </a:solidFill>
                <a:latin typeface="+mn-lt"/>
                <a:ea typeface="+mn-ea"/>
                <a:cs typeface="+mn-cs"/>
              </a:rPr>
              <a:t>crypting</a:t>
            </a:r>
            <a:r>
              <a:rPr lang="en-SG" sz="1200" b="0" i="0" u="none" strike="noStrike" kern="1200" baseline="0" dirty="0">
                <a:solidFill>
                  <a:schemeClr val="tx1"/>
                </a:solidFill>
                <a:latin typeface="+mn-lt"/>
                <a:ea typeface="+mn-ea"/>
                <a:cs typeface="+mn-cs"/>
              </a:rPr>
              <a:t>, not detected in signature based techniques.</a:t>
            </a:r>
          </a:p>
          <a:p>
            <a:pPr marL="171450" indent="-171450">
              <a:buFont typeface="Wingdings" panose="05000000000000000000" pitchFamily="2" charset="2"/>
              <a:buChar char="Ø"/>
            </a:pPr>
            <a:r>
              <a:rPr lang="en-SG" sz="1200" kern="1200" dirty="0">
                <a:solidFill>
                  <a:schemeClr val="tx1"/>
                </a:solidFill>
                <a:effectLst/>
                <a:latin typeface="+mn-lt"/>
                <a:ea typeface="+mn-ea"/>
                <a:cs typeface="+mn-cs"/>
              </a:rPr>
              <a:t>Through phishing emails attackers share a compromised link and convince the victims to click the link which directs users to a website domain that allows hackers to run a short script designed to begin the mining. Hackers make use of botnets, a network of infected computers which can be controlled by hacker to log the transactions to distribution ledger. </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10</a:t>
            </a:fld>
            <a:endParaRPr lang="en-US" altLang="en-US"/>
          </a:p>
        </p:txBody>
      </p:sp>
    </p:spTree>
    <p:extLst>
      <p:ext uri="{BB962C8B-B14F-4D97-AF65-F5344CB8AC3E}">
        <p14:creationId xmlns:p14="http://schemas.microsoft.com/office/powerpoint/2010/main" val="2993012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71450" indent="-171450">
              <a:buFont typeface="Wingdings" panose="05000000000000000000" pitchFamily="2" charset="2"/>
              <a:buChar char="Ø"/>
            </a:pPr>
            <a:r>
              <a:rPr lang="en-SG" sz="1200" kern="1200" dirty="0">
                <a:solidFill>
                  <a:schemeClr val="tx1"/>
                </a:solidFill>
                <a:effectLst/>
                <a:latin typeface="+mn-lt"/>
                <a:ea typeface="+mn-ea"/>
                <a:cs typeface="+mn-cs"/>
              </a:rPr>
              <a:t>any software intentionally designed to cause damage to a computer, server or computer network. </a:t>
            </a:r>
          </a:p>
          <a:p>
            <a:pPr marL="171450" indent="-171450">
              <a:buFont typeface="Wingdings" panose="05000000000000000000" pitchFamily="2" charset="2"/>
              <a:buChar char="Ø"/>
            </a:pPr>
            <a:r>
              <a:rPr lang="en-SG" sz="1200" kern="1200" dirty="0">
                <a:solidFill>
                  <a:schemeClr val="tx1"/>
                </a:solidFill>
                <a:effectLst/>
                <a:latin typeface="+mn-lt"/>
                <a:ea typeface="+mn-ea"/>
                <a:cs typeface="+mn-cs"/>
              </a:rPr>
              <a:t>Malware is using advanced techniques such as packing and </a:t>
            </a:r>
            <a:r>
              <a:rPr lang="en-SG" sz="1200" kern="1200" dirty="0" err="1">
                <a:solidFill>
                  <a:schemeClr val="tx1"/>
                </a:solidFill>
                <a:effectLst/>
                <a:latin typeface="+mn-lt"/>
                <a:ea typeface="+mn-ea"/>
                <a:cs typeface="+mn-cs"/>
              </a:rPr>
              <a:t>crypting</a:t>
            </a:r>
            <a:r>
              <a:rPr lang="en-SG" sz="1200" kern="1200" dirty="0">
                <a:solidFill>
                  <a:schemeClr val="tx1"/>
                </a:solidFill>
                <a:effectLst/>
                <a:latin typeface="+mn-lt"/>
                <a:ea typeface="+mn-ea"/>
                <a:cs typeface="+mn-cs"/>
              </a:rPr>
              <a:t>., FINGERPRINTING- I</a:t>
            </a:r>
            <a:r>
              <a:rPr lang="en-US" sz="1200" b="0" i="0" kern="1200" dirty="0">
                <a:solidFill>
                  <a:schemeClr val="tx1"/>
                </a:solidFill>
                <a:effectLst/>
                <a:latin typeface="+mn-lt"/>
                <a:ea typeface="+mn-ea"/>
                <a:cs typeface="+mn-cs"/>
              </a:rPr>
              <a:t>n </a:t>
            </a:r>
            <a:r>
              <a:rPr lang="en-US" sz="1200" b="0" i="0" u="none" strike="noStrike" kern="1200" dirty="0">
                <a:solidFill>
                  <a:schemeClr val="tx1"/>
                </a:solidFill>
                <a:effectLst/>
                <a:latin typeface="+mn-lt"/>
                <a:ea typeface="+mn-ea"/>
                <a:cs typeface="+mn-cs"/>
                <a:hlinkClick r:id="rId3" tooltip="Computer science"/>
              </a:rPr>
              <a:t>computer science</a:t>
            </a:r>
            <a:r>
              <a:rPr lang="en-US" sz="1200" b="0" i="0" kern="1200" dirty="0">
                <a:solidFill>
                  <a:schemeClr val="tx1"/>
                </a:solidFill>
                <a:effectLst/>
                <a:latin typeface="+mn-lt"/>
                <a:ea typeface="+mn-ea"/>
                <a:cs typeface="+mn-cs"/>
              </a:rPr>
              <a:t>, a </a:t>
            </a:r>
            <a:r>
              <a:rPr lang="en-US" sz="1200" b="0" i="0" u="none" kern="1200" dirty="0">
                <a:solidFill>
                  <a:schemeClr val="tx1"/>
                </a:solidFill>
                <a:effectLst/>
                <a:latin typeface="+mn-lt"/>
                <a:ea typeface="+mn-ea"/>
                <a:cs typeface="+mn-cs"/>
              </a:rPr>
              <a:t>fingerprinting algorithm is a procedure that maps an arbitrarily large </a:t>
            </a:r>
            <a:r>
              <a:rPr lang="en-US" sz="1200" b="0" i="0" u="none" strike="noStrike" kern="1200" dirty="0">
                <a:solidFill>
                  <a:schemeClr val="tx1"/>
                </a:solidFill>
                <a:effectLst/>
                <a:latin typeface="+mn-lt"/>
                <a:ea typeface="+mn-ea"/>
                <a:cs typeface="+mn-cs"/>
                <a:hlinkClick r:id="rId4" tooltip="Data"/>
              </a:rPr>
              <a:t>data</a:t>
            </a:r>
            <a:r>
              <a:rPr lang="en-US" sz="1200" b="0" i="0" u="none" kern="1200" dirty="0">
                <a:solidFill>
                  <a:schemeClr val="tx1"/>
                </a:solidFill>
                <a:effectLst/>
                <a:latin typeface="+mn-lt"/>
                <a:ea typeface="+mn-ea"/>
                <a:cs typeface="+mn-cs"/>
              </a:rPr>
              <a:t> item (such as a computer </a:t>
            </a:r>
            <a:r>
              <a:rPr lang="en-US" sz="1200" b="0" i="0" u="none" strike="noStrike" kern="1200" dirty="0">
                <a:solidFill>
                  <a:schemeClr val="tx1"/>
                </a:solidFill>
                <a:effectLst/>
                <a:latin typeface="+mn-lt"/>
                <a:ea typeface="+mn-ea"/>
                <a:cs typeface="+mn-cs"/>
                <a:hlinkClick r:id="rId5" tooltip="File (computing)"/>
              </a:rPr>
              <a:t>file</a:t>
            </a:r>
            <a:r>
              <a:rPr lang="en-US" sz="1200" b="0" i="0" u="none" kern="1200" dirty="0">
                <a:solidFill>
                  <a:schemeClr val="tx1"/>
                </a:solidFill>
                <a:effectLst/>
                <a:latin typeface="+mn-lt"/>
                <a:ea typeface="+mn-ea"/>
                <a:cs typeface="+mn-cs"/>
              </a:rPr>
              <a:t>) to a much shorter </a:t>
            </a:r>
            <a:r>
              <a:rPr lang="en-US" sz="1200" b="0" i="0" u="none" strike="noStrike" kern="1200" dirty="0">
                <a:solidFill>
                  <a:schemeClr val="tx1"/>
                </a:solidFill>
                <a:effectLst/>
                <a:latin typeface="+mn-lt"/>
                <a:ea typeface="+mn-ea"/>
                <a:cs typeface="+mn-cs"/>
                <a:hlinkClick r:id="rId6" tooltip="Bit (computing)"/>
              </a:rPr>
              <a:t>bit</a:t>
            </a:r>
            <a:r>
              <a:rPr lang="en-US" sz="1200" b="0" i="0" u="none" kern="1200" dirty="0">
                <a:solidFill>
                  <a:schemeClr val="tx1"/>
                </a:solidFill>
                <a:effectLst/>
                <a:latin typeface="+mn-lt"/>
                <a:ea typeface="+mn-ea"/>
                <a:cs typeface="+mn-cs"/>
              </a:rPr>
              <a:t> string, its fingerprint, that uniquely </a:t>
            </a:r>
            <a:r>
              <a:rPr lang="en-US" sz="1200" b="0" i="0" kern="1200" dirty="0">
                <a:solidFill>
                  <a:schemeClr val="tx1"/>
                </a:solidFill>
                <a:effectLst/>
                <a:latin typeface="+mn-lt"/>
                <a:ea typeface="+mn-ea"/>
                <a:cs typeface="+mn-cs"/>
              </a:rPr>
              <a:t>identifies the original data for all practical purposes. </a:t>
            </a:r>
            <a:r>
              <a:rPr lang="en-SG" sz="1200" kern="1200" dirty="0">
                <a:solidFill>
                  <a:schemeClr val="tx1"/>
                </a:solidFill>
                <a:effectLst/>
                <a:latin typeface="+mn-lt"/>
                <a:ea typeface="+mn-ea"/>
                <a:cs typeface="+mn-cs"/>
              </a:rPr>
              <a:t> A packer is a utility that bundles program files and resources into a single archive file. Packing algorithms are designed to avoid anti-malware systems </a:t>
            </a:r>
          </a:p>
          <a:p>
            <a:pPr marL="171450" indent="-171450">
              <a:buFont typeface="Wingdings" panose="05000000000000000000" pitchFamily="2" charset="2"/>
              <a:buChar char="Ø"/>
            </a:pPr>
            <a:r>
              <a:rPr lang="en-SG" sz="1200" kern="1200" dirty="0">
                <a:solidFill>
                  <a:schemeClr val="tx1"/>
                </a:solidFill>
                <a:effectLst/>
                <a:latin typeface="+mn-lt"/>
                <a:ea typeface="+mn-ea"/>
                <a:cs typeface="+mn-cs"/>
              </a:rPr>
              <a:t>every time the computer reboots by manipulating the registry entries or by creating services which starts the Malware execution automatically.</a:t>
            </a:r>
          </a:p>
          <a:p>
            <a:pPr marL="171450" indent="-171450">
              <a:buFont typeface="Wingdings" panose="05000000000000000000" pitchFamily="2" charset="2"/>
              <a:buChar char="Ø"/>
            </a:pPr>
            <a:r>
              <a:rPr lang="en-SG" sz="1200" kern="1200" dirty="0">
                <a:solidFill>
                  <a:schemeClr val="tx1"/>
                </a:solidFill>
                <a:effectLst/>
                <a:latin typeface="+mn-lt"/>
                <a:ea typeface="+mn-ea"/>
                <a:cs typeface="+mn-cs"/>
              </a:rPr>
              <a:t>The Autorun key contains a PowerShell script that loads script in another key. The second script injects a small shellcode that decompresses and executes the malware and DLL in the memory of the third key which opens a backdoor for an attacker. Attacker can use this backdoor to download and execute arbitrary programs.</a:t>
            </a:r>
          </a:p>
          <a:p>
            <a:pPr marL="171450" indent="-171450">
              <a:buFont typeface="Wingdings" panose="05000000000000000000" pitchFamily="2" charset="2"/>
              <a:buChar char="Ø"/>
            </a:pPr>
            <a:r>
              <a:rPr lang="en-SG" sz="1200" kern="1200" dirty="0">
                <a:solidFill>
                  <a:schemeClr val="tx1"/>
                </a:solidFill>
                <a:effectLst/>
                <a:latin typeface="+mn-lt"/>
                <a:ea typeface="+mn-ea"/>
                <a:cs typeface="+mn-cs"/>
              </a:rPr>
              <a:t>After stealing the data, attackers need to implement exfiltration techniques on the malware samples to utilise the data. But, </a:t>
            </a:r>
            <a:r>
              <a:rPr lang="en-SG" sz="1200" b="1" kern="1200" dirty="0">
                <a:solidFill>
                  <a:schemeClr val="tx1"/>
                </a:solidFill>
                <a:effectLst/>
                <a:latin typeface="+mn-lt"/>
                <a:ea typeface="+mn-ea"/>
                <a:cs typeface="+mn-cs"/>
              </a:rPr>
              <a:t>exfiltration can create a trail </a:t>
            </a:r>
            <a:r>
              <a:rPr lang="en-SG" sz="1200" kern="1200" dirty="0">
                <a:solidFill>
                  <a:schemeClr val="tx1"/>
                </a:solidFill>
                <a:effectLst/>
                <a:latin typeface="+mn-lt"/>
                <a:ea typeface="+mn-ea"/>
                <a:cs typeface="+mn-cs"/>
              </a:rPr>
              <a:t>which may identify the malware’s source. So, attacker has to connect to another remote computer to exfiltrate the data or they should use another malware component to handle the exfiltration. The attackers have to maintain connections to transfer the exfiltrated data and this is mostly done by using the raw TCP socket connections to communicate between the victim and the attacker. Remote Access Trojan and bots are frequently used to transfer data.</a:t>
            </a: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a piece of code which is capable of copying itself and typically has a detrimental effect, such as corrupting the system or destroying data.</a:t>
            </a: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is any malicious computer program which misleads users of its true intent.</a:t>
            </a:r>
            <a:endParaRPr lang="en-SG" sz="1200" kern="1200" dirty="0">
              <a:solidFill>
                <a:schemeClr val="tx1"/>
              </a:solidFill>
              <a:effectLst/>
              <a:latin typeface="+mn-lt"/>
              <a:ea typeface="+mn-ea"/>
              <a:cs typeface="+mn-cs"/>
            </a:endParaRPr>
          </a:p>
          <a:p>
            <a:pPr marL="171450" indent="-171450">
              <a:buFont typeface="Wingdings" panose="05000000000000000000" pitchFamily="2" charset="2"/>
              <a:buChar char="Ø"/>
            </a:pPr>
            <a:r>
              <a:rPr lang="en-SG" sz="1200" kern="1200" dirty="0">
                <a:solidFill>
                  <a:schemeClr val="tx1"/>
                </a:solidFill>
                <a:effectLst/>
                <a:latin typeface="+mn-lt"/>
                <a:ea typeface="+mn-ea"/>
                <a:cs typeface="+mn-cs"/>
              </a:rPr>
              <a:t>Rootkit - </a:t>
            </a:r>
            <a:r>
              <a:rPr lang="en-US" sz="1200" b="0" i="0" kern="1200" dirty="0">
                <a:solidFill>
                  <a:schemeClr val="tx1"/>
                </a:solidFill>
                <a:effectLst/>
                <a:latin typeface="+mn-lt"/>
                <a:ea typeface="+mn-ea"/>
                <a:cs typeface="+mn-cs"/>
              </a:rPr>
              <a:t>, designed to enable access to a computer or areas of its software that is not otherwise allowed</a:t>
            </a: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backdoor</a:t>
            </a:r>
            <a:r>
              <a:rPr lang="en-US" sz="1200" b="0" i="0" kern="1200" dirty="0">
                <a:solidFill>
                  <a:schemeClr val="tx1"/>
                </a:solidFill>
                <a:effectLst/>
                <a:latin typeface="+mn-lt"/>
                <a:ea typeface="+mn-ea"/>
                <a:cs typeface="+mn-cs"/>
              </a:rPr>
              <a:t> is a method, often secret, of bypassing normal authentication or encryption </a:t>
            </a:r>
            <a:endParaRPr lang="en-SG" sz="120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11</a:t>
            </a:fld>
            <a:endParaRPr lang="en-US" altLang="en-US"/>
          </a:p>
        </p:txBody>
      </p:sp>
    </p:spTree>
    <p:extLst>
      <p:ext uri="{BB962C8B-B14F-4D97-AF65-F5344CB8AC3E}">
        <p14:creationId xmlns:p14="http://schemas.microsoft.com/office/powerpoint/2010/main" val="310817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12</a:t>
            </a:fld>
            <a:endParaRPr lang="en-US" altLang="en-US"/>
          </a:p>
        </p:txBody>
      </p:sp>
    </p:spTree>
    <p:extLst>
      <p:ext uri="{BB962C8B-B14F-4D97-AF65-F5344CB8AC3E}">
        <p14:creationId xmlns:p14="http://schemas.microsoft.com/office/powerpoint/2010/main" val="3250411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Criminals could acquire most of</a:t>
            </a:r>
          </a:p>
          <a:p>
            <a:r>
              <a:rPr lang="en-US" sz="1200" b="0" i="0" u="none" strike="noStrike" kern="1200" baseline="0" dirty="0">
                <a:solidFill>
                  <a:schemeClr val="tx1"/>
                </a:solidFill>
                <a:latin typeface="+mn-lt"/>
                <a:ea typeface="+mn-ea"/>
                <a:cs typeface="+mn-cs"/>
              </a:rPr>
              <a:t>the PII categories we examined for less than USD $1 per record, due to</a:t>
            </a:r>
          </a:p>
          <a:p>
            <a:r>
              <a:rPr lang="en-US" sz="1200" b="0" i="0" u="none" strike="noStrike" kern="1200" baseline="0" dirty="0">
                <a:solidFill>
                  <a:schemeClr val="tx1"/>
                </a:solidFill>
                <a:latin typeface="+mn-lt"/>
                <a:ea typeface="+mn-ea"/>
                <a:cs typeface="+mn-cs"/>
              </a:rPr>
              <a:t>the sheer volume of data available for purchase and the varying quality</a:t>
            </a:r>
          </a:p>
          <a:p>
            <a:r>
              <a:rPr lang="en-US" sz="1200" b="0" i="0" u="none" strike="noStrike" kern="1200" baseline="0" dirty="0">
                <a:solidFill>
                  <a:schemeClr val="tx1"/>
                </a:solidFill>
                <a:latin typeface="+mn-lt"/>
                <a:ea typeface="+mn-ea"/>
                <a:cs typeface="+mn-cs"/>
              </a:rPr>
              <a:t>of the offerings. For example, a large collection of payment card data</a:t>
            </a:r>
          </a:p>
          <a:p>
            <a:r>
              <a:rPr lang="en-US" sz="1200" b="0" i="0" u="none" strike="noStrike" kern="1200" baseline="0" dirty="0">
                <a:solidFill>
                  <a:schemeClr val="tx1"/>
                </a:solidFill>
                <a:latin typeface="+mn-lt"/>
                <a:ea typeface="+mn-ea"/>
                <a:cs typeface="+mn-cs"/>
              </a:rPr>
              <a:t>may be next to useless if the records are not recent.</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13</a:t>
            </a:fld>
            <a:endParaRPr lang="en-US" altLang="en-US"/>
          </a:p>
        </p:txBody>
      </p:sp>
    </p:spTree>
    <p:extLst>
      <p:ext uri="{BB962C8B-B14F-4D97-AF65-F5344CB8AC3E}">
        <p14:creationId xmlns:p14="http://schemas.microsoft.com/office/powerpoint/2010/main" val="389248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kern="1200" dirty="0">
                <a:solidFill>
                  <a:schemeClr val="tx1"/>
                </a:solidFill>
                <a:effectLst/>
                <a:latin typeface="+mn-lt"/>
                <a:ea typeface="+mn-ea"/>
                <a:cs typeface="+mn-cs"/>
              </a:rPr>
              <a:t>Malware analysis involves a complex process to identify malware behaviour, what they do, what they want and what their main objectives are.</a:t>
            </a:r>
          </a:p>
          <a:p>
            <a:pPr marL="171450" indent="-171450">
              <a:buFont typeface="Wingdings" panose="05000000000000000000" pitchFamily="2" charset="2"/>
              <a:buChar char="Ø"/>
            </a:pPr>
            <a:r>
              <a:rPr lang="en-US" sz="1200" b="0" i="0" u="none" strike="noStrike" kern="1200" baseline="0" dirty="0">
                <a:solidFill>
                  <a:schemeClr val="tx1"/>
                </a:solidFill>
                <a:latin typeface="+mn-lt"/>
                <a:ea typeface="+mn-ea"/>
                <a:cs typeface="+mn-cs"/>
              </a:rPr>
              <a:t>Malware infection on your system can cause damage to your system such as file deletion, change in registry, file modification, stealing confidential data/information, and so on.</a:t>
            </a:r>
          </a:p>
          <a:p>
            <a:r>
              <a:rPr lang="en-US" sz="1200" b="0" i="0" u="none" strike="noStrike" kern="1200" baseline="0" dirty="0">
                <a:solidFill>
                  <a:schemeClr val="tx1"/>
                </a:solidFill>
                <a:latin typeface="+mn-lt"/>
                <a:ea typeface="+mn-ea"/>
                <a:cs typeface="+mn-cs"/>
              </a:rPr>
              <a:t>Automation will allow analysts to focus more on the tasks that need more attention </a:t>
            </a:r>
            <a:r>
              <a:rPr lang="en-SG" sz="1200" b="0" i="0" u="none" strike="noStrike" kern="1200" baseline="0" dirty="0">
                <a:solidFill>
                  <a:schemeClr val="tx1"/>
                </a:solidFill>
                <a:latin typeface="+mn-lt"/>
                <a:ea typeface="+mn-ea"/>
                <a:cs typeface="+mn-cs"/>
              </a:rPr>
              <a:t>in human analysis</a:t>
            </a:r>
            <a:endParaRPr lang="en-SG" sz="120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Computer security incident management</a:t>
            </a:r>
            <a:r>
              <a:rPr lang="en-US" sz="1200" b="0" i="0" kern="1200" dirty="0">
                <a:solidFill>
                  <a:schemeClr val="tx1"/>
                </a:solidFill>
                <a:effectLst/>
                <a:latin typeface="+mn-lt"/>
                <a:ea typeface="+mn-ea"/>
                <a:cs typeface="+mn-cs"/>
              </a:rPr>
              <a:t>: If an organization believes that malware may have entered into its system, a response team will react to the situation. Next, they will want to perform malware analysis on any potentially malicious files that are discovered. This will then determine if it is indeed malware, what type, and the impact that it might have on the respective organizations’ systems.</a:t>
            </a:r>
          </a:p>
          <a:p>
            <a:pPr fontAlgn="base"/>
            <a:r>
              <a:rPr lang="en-US" sz="1200" b="1" i="0" kern="1200" dirty="0">
                <a:solidFill>
                  <a:schemeClr val="tx1"/>
                </a:solidFill>
                <a:effectLst/>
                <a:latin typeface="+mn-lt"/>
                <a:ea typeface="+mn-ea"/>
                <a:cs typeface="+mn-cs"/>
              </a:rPr>
              <a:t>Malware research</a:t>
            </a:r>
            <a:r>
              <a:rPr lang="en-US" sz="1200" b="0" i="0" kern="1200" dirty="0">
                <a:solidFill>
                  <a:schemeClr val="tx1"/>
                </a:solidFill>
                <a:effectLst/>
                <a:latin typeface="+mn-lt"/>
                <a:ea typeface="+mn-ea"/>
                <a:cs typeface="+mn-cs"/>
              </a:rPr>
              <a:t>: Academic or industry forum where malware researchers perform malware analysis. This creates the best understanding of how malware works and the newest methods used in its creation.</a:t>
            </a:r>
          </a:p>
          <a:p>
            <a:pPr fontAlgn="base"/>
            <a:r>
              <a:rPr lang="en-US" sz="1200" b="1" i="0" kern="1200" dirty="0">
                <a:solidFill>
                  <a:schemeClr val="tx1"/>
                </a:solidFill>
                <a:effectLst/>
                <a:latin typeface="+mn-lt"/>
                <a:ea typeface="+mn-ea"/>
                <a:cs typeface="+mn-cs"/>
              </a:rPr>
              <a:t>Indicator of compromise (IOC) extraction</a:t>
            </a:r>
            <a:r>
              <a:rPr lang="en-US" sz="1200" b="0" i="0" kern="1200" dirty="0">
                <a:solidFill>
                  <a:schemeClr val="tx1"/>
                </a:solidFill>
                <a:effectLst/>
                <a:latin typeface="+mn-lt"/>
                <a:ea typeface="+mn-ea"/>
                <a:cs typeface="+mn-cs"/>
              </a:rPr>
              <a:t>: Sellers of software solutions and products may conduct bulk malware analysis in order to determine potential new indicators of compromise which will in turn help the organizations to defend themselves against malware attacks.</a:t>
            </a:r>
          </a:p>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14</a:t>
            </a:fld>
            <a:endParaRPr lang="en-US" altLang="en-US"/>
          </a:p>
        </p:txBody>
      </p:sp>
    </p:spTree>
    <p:extLst>
      <p:ext uri="{BB962C8B-B14F-4D97-AF65-F5344CB8AC3E}">
        <p14:creationId xmlns:p14="http://schemas.microsoft.com/office/powerpoint/2010/main" val="1263401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Static</a:t>
            </a:r>
            <a:r>
              <a:rPr lang="en-US" sz="1200" b="0" i="0" u="none" strike="noStrike" kern="1200" baseline="0" dirty="0">
                <a:solidFill>
                  <a:schemeClr val="tx1"/>
                </a:solidFill>
                <a:latin typeface="+mn-lt"/>
                <a:ea typeface="+mn-ea"/>
                <a:cs typeface="+mn-cs"/>
              </a:rPr>
              <a:t>  - Earlier stage . </a:t>
            </a:r>
          </a:p>
          <a:p>
            <a:r>
              <a:rPr lang="en-US" sz="1200" b="0" i="0" kern="1200" dirty="0">
                <a:solidFill>
                  <a:schemeClr val="tx1"/>
                </a:solidFill>
                <a:effectLst/>
                <a:latin typeface="+mn-lt"/>
                <a:ea typeface="+mn-ea"/>
                <a:cs typeface="+mn-cs"/>
              </a:rPr>
              <a:t>a method of computer program debugging that is done by examining the </a:t>
            </a:r>
            <a:r>
              <a:rPr lang="en-US" sz="1200" b="1" i="0" kern="1200" dirty="0">
                <a:solidFill>
                  <a:schemeClr val="tx1"/>
                </a:solidFill>
                <a:effectLst/>
                <a:latin typeface="+mn-lt"/>
                <a:ea typeface="+mn-ea"/>
                <a:cs typeface="+mn-cs"/>
              </a:rPr>
              <a:t>code</a:t>
            </a:r>
            <a:r>
              <a:rPr lang="en-US" sz="1200" b="0" i="0" kern="1200" dirty="0">
                <a:solidFill>
                  <a:schemeClr val="tx1"/>
                </a:solidFill>
                <a:effectLst/>
                <a:latin typeface="+mn-lt"/>
                <a:ea typeface="+mn-ea"/>
                <a:cs typeface="+mn-cs"/>
              </a:rPr>
              <a:t> without executing the program. </a:t>
            </a:r>
          </a:p>
          <a:p>
            <a:r>
              <a:rPr lang="en-US" sz="1200" b="0" i="0" u="none" strike="noStrike" kern="1200" baseline="0" dirty="0">
                <a:solidFill>
                  <a:schemeClr val="tx1"/>
                </a:solidFill>
                <a:latin typeface="+mn-lt"/>
                <a:ea typeface="+mn-ea"/>
                <a:cs typeface="+mn-cs"/>
              </a:rPr>
              <a:t>You have to do disassembling and decompiling first, and after successfully performing reverse engineering you can analyze the low-level assembly</a:t>
            </a:r>
          </a:p>
          <a:p>
            <a:r>
              <a:rPr lang="en-SG" sz="1200" b="0" i="0" u="none" strike="noStrike" kern="1200" baseline="0" dirty="0">
                <a:solidFill>
                  <a:schemeClr val="tx1"/>
                </a:solidFill>
                <a:latin typeface="+mn-lt"/>
                <a:ea typeface="+mn-ea"/>
                <a:cs typeface="+mn-cs"/>
              </a:rPr>
              <a:t>code. </a:t>
            </a:r>
            <a:r>
              <a:rPr lang="en-US" b="0" dirty="0"/>
              <a:t>, for example by embedding syntactic code errors that will confuse disassemblers but that will still function during actual execution. </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15</a:t>
            </a:fld>
            <a:endParaRPr lang="en-US" altLang="en-US"/>
          </a:p>
        </p:txBody>
      </p:sp>
    </p:spTree>
    <p:extLst>
      <p:ext uri="{BB962C8B-B14F-4D97-AF65-F5344CB8AC3E}">
        <p14:creationId xmlns:p14="http://schemas.microsoft.com/office/powerpoint/2010/main" val="46049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a:solidFill>
                  <a:schemeClr val="tx1"/>
                </a:solidFill>
                <a:latin typeface="+mn-lt"/>
                <a:ea typeface="+mn-ea"/>
                <a:cs typeface="+mn-cs"/>
              </a:rPr>
              <a:t>When performing malware analysis, </a:t>
            </a:r>
            <a:r>
              <a:rPr lang="en-US" sz="1200" b="0" i="0" u="none" strike="noStrike" kern="1200" baseline="0" dirty="0">
                <a:solidFill>
                  <a:schemeClr val="tx1"/>
                </a:solidFill>
                <a:latin typeface="+mn-lt"/>
                <a:ea typeface="+mn-ea"/>
                <a:cs typeface="+mn-cs"/>
              </a:rPr>
              <a:t>you need a safe environment and the network should not connect to production </a:t>
            </a:r>
            <a:r>
              <a:rPr lang="en-SG" sz="1200" b="0" i="0" u="none" strike="noStrike" kern="1200" baseline="0" dirty="0">
                <a:solidFill>
                  <a:schemeClr val="tx1"/>
                </a:solidFill>
                <a:latin typeface="+mn-lt"/>
                <a:ea typeface="+mn-ea"/>
                <a:cs typeface="+mn-cs"/>
              </a:rPr>
              <a:t>networks.</a:t>
            </a:r>
            <a:endParaRPr lang="en-SG" dirty="0"/>
          </a:p>
          <a:p>
            <a:pPr marL="171450" indent="-171450">
              <a:buFont typeface="Wingdings" panose="05000000000000000000" pitchFamily="2" charset="2"/>
              <a:buChar char="Ø"/>
            </a:pPr>
            <a:r>
              <a:rPr lang="en-SG" dirty="0"/>
              <a:t>To isolate the execution of program to reduce the spreading.</a:t>
            </a:r>
          </a:p>
          <a:p>
            <a:pPr marL="171450" indent="-171450">
              <a:buFont typeface="Wingdings" panose="05000000000000000000" pitchFamily="2" charset="2"/>
              <a:buChar char="Ø"/>
            </a:pPr>
            <a:r>
              <a:rPr lang="en-US" b="1" dirty="0"/>
              <a:t>No risk </a:t>
            </a:r>
            <a:r>
              <a:rPr lang="en-US" b="0" dirty="0"/>
              <a:t>harm to the host machine or </a:t>
            </a:r>
            <a:r>
              <a:rPr lang="en-US" b="0" dirty="0">
                <a:hlinkClick r:id="rId3"/>
              </a:rPr>
              <a:t>operating system</a:t>
            </a:r>
            <a:endParaRPr lang="en-US" b="0" dirty="0"/>
          </a:p>
          <a:p>
            <a:pPr marL="171450" indent="-171450">
              <a:buFont typeface="Wingdings" panose="05000000000000000000" pitchFamily="2" charset="2"/>
              <a:buChar char="Ø"/>
            </a:pPr>
            <a:r>
              <a:rPr lang="en-US" b="0" dirty="0"/>
              <a:t>Emulate = behave like host machine here . </a:t>
            </a:r>
            <a:r>
              <a:rPr lang="en-US" sz="1200" b="0" i="0" kern="1200" dirty="0">
                <a:solidFill>
                  <a:schemeClr val="tx1"/>
                </a:solidFill>
                <a:effectLst/>
                <a:latin typeface="+mn-lt"/>
                <a:ea typeface="+mn-ea"/>
                <a:cs typeface="+mn-cs"/>
              </a:rPr>
              <a:t> The guest operating system runs sandboxed in the sense that it does not function natively on the host and can only access host resources through the emulator.</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16</a:t>
            </a:fld>
            <a:endParaRPr lang="en-US" altLang="en-US"/>
          </a:p>
        </p:txBody>
      </p:sp>
    </p:spTree>
    <p:extLst>
      <p:ext uri="{BB962C8B-B14F-4D97-AF65-F5344CB8AC3E}">
        <p14:creationId xmlns:p14="http://schemas.microsoft.com/office/powerpoint/2010/main" val="2189833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17</a:t>
            </a:fld>
            <a:endParaRPr lang="en-US" altLang="en-US"/>
          </a:p>
        </p:txBody>
      </p:sp>
    </p:spTree>
    <p:extLst>
      <p:ext uri="{BB962C8B-B14F-4D97-AF65-F5344CB8AC3E}">
        <p14:creationId xmlns:p14="http://schemas.microsoft.com/office/powerpoint/2010/main" val="3214855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18</a:t>
            </a:fld>
            <a:endParaRPr lang="en-US" altLang="en-US"/>
          </a:p>
        </p:txBody>
      </p:sp>
    </p:spTree>
    <p:extLst>
      <p:ext uri="{BB962C8B-B14F-4D97-AF65-F5344CB8AC3E}">
        <p14:creationId xmlns:p14="http://schemas.microsoft.com/office/powerpoint/2010/main" val="1882886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kern="1200" dirty="0">
                <a:solidFill>
                  <a:schemeClr val="tx1"/>
                </a:solidFill>
                <a:effectLst/>
                <a:latin typeface="+mn-lt"/>
                <a:ea typeface="+mn-ea"/>
                <a:cs typeface="+mn-cs"/>
              </a:rPr>
              <a:t>Cuckoo’s modular design and powerful scripting capabilities allows us to use Cuckoo as a standalone application or can be integrated in larger frameworks of distributed environment. Cuckoo can be customised to any aspect depending on the requirement to analyse, process and report the behaviours. Cuckoo can analyse any file and provide a detailed report outlining the behaviour of the file when executed inside a realistic but isolated environment. This open source sandbox can automate the analysing task of any suspicious file under Windows, MAC, Linux, and Android Operating Systems.</a:t>
            </a:r>
          </a:p>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19</a:t>
            </a:fld>
            <a:endParaRPr lang="en-US" altLang="en-US"/>
          </a:p>
        </p:txBody>
      </p:sp>
    </p:spTree>
    <p:extLst>
      <p:ext uri="{BB962C8B-B14F-4D97-AF65-F5344CB8AC3E}">
        <p14:creationId xmlns:p14="http://schemas.microsoft.com/office/powerpoint/2010/main" val="352188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2</a:t>
            </a:fld>
            <a:endParaRPr lang="en-US" altLang="en-US"/>
          </a:p>
        </p:txBody>
      </p:sp>
    </p:spTree>
    <p:extLst>
      <p:ext uri="{BB962C8B-B14F-4D97-AF65-F5344CB8AC3E}">
        <p14:creationId xmlns:p14="http://schemas.microsoft.com/office/powerpoint/2010/main" val="477342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kern="1200" dirty="0">
                <a:solidFill>
                  <a:schemeClr val="tx1"/>
                </a:solidFill>
                <a:effectLst/>
                <a:latin typeface="+mn-lt"/>
                <a:ea typeface="+mn-ea"/>
                <a:cs typeface="+mn-cs"/>
              </a:rPr>
              <a:t>Agent</a:t>
            </a:r>
            <a:r>
              <a:rPr lang="en-SG" sz="1200" kern="1200" dirty="0">
                <a:solidFill>
                  <a:schemeClr val="tx1"/>
                </a:solidFill>
                <a:effectLst/>
                <a:latin typeface="+mn-lt"/>
                <a:ea typeface="+mn-ea"/>
                <a:cs typeface="+mn-cs"/>
              </a:rPr>
              <a:t> The Cuckoo Sandbox consists of a central management software and isolated virtual or physical machine. Central management software handles sample execution and analysis. Each analysis is launched in a new isolated virtual or physical machine. </a:t>
            </a:r>
          </a:p>
          <a:p>
            <a:r>
              <a:rPr lang="en-SG" sz="1200" kern="1200" dirty="0">
                <a:solidFill>
                  <a:schemeClr val="tx1"/>
                </a:solidFill>
                <a:effectLst/>
                <a:latin typeface="+mn-lt"/>
                <a:ea typeface="+mn-ea"/>
                <a:cs typeface="+mn-cs"/>
              </a:rPr>
              <a:t>The main components of Cuckoo’s infrastructure are a Host machine which hosts the Central Management software and several Guest machines which are either virtual or physical machines. The host runs the core sandbox component to manage the entire analysis process, while the guests are isolated environments where the malware samples are executed and analysed safely.</a:t>
            </a:r>
          </a:p>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20</a:t>
            </a:fld>
            <a:endParaRPr lang="en-US" altLang="en-US"/>
          </a:p>
        </p:txBody>
      </p:sp>
    </p:spTree>
    <p:extLst>
      <p:ext uri="{BB962C8B-B14F-4D97-AF65-F5344CB8AC3E}">
        <p14:creationId xmlns:p14="http://schemas.microsoft.com/office/powerpoint/2010/main" val="3199377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memory ,machine, platform</a:t>
            </a:r>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22</a:t>
            </a:fld>
            <a:endParaRPr lang="en-US" altLang="en-US"/>
          </a:p>
        </p:txBody>
      </p:sp>
    </p:spTree>
    <p:extLst>
      <p:ext uri="{BB962C8B-B14F-4D97-AF65-F5344CB8AC3E}">
        <p14:creationId xmlns:p14="http://schemas.microsoft.com/office/powerpoint/2010/main" val="3784999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REST is any interface between systems using HTTP to obtain data and generate operations on those data in all possible formats, </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23</a:t>
            </a:fld>
            <a:endParaRPr lang="en-US" altLang="en-US"/>
          </a:p>
        </p:txBody>
      </p:sp>
    </p:spTree>
    <p:extLst>
      <p:ext uri="{BB962C8B-B14F-4D97-AF65-F5344CB8AC3E}">
        <p14:creationId xmlns:p14="http://schemas.microsoft.com/office/powerpoint/2010/main" val="3837793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24</a:t>
            </a:fld>
            <a:endParaRPr lang="en-US" altLang="en-US"/>
          </a:p>
        </p:txBody>
      </p:sp>
    </p:spTree>
    <p:extLst>
      <p:ext uri="{BB962C8B-B14F-4D97-AF65-F5344CB8AC3E}">
        <p14:creationId xmlns:p14="http://schemas.microsoft.com/office/powerpoint/2010/main" val="3772031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Agent </a:t>
            </a:r>
          </a:p>
          <a:p>
            <a:r>
              <a:rPr lang="en-SG" dirty="0"/>
              <a:t>Background and </a:t>
            </a:r>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25</a:t>
            </a:fld>
            <a:endParaRPr lang="en-US" altLang="en-US"/>
          </a:p>
        </p:txBody>
      </p:sp>
    </p:spTree>
    <p:extLst>
      <p:ext uri="{BB962C8B-B14F-4D97-AF65-F5344CB8AC3E}">
        <p14:creationId xmlns:p14="http://schemas.microsoft.com/office/powerpoint/2010/main" val="2915631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err="1"/>
              <a:t>Ssdeep</a:t>
            </a:r>
            <a:r>
              <a:rPr lang="en-SG" dirty="0"/>
              <a:t> - </a:t>
            </a:r>
            <a:r>
              <a:rPr lang="en-US" sz="1200" b="0" i="0" kern="1200" dirty="0" err="1">
                <a:solidFill>
                  <a:schemeClr val="tx1"/>
                </a:solidFill>
                <a:effectLst/>
                <a:latin typeface="+mn-lt"/>
                <a:ea typeface="+mn-ea"/>
                <a:cs typeface="+mn-cs"/>
              </a:rPr>
              <a:t>ssdeep</a:t>
            </a:r>
            <a:r>
              <a:rPr lang="en-US" sz="1200" b="0" i="0" kern="1200" dirty="0">
                <a:solidFill>
                  <a:schemeClr val="tx1"/>
                </a:solidFill>
                <a:effectLst/>
                <a:latin typeface="+mn-lt"/>
                <a:ea typeface="+mn-ea"/>
                <a:cs typeface="+mn-cs"/>
              </a:rPr>
              <a:t> is a program for computing context triggered piecewise hashes (CTPH). Also called fuzzy hashes, </a:t>
            </a:r>
          </a:p>
          <a:p>
            <a:r>
              <a:rPr lang="en-US" sz="1200" b="0" i="0" kern="1200" dirty="0">
                <a:solidFill>
                  <a:schemeClr val="tx1"/>
                </a:solidFill>
                <a:effectLst/>
                <a:latin typeface="+mn-lt"/>
                <a:ea typeface="+mn-ea"/>
                <a:cs typeface="+mn-cs"/>
              </a:rPr>
              <a:t>The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pdb</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contains information for the compiler. It contains debugging symbols. It also contains names of library's that are used in the application and also names of forms and </a:t>
            </a:r>
            <a:r>
              <a:rPr lang="en-US" sz="1200" b="0" i="0" kern="1200" dirty="0" err="1">
                <a:solidFill>
                  <a:schemeClr val="tx1"/>
                </a:solidFill>
                <a:effectLst/>
                <a:latin typeface="+mn-lt"/>
                <a:ea typeface="+mn-ea"/>
                <a:cs typeface="+mn-cs"/>
              </a:rPr>
              <a:t>resources.seeing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pdb</a:t>
            </a:r>
            <a:r>
              <a:rPr lang="en-US" sz="1200" b="0" i="0" kern="1200" dirty="0">
                <a:solidFill>
                  <a:schemeClr val="tx1"/>
                </a:solidFill>
                <a:effectLst/>
                <a:latin typeface="+mn-lt"/>
                <a:ea typeface="+mn-ea"/>
                <a:cs typeface="+mn-cs"/>
              </a:rPr>
              <a:t> path in the exe file is because it was released with debugging turned on.</a:t>
            </a:r>
          </a:p>
          <a:p>
            <a:r>
              <a:rPr lang="en-US" sz="1200" b="1" i="0" kern="1200" dirty="0">
                <a:solidFill>
                  <a:schemeClr val="tx1"/>
                </a:solidFill>
                <a:effectLst/>
                <a:latin typeface="+mn-lt"/>
                <a:ea typeface="+mn-ea"/>
                <a:cs typeface="+mn-cs"/>
              </a:rPr>
              <a:t>CRC32</a:t>
            </a:r>
            <a:r>
              <a:rPr lang="en-US" sz="1200" b="0" i="0" kern="1200" dirty="0">
                <a:solidFill>
                  <a:schemeClr val="tx1"/>
                </a:solidFill>
                <a:effectLst/>
                <a:latin typeface="+mn-lt"/>
                <a:ea typeface="+mn-ea"/>
                <a:cs typeface="+mn-cs"/>
              </a:rPr>
              <a:t> algorithm to detect changes between source and target data. </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27</a:t>
            </a:fld>
            <a:endParaRPr lang="en-US" altLang="en-US"/>
          </a:p>
        </p:txBody>
      </p:sp>
    </p:spTree>
    <p:extLst>
      <p:ext uri="{BB962C8B-B14F-4D97-AF65-F5344CB8AC3E}">
        <p14:creationId xmlns:p14="http://schemas.microsoft.com/office/powerpoint/2010/main" val="3152790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28</a:t>
            </a:fld>
            <a:endParaRPr lang="en-US" altLang="en-US"/>
          </a:p>
        </p:txBody>
      </p:sp>
    </p:spTree>
    <p:extLst>
      <p:ext uri="{BB962C8B-B14F-4D97-AF65-F5344CB8AC3E}">
        <p14:creationId xmlns:p14="http://schemas.microsoft.com/office/powerpoint/2010/main" val="1827034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Pandas is an open source. </a:t>
            </a:r>
            <a:r>
              <a:rPr lang="en-SG" sz="1200" b="0" i="0" kern="1200" dirty="0">
                <a:solidFill>
                  <a:schemeClr val="tx1"/>
                </a:solidFill>
                <a:effectLst/>
                <a:latin typeface="+mn-lt"/>
                <a:ea typeface="+mn-ea"/>
                <a:cs typeface="+mn-cs"/>
              </a:rPr>
              <a:t>data analysis tools</a:t>
            </a:r>
            <a:endParaRPr lang="en-US" sz="1200" b="0"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Pandas </a:t>
            </a:r>
            <a:r>
              <a:rPr lang="en-US" sz="1200" b="1" i="1" kern="1200" dirty="0" err="1">
                <a:solidFill>
                  <a:schemeClr val="tx1"/>
                </a:solidFill>
                <a:effectLst/>
                <a:latin typeface="+mn-lt"/>
                <a:ea typeface="+mn-ea"/>
                <a:cs typeface="+mn-cs"/>
              </a:rPr>
              <a:t>DataFrame</a:t>
            </a:r>
            <a:r>
              <a:rPr lang="en-US" sz="1200" b="1" i="1"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is a 2-D data structure with columns of </a:t>
            </a:r>
            <a:r>
              <a:rPr lang="en-US" sz="1200" b="0" i="0" kern="1200" dirty="0">
                <a:solidFill>
                  <a:schemeClr val="tx1"/>
                </a:solidFill>
                <a:effectLst/>
                <a:latin typeface="+mn-lt"/>
                <a:ea typeface="+mn-ea"/>
                <a:cs typeface="+mn-cs"/>
              </a:rPr>
              <a:t>potentially heterogeneous tabular data structure with labeled axes </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29</a:t>
            </a:fld>
            <a:endParaRPr lang="en-US" altLang="en-US"/>
          </a:p>
        </p:txBody>
      </p:sp>
    </p:spTree>
    <p:extLst>
      <p:ext uri="{BB962C8B-B14F-4D97-AF65-F5344CB8AC3E}">
        <p14:creationId xmlns:p14="http://schemas.microsoft.com/office/powerpoint/2010/main" val="2245525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Information retrieval"/>
              </a:rPr>
              <a:t>information retrieval</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tf</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idf</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TFIDF</a:t>
            </a:r>
            <a:r>
              <a:rPr lang="en-US" sz="1200" b="0" i="0" kern="1200" dirty="0">
                <a:solidFill>
                  <a:schemeClr val="tx1"/>
                </a:solidFill>
                <a:effectLst/>
                <a:latin typeface="+mn-lt"/>
                <a:ea typeface="+mn-ea"/>
                <a:cs typeface="+mn-cs"/>
              </a:rPr>
              <a:t>, short for </a:t>
            </a:r>
            <a:r>
              <a:rPr lang="en-US" sz="1200" b="1" i="0" kern="1200" dirty="0">
                <a:solidFill>
                  <a:schemeClr val="tx1"/>
                </a:solidFill>
                <a:effectLst/>
                <a:latin typeface="+mn-lt"/>
                <a:ea typeface="+mn-ea"/>
                <a:cs typeface="+mn-cs"/>
              </a:rPr>
              <a:t>term frequency–inverse document frequency</a:t>
            </a:r>
            <a:r>
              <a:rPr lang="en-US" sz="1200" b="0" i="0" kern="1200" dirty="0">
                <a:solidFill>
                  <a:schemeClr val="tx1"/>
                </a:solidFill>
                <a:effectLst/>
                <a:latin typeface="+mn-lt"/>
                <a:ea typeface="+mn-ea"/>
                <a:cs typeface="+mn-cs"/>
              </a:rPr>
              <a:t>, is a numerical statistic that is intended to reflect how important a word is to a </a:t>
            </a:r>
            <a:r>
              <a:rPr lang="en-US" sz="1200" b="0" i="0" u="none" strike="noStrike" kern="1200" dirty="0">
                <a:solidFill>
                  <a:schemeClr val="tx1"/>
                </a:solidFill>
                <a:effectLst/>
                <a:latin typeface="+mn-lt"/>
                <a:ea typeface="+mn-ea"/>
                <a:cs typeface="+mn-cs"/>
                <a:hlinkClick r:id="rId4" tooltip="Document"/>
              </a:rPr>
              <a:t>document</a:t>
            </a:r>
            <a:r>
              <a:rPr lang="en-US" sz="1200" b="0" i="0" kern="1200" dirty="0">
                <a:solidFill>
                  <a:schemeClr val="tx1"/>
                </a:solidFill>
                <a:effectLst/>
                <a:latin typeface="+mn-lt"/>
                <a:ea typeface="+mn-ea"/>
                <a:cs typeface="+mn-cs"/>
              </a:rPr>
              <a:t> in a collection or </a:t>
            </a:r>
            <a:r>
              <a:rPr lang="en-US" sz="1200" b="0" i="0" u="none" strike="noStrike" kern="1200" dirty="0">
                <a:solidFill>
                  <a:schemeClr val="tx1"/>
                </a:solidFill>
                <a:effectLst/>
                <a:latin typeface="+mn-lt"/>
                <a:ea typeface="+mn-ea"/>
                <a:cs typeface="+mn-cs"/>
                <a:hlinkClick r:id="rId5" tooltip="Text corpus"/>
              </a:rPr>
              <a:t>corpus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6"/>
              </a:rPr>
              <a:t>[1]</a:t>
            </a:r>
            <a:r>
              <a:rPr lang="en-US" sz="1200" b="0" i="0" kern="1200" dirty="0">
                <a:solidFill>
                  <a:schemeClr val="tx1"/>
                </a:solidFill>
                <a:effectLst/>
                <a:latin typeface="+mn-lt"/>
                <a:ea typeface="+mn-ea"/>
                <a:cs typeface="+mn-cs"/>
              </a:rPr>
              <a:t> It is often used as a </a:t>
            </a:r>
            <a:r>
              <a:rPr lang="en-US" sz="1200" b="0" i="0" u="none" strike="noStrike" kern="1200" dirty="0">
                <a:solidFill>
                  <a:schemeClr val="tx1"/>
                </a:solidFill>
                <a:effectLst/>
                <a:latin typeface="+mn-lt"/>
                <a:ea typeface="+mn-ea"/>
                <a:cs typeface="+mn-cs"/>
                <a:hlinkClick r:id="rId7" tooltip="Weighting factor"/>
              </a:rPr>
              <a:t>weighting factor</a:t>
            </a:r>
            <a:r>
              <a:rPr lang="en-US" sz="1200" b="0" i="0" kern="1200" dirty="0">
                <a:solidFill>
                  <a:schemeClr val="tx1"/>
                </a:solidFill>
                <a:effectLst/>
                <a:latin typeface="+mn-lt"/>
                <a:ea typeface="+mn-ea"/>
                <a:cs typeface="+mn-cs"/>
              </a:rPr>
              <a:t> in searches of information retrieval, </a:t>
            </a:r>
            <a:r>
              <a:rPr lang="en-US" sz="1200" b="0" i="0" u="none" strike="noStrike" kern="1200" dirty="0">
                <a:solidFill>
                  <a:schemeClr val="tx1"/>
                </a:solidFill>
                <a:effectLst/>
                <a:latin typeface="+mn-lt"/>
                <a:ea typeface="+mn-ea"/>
                <a:cs typeface="+mn-cs"/>
                <a:hlinkClick r:id="rId8" tooltip="Text mining"/>
              </a:rPr>
              <a:t>text mining</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tooltip="User modeling"/>
              </a:rPr>
              <a:t>user modeling</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tf</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idf</a:t>
            </a:r>
            <a:r>
              <a:rPr lang="en-US" sz="1200" b="0" i="0" kern="1200" dirty="0">
                <a:solidFill>
                  <a:schemeClr val="tx1"/>
                </a:solidFill>
                <a:effectLst/>
                <a:latin typeface="+mn-lt"/>
                <a:ea typeface="+mn-ea"/>
                <a:cs typeface="+mn-cs"/>
              </a:rPr>
              <a:t> value increases </a:t>
            </a:r>
            <a:r>
              <a:rPr lang="en-US" sz="1200" b="0" i="0" u="none" strike="noStrike" kern="1200" dirty="0">
                <a:solidFill>
                  <a:schemeClr val="tx1"/>
                </a:solidFill>
                <a:effectLst/>
                <a:latin typeface="+mn-lt"/>
                <a:ea typeface="+mn-ea"/>
                <a:cs typeface="+mn-cs"/>
                <a:hlinkClick r:id="rId10" tooltip="Proportionality (mathematics)"/>
              </a:rPr>
              <a:t>proportionally</a:t>
            </a:r>
            <a:r>
              <a:rPr lang="en-US" sz="1200" b="0" i="0" kern="1200" dirty="0">
                <a:solidFill>
                  <a:schemeClr val="tx1"/>
                </a:solidFill>
                <a:effectLst/>
                <a:latin typeface="+mn-lt"/>
                <a:ea typeface="+mn-ea"/>
                <a:cs typeface="+mn-cs"/>
              </a:rPr>
              <a:t> to the number of times a word appears in the document and is offset by the number of documents in the corpus that contain the word, which helps to adjust for the fact that some words appear more frequently in general. </a:t>
            </a:r>
            <a:r>
              <a:rPr lang="en-US" sz="1200" b="0" i="0" kern="1200" dirty="0" err="1">
                <a:solidFill>
                  <a:schemeClr val="tx1"/>
                </a:solidFill>
                <a:effectLst/>
                <a:latin typeface="+mn-lt"/>
                <a:ea typeface="+mn-ea"/>
                <a:cs typeface="+mn-cs"/>
              </a:rPr>
              <a:t>Tf</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idf</a:t>
            </a:r>
            <a:r>
              <a:rPr lang="en-US" sz="1200" b="0" i="0" kern="1200" dirty="0">
                <a:solidFill>
                  <a:schemeClr val="tx1"/>
                </a:solidFill>
                <a:effectLst/>
                <a:latin typeface="+mn-lt"/>
                <a:ea typeface="+mn-ea"/>
                <a:cs typeface="+mn-cs"/>
              </a:rPr>
              <a:t> is one of the most popular term-weighting schemes today; 83% of text-based recommender systems in digital libraries use </a:t>
            </a:r>
            <a:r>
              <a:rPr lang="en-US" sz="1200" b="0" i="0" kern="1200" dirty="0" err="1">
                <a:solidFill>
                  <a:schemeClr val="tx1"/>
                </a:solidFill>
                <a:effectLst/>
                <a:latin typeface="+mn-lt"/>
                <a:ea typeface="+mn-ea"/>
                <a:cs typeface="+mn-cs"/>
              </a:rPr>
              <a:t>tf</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idf</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11"/>
              </a:rPr>
              <a:t>[2]</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30</a:t>
            </a:fld>
            <a:endParaRPr lang="en-US" altLang="en-US"/>
          </a:p>
        </p:txBody>
      </p:sp>
    </p:spTree>
    <p:extLst>
      <p:ext uri="{BB962C8B-B14F-4D97-AF65-F5344CB8AC3E}">
        <p14:creationId xmlns:p14="http://schemas.microsoft.com/office/powerpoint/2010/main" val="2518781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Agglomerative</a:t>
            </a:r>
            <a:r>
              <a:rPr lang="en-US" sz="1200" b="0" i="0" kern="1200" dirty="0">
                <a:solidFill>
                  <a:schemeClr val="tx1"/>
                </a:solidFill>
                <a:effectLst/>
                <a:latin typeface="+mn-lt"/>
                <a:ea typeface="+mn-ea"/>
                <a:cs typeface="+mn-cs"/>
              </a:rPr>
              <a:t>: This is a "</a:t>
            </a:r>
            <a:r>
              <a:rPr lang="en-US" sz="1200" b="0" i="0" u="none" strike="noStrike" kern="1200" dirty="0">
                <a:solidFill>
                  <a:schemeClr val="tx1"/>
                </a:solidFill>
                <a:effectLst/>
                <a:latin typeface="+mn-lt"/>
                <a:ea typeface="+mn-ea"/>
                <a:cs typeface="+mn-cs"/>
                <a:hlinkClick r:id="rId3" tooltip="Top-down and bottom-up design"/>
              </a:rPr>
              <a:t>bottom-up</a:t>
            </a:r>
            <a:r>
              <a:rPr lang="en-US" sz="1200" b="0" i="0" kern="1200" dirty="0">
                <a:solidFill>
                  <a:schemeClr val="tx1"/>
                </a:solidFill>
                <a:effectLst/>
                <a:latin typeface="+mn-lt"/>
                <a:ea typeface="+mn-ea"/>
                <a:cs typeface="+mn-cs"/>
              </a:rPr>
              <a:t>" approach: each observation starts in its own cluster, and pairs of clusters are merged as one moves up the hierarchy.</a:t>
            </a:r>
          </a:p>
          <a:p>
            <a:br>
              <a:rPr lang="en-US" dirty="0"/>
            </a:b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31</a:t>
            </a:fld>
            <a:endParaRPr lang="en-US" altLang="en-US"/>
          </a:p>
        </p:txBody>
      </p:sp>
    </p:spTree>
    <p:extLst>
      <p:ext uri="{BB962C8B-B14F-4D97-AF65-F5344CB8AC3E}">
        <p14:creationId xmlns:p14="http://schemas.microsoft.com/office/powerpoint/2010/main" val="372862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The possibility of a malicious attempt to damage or disrupt a computer network or system.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Sophisticated tools to ease the attack, communities, shared resources.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cybersecurity </a:t>
            </a:r>
            <a:r>
              <a:rPr lang="en-US" sz="1200" b="0" i="0" kern="1200" dirty="0">
                <a:solidFill>
                  <a:schemeClr val="tx1"/>
                </a:solidFill>
                <a:effectLst/>
                <a:latin typeface="+mn-lt"/>
                <a:ea typeface="+mn-ea"/>
                <a:cs typeface="+mn-cs"/>
              </a:rPr>
              <a:t>is the protection of </a:t>
            </a:r>
            <a:r>
              <a:rPr lang="en-US" sz="1200" b="0" i="0" u="none" strike="noStrike" kern="1200" dirty="0">
                <a:solidFill>
                  <a:schemeClr val="tx1"/>
                </a:solidFill>
                <a:effectLst/>
                <a:latin typeface="+mn-lt"/>
                <a:ea typeface="+mn-ea"/>
                <a:cs typeface="+mn-cs"/>
                <a:hlinkClick r:id="rId3" tooltip="Computer system"/>
              </a:rPr>
              <a:t>computer systems</a:t>
            </a:r>
            <a:r>
              <a:rPr lang="en-US" sz="1200" b="0" i="0" kern="1200" dirty="0">
                <a:solidFill>
                  <a:schemeClr val="tx1"/>
                </a:solidFill>
                <a:effectLst/>
                <a:latin typeface="+mn-lt"/>
                <a:ea typeface="+mn-ea"/>
                <a:cs typeface="+mn-cs"/>
              </a:rPr>
              <a:t> from theft or damage to their </a:t>
            </a:r>
            <a:r>
              <a:rPr lang="en-US" sz="1200" b="0" i="0" u="none" strike="noStrike" kern="1200" dirty="0">
                <a:solidFill>
                  <a:schemeClr val="tx1"/>
                </a:solidFill>
                <a:effectLst/>
                <a:latin typeface="+mn-lt"/>
                <a:ea typeface="+mn-ea"/>
                <a:cs typeface="+mn-cs"/>
                <a:hlinkClick r:id="rId4" tooltip="Computer hardware"/>
              </a:rPr>
              <a:t>hardware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tooltip="Software"/>
              </a:rPr>
              <a:t>software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6" tooltip="Data (computing)"/>
              </a:rPr>
              <a:t>electronic data</a:t>
            </a:r>
            <a:r>
              <a:rPr lang="en-US" sz="1200" b="0" i="0" kern="1200" dirty="0">
                <a:solidFill>
                  <a:schemeClr val="tx1"/>
                </a:solidFill>
                <a:effectLst/>
                <a:latin typeface="+mn-lt"/>
                <a:ea typeface="+mn-ea"/>
                <a:cs typeface="+mn-cs"/>
              </a:rPr>
              <a:t>, as well as from </a:t>
            </a:r>
            <a:r>
              <a:rPr lang="en-US" sz="1200" b="0" i="0" u="none" strike="noStrike" kern="1200" dirty="0">
                <a:solidFill>
                  <a:schemeClr val="tx1"/>
                </a:solidFill>
                <a:effectLst/>
                <a:latin typeface="+mn-lt"/>
                <a:ea typeface="+mn-ea"/>
                <a:cs typeface="+mn-cs"/>
                <a:hlinkClick r:id="rId7" tooltip="Denial-of-service attack"/>
              </a:rPr>
              <a:t>disruption</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8" tooltip="Botnet"/>
              </a:rPr>
              <a:t>misdirection</a:t>
            </a:r>
            <a:r>
              <a:rPr lang="en-US" sz="1200" b="0" i="0" kern="1200" dirty="0">
                <a:solidFill>
                  <a:schemeClr val="tx1"/>
                </a:solidFill>
                <a:effectLst/>
                <a:latin typeface="+mn-lt"/>
                <a:ea typeface="+mn-ea"/>
                <a:cs typeface="+mn-cs"/>
              </a:rPr>
              <a:t> of the services they provide.</a:t>
            </a:r>
            <a:endParaRPr lang="en-US"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Network Security devices in place, are they sufficient?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3</a:t>
            </a:fld>
            <a:endParaRPr lang="en-US" altLang="en-US"/>
          </a:p>
        </p:txBody>
      </p:sp>
    </p:spTree>
    <p:extLst>
      <p:ext uri="{BB962C8B-B14F-4D97-AF65-F5344CB8AC3E}">
        <p14:creationId xmlns:p14="http://schemas.microsoft.com/office/powerpoint/2010/main" val="1773688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1" kern="1200" dirty="0">
                <a:solidFill>
                  <a:schemeClr val="tx1"/>
                </a:solidFill>
                <a:effectLst/>
                <a:latin typeface="+mn-lt"/>
                <a:ea typeface="+mn-ea"/>
                <a:cs typeface="+mn-cs"/>
              </a:rPr>
              <a:t>Supervised</a:t>
            </a:r>
            <a:r>
              <a:rPr lang="en-US" sz="1200" b="1" i="0" kern="1200" dirty="0">
                <a:solidFill>
                  <a:schemeClr val="tx1"/>
                </a:solidFill>
                <a:effectLst/>
                <a:latin typeface="+mn-lt"/>
                <a:ea typeface="+mn-ea"/>
                <a:cs typeface="+mn-cs"/>
              </a:rPr>
              <a:t> algorithms </a:t>
            </a:r>
            <a:r>
              <a:rPr lang="en-US" sz="1200" b="0" i="0" kern="1200" dirty="0">
                <a:solidFill>
                  <a:schemeClr val="tx1"/>
                </a:solidFill>
                <a:effectLst/>
                <a:latin typeface="+mn-lt"/>
                <a:ea typeface="+mn-ea"/>
                <a:cs typeface="+mn-cs"/>
              </a:rPr>
              <a:t>are trained with data that provides input vectors as well as their corresponding target vectors, or the output that is expected after the data is processed.</a:t>
            </a:r>
          </a:p>
          <a:p>
            <a:pPr fontAlgn="base"/>
            <a:r>
              <a:rPr lang="en-US" sz="1200" b="1" i="1" kern="1200" dirty="0">
                <a:solidFill>
                  <a:schemeClr val="tx1"/>
                </a:solidFill>
                <a:effectLst/>
                <a:latin typeface="+mn-lt"/>
                <a:ea typeface="+mn-ea"/>
                <a:cs typeface="+mn-cs"/>
              </a:rPr>
              <a:t>Unsupervised</a:t>
            </a:r>
            <a:r>
              <a:rPr lang="en-US" sz="1200" b="1" i="0" kern="1200" dirty="0">
                <a:solidFill>
                  <a:schemeClr val="tx1"/>
                </a:solidFill>
                <a:effectLst/>
                <a:latin typeface="+mn-lt"/>
                <a:ea typeface="+mn-ea"/>
                <a:cs typeface="+mn-cs"/>
              </a:rPr>
              <a:t> models, </a:t>
            </a:r>
            <a:r>
              <a:rPr lang="en-US" sz="1200" b="0" i="0" kern="1200" dirty="0">
                <a:solidFill>
                  <a:schemeClr val="tx1"/>
                </a:solidFill>
                <a:effectLst/>
                <a:latin typeface="+mn-lt"/>
                <a:ea typeface="+mn-ea"/>
                <a:cs typeface="+mn-cs"/>
              </a:rPr>
              <a:t>on the other hand, are trained using data that consists only of input vectors, with no specific target output in mind. Instead of telling an unsupervised algorithm what it should be looking for in the data, the algorithm does the work itself, in a sense independently finding structure within the data.</a:t>
            </a:r>
          </a:p>
          <a:p>
            <a:r>
              <a:rPr lang="en-US" i="1" dirty="0"/>
              <a:t>Centroid -</a:t>
            </a:r>
            <a:r>
              <a:rPr lang="en-US" dirty="0"/>
              <a:t>(either imaginary or real) </a:t>
            </a:r>
          </a:p>
          <a:p>
            <a:r>
              <a:rPr lang="en-US" sz="1200" b="0" i="0" kern="1200" dirty="0">
                <a:solidFill>
                  <a:schemeClr val="tx1"/>
                </a:solidFill>
                <a:effectLst/>
                <a:latin typeface="+mn-lt"/>
                <a:ea typeface="+mn-ea"/>
                <a:cs typeface="+mn-cs"/>
              </a:rPr>
              <a:t>Every point in a data set is part of the cluster whose centroid is most closely located. To put it simply, K-Means finds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number of centroids, and then assigns all data points to the closest cluster, with the aim of keeping the centroids small.</a:t>
            </a:r>
          </a:p>
          <a:p>
            <a:pPr fontAlgn="base"/>
            <a:r>
              <a:rPr lang="en-US" sz="1200" b="0" i="0" kern="1200" dirty="0">
                <a:solidFill>
                  <a:schemeClr val="tx1"/>
                </a:solidFill>
                <a:effectLst/>
                <a:latin typeface="+mn-lt"/>
                <a:ea typeface="+mn-ea"/>
                <a:cs typeface="+mn-cs"/>
              </a:rPr>
              <a:t>K-Means starts by randomly defining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centroids. From there, it works in iterative (repetitive) steps to perform two tasks:</a:t>
            </a:r>
          </a:p>
          <a:p>
            <a:pPr fontAlgn="base"/>
            <a:r>
              <a:rPr lang="en-US" sz="1200" b="0" i="0" kern="1200" dirty="0">
                <a:solidFill>
                  <a:schemeClr val="tx1"/>
                </a:solidFill>
                <a:effectLst/>
                <a:latin typeface="+mn-lt"/>
                <a:ea typeface="+mn-ea"/>
                <a:cs typeface="+mn-cs"/>
              </a:rPr>
              <a:t>Assign each data point to the closest corresponding centroid, using the standard Euclidean distance. In layman’s terms: the straight-line distance between the data point and the centroid.</a:t>
            </a:r>
          </a:p>
          <a:p>
            <a:pPr fontAlgn="base"/>
            <a:r>
              <a:rPr lang="en-US" sz="1200" b="0" i="0" kern="1200" dirty="0">
                <a:solidFill>
                  <a:schemeClr val="tx1"/>
                </a:solidFill>
                <a:effectLst/>
                <a:latin typeface="+mn-lt"/>
                <a:ea typeface="+mn-ea"/>
                <a:cs typeface="+mn-cs"/>
              </a:rPr>
              <a:t>For each centroid, calculate the mean of the values of all the points belonging to it. The mean value becomes the new value of the centroid.</a:t>
            </a:r>
          </a:p>
          <a:p>
            <a:r>
              <a:rPr lang="en-US" sz="1200" b="0" i="0" kern="1200" dirty="0">
                <a:solidFill>
                  <a:schemeClr val="tx1"/>
                </a:solidFill>
                <a:effectLst/>
                <a:latin typeface="+mn-lt"/>
                <a:ea typeface="+mn-ea"/>
                <a:cs typeface="+mn-cs"/>
              </a:rPr>
              <a:t> This process is repeated over and over until there is no change in the centroid values, meaning that they have been accurately grouped. Or, the process can be stopped when a previously determined maximum number of steps has been met.</a:t>
            </a:r>
          </a:p>
          <a:p>
            <a:pPr fontAlgn="base"/>
            <a:r>
              <a:rPr lang="en-US" sz="1200" b="0" i="0" kern="1200" dirty="0">
                <a:solidFill>
                  <a:schemeClr val="tx1"/>
                </a:solidFill>
                <a:effectLst/>
                <a:latin typeface="+mn-lt"/>
                <a:ea typeface="+mn-ea"/>
                <a:cs typeface="+mn-cs"/>
              </a:rPr>
              <a:t>Advantages of K-Means:</a:t>
            </a:r>
          </a:p>
          <a:p>
            <a:pPr fontAlgn="base"/>
            <a:r>
              <a:rPr lang="en-US" sz="1200" b="0" i="0" kern="1200" dirty="0">
                <a:solidFill>
                  <a:schemeClr val="tx1"/>
                </a:solidFill>
                <a:effectLst/>
                <a:latin typeface="+mn-lt"/>
                <a:ea typeface="+mn-ea"/>
                <a:cs typeface="+mn-cs"/>
              </a:rPr>
              <a:t>Widely used method for cluster analysis</a:t>
            </a:r>
          </a:p>
          <a:p>
            <a:pPr fontAlgn="base"/>
            <a:r>
              <a:rPr lang="en-US" sz="1200" b="0" i="0" kern="1200" dirty="0">
                <a:solidFill>
                  <a:schemeClr val="tx1"/>
                </a:solidFill>
                <a:effectLst/>
                <a:latin typeface="+mn-lt"/>
                <a:ea typeface="+mn-ea"/>
                <a:cs typeface="+mn-cs"/>
              </a:rPr>
              <a:t>Easy to understand</a:t>
            </a:r>
          </a:p>
          <a:p>
            <a:pPr fontAlgn="base"/>
            <a:r>
              <a:rPr lang="en-US" sz="1200" b="0" i="0" kern="1200" dirty="0">
                <a:solidFill>
                  <a:schemeClr val="tx1"/>
                </a:solidFill>
                <a:effectLst/>
                <a:latin typeface="+mn-lt"/>
                <a:ea typeface="+mn-ea"/>
                <a:cs typeface="+mn-cs"/>
              </a:rPr>
              <a:t>Trains quickly</a:t>
            </a:r>
          </a:p>
          <a:p>
            <a:pPr fontAlgn="base"/>
            <a:r>
              <a:rPr lang="en-US" sz="1200" b="0" i="0" kern="1200" dirty="0">
                <a:solidFill>
                  <a:schemeClr val="tx1"/>
                </a:solidFill>
                <a:effectLst/>
                <a:latin typeface="+mn-lt"/>
                <a:ea typeface="+mn-ea"/>
                <a:cs typeface="+mn-cs"/>
              </a:rPr>
              <a:t>Disadvantages of K-Means:</a:t>
            </a:r>
          </a:p>
          <a:p>
            <a:pPr fontAlgn="base"/>
            <a:r>
              <a:rPr lang="en-US" sz="1200" b="0" i="0" kern="1200" dirty="0">
                <a:solidFill>
                  <a:schemeClr val="tx1"/>
                </a:solidFill>
                <a:effectLst/>
                <a:latin typeface="+mn-lt"/>
                <a:ea typeface="+mn-ea"/>
                <a:cs typeface="+mn-cs"/>
              </a:rPr>
              <a:t>Euclidean distance is not ideal in many applications</a:t>
            </a:r>
          </a:p>
          <a:p>
            <a:pPr fontAlgn="base"/>
            <a:r>
              <a:rPr lang="en-US" sz="1200" b="0" i="0" kern="1200" dirty="0">
                <a:solidFill>
                  <a:schemeClr val="tx1"/>
                </a:solidFill>
                <a:effectLst/>
                <a:latin typeface="+mn-lt"/>
                <a:ea typeface="+mn-ea"/>
                <a:cs typeface="+mn-cs"/>
              </a:rPr>
              <a:t>Performance is (generally) not competitive with the best clustering methods</a:t>
            </a:r>
          </a:p>
          <a:p>
            <a:pPr fontAlgn="base"/>
            <a:r>
              <a:rPr lang="en-US" sz="1200" b="0" i="0" kern="1200" dirty="0">
                <a:solidFill>
                  <a:schemeClr val="tx1"/>
                </a:solidFill>
                <a:effectLst/>
                <a:latin typeface="+mn-lt"/>
                <a:ea typeface="+mn-ea"/>
                <a:cs typeface="+mn-cs"/>
              </a:rPr>
              <a:t>Small variations in the data can result in a completely different clusters (high variance)</a:t>
            </a:r>
          </a:p>
          <a:p>
            <a:pPr fontAlgn="base"/>
            <a:r>
              <a:rPr lang="en-US" sz="1200" b="0" i="0" kern="1200" dirty="0">
                <a:solidFill>
                  <a:schemeClr val="tx1"/>
                </a:solidFill>
                <a:effectLst/>
                <a:latin typeface="+mn-lt"/>
                <a:ea typeface="+mn-ea"/>
                <a:cs typeface="+mn-cs"/>
              </a:rPr>
              <a:t>Clusters are assumed to have a spherical shape and be evenly sized</a:t>
            </a:r>
          </a:p>
          <a:p>
            <a:pPr fontAlgn="base"/>
            <a:r>
              <a:rPr lang="en-US" sz="1200" b="0" i="0" kern="1200" dirty="0">
                <a:solidFill>
                  <a:schemeClr val="tx1"/>
                </a:solidFill>
                <a:effectLst/>
                <a:latin typeface="+mn-lt"/>
                <a:ea typeface="+mn-ea"/>
                <a:cs typeface="+mn-cs"/>
              </a:rPr>
              <a:t> </a:t>
            </a:r>
          </a:p>
          <a:p>
            <a:br>
              <a:rPr lang="en-US" dirty="0"/>
            </a:b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33</a:t>
            </a:fld>
            <a:endParaRPr lang="en-US" altLang="en-US"/>
          </a:p>
        </p:txBody>
      </p:sp>
    </p:spTree>
    <p:extLst>
      <p:ext uri="{BB962C8B-B14F-4D97-AF65-F5344CB8AC3E}">
        <p14:creationId xmlns:p14="http://schemas.microsoft.com/office/powerpoint/2010/main" val="3046485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34</a:t>
            </a:fld>
            <a:endParaRPr lang="en-US" altLang="en-US"/>
          </a:p>
        </p:txBody>
      </p:sp>
    </p:spTree>
    <p:extLst>
      <p:ext uri="{BB962C8B-B14F-4D97-AF65-F5344CB8AC3E}">
        <p14:creationId xmlns:p14="http://schemas.microsoft.com/office/powerpoint/2010/main" val="366308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 increased in last decade.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-Uses traditional attacking methods.</a:t>
            </a:r>
          </a:p>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4</a:t>
            </a:fld>
            <a:endParaRPr lang="en-US" altLang="en-US"/>
          </a:p>
        </p:txBody>
      </p:sp>
    </p:spTree>
    <p:extLst>
      <p:ext uri="{BB962C8B-B14F-4D97-AF65-F5344CB8AC3E}">
        <p14:creationId xmlns:p14="http://schemas.microsoft.com/office/powerpoint/2010/main" val="617250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data breach</a:t>
            </a:r>
            <a:r>
              <a:rPr lang="en-US" sz="1200" b="0" i="0" kern="1200" dirty="0">
                <a:solidFill>
                  <a:schemeClr val="tx1"/>
                </a:solidFill>
                <a:effectLst/>
                <a:latin typeface="+mn-lt"/>
                <a:ea typeface="+mn-ea"/>
                <a:cs typeface="+mn-cs"/>
              </a:rPr>
              <a:t> is the intentional or unintentional release of </a:t>
            </a:r>
            <a:r>
              <a:rPr lang="en-US" sz="1200" b="0" i="0" u="none" strike="noStrike" kern="1200" dirty="0">
                <a:solidFill>
                  <a:schemeClr val="tx1"/>
                </a:solidFill>
                <a:effectLst/>
                <a:latin typeface="+mn-lt"/>
                <a:ea typeface="+mn-ea"/>
                <a:cs typeface="+mn-cs"/>
                <a:hlinkClick r:id="rId3" tooltip="Secure information"/>
              </a:rPr>
              <a:t>secure</a:t>
            </a:r>
            <a:r>
              <a:rPr lang="en-US" sz="1200" b="0" i="0" kern="1200" dirty="0">
                <a:solidFill>
                  <a:schemeClr val="tx1"/>
                </a:solidFill>
                <a:effectLst/>
                <a:latin typeface="+mn-lt"/>
                <a:ea typeface="+mn-ea"/>
                <a:cs typeface="+mn-cs"/>
              </a:rPr>
              <a:t> or private/confidential information to an untrusted environment.</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SG" dirty="0"/>
              <a:t>Attackers prefer targeting companies that provide IT services – opens door for many business data.</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sz="1200" b="0" i="0" kern="1200" dirty="0">
                <a:solidFill>
                  <a:schemeClr val="tx1"/>
                </a:solidFill>
                <a:effectLst/>
                <a:latin typeface="+mn-lt"/>
                <a:ea typeface="+mn-ea"/>
                <a:cs typeface="+mn-cs"/>
              </a:rPr>
              <a:t>Those working inside an organization R major cause of data breaches. external threat category includes hackers, cybercriminal organizations and state-sponsored actors.</a:t>
            </a:r>
            <a:endParaRPr lang="en-SG"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SG" dirty="0"/>
              <a:t>Human errors, Phishing, social engineering </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SG" dirty="0"/>
              <a:t>But this data has to be recent one – payment card is not useful after expiry.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5</a:t>
            </a:fld>
            <a:endParaRPr lang="en-US" altLang="en-US"/>
          </a:p>
        </p:txBody>
      </p:sp>
    </p:spTree>
    <p:extLst>
      <p:ext uri="{BB962C8B-B14F-4D97-AF65-F5344CB8AC3E}">
        <p14:creationId xmlns:p14="http://schemas.microsoft.com/office/powerpoint/2010/main" val="2794873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SG" dirty="0"/>
              <a:t>Pg:30 – 40%  of breaches targeted payment card data. In 2017, It took 0-83 days for many organisations to detect a breach.</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SG" dirty="0"/>
              <a:t>Cash – ATM fraudulent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6</a:t>
            </a:fld>
            <a:endParaRPr lang="en-US" altLang="en-US"/>
          </a:p>
        </p:txBody>
      </p:sp>
    </p:spTree>
    <p:extLst>
      <p:ext uri="{BB962C8B-B14F-4D97-AF65-F5344CB8AC3E}">
        <p14:creationId xmlns:p14="http://schemas.microsoft.com/office/powerpoint/2010/main" val="2242625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signs of significant preplanning by attackers who carefully identify weak packages and tools on</a:t>
            </a:r>
          </a:p>
          <a:p>
            <a:r>
              <a:rPr lang="en-US" sz="1200" b="0" i="0" u="none" strike="noStrike" kern="1200" baseline="0" dirty="0">
                <a:solidFill>
                  <a:schemeClr val="tx1"/>
                </a:solidFill>
                <a:latin typeface="+mn-lt"/>
                <a:ea typeface="+mn-ea"/>
                <a:cs typeface="+mn-cs"/>
              </a:rPr>
              <a:t>targeted servers before making a move. At the same time, the basic attack techniques attackers use</a:t>
            </a:r>
          </a:p>
          <a:p>
            <a:r>
              <a:rPr lang="en-US" sz="1200" b="0" i="0" u="none" strike="noStrike" kern="1200" baseline="0" dirty="0">
                <a:solidFill>
                  <a:schemeClr val="tx1"/>
                </a:solidFill>
                <a:latin typeface="+mn-lt"/>
                <a:ea typeface="+mn-ea"/>
                <a:cs typeface="+mn-cs"/>
              </a:rPr>
              <a:t>tend to be the same ones they’ve been relying on for years, including cross-site scripting (XSS), SQL</a:t>
            </a:r>
          </a:p>
          <a:p>
            <a:r>
              <a:rPr lang="en-US" sz="1200" b="0" i="0" u="none" strike="noStrike" kern="1200" baseline="0" dirty="0">
                <a:solidFill>
                  <a:schemeClr val="tx1"/>
                </a:solidFill>
                <a:latin typeface="+mn-lt"/>
                <a:ea typeface="+mn-ea"/>
                <a:cs typeface="+mn-cs"/>
              </a:rPr>
              <a:t>injection (</a:t>
            </a:r>
            <a:r>
              <a:rPr lang="en-US" sz="1200" b="0" i="0" u="none" strike="noStrike" kern="1200" baseline="0" dirty="0" err="1">
                <a:solidFill>
                  <a:schemeClr val="tx1"/>
                </a:solidFill>
                <a:latin typeface="+mn-lt"/>
                <a:ea typeface="+mn-ea"/>
                <a:cs typeface="+mn-cs"/>
              </a:rPr>
              <a:t>SQLi</a:t>
            </a:r>
            <a:r>
              <a:rPr lang="en-US" sz="1200" b="0" i="0" u="none" strike="noStrike" kern="1200" baseline="0" dirty="0">
                <a:solidFill>
                  <a:schemeClr val="tx1"/>
                </a:solidFill>
                <a:latin typeface="+mn-lt"/>
                <a:ea typeface="+mn-ea"/>
                <a:cs typeface="+mn-cs"/>
              </a:rPr>
              <a:t>) and so on.</a:t>
            </a:r>
          </a:p>
          <a:p>
            <a:r>
              <a:rPr lang="en-US" sz="1200" b="0" i="0" u="none" strike="noStrike" kern="1200" baseline="0" dirty="0" err="1">
                <a:solidFill>
                  <a:schemeClr val="tx1"/>
                </a:solidFill>
                <a:latin typeface="+mn-lt"/>
                <a:ea typeface="+mn-ea"/>
                <a:cs typeface="+mn-cs"/>
              </a:rPr>
              <a:t>Pg</a:t>
            </a:r>
            <a:r>
              <a:rPr lang="en-US" sz="1200" b="0" i="0" u="none" strike="noStrike" kern="1200" baseline="0" dirty="0">
                <a:solidFill>
                  <a:schemeClr val="tx1"/>
                </a:solidFill>
                <a:latin typeface="+mn-lt"/>
                <a:ea typeface="+mn-ea"/>
                <a:cs typeface="+mn-cs"/>
              </a:rPr>
              <a:t> 54</a:t>
            </a:r>
          </a:p>
          <a:p>
            <a:r>
              <a:rPr lang="en-US" dirty="0"/>
              <a:t>installations aren’t updated quickly, and many are out of date by a year or more. Some administrators delay or avoid upgrading </a:t>
            </a:r>
          </a:p>
          <a:p>
            <a:r>
              <a:rPr lang="en-US" dirty="0"/>
              <a:t>Default configurations: make few changes to the default configuration after installation, which gives attackers a significant advantage when looking for weak points.</a:t>
            </a:r>
          </a:p>
          <a:p>
            <a:r>
              <a:rPr lang="en-US" dirty="0"/>
              <a:t>Lack of security awareness: Inadequate security awareness on the part of site owners, often small companies or community organizations without dedicated IT staff, often exacerbate these issues.</a:t>
            </a:r>
          </a:p>
          <a:p>
            <a:r>
              <a:rPr lang="en-US" dirty="0"/>
              <a:t>Shared storage: risk of cross-infection by compromised sites located on the same server.</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7</a:t>
            </a:fld>
            <a:endParaRPr lang="en-US" altLang="en-US"/>
          </a:p>
        </p:txBody>
      </p:sp>
    </p:spTree>
    <p:extLst>
      <p:ext uri="{BB962C8B-B14F-4D97-AF65-F5344CB8AC3E}">
        <p14:creationId xmlns:p14="http://schemas.microsoft.com/office/powerpoint/2010/main" val="3155383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Malicious email authors are clever and relentless, and they are constantly developing new, or at least different ways to deceive and attack us. Although the malicious payloads found in email-based attacks frequently change, the vast majority of cybercriminals use three basic strategies:</a:t>
            </a:r>
          </a:p>
          <a:p>
            <a:r>
              <a:rPr lang="en-US" sz="1200" b="0" i="0" kern="1200" dirty="0">
                <a:solidFill>
                  <a:schemeClr val="tx1"/>
                </a:solidFill>
                <a:effectLst/>
                <a:latin typeface="+mn-lt"/>
                <a:ea typeface="+mn-ea"/>
                <a:cs typeface="+mn-cs"/>
              </a:rPr>
              <a:t>An e-mail system- mail clients and mail servers.</a:t>
            </a:r>
          </a:p>
          <a:p>
            <a:r>
              <a:rPr lang="en-US" sz="1200" b="0" i="0" kern="1200" dirty="0">
                <a:solidFill>
                  <a:schemeClr val="tx1"/>
                </a:solidFill>
                <a:effectLst/>
                <a:latin typeface="+mn-lt"/>
                <a:ea typeface="+mn-ea"/>
                <a:cs typeface="+mn-cs"/>
              </a:rPr>
              <a:t>https://www.lastline.com/blog/top-10-malicious-email-threats/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Malicious attachments: Emails often include dangerous attachments that install keyloggers, ransomware, and other malware when opened by the victim. Data Breach Investigations Report, hackers delivered two-thirds of all successful malware (penetrated the victim’s network) during 2016 via malicious email attachments.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Links to malicious web pages: Contained in either an attachment or in the body of the email, links to dangerous web pages also account for a significant number of data </a:t>
            </a:r>
            <a:r>
              <a:rPr lang="en-US" sz="1200" b="0" i="0" kern="1200" dirty="0" err="1">
                <a:solidFill>
                  <a:schemeClr val="tx1"/>
                </a:solidFill>
                <a:effectLst/>
                <a:latin typeface="+mn-lt"/>
                <a:ea typeface="+mn-ea"/>
                <a:cs typeface="+mn-cs"/>
              </a:rPr>
              <a:t>breaches.almost</a:t>
            </a:r>
            <a:r>
              <a:rPr lang="en-US" sz="1200" b="0" i="0" kern="1200" dirty="0">
                <a:solidFill>
                  <a:schemeClr val="tx1"/>
                </a:solidFill>
                <a:effectLst/>
                <a:latin typeface="+mn-lt"/>
                <a:ea typeface="+mn-ea"/>
                <a:cs typeface="+mn-cs"/>
              </a:rPr>
              <a:t> a quarter of users will click a malicious link if they believe the email is from a friend.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Enticements to perform transactions: Cybercriminals are increasingly researching and using social engineering to entice their victims to transmit sensitive data or perform a financial transaction. This technique does not require an attachment or any links in the message.</a:t>
            </a:r>
          </a:p>
          <a:p>
            <a:r>
              <a:rPr lang="en-SG" sz="1200" kern="1200" dirty="0">
                <a:solidFill>
                  <a:schemeClr val="tx1"/>
                </a:solidFill>
                <a:effectLst/>
                <a:latin typeface="+mn-lt"/>
                <a:ea typeface="+mn-ea"/>
                <a:cs typeface="+mn-cs"/>
              </a:rPr>
              <a:t>According to Trustwave Global Security Survey Attackers deliver more than 90 percent of spam-borne malware inside archive files as attachments labelled as business files </a:t>
            </a:r>
            <a:r>
              <a:rPr lang="en-SG" sz="1200" u="sng" kern="1200" dirty="0">
                <a:solidFill>
                  <a:schemeClr val="tx1"/>
                </a:solidFill>
                <a:effectLst/>
                <a:latin typeface="+mn-lt"/>
                <a:ea typeface="+mn-ea"/>
                <a:cs typeface="+mn-cs"/>
              </a:rPr>
              <a:t>.</a:t>
            </a:r>
          </a:p>
          <a:p>
            <a:r>
              <a:rPr lang="en-US" sz="1200" b="0" i="0" u="none" strike="noStrike" kern="1200" baseline="0" dirty="0" err="1">
                <a:solidFill>
                  <a:schemeClr val="tx1"/>
                </a:solidFill>
                <a:latin typeface="+mn-lt"/>
                <a:ea typeface="+mn-ea"/>
                <a:cs typeface="+mn-cs"/>
              </a:rPr>
              <a:t>Necurs</a:t>
            </a:r>
            <a:r>
              <a:rPr lang="en-US" sz="1200" b="0" i="0" u="none" strike="noStrike" kern="1200" baseline="0" dirty="0">
                <a:solidFill>
                  <a:schemeClr val="tx1"/>
                </a:solidFill>
                <a:latin typeface="+mn-lt"/>
                <a:ea typeface="+mn-ea"/>
                <a:cs typeface="+mn-cs"/>
              </a:rPr>
              <a:t>, a prolific botnet that typically operates in short bursts of intense spamming</a:t>
            </a:r>
          </a:p>
          <a:p>
            <a:r>
              <a:rPr lang="en-US" sz="1200" b="0" i="0" u="none" strike="noStrike" kern="1200" baseline="0" dirty="0">
                <a:solidFill>
                  <a:schemeClr val="tx1"/>
                </a:solidFill>
                <a:latin typeface="+mn-lt"/>
                <a:ea typeface="+mn-ea"/>
                <a:cs typeface="+mn-cs"/>
              </a:rPr>
              <a:t>activity followed by periods of dormancy. At its peak, the botnet sends spam from between 200,000 and 400,000 unique IP</a:t>
            </a:r>
          </a:p>
          <a:p>
            <a:r>
              <a:rPr lang="en-SG" sz="1200" b="0" i="0" u="none" strike="noStrike" kern="1200" baseline="0" dirty="0">
                <a:solidFill>
                  <a:schemeClr val="tx1"/>
                </a:solidFill>
                <a:latin typeface="+mn-lt"/>
                <a:ea typeface="+mn-ea"/>
                <a:cs typeface="+mn-cs"/>
              </a:rPr>
              <a:t>addresses daily. Increased in 2017.	</a:t>
            </a:r>
            <a:endParaRPr lang="en-SG" sz="1200" u="sng"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CEO fraud” (or “CEO wire transfer fraud”) is a technique that attackers</a:t>
            </a:r>
          </a:p>
          <a:p>
            <a:r>
              <a:rPr lang="en-US" sz="1200" b="0" i="0" u="none" strike="noStrike" kern="1200" baseline="0" dirty="0">
                <a:solidFill>
                  <a:schemeClr val="tx1"/>
                </a:solidFill>
                <a:latin typeface="+mn-lt"/>
                <a:ea typeface="+mn-ea"/>
                <a:cs typeface="+mn-cs"/>
              </a:rPr>
              <a:t>use to steal money from companies</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8</a:t>
            </a:fld>
            <a:endParaRPr lang="en-US" altLang="en-US"/>
          </a:p>
        </p:txBody>
      </p:sp>
    </p:spTree>
    <p:extLst>
      <p:ext uri="{BB962C8B-B14F-4D97-AF65-F5344CB8AC3E}">
        <p14:creationId xmlns:p14="http://schemas.microsoft.com/office/powerpoint/2010/main" val="167076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SG" sz="1200" kern="1200" dirty="0">
                <a:solidFill>
                  <a:schemeClr val="tx1"/>
                </a:solidFill>
                <a:effectLst/>
                <a:latin typeface="+mn-lt"/>
                <a:ea typeface="+mn-ea"/>
                <a:cs typeface="+mn-cs"/>
              </a:rPr>
              <a:t>“An exploit is a piece of software, a chunk of data, or a sequence of commands that takes advantage of a bug or vulnerability to cause unintended or unanticipated behaviour to occur on computer software, hardware, or something electronic (usually computerized). Such behaviour frequently includes things like gaining control of a computer system, allowing privilege escalation, or a denial-of-service (</a:t>
            </a:r>
            <a:r>
              <a:rPr lang="en-SG" sz="1200" kern="1200" dirty="0" err="1">
                <a:solidFill>
                  <a:schemeClr val="tx1"/>
                </a:solidFill>
                <a:effectLst/>
                <a:latin typeface="+mn-lt"/>
                <a:ea typeface="+mn-ea"/>
                <a:cs typeface="+mn-cs"/>
              </a:rPr>
              <a:t>DoS</a:t>
            </a:r>
            <a:r>
              <a:rPr lang="en-SG" sz="1200" kern="1200" dirty="0">
                <a:solidFill>
                  <a:schemeClr val="tx1"/>
                </a:solidFill>
                <a:effectLst/>
                <a:latin typeface="+mn-lt"/>
                <a:ea typeface="+mn-ea"/>
                <a:cs typeface="+mn-cs"/>
              </a:rPr>
              <a:t> or related DDoS) attack </a:t>
            </a:r>
            <a:r>
              <a:rPr lang="en-SG" sz="1200" u="sng" kern="1200" dirty="0">
                <a:solidFill>
                  <a:schemeClr val="tx1"/>
                </a:solidFill>
                <a:effectLst/>
                <a:latin typeface="+mn-lt"/>
                <a:ea typeface="+mn-ea"/>
                <a:cs typeface="+mn-cs"/>
                <a:hlinkClick r:id="rId3"/>
              </a:rPr>
              <a:t>[7]</a:t>
            </a:r>
            <a:r>
              <a:rPr lang="en-SG" sz="1200" kern="1200" dirty="0">
                <a:solidFill>
                  <a:schemeClr val="tx1"/>
                </a:solidFill>
                <a:effectLst/>
                <a:latin typeface="+mn-lt"/>
                <a:ea typeface="+mn-ea"/>
                <a:cs typeface="+mn-cs"/>
              </a:rPr>
              <a:t>.”</a:t>
            </a:r>
          </a:p>
          <a:p>
            <a:pPr marL="171450" indent="-171450">
              <a:buFont typeface="Wingdings" panose="05000000000000000000" pitchFamily="2" charset="2"/>
              <a:buChar char="Ø"/>
            </a:pPr>
            <a:r>
              <a:rPr lang="en-SG" sz="1200" b="0" i="0" u="none" strike="noStrike" kern="1200" baseline="0" dirty="0">
                <a:solidFill>
                  <a:schemeClr val="tx1"/>
                </a:solidFill>
                <a:latin typeface="+mn-lt"/>
                <a:ea typeface="+mn-ea"/>
                <a:cs typeface="+mn-cs"/>
              </a:rPr>
              <a:t>Targeted </a:t>
            </a:r>
            <a:r>
              <a:rPr lang="en-US" sz="1200" b="0" i="0" u="none" strike="noStrike" kern="1200" baseline="0" dirty="0">
                <a:solidFill>
                  <a:schemeClr val="tx1"/>
                </a:solidFill>
                <a:latin typeface="+mn-lt"/>
                <a:ea typeface="+mn-ea"/>
                <a:cs typeface="+mn-cs"/>
              </a:rPr>
              <a:t>attack groups that purchase these exploits are likely to use them sparingly, in extremely limited attacks, thereby preventing or delaying the widespread awareness of such exploits. </a:t>
            </a:r>
          </a:p>
          <a:p>
            <a:pPr marL="171450" indent="-171450">
              <a:buFont typeface="Wingdings" panose="05000000000000000000" pitchFamily="2" charset="2"/>
              <a:buChar char="Ø"/>
            </a:pPr>
            <a:r>
              <a:rPr lang="en-SG" sz="1200" b="0" i="0" u="none" strike="noStrike" kern="1200" baseline="0" dirty="0">
                <a:solidFill>
                  <a:schemeClr val="tx1"/>
                </a:solidFill>
                <a:latin typeface="+mn-lt"/>
                <a:ea typeface="+mn-ea"/>
                <a:cs typeface="+mn-cs"/>
              </a:rPr>
              <a:t>Shadow Brokers hacking group </a:t>
            </a:r>
            <a:r>
              <a:rPr lang="en-US" sz="1200" b="0" i="0" u="none" strike="noStrike" kern="1200" baseline="0" dirty="0">
                <a:solidFill>
                  <a:schemeClr val="tx1"/>
                </a:solidFill>
                <a:latin typeface="+mn-lt"/>
                <a:ea typeface="+mn-ea"/>
                <a:cs typeface="+mn-cs"/>
              </a:rPr>
              <a:t>enabled the widespread WannaCry and Petya ransomware attacks</a:t>
            </a:r>
            <a:endParaRPr lang="en-SG" dirty="0"/>
          </a:p>
        </p:txBody>
      </p:sp>
      <p:sp>
        <p:nvSpPr>
          <p:cNvPr id="4" name="Slide Number Placeholder 3"/>
          <p:cNvSpPr>
            <a:spLocks noGrp="1"/>
          </p:cNvSpPr>
          <p:nvPr>
            <p:ph type="sldNum" sz="quarter" idx="10"/>
          </p:nvPr>
        </p:nvSpPr>
        <p:spPr/>
        <p:txBody>
          <a:bodyPr/>
          <a:lstStyle/>
          <a:p>
            <a:pPr>
              <a:defRPr/>
            </a:pPr>
            <a:fld id="{D3E19CB1-026B-4A2A-AA33-FA2AE7AEBCDF}" type="slidenum">
              <a:rPr lang="en-US" altLang="en-US" smtClean="0"/>
              <a:pPr>
                <a:defRPr/>
              </a:pPr>
              <a:t>9</a:t>
            </a:fld>
            <a:endParaRPr lang="en-US" altLang="en-US"/>
          </a:p>
        </p:txBody>
      </p:sp>
    </p:spTree>
    <p:extLst>
      <p:ext uri="{BB962C8B-B14F-4D97-AF65-F5344CB8AC3E}">
        <p14:creationId xmlns:p14="http://schemas.microsoft.com/office/powerpoint/2010/main" val="2866492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45806241-EEC1-4D2C-A804-E1A3E1E5E56F}"/>
              </a:ext>
            </a:extLst>
          </p:cNvPr>
          <p:cNvSpPr>
            <a:spLocks noChangeArrowheads="1"/>
          </p:cNvSpPr>
          <p:nvPr userDrawn="1"/>
        </p:nvSpPr>
        <p:spPr bwMode="auto">
          <a:xfrm>
            <a:off x="0" y="0"/>
            <a:ext cx="10152063" cy="54864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cs typeface="Arial" panose="020B0604020202020204" pitchFamily="34" charset="0"/>
              </a:defRPr>
            </a:lvl1pPr>
            <a:lvl2pPr marL="742950" indent="-285750">
              <a:defRPr sz="2400">
                <a:solidFill>
                  <a:schemeClr val="tx1"/>
                </a:solidFill>
                <a:latin typeface="Times" panose="02020603050405020304" pitchFamily="18" charset="0"/>
                <a:cs typeface="Arial" panose="020B0604020202020204" pitchFamily="34" charset="0"/>
              </a:defRPr>
            </a:lvl2pPr>
            <a:lvl3pPr marL="1143000" indent="-228600">
              <a:defRPr sz="2400">
                <a:solidFill>
                  <a:schemeClr val="tx1"/>
                </a:solidFill>
                <a:latin typeface="Times" panose="02020603050405020304" pitchFamily="18" charset="0"/>
                <a:cs typeface="Arial" panose="020B0604020202020204" pitchFamily="34" charset="0"/>
              </a:defRPr>
            </a:lvl3pPr>
            <a:lvl4pPr marL="1600200" indent="-228600">
              <a:defRPr sz="2400">
                <a:solidFill>
                  <a:schemeClr val="tx1"/>
                </a:solidFill>
                <a:latin typeface="Times" panose="02020603050405020304" pitchFamily="18" charset="0"/>
                <a:cs typeface="Arial" panose="020B0604020202020204" pitchFamily="34" charset="0"/>
              </a:defRPr>
            </a:lvl4pPr>
            <a:lvl5pPr marL="2057400" indent="-22860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US" altLang="en-US"/>
          </a:p>
        </p:txBody>
      </p:sp>
      <p:sp>
        <p:nvSpPr>
          <p:cNvPr id="4" name="Rectangle 10">
            <a:extLst>
              <a:ext uri="{FF2B5EF4-FFF2-40B4-BE49-F238E27FC236}">
                <a16:creationId xmlns:a16="http://schemas.microsoft.com/office/drawing/2014/main" id="{010887AE-B01A-4D26-920A-8B7A71E9D253}"/>
              </a:ext>
            </a:extLst>
          </p:cNvPr>
          <p:cNvSpPr>
            <a:spLocks noChangeArrowheads="1"/>
          </p:cNvSpPr>
          <p:nvPr userDrawn="1"/>
        </p:nvSpPr>
        <p:spPr bwMode="auto">
          <a:xfrm>
            <a:off x="0" y="7315200"/>
            <a:ext cx="10152063" cy="2809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cs typeface="Arial" panose="020B0604020202020204" pitchFamily="34" charset="0"/>
              </a:defRPr>
            </a:lvl1pPr>
            <a:lvl2pPr marL="742950" indent="-285750">
              <a:defRPr sz="2400">
                <a:solidFill>
                  <a:schemeClr val="tx1"/>
                </a:solidFill>
                <a:latin typeface="Times" panose="02020603050405020304" pitchFamily="18" charset="0"/>
                <a:cs typeface="Arial" panose="020B0604020202020204" pitchFamily="34" charset="0"/>
              </a:defRPr>
            </a:lvl2pPr>
            <a:lvl3pPr marL="1143000" indent="-228600">
              <a:defRPr sz="2400">
                <a:solidFill>
                  <a:schemeClr val="tx1"/>
                </a:solidFill>
                <a:latin typeface="Times" panose="02020603050405020304" pitchFamily="18" charset="0"/>
                <a:cs typeface="Arial" panose="020B0604020202020204" pitchFamily="34" charset="0"/>
              </a:defRPr>
            </a:lvl3pPr>
            <a:lvl4pPr marL="1600200" indent="-228600">
              <a:defRPr sz="2400">
                <a:solidFill>
                  <a:schemeClr val="tx1"/>
                </a:solidFill>
                <a:latin typeface="Times" panose="02020603050405020304" pitchFamily="18" charset="0"/>
                <a:cs typeface="Arial" panose="020B0604020202020204" pitchFamily="34" charset="0"/>
              </a:defRPr>
            </a:lvl4pPr>
            <a:lvl5pPr marL="2057400" indent="-22860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US" altLang="en-US"/>
          </a:p>
        </p:txBody>
      </p:sp>
      <p:pic>
        <p:nvPicPr>
          <p:cNvPr id="5" name="Picture 13">
            <a:extLst>
              <a:ext uri="{FF2B5EF4-FFF2-40B4-BE49-F238E27FC236}">
                <a16:creationId xmlns:a16="http://schemas.microsoft.com/office/drawing/2014/main" id="{1A355076-5D78-478C-A37C-8ED7DFEA032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33800" y="5757863"/>
            <a:ext cx="2573338"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609600" y="1524000"/>
            <a:ext cx="8991600" cy="1752600"/>
          </a:xfrm>
        </p:spPr>
        <p:txBody>
          <a:bodyPr/>
          <a:lstStyle>
            <a:lvl1pPr algn="ctr">
              <a:defRPr sz="6000">
                <a:solidFill>
                  <a:schemeClr val="bg1"/>
                </a:solidFill>
              </a:defRPr>
            </a:lvl1pPr>
          </a:lstStyle>
          <a:p>
            <a:r>
              <a:rPr lang="en-GB" dirty="0"/>
              <a:t>Click to edit Master title style</a:t>
            </a:r>
          </a:p>
        </p:txBody>
      </p:sp>
    </p:spTree>
    <p:extLst>
      <p:ext uri="{BB962C8B-B14F-4D97-AF65-F5344CB8AC3E}">
        <p14:creationId xmlns:p14="http://schemas.microsoft.com/office/powerpoint/2010/main" val="319743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80522-ACF3-499F-B3DD-7BA5B3FA0D2F}"/>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139CF615-CB3E-4FCA-AAE3-9BF05AE785FB}"/>
              </a:ext>
            </a:extLst>
          </p:cNvPr>
          <p:cNvSpPr>
            <a:spLocks noGrp="1"/>
          </p:cNvSpPr>
          <p:nvPr>
            <p:ph type="sldNum" sz="quarter" idx="11"/>
          </p:nvPr>
        </p:nvSpPr>
        <p:spPr/>
        <p:txBody>
          <a:bodyPr/>
          <a:lstStyle>
            <a:lvl1pPr>
              <a:defRPr smtClean="0"/>
            </a:lvl1pPr>
          </a:lstStyle>
          <a:p>
            <a:pPr>
              <a:defRPr/>
            </a:pPr>
            <a:fld id="{6AAEBEDE-CEEC-46CB-B3E6-E715522DBC5B}" type="slidenum">
              <a:rPr lang="en-GB" altLang="en-US"/>
              <a:pPr>
                <a:defRPr/>
              </a:pPr>
              <a:t>‹#›</a:t>
            </a:fld>
            <a:endParaRPr lang="en-GB" altLang="en-US" sz="1600">
              <a:solidFill>
                <a:schemeClr val="tx1"/>
              </a:solidFill>
            </a:endParaRPr>
          </a:p>
        </p:txBody>
      </p:sp>
      <p:sp>
        <p:nvSpPr>
          <p:cNvPr id="6" name="Footer Placeholder 5">
            <a:extLst>
              <a:ext uri="{FF2B5EF4-FFF2-40B4-BE49-F238E27FC236}">
                <a16:creationId xmlns:a16="http://schemas.microsoft.com/office/drawing/2014/main" id="{7DD307CD-D9C8-490D-8729-7E97BC0F3D5E}"/>
              </a:ext>
            </a:extLst>
          </p:cNvPr>
          <p:cNvSpPr>
            <a:spLocks noGrp="1"/>
          </p:cNvSpPr>
          <p:nvPr>
            <p:ph type="ftr" sz="quarter" idx="12"/>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52136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3425" y="914400"/>
            <a:ext cx="2155825"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914400"/>
            <a:ext cx="6319837"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6F6A0-F85F-429D-A26A-37B6EB14C900}"/>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A4BB5B5C-9669-4BF1-8207-B3CD2CAADB89}"/>
              </a:ext>
            </a:extLst>
          </p:cNvPr>
          <p:cNvSpPr>
            <a:spLocks noGrp="1"/>
          </p:cNvSpPr>
          <p:nvPr>
            <p:ph type="sldNum" sz="quarter" idx="11"/>
          </p:nvPr>
        </p:nvSpPr>
        <p:spPr/>
        <p:txBody>
          <a:bodyPr/>
          <a:lstStyle>
            <a:lvl1pPr>
              <a:defRPr smtClean="0"/>
            </a:lvl1pPr>
          </a:lstStyle>
          <a:p>
            <a:pPr>
              <a:defRPr/>
            </a:pPr>
            <a:fld id="{FF61E272-EA22-4865-A7EC-4AD755A6F165}" type="slidenum">
              <a:rPr lang="en-GB" altLang="en-US"/>
              <a:pPr>
                <a:defRPr/>
              </a:pPr>
              <a:t>‹#›</a:t>
            </a:fld>
            <a:endParaRPr lang="en-GB" altLang="en-US" sz="1600">
              <a:solidFill>
                <a:schemeClr val="tx1"/>
              </a:solidFill>
            </a:endParaRPr>
          </a:p>
        </p:txBody>
      </p:sp>
      <p:sp>
        <p:nvSpPr>
          <p:cNvPr id="6" name="Footer Placeholder 5">
            <a:extLst>
              <a:ext uri="{FF2B5EF4-FFF2-40B4-BE49-F238E27FC236}">
                <a16:creationId xmlns:a16="http://schemas.microsoft.com/office/drawing/2014/main" id="{53E91589-16F2-4069-8F90-1F022907943F}"/>
              </a:ext>
            </a:extLst>
          </p:cNvPr>
          <p:cNvSpPr>
            <a:spLocks noGrp="1"/>
          </p:cNvSpPr>
          <p:nvPr>
            <p:ph type="ftr" sz="quarter" idx="12"/>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60094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9" descr="A close up of a sign&#10;&#10;Description generated with very high confidence">
            <a:extLst>
              <a:ext uri="{FF2B5EF4-FFF2-40B4-BE49-F238E27FC236}">
                <a16:creationId xmlns:a16="http://schemas.microsoft.com/office/drawing/2014/main" id="{60EEDF2D-C7AB-4EC5-BD04-1CA8C14B77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038" y="327025"/>
            <a:ext cx="16208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1956991" y="363976"/>
            <a:ext cx="6400799" cy="761206"/>
          </a:xfrm>
        </p:spPr>
        <p:txBody>
          <a:bodyPr/>
          <a:lstStyle>
            <a:lvl1pPr algn="ctr">
              <a:defRPr/>
            </a:lvl1pPr>
          </a:lstStyle>
          <a:p>
            <a:r>
              <a:rPr lang="en-US" dirty="0"/>
              <a:t>Click to edit Master title style</a:t>
            </a:r>
          </a:p>
        </p:txBody>
      </p:sp>
      <p:sp>
        <p:nvSpPr>
          <p:cNvPr id="13" name="Content Placeholder 12"/>
          <p:cNvSpPr>
            <a:spLocks noGrp="1"/>
          </p:cNvSpPr>
          <p:nvPr>
            <p:ph sz="quarter" idx="13"/>
          </p:nvPr>
        </p:nvSpPr>
        <p:spPr>
          <a:xfrm>
            <a:off x="504032" y="1359694"/>
            <a:ext cx="9306718" cy="5909942"/>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F28DF4A-E74B-4EEE-9C09-5DE21CB020B5}"/>
              </a:ext>
            </a:extLst>
          </p:cNvPr>
          <p:cNvSpPr>
            <a:spLocks noGrp="1" noChangeArrowheads="1"/>
          </p:cNvSpPr>
          <p:nvPr>
            <p:ph type="dt" sz="half" idx="14"/>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A3C9EFC-131D-4180-8646-AB451C48CEB4}"/>
              </a:ext>
            </a:extLst>
          </p:cNvPr>
          <p:cNvSpPr>
            <a:spLocks noGrp="1" noChangeArrowheads="1"/>
          </p:cNvSpPr>
          <p:nvPr>
            <p:ph type="sldNum" sz="quarter" idx="15"/>
          </p:nvPr>
        </p:nvSpPr>
        <p:spPr/>
        <p:txBody>
          <a:bodyPr/>
          <a:lstStyle>
            <a:lvl1pPr>
              <a:defRPr smtClean="0"/>
            </a:lvl1pPr>
          </a:lstStyle>
          <a:p>
            <a:pPr>
              <a:defRPr/>
            </a:pPr>
            <a:fld id="{242A903D-699B-49B5-9EC1-880A1BEBB6BF}" type="slidenum">
              <a:rPr lang="en-GB" altLang="en-US"/>
              <a:pPr>
                <a:defRPr/>
              </a:pPr>
              <a:t>‹#›</a:t>
            </a:fld>
            <a:endParaRPr lang="en-GB" altLang="en-US" sz="1600"/>
          </a:p>
        </p:txBody>
      </p:sp>
      <p:sp>
        <p:nvSpPr>
          <p:cNvPr id="8" name="Footer Placeholder 12">
            <a:extLst>
              <a:ext uri="{FF2B5EF4-FFF2-40B4-BE49-F238E27FC236}">
                <a16:creationId xmlns:a16="http://schemas.microsoft.com/office/drawing/2014/main" id="{2081E7AF-E3FD-47DE-95C0-DF1DE2665060}"/>
              </a:ext>
            </a:extLst>
          </p:cNvPr>
          <p:cNvSpPr>
            <a:spLocks noGrp="1" noChangeArrowheads="1"/>
          </p:cNvSpPr>
          <p:nvPr>
            <p:ph type="ftr" sz="quarter" idx="16"/>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32737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81563"/>
            <a:ext cx="8629650" cy="1508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1688" y="3219450"/>
            <a:ext cx="8629650" cy="16621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F98B5843-C9E0-414C-918F-AC994B0E008B}"/>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B08EE449-133E-4B05-833B-09BD69E15204}"/>
              </a:ext>
            </a:extLst>
          </p:cNvPr>
          <p:cNvSpPr>
            <a:spLocks noGrp="1"/>
          </p:cNvSpPr>
          <p:nvPr>
            <p:ph type="sldNum" sz="quarter" idx="11"/>
          </p:nvPr>
        </p:nvSpPr>
        <p:spPr/>
        <p:txBody>
          <a:bodyPr/>
          <a:lstStyle>
            <a:lvl1pPr>
              <a:defRPr smtClean="0"/>
            </a:lvl1pPr>
          </a:lstStyle>
          <a:p>
            <a:pPr>
              <a:defRPr/>
            </a:pPr>
            <a:fld id="{4878396D-0FA2-4FDC-94B0-53AA5311D825}" type="slidenum">
              <a:rPr lang="en-GB" altLang="en-US"/>
              <a:pPr>
                <a:defRPr/>
              </a:pPr>
              <a:t>‹#›</a:t>
            </a:fld>
            <a:endParaRPr lang="en-GB" altLang="en-US" sz="1600">
              <a:solidFill>
                <a:schemeClr val="tx1"/>
              </a:solidFill>
            </a:endParaRPr>
          </a:p>
        </p:txBody>
      </p:sp>
      <p:sp>
        <p:nvSpPr>
          <p:cNvPr id="6" name="Footer Placeholder 5">
            <a:extLst>
              <a:ext uri="{FF2B5EF4-FFF2-40B4-BE49-F238E27FC236}">
                <a16:creationId xmlns:a16="http://schemas.microsoft.com/office/drawing/2014/main" id="{88E387DC-2E3D-4841-98A4-158AE9B89F36}"/>
              </a:ext>
            </a:extLst>
          </p:cNvPr>
          <p:cNvSpPr>
            <a:spLocks noGrp="1"/>
          </p:cNvSpPr>
          <p:nvPr>
            <p:ph type="ftr" sz="quarter" idx="12"/>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82572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611188" y="2193925"/>
            <a:ext cx="4237037" cy="4740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00625" y="2193925"/>
            <a:ext cx="4238625" cy="4740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AC8A5D-8BB5-4C08-8FC5-0FD8375BA179}"/>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B7EBBE-7AAF-4418-AEEC-8DDDC59217F6}"/>
              </a:ext>
            </a:extLst>
          </p:cNvPr>
          <p:cNvSpPr>
            <a:spLocks noGrp="1"/>
          </p:cNvSpPr>
          <p:nvPr>
            <p:ph type="sldNum" sz="quarter" idx="11"/>
          </p:nvPr>
        </p:nvSpPr>
        <p:spPr/>
        <p:txBody>
          <a:bodyPr/>
          <a:lstStyle>
            <a:lvl1pPr>
              <a:defRPr smtClean="0"/>
            </a:lvl1pPr>
          </a:lstStyle>
          <a:p>
            <a:pPr>
              <a:defRPr/>
            </a:pPr>
            <a:fld id="{FAACA79F-5413-4A16-B6C3-B24B7329ACC9}" type="slidenum">
              <a:rPr lang="en-GB" altLang="en-US"/>
              <a:pPr>
                <a:defRPr/>
              </a:pPr>
              <a:t>‹#›</a:t>
            </a:fld>
            <a:endParaRPr lang="en-GB" altLang="en-US" sz="1600">
              <a:solidFill>
                <a:schemeClr val="tx1"/>
              </a:solidFill>
            </a:endParaRPr>
          </a:p>
        </p:txBody>
      </p:sp>
      <p:sp>
        <p:nvSpPr>
          <p:cNvPr id="7" name="Footer Placeholder 6">
            <a:extLst>
              <a:ext uri="{FF2B5EF4-FFF2-40B4-BE49-F238E27FC236}">
                <a16:creationId xmlns:a16="http://schemas.microsoft.com/office/drawing/2014/main" id="{56169DCD-6A2B-4ECE-B646-49172DE2A1A2}"/>
              </a:ext>
            </a:extLst>
          </p:cNvPr>
          <p:cNvSpPr>
            <a:spLocks noGrp="1"/>
          </p:cNvSpPr>
          <p:nvPr>
            <p:ph type="ftr" sz="quarter" idx="12"/>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386566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36063" cy="12652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700213"/>
            <a:ext cx="4484688"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08238"/>
            <a:ext cx="4484688"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57788" y="1700213"/>
            <a:ext cx="4486275"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7788" y="2408238"/>
            <a:ext cx="4486275"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668383-1123-4223-B4A2-F807F8691E43}"/>
              </a:ext>
            </a:extLst>
          </p:cNvPr>
          <p:cNvSpPr>
            <a:spLocks noGrp="1"/>
          </p:cNvSpPr>
          <p:nvPr>
            <p:ph type="dt" sz="half" idx="10"/>
          </p:nvPr>
        </p:nvSpPr>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3DAFC8A9-D6DA-4FF7-A429-2F641AE7FE22}"/>
              </a:ext>
            </a:extLst>
          </p:cNvPr>
          <p:cNvSpPr>
            <a:spLocks noGrp="1"/>
          </p:cNvSpPr>
          <p:nvPr>
            <p:ph type="sldNum" sz="quarter" idx="11"/>
          </p:nvPr>
        </p:nvSpPr>
        <p:spPr/>
        <p:txBody>
          <a:bodyPr/>
          <a:lstStyle>
            <a:lvl1pPr>
              <a:defRPr smtClean="0"/>
            </a:lvl1pPr>
          </a:lstStyle>
          <a:p>
            <a:pPr>
              <a:defRPr/>
            </a:pPr>
            <a:fld id="{A05FBE88-785B-49EE-B9A2-115F5DB428CA}" type="slidenum">
              <a:rPr lang="en-GB" altLang="en-US"/>
              <a:pPr>
                <a:defRPr/>
              </a:pPr>
              <a:t>‹#›</a:t>
            </a:fld>
            <a:endParaRPr lang="en-GB" altLang="en-US" sz="1600">
              <a:solidFill>
                <a:schemeClr val="tx1"/>
              </a:solidFill>
            </a:endParaRPr>
          </a:p>
        </p:txBody>
      </p:sp>
      <p:sp>
        <p:nvSpPr>
          <p:cNvPr id="9" name="Footer Placeholder 8">
            <a:extLst>
              <a:ext uri="{FF2B5EF4-FFF2-40B4-BE49-F238E27FC236}">
                <a16:creationId xmlns:a16="http://schemas.microsoft.com/office/drawing/2014/main" id="{02BBFD0A-C57E-4F32-97A1-2B799D4B7101}"/>
              </a:ext>
            </a:extLst>
          </p:cNvPr>
          <p:cNvSpPr>
            <a:spLocks noGrp="1"/>
          </p:cNvSpPr>
          <p:nvPr>
            <p:ph type="ftr" sz="quarter" idx="12"/>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64704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7F9D5-1D7B-4EB7-8308-3338791829B3}"/>
              </a:ext>
            </a:extLst>
          </p:cNvPr>
          <p:cNvSpPr>
            <a:spLocks noGrp="1"/>
          </p:cNvSpPr>
          <p:nvPr>
            <p:ph type="dt" sz="half" idx="10"/>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71F7DDF5-B9E0-43A5-9906-C19B4808F5B5}"/>
              </a:ext>
            </a:extLst>
          </p:cNvPr>
          <p:cNvSpPr>
            <a:spLocks noGrp="1"/>
          </p:cNvSpPr>
          <p:nvPr>
            <p:ph type="sldNum" sz="quarter" idx="11"/>
          </p:nvPr>
        </p:nvSpPr>
        <p:spPr/>
        <p:txBody>
          <a:bodyPr/>
          <a:lstStyle>
            <a:lvl1pPr>
              <a:defRPr smtClean="0"/>
            </a:lvl1pPr>
          </a:lstStyle>
          <a:p>
            <a:pPr>
              <a:defRPr/>
            </a:pPr>
            <a:fld id="{E4DAE713-F686-4DD8-981B-DFC1E0540910}" type="slidenum">
              <a:rPr lang="en-GB" altLang="en-US"/>
              <a:pPr>
                <a:defRPr/>
              </a:pPr>
              <a:t>‹#›</a:t>
            </a:fld>
            <a:endParaRPr lang="en-GB" altLang="en-US" sz="1600">
              <a:solidFill>
                <a:schemeClr val="tx1"/>
              </a:solidFill>
            </a:endParaRPr>
          </a:p>
        </p:txBody>
      </p:sp>
      <p:sp>
        <p:nvSpPr>
          <p:cNvPr id="5" name="Footer Placeholder 4">
            <a:extLst>
              <a:ext uri="{FF2B5EF4-FFF2-40B4-BE49-F238E27FC236}">
                <a16:creationId xmlns:a16="http://schemas.microsoft.com/office/drawing/2014/main" id="{7F73C13B-0F5F-4315-8B57-88394DF6C226}"/>
              </a:ext>
            </a:extLst>
          </p:cNvPr>
          <p:cNvSpPr>
            <a:spLocks noGrp="1"/>
          </p:cNvSpPr>
          <p:nvPr>
            <p:ph type="ftr" sz="quarter" idx="12"/>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148168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2F214-C80B-4C82-B9BB-198B9AFAB015}"/>
              </a:ext>
            </a:extLst>
          </p:cNvPr>
          <p:cNvSpPr>
            <a:spLocks noGrp="1"/>
          </p:cNvSpPr>
          <p:nvPr>
            <p:ph type="dt" sz="half" idx="10"/>
          </p:nvPr>
        </p:nvSpPr>
        <p:spPr/>
        <p:txBody>
          <a:bodyPr/>
          <a:lstStyle>
            <a:lvl1pPr>
              <a:defRPr/>
            </a:lvl1pPr>
          </a:lstStyle>
          <a:p>
            <a:pPr>
              <a:defRPr/>
            </a:pPr>
            <a:endParaRPr lang="en-US"/>
          </a:p>
        </p:txBody>
      </p:sp>
      <p:sp>
        <p:nvSpPr>
          <p:cNvPr id="3" name="Slide Number Placeholder 2">
            <a:extLst>
              <a:ext uri="{FF2B5EF4-FFF2-40B4-BE49-F238E27FC236}">
                <a16:creationId xmlns:a16="http://schemas.microsoft.com/office/drawing/2014/main" id="{4448DA3E-9A47-4D05-8EB2-B85589715FCD}"/>
              </a:ext>
            </a:extLst>
          </p:cNvPr>
          <p:cNvSpPr>
            <a:spLocks noGrp="1"/>
          </p:cNvSpPr>
          <p:nvPr>
            <p:ph type="sldNum" sz="quarter" idx="11"/>
          </p:nvPr>
        </p:nvSpPr>
        <p:spPr/>
        <p:txBody>
          <a:bodyPr/>
          <a:lstStyle>
            <a:lvl1pPr>
              <a:defRPr smtClean="0"/>
            </a:lvl1pPr>
          </a:lstStyle>
          <a:p>
            <a:pPr>
              <a:defRPr/>
            </a:pPr>
            <a:fld id="{293EB3AD-3234-4DA2-BB5F-1B796FCCEFAB}" type="slidenum">
              <a:rPr lang="en-GB" altLang="en-US"/>
              <a:pPr>
                <a:defRPr/>
              </a:pPr>
              <a:t>‹#›</a:t>
            </a:fld>
            <a:endParaRPr lang="en-GB" altLang="en-US" sz="1600">
              <a:solidFill>
                <a:schemeClr val="tx1"/>
              </a:solidFill>
            </a:endParaRPr>
          </a:p>
        </p:txBody>
      </p:sp>
      <p:sp>
        <p:nvSpPr>
          <p:cNvPr id="4" name="Footer Placeholder 3">
            <a:extLst>
              <a:ext uri="{FF2B5EF4-FFF2-40B4-BE49-F238E27FC236}">
                <a16:creationId xmlns:a16="http://schemas.microsoft.com/office/drawing/2014/main" id="{04EA0E8B-C03D-42F6-AF26-07DCD0234782}"/>
              </a:ext>
            </a:extLst>
          </p:cNvPr>
          <p:cNvSpPr>
            <a:spLocks noGrp="1"/>
          </p:cNvSpPr>
          <p:nvPr>
            <p:ph type="ftr" sz="quarter" idx="12"/>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380591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0100" cy="12858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68750" y="303213"/>
            <a:ext cx="5675313" cy="6481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0" y="1589088"/>
            <a:ext cx="3340100" cy="51958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761B792-EC0B-4184-82F2-40DF4279F92C}"/>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33882D-B00F-4EE1-BC1C-90E79C044603}"/>
              </a:ext>
            </a:extLst>
          </p:cNvPr>
          <p:cNvSpPr>
            <a:spLocks noGrp="1"/>
          </p:cNvSpPr>
          <p:nvPr>
            <p:ph type="sldNum" sz="quarter" idx="11"/>
          </p:nvPr>
        </p:nvSpPr>
        <p:spPr/>
        <p:txBody>
          <a:bodyPr/>
          <a:lstStyle>
            <a:lvl1pPr>
              <a:defRPr smtClean="0"/>
            </a:lvl1pPr>
          </a:lstStyle>
          <a:p>
            <a:pPr>
              <a:defRPr/>
            </a:pPr>
            <a:fld id="{BA545B7D-9C66-48C6-AE03-83C5FC744AF5}" type="slidenum">
              <a:rPr lang="en-GB" altLang="en-US"/>
              <a:pPr>
                <a:defRPr/>
              </a:pPr>
              <a:t>‹#›</a:t>
            </a:fld>
            <a:endParaRPr lang="en-GB" altLang="en-US" sz="1600">
              <a:solidFill>
                <a:schemeClr val="tx1"/>
              </a:solidFill>
            </a:endParaRPr>
          </a:p>
        </p:txBody>
      </p:sp>
      <p:sp>
        <p:nvSpPr>
          <p:cNvPr id="7" name="Footer Placeholder 6">
            <a:extLst>
              <a:ext uri="{FF2B5EF4-FFF2-40B4-BE49-F238E27FC236}">
                <a16:creationId xmlns:a16="http://schemas.microsoft.com/office/drawing/2014/main" id="{240F4FE3-ECD0-45BC-AAAA-2C42B2AC35B4}"/>
              </a:ext>
            </a:extLst>
          </p:cNvPr>
          <p:cNvSpPr>
            <a:spLocks noGrp="1"/>
          </p:cNvSpPr>
          <p:nvPr>
            <p:ph type="ftr" sz="quarter" idx="12"/>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181220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9138" y="5318125"/>
            <a:ext cx="6091237" cy="6270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89138" y="679450"/>
            <a:ext cx="6091237" cy="45577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89138" y="5945188"/>
            <a:ext cx="6091237" cy="892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6B811F5-0704-470F-A9D4-ACA0BD038FC2}"/>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7EED39-49A4-4518-A0D2-3937F8B3BD2E}"/>
              </a:ext>
            </a:extLst>
          </p:cNvPr>
          <p:cNvSpPr>
            <a:spLocks noGrp="1"/>
          </p:cNvSpPr>
          <p:nvPr>
            <p:ph type="sldNum" sz="quarter" idx="11"/>
          </p:nvPr>
        </p:nvSpPr>
        <p:spPr/>
        <p:txBody>
          <a:bodyPr/>
          <a:lstStyle>
            <a:lvl1pPr>
              <a:defRPr smtClean="0"/>
            </a:lvl1pPr>
          </a:lstStyle>
          <a:p>
            <a:pPr>
              <a:defRPr/>
            </a:pPr>
            <a:fld id="{80CFB5A3-2BDC-40F9-8A2F-2BA5CD34FCEB}" type="slidenum">
              <a:rPr lang="en-GB" altLang="en-US"/>
              <a:pPr>
                <a:defRPr/>
              </a:pPr>
              <a:t>‹#›</a:t>
            </a:fld>
            <a:endParaRPr lang="en-GB" altLang="en-US" sz="1600">
              <a:solidFill>
                <a:schemeClr val="tx1"/>
              </a:solidFill>
            </a:endParaRPr>
          </a:p>
        </p:txBody>
      </p:sp>
      <p:sp>
        <p:nvSpPr>
          <p:cNvPr id="7" name="Footer Placeholder 6">
            <a:extLst>
              <a:ext uri="{FF2B5EF4-FFF2-40B4-BE49-F238E27FC236}">
                <a16:creationId xmlns:a16="http://schemas.microsoft.com/office/drawing/2014/main" id="{2C55E0FC-B0FE-489E-B885-9E5F0CA2847A}"/>
              </a:ext>
            </a:extLst>
          </p:cNvPr>
          <p:cNvSpPr>
            <a:spLocks noGrp="1"/>
          </p:cNvSpPr>
          <p:nvPr>
            <p:ph type="ftr" sz="quarter" idx="12"/>
          </p:nvPr>
        </p:nvSpPr>
        <p:spPr/>
        <p:txBody>
          <a:bodyPr/>
          <a:lstStyle>
            <a:lvl1pPr>
              <a:defRPr/>
            </a:lvl1pPr>
          </a:lstStyle>
          <a:p>
            <a:pPr>
              <a:defRPr/>
            </a:pPr>
            <a:endParaRPr lang="en-GB"/>
          </a:p>
          <a:p>
            <a:pPr>
              <a:defRPr/>
            </a:pPr>
            <a:endParaRPr lang="en-GB"/>
          </a:p>
        </p:txBody>
      </p:sp>
    </p:spTree>
    <p:extLst>
      <p:ext uri="{BB962C8B-B14F-4D97-AF65-F5344CB8AC3E}">
        <p14:creationId xmlns:p14="http://schemas.microsoft.com/office/powerpoint/2010/main" val="27382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8A5E80A-F66E-4AB9-B1E9-5CAE6D2D84A8}"/>
              </a:ext>
            </a:extLst>
          </p:cNvPr>
          <p:cNvSpPr>
            <a:spLocks noGrp="1" noChangeArrowheads="1"/>
          </p:cNvSpPr>
          <p:nvPr>
            <p:ph type="title"/>
          </p:nvPr>
        </p:nvSpPr>
        <p:spPr bwMode="auto">
          <a:xfrm>
            <a:off x="579438" y="903288"/>
            <a:ext cx="86868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384" tIns="50691" rIns="101384" bIns="50691"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6985B6C0-DA1A-4307-BFA7-BCC0C2B91E98}"/>
              </a:ext>
            </a:extLst>
          </p:cNvPr>
          <p:cNvSpPr>
            <a:spLocks noGrp="1" noChangeArrowheads="1"/>
          </p:cNvSpPr>
          <p:nvPr>
            <p:ph type="body" idx="1"/>
          </p:nvPr>
        </p:nvSpPr>
        <p:spPr bwMode="auto">
          <a:xfrm>
            <a:off x="579438" y="2198688"/>
            <a:ext cx="8686800"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384" tIns="50691" rIns="101384" bIns="50691"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E660C2B9-1F61-4383-B0CD-D6955AB1AD44}"/>
              </a:ext>
            </a:extLst>
          </p:cNvPr>
          <p:cNvSpPr>
            <a:spLocks noGrp="1" noChangeArrowheads="1"/>
          </p:cNvSpPr>
          <p:nvPr>
            <p:ph type="dt" sz="half" idx="2"/>
          </p:nvPr>
        </p:nvSpPr>
        <p:spPr bwMode="auto">
          <a:xfrm>
            <a:off x="611188" y="7016750"/>
            <a:ext cx="2114550" cy="506413"/>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eaLnBrk="0" hangingPunct="0">
              <a:defRPr sz="1000">
                <a:solidFill>
                  <a:srgbClr val="003399"/>
                </a:solidFill>
                <a:cs typeface="+mn-cs"/>
              </a:defRPr>
            </a:lvl1pPr>
          </a:lstStyle>
          <a:p>
            <a:pPr>
              <a:defRPr/>
            </a:pPr>
            <a:endParaRPr lang="en-US"/>
          </a:p>
        </p:txBody>
      </p:sp>
      <p:sp>
        <p:nvSpPr>
          <p:cNvPr id="1030" name="Rectangle 6">
            <a:extLst>
              <a:ext uri="{FF2B5EF4-FFF2-40B4-BE49-F238E27FC236}">
                <a16:creationId xmlns:a16="http://schemas.microsoft.com/office/drawing/2014/main" id="{24812A12-FAC1-4708-A16B-81C5B2F3149E}"/>
              </a:ext>
            </a:extLst>
          </p:cNvPr>
          <p:cNvSpPr>
            <a:spLocks noGrp="1" noChangeArrowheads="1"/>
          </p:cNvSpPr>
          <p:nvPr>
            <p:ph type="sldNum" sz="quarter" idx="4"/>
          </p:nvPr>
        </p:nvSpPr>
        <p:spPr bwMode="auto">
          <a:xfrm>
            <a:off x="7696200" y="7016750"/>
            <a:ext cx="2114550" cy="506413"/>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r" eaLnBrk="0" hangingPunct="0">
              <a:defRPr sz="1000" smtClean="0">
                <a:solidFill>
                  <a:srgbClr val="003399"/>
                </a:solidFill>
              </a:defRPr>
            </a:lvl1pPr>
          </a:lstStyle>
          <a:p>
            <a:pPr>
              <a:defRPr/>
            </a:pPr>
            <a:fld id="{DE127AC6-6419-4804-A47D-903BF755739D}" type="slidenum">
              <a:rPr lang="en-GB" altLang="en-US"/>
              <a:pPr>
                <a:defRPr/>
              </a:pPr>
              <a:t>‹#›</a:t>
            </a:fld>
            <a:endParaRPr lang="en-GB" altLang="en-US" sz="1600"/>
          </a:p>
        </p:txBody>
      </p:sp>
      <p:sp>
        <p:nvSpPr>
          <p:cNvPr id="2" name="Rectangle 7">
            <a:extLst>
              <a:ext uri="{FF2B5EF4-FFF2-40B4-BE49-F238E27FC236}">
                <a16:creationId xmlns:a16="http://schemas.microsoft.com/office/drawing/2014/main" id="{2411CC25-8F3E-49FC-BAE7-12AFD81C4FA8}"/>
              </a:ext>
            </a:extLst>
          </p:cNvPr>
          <p:cNvSpPr>
            <a:spLocks noChangeArrowheads="1"/>
          </p:cNvSpPr>
          <p:nvPr/>
        </p:nvSpPr>
        <p:spPr bwMode="auto">
          <a:xfrm>
            <a:off x="0" y="7323138"/>
            <a:ext cx="10152063" cy="280987"/>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cs typeface="Arial" panose="020B0604020202020204" pitchFamily="34" charset="0"/>
              </a:defRPr>
            </a:lvl1pPr>
            <a:lvl2pPr marL="742950" indent="-285750">
              <a:defRPr sz="2400">
                <a:solidFill>
                  <a:schemeClr val="tx1"/>
                </a:solidFill>
                <a:latin typeface="Times" panose="02020603050405020304" pitchFamily="18" charset="0"/>
                <a:cs typeface="Arial" panose="020B0604020202020204" pitchFamily="34" charset="0"/>
              </a:defRPr>
            </a:lvl2pPr>
            <a:lvl3pPr marL="1143000" indent="-228600">
              <a:defRPr sz="2400">
                <a:solidFill>
                  <a:schemeClr val="tx1"/>
                </a:solidFill>
                <a:latin typeface="Times" panose="02020603050405020304" pitchFamily="18" charset="0"/>
                <a:cs typeface="Arial" panose="020B0604020202020204" pitchFamily="34" charset="0"/>
              </a:defRPr>
            </a:lvl3pPr>
            <a:lvl4pPr marL="1600200" indent="-228600">
              <a:defRPr sz="2400">
                <a:solidFill>
                  <a:schemeClr val="tx1"/>
                </a:solidFill>
                <a:latin typeface="Times" panose="02020603050405020304" pitchFamily="18" charset="0"/>
                <a:cs typeface="Arial" panose="020B0604020202020204" pitchFamily="34" charset="0"/>
              </a:defRPr>
            </a:lvl4pPr>
            <a:lvl5pPr marL="2057400" indent="-22860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US" altLang="en-US"/>
          </a:p>
        </p:txBody>
      </p:sp>
      <p:sp>
        <p:nvSpPr>
          <p:cNvPr id="1031" name="Rectangle 8">
            <a:extLst>
              <a:ext uri="{FF2B5EF4-FFF2-40B4-BE49-F238E27FC236}">
                <a16:creationId xmlns:a16="http://schemas.microsoft.com/office/drawing/2014/main" id="{CE24BC04-BE8D-4A20-8F64-073DDE2C76CF}"/>
              </a:ext>
            </a:extLst>
          </p:cNvPr>
          <p:cNvSpPr>
            <a:spLocks noChangeArrowheads="1"/>
          </p:cNvSpPr>
          <p:nvPr/>
        </p:nvSpPr>
        <p:spPr bwMode="auto">
          <a:xfrm>
            <a:off x="0" y="0"/>
            <a:ext cx="10152063" cy="280988"/>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cs typeface="Arial" panose="020B0604020202020204" pitchFamily="34" charset="0"/>
              </a:defRPr>
            </a:lvl1pPr>
            <a:lvl2pPr marL="742950" indent="-285750">
              <a:defRPr sz="2400">
                <a:solidFill>
                  <a:schemeClr val="tx1"/>
                </a:solidFill>
                <a:latin typeface="Times" panose="02020603050405020304" pitchFamily="18" charset="0"/>
                <a:cs typeface="Arial" panose="020B0604020202020204" pitchFamily="34" charset="0"/>
              </a:defRPr>
            </a:lvl2pPr>
            <a:lvl3pPr marL="1143000" indent="-228600">
              <a:defRPr sz="2400">
                <a:solidFill>
                  <a:schemeClr val="tx1"/>
                </a:solidFill>
                <a:latin typeface="Times" panose="02020603050405020304" pitchFamily="18" charset="0"/>
                <a:cs typeface="Arial" panose="020B0604020202020204" pitchFamily="34" charset="0"/>
              </a:defRPr>
            </a:lvl3pPr>
            <a:lvl4pPr marL="1600200" indent="-228600">
              <a:defRPr sz="2400">
                <a:solidFill>
                  <a:schemeClr val="tx1"/>
                </a:solidFill>
                <a:latin typeface="Times" panose="02020603050405020304" pitchFamily="18" charset="0"/>
                <a:cs typeface="Arial" panose="020B0604020202020204" pitchFamily="34" charset="0"/>
              </a:defRPr>
            </a:lvl4pPr>
            <a:lvl5pPr marL="2057400" indent="-22860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US" altLang="en-US"/>
          </a:p>
        </p:txBody>
      </p:sp>
      <p:pic>
        <p:nvPicPr>
          <p:cNvPr id="1032" name="Picture 10">
            <a:extLst>
              <a:ext uri="{FF2B5EF4-FFF2-40B4-BE49-F238E27FC236}">
                <a16:creationId xmlns:a16="http://schemas.microsoft.com/office/drawing/2014/main" id="{85395B44-184C-4384-BD72-E58E7146B6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438" y="427038"/>
            <a:ext cx="16129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12">
            <a:extLst>
              <a:ext uri="{FF2B5EF4-FFF2-40B4-BE49-F238E27FC236}">
                <a16:creationId xmlns:a16="http://schemas.microsoft.com/office/drawing/2014/main" id="{CCC5CFA1-D9B0-496D-BA45-DE73716DFD82}"/>
              </a:ext>
            </a:extLst>
          </p:cNvPr>
          <p:cNvSpPr>
            <a:spLocks noGrp="1" noChangeArrowheads="1"/>
          </p:cNvSpPr>
          <p:nvPr>
            <p:ph type="ftr" sz="quarter" idx="3"/>
          </p:nvPr>
        </p:nvSpPr>
        <p:spPr bwMode="auto">
          <a:xfrm>
            <a:off x="3505200" y="7016750"/>
            <a:ext cx="3214688" cy="506413"/>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ctr" eaLnBrk="0" hangingPunct="0">
              <a:defRPr sz="1600">
                <a:cs typeface="+mn-cs"/>
              </a:defRPr>
            </a:lvl1pPr>
          </a:lstStyle>
          <a:p>
            <a:pPr>
              <a:defRPr/>
            </a:pPr>
            <a:endParaRPr lang="en-GB"/>
          </a:p>
          <a:p>
            <a:pPr>
              <a:defRPr/>
            </a:pPr>
            <a:endParaRPr lang="en-GB"/>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hf sldNum="0" hdr="0" dt="0"/>
  <p:txStyles>
    <p:titleStyle>
      <a:lvl1pPr algn="l" defTabSz="1014413" rtl="0" eaLnBrk="0" fontAlgn="base" hangingPunct="0">
        <a:spcBef>
          <a:spcPct val="0"/>
        </a:spcBef>
        <a:spcAft>
          <a:spcPct val="0"/>
        </a:spcAft>
        <a:defRPr sz="3500" b="1">
          <a:solidFill>
            <a:srgbClr val="FF6600"/>
          </a:solidFill>
          <a:latin typeface="+mj-lt"/>
          <a:ea typeface="+mj-ea"/>
          <a:cs typeface="+mj-cs"/>
        </a:defRPr>
      </a:lvl1pPr>
      <a:lvl2pPr algn="l" defTabSz="1014413" rtl="0" eaLnBrk="0" fontAlgn="base" hangingPunct="0">
        <a:spcBef>
          <a:spcPct val="0"/>
        </a:spcBef>
        <a:spcAft>
          <a:spcPct val="0"/>
        </a:spcAft>
        <a:defRPr sz="3500" b="1">
          <a:solidFill>
            <a:srgbClr val="FF6600"/>
          </a:solidFill>
          <a:latin typeface="Calibri" pitchFamily="34" charset="0"/>
        </a:defRPr>
      </a:lvl2pPr>
      <a:lvl3pPr algn="l" defTabSz="1014413" rtl="0" eaLnBrk="0" fontAlgn="base" hangingPunct="0">
        <a:spcBef>
          <a:spcPct val="0"/>
        </a:spcBef>
        <a:spcAft>
          <a:spcPct val="0"/>
        </a:spcAft>
        <a:defRPr sz="3500" b="1">
          <a:solidFill>
            <a:srgbClr val="FF6600"/>
          </a:solidFill>
          <a:latin typeface="Calibri" pitchFamily="34" charset="0"/>
        </a:defRPr>
      </a:lvl3pPr>
      <a:lvl4pPr algn="l" defTabSz="1014413" rtl="0" eaLnBrk="0" fontAlgn="base" hangingPunct="0">
        <a:spcBef>
          <a:spcPct val="0"/>
        </a:spcBef>
        <a:spcAft>
          <a:spcPct val="0"/>
        </a:spcAft>
        <a:defRPr sz="3500" b="1">
          <a:solidFill>
            <a:srgbClr val="FF6600"/>
          </a:solidFill>
          <a:latin typeface="Calibri" pitchFamily="34" charset="0"/>
        </a:defRPr>
      </a:lvl4pPr>
      <a:lvl5pPr algn="l" defTabSz="1014413" rtl="0" eaLnBrk="0" fontAlgn="base" hangingPunct="0">
        <a:spcBef>
          <a:spcPct val="0"/>
        </a:spcBef>
        <a:spcAft>
          <a:spcPct val="0"/>
        </a:spcAft>
        <a:defRPr sz="3500" b="1">
          <a:solidFill>
            <a:srgbClr val="FF6600"/>
          </a:solidFill>
          <a:latin typeface="Calibri" pitchFamily="34" charset="0"/>
        </a:defRPr>
      </a:lvl5pPr>
      <a:lvl6pPr marL="457200" algn="l" defTabSz="1014413" rtl="0" fontAlgn="base">
        <a:spcBef>
          <a:spcPct val="0"/>
        </a:spcBef>
        <a:spcAft>
          <a:spcPct val="0"/>
        </a:spcAft>
        <a:defRPr sz="3500">
          <a:solidFill>
            <a:srgbClr val="FF6600"/>
          </a:solidFill>
          <a:latin typeface="Times New Roman" pitchFamily="18" charset="0"/>
        </a:defRPr>
      </a:lvl6pPr>
      <a:lvl7pPr marL="914400" algn="l" defTabSz="1014413" rtl="0" fontAlgn="base">
        <a:spcBef>
          <a:spcPct val="0"/>
        </a:spcBef>
        <a:spcAft>
          <a:spcPct val="0"/>
        </a:spcAft>
        <a:defRPr sz="3500">
          <a:solidFill>
            <a:srgbClr val="FF6600"/>
          </a:solidFill>
          <a:latin typeface="Times New Roman" pitchFamily="18" charset="0"/>
        </a:defRPr>
      </a:lvl7pPr>
      <a:lvl8pPr marL="1371600" algn="l" defTabSz="1014413" rtl="0" fontAlgn="base">
        <a:spcBef>
          <a:spcPct val="0"/>
        </a:spcBef>
        <a:spcAft>
          <a:spcPct val="0"/>
        </a:spcAft>
        <a:defRPr sz="3500">
          <a:solidFill>
            <a:srgbClr val="FF6600"/>
          </a:solidFill>
          <a:latin typeface="Times New Roman" pitchFamily="18" charset="0"/>
        </a:defRPr>
      </a:lvl8pPr>
      <a:lvl9pPr marL="1828800" algn="l" defTabSz="1014413" rtl="0" fontAlgn="base">
        <a:spcBef>
          <a:spcPct val="0"/>
        </a:spcBef>
        <a:spcAft>
          <a:spcPct val="0"/>
        </a:spcAft>
        <a:defRPr sz="3500">
          <a:solidFill>
            <a:srgbClr val="FF6600"/>
          </a:solidFill>
          <a:latin typeface="Times New Roman" pitchFamily="18" charset="0"/>
        </a:defRPr>
      </a:lvl9pPr>
    </p:titleStyle>
    <p:bodyStyle>
      <a:lvl1pPr marL="342900" indent="-342900" algn="l" defTabSz="1014413" rtl="0" eaLnBrk="0" fontAlgn="base" hangingPunct="0">
        <a:lnSpc>
          <a:spcPct val="150000"/>
        </a:lnSpc>
        <a:spcBef>
          <a:spcPct val="20000"/>
        </a:spcBef>
        <a:spcAft>
          <a:spcPct val="0"/>
        </a:spcAft>
        <a:buFont typeface="Arial" panose="020B0604020202020204" pitchFamily="34" charset="0"/>
        <a:defRPr sz="2600" b="1">
          <a:solidFill>
            <a:srgbClr val="003399"/>
          </a:solidFill>
          <a:latin typeface="+mn-lt"/>
          <a:ea typeface="+mn-ea"/>
          <a:cs typeface="+mn-cs"/>
        </a:defRPr>
      </a:lvl1pPr>
      <a:lvl2pPr marL="374650" indent="6350" algn="l" defTabSz="1014413" rtl="0" eaLnBrk="0" fontAlgn="base" hangingPunct="0">
        <a:spcBef>
          <a:spcPct val="20000"/>
        </a:spcBef>
        <a:spcAft>
          <a:spcPct val="0"/>
        </a:spcAft>
        <a:defRPr sz="2200" b="1">
          <a:solidFill>
            <a:srgbClr val="FF6600"/>
          </a:solidFill>
          <a:latin typeface="+mn-lt"/>
        </a:defRPr>
      </a:lvl2pPr>
      <a:lvl3pPr marL="755650" indent="158750" algn="l" defTabSz="1014413" rtl="0" eaLnBrk="0" fontAlgn="base" hangingPunct="0">
        <a:spcBef>
          <a:spcPct val="20000"/>
        </a:spcBef>
        <a:spcAft>
          <a:spcPct val="0"/>
        </a:spcAft>
        <a:defRPr sz="2200" i="1">
          <a:solidFill>
            <a:srgbClr val="FF6600"/>
          </a:solidFill>
          <a:latin typeface="+mn-lt"/>
        </a:defRPr>
      </a:lvl3pPr>
      <a:lvl4pPr marL="1143000" indent="6350" algn="l" defTabSz="1014413" rtl="0" eaLnBrk="0" fontAlgn="base" hangingPunct="0">
        <a:spcBef>
          <a:spcPct val="20000"/>
        </a:spcBef>
        <a:spcAft>
          <a:spcPct val="0"/>
        </a:spcAft>
        <a:defRPr sz="2200" i="1">
          <a:solidFill>
            <a:srgbClr val="003399"/>
          </a:solidFill>
          <a:latin typeface="+mn-lt"/>
        </a:defRPr>
      </a:lvl4pPr>
      <a:lvl5pPr marL="1524000" indent="304800" algn="l" defTabSz="1014413" rtl="0" eaLnBrk="0" fontAlgn="base" hangingPunct="0">
        <a:spcBef>
          <a:spcPct val="20000"/>
        </a:spcBef>
        <a:spcAft>
          <a:spcPct val="0"/>
        </a:spcAft>
        <a:defRPr sz="2000">
          <a:solidFill>
            <a:srgbClr val="003399"/>
          </a:solidFill>
          <a:latin typeface="+mn-lt"/>
        </a:defRPr>
      </a:lvl5pPr>
      <a:lvl6pPr marL="1981200" algn="l" defTabSz="1014413" rtl="0" fontAlgn="base">
        <a:spcBef>
          <a:spcPct val="20000"/>
        </a:spcBef>
        <a:spcAft>
          <a:spcPct val="0"/>
        </a:spcAft>
        <a:defRPr sz="2000">
          <a:solidFill>
            <a:srgbClr val="003399"/>
          </a:solidFill>
          <a:latin typeface="+mn-lt"/>
        </a:defRPr>
      </a:lvl6pPr>
      <a:lvl7pPr marL="2438400" algn="l" defTabSz="1014413" rtl="0" fontAlgn="base">
        <a:spcBef>
          <a:spcPct val="20000"/>
        </a:spcBef>
        <a:spcAft>
          <a:spcPct val="0"/>
        </a:spcAft>
        <a:defRPr sz="2000">
          <a:solidFill>
            <a:srgbClr val="003399"/>
          </a:solidFill>
          <a:latin typeface="+mn-lt"/>
        </a:defRPr>
      </a:lvl7pPr>
      <a:lvl8pPr marL="2895600" algn="l" defTabSz="1014413" rtl="0" fontAlgn="base">
        <a:spcBef>
          <a:spcPct val="20000"/>
        </a:spcBef>
        <a:spcAft>
          <a:spcPct val="0"/>
        </a:spcAft>
        <a:defRPr sz="2000">
          <a:solidFill>
            <a:srgbClr val="003399"/>
          </a:solidFill>
          <a:latin typeface="+mn-lt"/>
        </a:defRPr>
      </a:lvl8pPr>
      <a:lvl9pPr marL="3352800" algn="l" defTabSz="1014413" rtl="0" fontAlgn="base">
        <a:spcBef>
          <a:spcPct val="20000"/>
        </a:spcBef>
        <a:spcAft>
          <a:spcPct val="0"/>
        </a:spcAft>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0277A3-4051-4739-8BFF-6DFB03D0DBA5}"/>
              </a:ext>
            </a:extLst>
          </p:cNvPr>
          <p:cNvSpPr>
            <a:spLocks noGrp="1"/>
          </p:cNvSpPr>
          <p:nvPr>
            <p:ph type="ctrTitle"/>
          </p:nvPr>
        </p:nvSpPr>
        <p:spPr/>
        <p:txBody>
          <a:bodyPr/>
          <a:lstStyle/>
          <a:p>
            <a:r>
              <a:rPr lang="en-SG" dirty="0"/>
              <a:t>Cyber Threat Analysis</a:t>
            </a:r>
          </a:p>
        </p:txBody>
      </p:sp>
      <p:sp>
        <p:nvSpPr>
          <p:cNvPr id="13314" name="Footer Placeholder 3">
            <a:extLst>
              <a:ext uri="{FF2B5EF4-FFF2-40B4-BE49-F238E27FC236}">
                <a16:creationId xmlns:a16="http://schemas.microsoft.com/office/drawing/2014/main" id="{FE21003A-4A2E-4D8A-B36F-69E454C93C88}"/>
              </a:ext>
            </a:extLst>
          </p:cNvPr>
          <p:cNvSpPr>
            <a:spLocks noGrp="1"/>
          </p:cNvSpPr>
          <p:nvPr>
            <p:ph type="ftr" sz="quarter" idx="4294967295"/>
          </p:nvPr>
        </p:nvSpPr>
        <p:spPr>
          <a:xfrm>
            <a:off x="6937375" y="7016750"/>
            <a:ext cx="3214688" cy="506413"/>
          </a:xfrm>
        </p:spPr>
        <p:txBody>
          <a:bodyPr/>
          <a:lstStyle/>
          <a:p>
            <a:pPr defTabSz="1014413">
              <a:defRPr/>
            </a:pPr>
            <a:endParaRPr lang="en-GB"/>
          </a:p>
          <a:p>
            <a:pPr defTabSz="1014413">
              <a:defRPr/>
            </a:pPr>
            <a:endParaRPr lang="en-GB"/>
          </a:p>
        </p:txBody>
      </p:sp>
      <p:sp>
        <p:nvSpPr>
          <p:cNvPr id="16389" name="Rectangle 19">
            <a:extLst>
              <a:ext uri="{FF2B5EF4-FFF2-40B4-BE49-F238E27FC236}">
                <a16:creationId xmlns:a16="http://schemas.microsoft.com/office/drawing/2014/main" id="{26CAEAB6-BD55-4391-9B1B-988D3066F697}"/>
              </a:ext>
            </a:extLst>
          </p:cNvPr>
          <p:cNvSpPr>
            <a:spLocks noChangeArrowheads="1"/>
          </p:cNvSpPr>
          <p:nvPr/>
        </p:nvSpPr>
        <p:spPr bwMode="auto">
          <a:xfrm>
            <a:off x="0" y="7315200"/>
            <a:ext cx="10152063" cy="2809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spcBef>
                <a:spcPct val="20000"/>
              </a:spcBef>
              <a:buFont typeface="Arial" panose="020B0604020202020204" pitchFamily="34" charset="0"/>
              <a:defRPr sz="2600" b="1">
                <a:solidFill>
                  <a:srgbClr val="003399"/>
                </a:solidFill>
                <a:latin typeface="Calibri" panose="020F0502020204030204" pitchFamily="34" charset="0"/>
              </a:defRPr>
            </a:lvl1pPr>
            <a:lvl2pPr marL="742950" indent="-285750">
              <a:spcBef>
                <a:spcPct val="20000"/>
              </a:spcBef>
              <a:defRPr sz="2200" b="1">
                <a:solidFill>
                  <a:srgbClr val="FF6600"/>
                </a:solidFill>
                <a:latin typeface="Calibri" panose="020F0502020204030204" pitchFamily="34" charset="0"/>
              </a:defRPr>
            </a:lvl2pPr>
            <a:lvl3pPr marL="1143000" indent="-228600">
              <a:spcBef>
                <a:spcPct val="20000"/>
              </a:spcBef>
              <a:defRPr sz="2200" i="1">
                <a:solidFill>
                  <a:srgbClr val="FF6600"/>
                </a:solidFill>
                <a:latin typeface="Calibri" panose="020F0502020204030204" pitchFamily="34" charset="0"/>
              </a:defRPr>
            </a:lvl3pPr>
            <a:lvl4pPr marL="1600200" indent="-228600">
              <a:spcBef>
                <a:spcPct val="20000"/>
              </a:spcBef>
              <a:defRPr sz="2200" i="1">
                <a:solidFill>
                  <a:srgbClr val="003399"/>
                </a:solidFill>
                <a:latin typeface="Calibri" panose="020F0502020204030204" pitchFamily="34" charset="0"/>
              </a:defRPr>
            </a:lvl4pPr>
            <a:lvl5pPr marL="2057400" indent="-228600">
              <a:spcBef>
                <a:spcPct val="20000"/>
              </a:spcBef>
              <a:defRPr sz="2000">
                <a:solidFill>
                  <a:srgbClr val="003399"/>
                </a:solidFill>
                <a:latin typeface="Calibri" panose="020F0502020204030204" pitchFamily="34" charset="0"/>
              </a:defRPr>
            </a:lvl5pPr>
            <a:lvl6pPr marL="2514600" indent="-228600" eaLnBrk="0" fontAlgn="base" hangingPunct="0">
              <a:spcBef>
                <a:spcPct val="20000"/>
              </a:spcBef>
              <a:spcAft>
                <a:spcPct val="0"/>
              </a:spcAft>
              <a:defRPr sz="2000">
                <a:solidFill>
                  <a:srgbClr val="003399"/>
                </a:solidFill>
                <a:latin typeface="Calibri" panose="020F0502020204030204" pitchFamily="34" charset="0"/>
              </a:defRPr>
            </a:lvl6pPr>
            <a:lvl7pPr marL="2971800" indent="-228600" eaLnBrk="0" fontAlgn="base" hangingPunct="0">
              <a:spcBef>
                <a:spcPct val="20000"/>
              </a:spcBef>
              <a:spcAft>
                <a:spcPct val="0"/>
              </a:spcAft>
              <a:defRPr sz="2000">
                <a:solidFill>
                  <a:srgbClr val="003399"/>
                </a:solidFill>
                <a:latin typeface="Calibri" panose="020F0502020204030204" pitchFamily="34" charset="0"/>
              </a:defRPr>
            </a:lvl7pPr>
            <a:lvl8pPr marL="3429000" indent="-228600" eaLnBrk="0" fontAlgn="base" hangingPunct="0">
              <a:spcBef>
                <a:spcPct val="20000"/>
              </a:spcBef>
              <a:spcAft>
                <a:spcPct val="0"/>
              </a:spcAft>
              <a:defRPr sz="2000">
                <a:solidFill>
                  <a:srgbClr val="003399"/>
                </a:solidFill>
                <a:latin typeface="Calibri" panose="020F0502020204030204" pitchFamily="34" charset="0"/>
              </a:defRPr>
            </a:lvl8pPr>
            <a:lvl9pPr marL="3886200" indent="-228600" eaLnBrk="0" fontAlgn="base" hangingPunct="0">
              <a:spcBef>
                <a:spcPct val="20000"/>
              </a:spcBef>
              <a:spcAft>
                <a:spcPct val="0"/>
              </a:spcAft>
              <a:defRPr sz="2000">
                <a:solidFill>
                  <a:srgbClr val="003399"/>
                </a:solidFill>
                <a:latin typeface="Calibri" panose="020F0502020204030204" pitchFamily="34" charset="0"/>
              </a:defRPr>
            </a:lvl9pPr>
          </a:lstStyle>
          <a:p>
            <a:pPr>
              <a:lnSpc>
                <a:spcPct val="100000"/>
              </a:lnSpc>
              <a:spcBef>
                <a:spcPct val="0"/>
              </a:spcBef>
              <a:buFontTx/>
              <a:buNone/>
            </a:pPr>
            <a:endParaRPr lang="en-US" altLang="en-US" sz="2400" b="0">
              <a:solidFill>
                <a:schemeClr val="tx1"/>
              </a:solidFill>
              <a:latin typeface="Times"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2839-3003-4EB6-BC71-75DB0E59013F}"/>
              </a:ext>
            </a:extLst>
          </p:cNvPr>
          <p:cNvSpPr>
            <a:spLocks noGrp="1"/>
          </p:cNvSpPr>
          <p:nvPr>
            <p:ph type="title"/>
          </p:nvPr>
        </p:nvSpPr>
        <p:spPr/>
        <p:txBody>
          <a:bodyPr/>
          <a:lstStyle/>
          <a:p>
            <a:r>
              <a:rPr lang="en-SG" dirty="0"/>
              <a:t>Cryptocurrency and Crime</a:t>
            </a:r>
          </a:p>
        </p:txBody>
      </p:sp>
      <p:sp>
        <p:nvSpPr>
          <p:cNvPr id="3" name="Content Placeholder 2">
            <a:extLst>
              <a:ext uri="{FF2B5EF4-FFF2-40B4-BE49-F238E27FC236}">
                <a16:creationId xmlns:a16="http://schemas.microsoft.com/office/drawing/2014/main" id="{09BF1734-5613-463C-A726-CC038AFAD537}"/>
              </a:ext>
            </a:extLst>
          </p:cNvPr>
          <p:cNvSpPr>
            <a:spLocks noGrp="1"/>
          </p:cNvSpPr>
          <p:nvPr>
            <p:ph sz="quarter" idx="13"/>
          </p:nvPr>
        </p:nvSpPr>
        <p:spPr>
          <a:xfrm>
            <a:off x="504032" y="1359694"/>
            <a:ext cx="9144000" cy="5562600"/>
          </a:xfrm>
        </p:spPr>
        <p:txBody>
          <a:bodyPr/>
          <a:lstStyle/>
          <a:p>
            <a:pPr marL="457200" indent="-457200">
              <a:buFont typeface="Arial" panose="020B0604020202020204" pitchFamily="34" charset="0"/>
              <a:buChar char="•"/>
            </a:pPr>
            <a:r>
              <a:rPr lang="en-US" b="0" kern="1200" dirty="0"/>
              <a:t>Digital money for financial transactions.</a:t>
            </a:r>
          </a:p>
          <a:p>
            <a:pPr marL="457200" indent="-457200">
              <a:buFont typeface="Arial" panose="020B0604020202020204" pitchFamily="34" charset="0"/>
              <a:buChar char="•"/>
            </a:pPr>
            <a:r>
              <a:rPr lang="en-US" kern="1200" dirty="0"/>
              <a:t>Properties</a:t>
            </a:r>
            <a:r>
              <a:rPr lang="en-US" b="0" kern="1200" dirty="0"/>
              <a:t> – Anonymity, Highly Secure, Irreversible, Instantaneous</a:t>
            </a:r>
          </a:p>
          <a:p>
            <a:pPr marL="457200" indent="-457200">
              <a:buFont typeface="Arial" panose="020B0604020202020204" pitchFamily="34" charset="0"/>
              <a:buChar char="•"/>
            </a:pPr>
            <a:r>
              <a:rPr lang="en-SG" b="0" dirty="0"/>
              <a:t>A choice of payment method in ransomware attacks.</a:t>
            </a:r>
          </a:p>
          <a:p>
            <a:pPr marL="457200" indent="-457200">
              <a:buFont typeface="Arial" panose="020B0604020202020204" pitchFamily="34" charset="0"/>
              <a:buChar char="•"/>
            </a:pPr>
            <a:r>
              <a:rPr lang="en-SG" b="0" kern="1200" dirty="0" err="1"/>
              <a:t>Cryptojacking</a:t>
            </a:r>
            <a:r>
              <a:rPr lang="en-SG" b="0" kern="1200" dirty="0"/>
              <a:t> - exploiting the power of victims' computers to mine crypto-currency.</a:t>
            </a:r>
          </a:p>
          <a:p>
            <a:pPr marL="457200" indent="-457200">
              <a:buFont typeface="Arial" panose="020B0604020202020204" pitchFamily="34" charset="0"/>
              <a:buChar char="•"/>
            </a:pPr>
            <a:r>
              <a:rPr lang="en-US" b="0" dirty="0"/>
              <a:t>Many sites started running </a:t>
            </a:r>
            <a:r>
              <a:rPr lang="en-US" b="0" dirty="0" err="1"/>
              <a:t>Monero</a:t>
            </a:r>
            <a:r>
              <a:rPr lang="en-US" b="0" dirty="0"/>
              <a:t> mining software in a browser instead of advertisements.</a:t>
            </a:r>
            <a:endParaRPr lang="en-SG" b="0" dirty="0"/>
          </a:p>
          <a:p>
            <a:pPr marL="457200" indent="-457200">
              <a:buFont typeface="Arial" panose="020B0604020202020204" pitchFamily="34" charset="0"/>
              <a:buChar char="•"/>
            </a:pPr>
            <a:endParaRPr lang="en-SG" b="0" kern="1200" dirty="0"/>
          </a:p>
        </p:txBody>
      </p:sp>
      <p:sp>
        <p:nvSpPr>
          <p:cNvPr id="4" name="Footer Placeholder 3">
            <a:extLst>
              <a:ext uri="{FF2B5EF4-FFF2-40B4-BE49-F238E27FC236}">
                <a16:creationId xmlns:a16="http://schemas.microsoft.com/office/drawing/2014/main" id="{2E6A2953-95B2-4933-B623-E80D5F1452D0}"/>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120170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DFF7-1C3F-44A5-96E5-2DD0979F3EEC}"/>
              </a:ext>
            </a:extLst>
          </p:cNvPr>
          <p:cNvSpPr>
            <a:spLocks noGrp="1"/>
          </p:cNvSpPr>
          <p:nvPr>
            <p:ph type="title"/>
          </p:nvPr>
        </p:nvSpPr>
        <p:spPr/>
        <p:txBody>
          <a:bodyPr/>
          <a:lstStyle/>
          <a:p>
            <a:r>
              <a:rPr lang="en-SG" dirty="0"/>
              <a:t>Malware</a:t>
            </a:r>
          </a:p>
        </p:txBody>
      </p:sp>
      <p:sp>
        <p:nvSpPr>
          <p:cNvPr id="3" name="Content Placeholder 2">
            <a:extLst>
              <a:ext uri="{FF2B5EF4-FFF2-40B4-BE49-F238E27FC236}">
                <a16:creationId xmlns:a16="http://schemas.microsoft.com/office/drawing/2014/main" id="{A68C35F7-8EF0-4F36-AF2D-69002C511C13}"/>
              </a:ext>
            </a:extLst>
          </p:cNvPr>
          <p:cNvSpPr>
            <a:spLocks noGrp="1"/>
          </p:cNvSpPr>
          <p:nvPr>
            <p:ph sz="quarter" idx="13"/>
          </p:nvPr>
        </p:nvSpPr>
        <p:spPr>
          <a:xfrm>
            <a:off x="504032" y="1359694"/>
            <a:ext cx="9067799" cy="5872518"/>
          </a:xfrm>
        </p:spPr>
        <p:txBody>
          <a:bodyPr/>
          <a:lstStyle/>
          <a:p>
            <a:pPr marL="457200" indent="-457200">
              <a:buFont typeface="Arial" panose="020B0604020202020204" pitchFamily="34" charset="0"/>
              <a:buChar char="•"/>
            </a:pPr>
            <a:r>
              <a:rPr lang="en-SG" b="0" dirty="0"/>
              <a:t>Security Tools are advancing, so is Malware</a:t>
            </a:r>
          </a:p>
          <a:p>
            <a:pPr marL="457200" indent="-457200">
              <a:buFont typeface="Arial" panose="020B0604020202020204" pitchFamily="34" charset="0"/>
              <a:buChar char="•"/>
            </a:pPr>
            <a:r>
              <a:rPr lang="en-SG" b="0" dirty="0"/>
              <a:t>Malware often use obfuscation techniques to avoid detection</a:t>
            </a:r>
          </a:p>
          <a:p>
            <a:pPr marL="457200" indent="-457200">
              <a:buFont typeface="Arial" panose="020B0604020202020204" pitchFamily="34" charset="0"/>
              <a:buChar char="•"/>
            </a:pPr>
            <a:r>
              <a:rPr lang="en-SG" b="0" dirty="0"/>
              <a:t>Malware executes even after reboots.</a:t>
            </a:r>
          </a:p>
          <a:p>
            <a:pPr marL="457200" indent="-457200">
              <a:buFont typeface="Arial" panose="020B0604020202020204" pitchFamily="34" charset="0"/>
              <a:buChar char="•"/>
            </a:pPr>
            <a:r>
              <a:rPr lang="en-SG" b="0" dirty="0"/>
              <a:t>Opens back door for an attacker</a:t>
            </a:r>
          </a:p>
          <a:p>
            <a:pPr marL="457200" indent="-457200">
              <a:buFont typeface="Arial" panose="020B0604020202020204" pitchFamily="34" charset="0"/>
              <a:buChar char="•"/>
            </a:pPr>
            <a:r>
              <a:rPr lang="en-US" b="0" dirty="0"/>
              <a:t>Remote Access Trojan and bots are frequently used to transfer data.</a:t>
            </a:r>
            <a:endParaRPr lang="en-SG" b="0" dirty="0"/>
          </a:p>
          <a:p>
            <a:pPr marL="457200" indent="-457200">
              <a:buFont typeface="Arial" panose="020B0604020202020204" pitchFamily="34" charset="0"/>
              <a:buChar char="•"/>
            </a:pPr>
            <a:r>
              <a:rPr lang="en-SG" b="0" dirty="0"/>
              <a:t>Viruses, Screen-locking ransomware, Trojan horses, Rootkits, Backdoors</a:t>
            </a:r>
          </a:p>
          <a:p>
            <a:endParaRPr lang="en-SG" dirty="0"/>
          </a:p>
          <a:p>
            <a:endParaRPr lang="en-SG" dirty="0"/>
          </a:p>
          <a:p>
            <a:br>
              <a:rPr lang="en-SG" dirty="0"/>
            </a:br>
            <a:endParaRPr lang="en-SG" dirty="0"/>
          </a:p>
          <a:p>
            <a:pPr marL="457200" indent="-457200">
              <a:buFont typeface="Arial" panose="020B0604020202020204" pitchFamily="34" charset="0"/>
              <a:buChar char="•"/>
            </a:pPr>
            <a:endParaRPr lang="en-SG" dirty="0"/>
          </a:p>
          <a:p>
            <a:pPr marL="457200" indent="-457200">
              <a:buFont typeface="Arial" panose="020B0604020202020204" pitchFamily="34" charset="0"/>
              <a:buChar char="•"/>
            </a:pPr>
            <a:endParaRPr lang="en-SG" b="0" dirty="0"/>
          </a:p>
          <a:p>
            <a:endParaRPr lang="en-SG" b="0" dirty="0"/>
          </a:p>
        </p:txBody>
      </p:sp>
    </p:spTree>
    <p:extLst>
      <p:ext uri="{BB962C8B-B14F-4D97-AF65-F5344CB8AC3E}">
        <p14:creationId xmlns:p14="http://schemas.microsoft.com/office/powerpoint/2010/main" val="327282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9476-2871-4522-836D-D41391135B51}"/>
              </a:ext>
            </a:extLst>
          </p:cNvPr>
          <p:cNvSpPr>
            <a:spLocks noGrp="1"/>
          </p:cNvSpPr>
          <p:nvPr>
            <p:ph type="title"/>
          </p:nvPr>
        </p:nvSpPr>
        <p:spPr>
          <a:xfrm>
            <a:off x="1956991" y="363976"/>
            <a:ext cx="6776640" cy="761206"/>
          </a:xfrm>
        </p:spPr>
        <p:txBody>
          <a:bodyPr/>
          <a:lstStyle/>
          <a:p>
            <a:pPr algn="l"/>
            <a:r>
              <a:rPr lang="en-SG" sz="2800" dirty="0"/>
              <a:t>Types of Malware Encountered in 2017</a:t>
            </a:r>
          </a:p>
        </p:txBody>
      </p:sp>
      <p:pic>
        <p:nvPicPr>
          <p:cNvPr id="5" name="Content Placeholder 4">
            <a:extLst>
              <a:ext uri="{FF2B5EF4-FFF2-40B4-BE49-F238E27FC236}">
                <a16:creationId xmlns:a16="http://schemas.microsoft.com/office/drawing/2014/main" id="{C537DDC7-7FD0-4231-BE11-643FE54B9A4A}"/>
              </a:ext>
            </a:extLst>
          </p:cNvPr>
          <p:cNvPicPr>
            <a:picLocks noGrp="1" noChangeAspect="1"/>
          </p:cNvPicPr>
          <p:nvPr>
            <p:ph sz="quarter" idx="13"/>
          </p:nvPr>
        </p:nvPicPr>
        <p:blipFill>
          <a:blip r:embed="rId3"/>
          <a:stretch>
            <a:fillRect/>
          </a:stretch>
        </p:blipFill>
        <p:spPr>
          <a:xfrm>
            <a:off x="1828095" y="1054894"/>
            <a:ext cx="6905536" cy="5720118"/>
          </a:xfrm>
          <a:prstGeom prst="rect">
            <a:avLst/>
          </a:prstGeom>
        </p:spPr>
      </p:pic>
      <p:sp>
        <p:nvSpPr>
          <p:cNvPr id="4" name="Footer Placeholder 3">
            <a:extLst>
              <a:ext uri="{FF2B5EF4-FFF2-40B4-BE49-F238E27FC236}">
                <a16:creationId xmlns:a16="http://schemas.microsoft.com/office/drawing/2014/main" id="{144F34DB-FF9D-468C-9F8B-4F1463FEEA28}"/>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4037323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B57C-4351-46AE-8079-1B1F42A9D32F}"/>
              </a:ext>
            </a:extLst>
          </p:cNvPr>
          <p:cNvSpPr>
            <a:spLocks noGrp="1"/>
          </p:cNvSpPr>
          <p:nvPr>
            <p:ph type="title"/>
          </p:nvPr>
        </p:nvSpPr>
        <p:spPr/>
        <p:txBody>
          <a:bodyPr/>
          <a:lstStyle/>
          <a:p>
            <a:r>
              <a:rPr lang="en-SG" dirty="0"/>
              <a:t>Contributing Factors</a:t>
            </a:r>
          </a:p>
        </p:txBody>
      </p:sp>
      <p:sp>
        <p:nvSpPr>
          <p:cNvPr id="3" name="Content Placeholder 2">
            <a:extLst>
              <a:ext uri="{FF2B5EF4-FFF2-40B4-BE49-F238E27FC236}">
                <a16:creationId xmlns:a16="http://schemas.microsoft.com/office/drawing/2014/main" id="{498B090D-312F-4AFD-8EA6-A3D4EF8FC025}"/>
              </a:ext>
            </a:extLst>
          </p:cNvPr>
          <p:cNvSpPr>
            <a:spLocks noGrp="1"/>
          </p:cNvSpPr>
          <p:nvPr>
            <p:ph sz="quarter" idx="13"/>
          </p:nvPr>
        </p:nvSpPr>
        <p:spPr>
          <a:xfrm>
            <a:off x="504032" y="1359694"/>
            <a:ext cx="8686799" cy="5486400"/>
          </a:xfrm>
        </p:spPr>
        <p:txBody>
          <a:bodyPr/>
          <a:lstStyle/>
          <a:p>
            <a:pPr marL="457200" indent="-457200">
              <a:buFont typeface="Arial" panose="020B0604020202020204" pitchFamily="34" charset="0"/>
              <a:buChar char="•"/>
            </a:pPr>
            <a:r>
              <a:rPr lang="en-SG" dirty="0"/>
              <a:t>Cybercriminals - </a:t>
            </a:r>
            <a:r>
              <a:rPr lang="en-SG" b="0" dirty="0"/>
              <a:t>skilled professionals with sufficient resources, time and patience.</a:t>
            </a:r>
          </a:p>
          <a:p>
            <a:pPr marL="457200" indent="-457200">
              <a:buFont typeface="Arial" panose="020B0604020202020204" pitchFamily="34" charset="0"/>
              <a:buChar char="•"/>
            </a:pPr>
            <a:r>
              <a:rPr lang="en-SG" b="0" dirty="0"/>
              <a:t>Ease of use of exploit kits.</a:t>
            </a:r>
          </a:p>
          <a:p>
            <a:pPr marL="457200" indent="-457200">
              <a:buFont typeface="Arial" panose="020B0604020202020204" pitchFamily="34" charset="0"/>
              <a:buChar char="•"/>
            </a:pPr>
            <a:r>
              <a:rPr lang="en-SG" b="0" dirty="0"/>
              <a:t>Individual attackers or Cooperative attack groups.</a:t>
            </a:r>
          </a:p>
          <a:p>
            <a:pPr marL="457200" indent="-457200">
              <a:buFont typeface="Arial" panose="020B0604020202020204" pitchFamily="34" charset="0"/>
              <a:buChar char="•"/>
            </a:pPr>
            <a:r>
              <a:rPr lang="en-SG" b="0" dirty="0"/>
              <a:t>Stolen data can be bought or sold.</a:t>
            </a:r>
          </a:p>
          <a:p>
            <a:pPr marL="457200" indent="-457200">
              <a:buFont typeface="Arial" panose="020B0604020202020204" pitchFamily="34" charset="0"/>
              <a:buChar char="•"/>
            </a:pPr>
            <a:r>
              <a:rPr lang="en-SG" b="0" dirty="0"/>
              <a:t>Difficulty in tracing back to the attackers.</a:t>
            </a:r>
          </a:p>
          <a:p>
            <a:pPr marL="457200" indent="-457200">
              <a:buFont typeface="Arial" panose="020B0604020202020204" pitchFamily="34" charset="0"/>
              <a:buChar char="•"/>
            </a:pPr>
            <a:endParaRPr lang="en-SG" b="0" dirty="0"/>
          </a:p>
          <a:p>
            <a:r>
              <a:rPr lang="en-SG" dirty="0"/>
              <a:t> </a:t>
            </a:r>
          </a:p>
        </p:txBody>
      </p:sp>
      <p:sp>
        <p:nvSpPr>
          <p:cNvPr id="4" name="Footer Placeholder 3">
            <a:extLst>
              <a:ext uri="{FF2B5EF4-FFF2-40B4-BE49-F238E27FC236}">
                <a16:creationId xmlns:a16="http://schemas.microsoft.com/office/drawing/2014/main" id="{D23E31B7-3837-492D-A571-6CB831D26081}"/>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179334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DF6B-09F3-4C20-9BB0-E140484561DB}"/>
              </a:ext>
            </a:extLst>
          </p:cNvPr>
          <p:cNvSpPr>
            <a:spLocks noGrp="1"/>
          </p:cNvSpPr>
          <p:nvPr>
            <p:ph type="title"/>
          </p:nvPr>
        </p:nvSpPr>
        <p:spPr/>
        <p:txBody>
          <a:bodyPr/>
          <a:lstStyle/>
          <a:p>
            <a:r>
              <a:rPr lang="en-SG" sz="3200" dirty="0"/>
              <a:t>Why Automated Malware Analysis?</a:t>
            </a:r>
          </a:p>
        </p:txBody>
      </p:sp>
      <p:sp>
        <p:nvSpPr>
          <p:cNvPr id="3" name="Content Placeholder 2">
            <a:extLst>
              <a:ext uri="{FF2B5EF4-FFF2-40B4-BE49-F238E27FC236}">
                <a16:creationId xmlns:a16="http://schemas.microsoft.com/office/drawing/2014/main" id="{A9FBA9F3-8BD0-49B8-91E2-59E83E9C6540}"/>
              </a:ext>
            </a:extLst>
          </p:cNvPr>
          <p:cNvSpPr>
            <a:spLocks noGrp="1"/>
          </p:cNvSpPr>
          <p:nvPr>
            <p:ph sz="quarter" idx="13"/>
          </p:nvPr>
        </p:nvSpPr>
        <p:spPr>
          <a:xfrm>
            <a:off x="504031" y="1359694"/>
            <a:ext cx="9524999" cy="5909942"/>
          </a:xfrm>
        </p:spPr>
        <p:txBody>
          <a:bodyPr/>
          <a:lstStyle/>
          <a:p>
            <a:pPr marL="0" indent="0"/>
            <a:r>
              <a:rPr lang="en-US" dirty="0"/>
              <a:t>Malware analysis</a:t>
            </a:r>
            <a:r>
              <a:rPr lang="en-US" b="0" dirty="0"/>
              <a:t> is the study or process of determining the functionality, origin and potential impact of a given malware sample. </a:t>
            </a:r>
            <a:r>
              <a:rPr lang="en-US" dirty="0"/>
              <a:t>Automation</a:t>
            </a:r>
            <a:r>
              <a:rPr lang="en-US" b="0" dirty="0"/>
              <a:t> reduces the amount of time required to analyze.</a:t>
            </a:r>
          </a:p>
          <a:p>
            <a:pPr marL="0" indent="0"/>
            <a:r>
              <a:rPr lang="en-US" dirty="0"/>
              <a:t>Use Cases</a:t>
            </a:r>
          </a:p>
          <a:p>
            <a:pPr marL="457200" indent="-457200">
              <a:buFont typeface="Arial" panose="020B0604020202020204" pitchFamily="34" charset="0"/>
              <a:buChar char="•"/>
            </a:pPr>
            <a:r>
              <a:rPr lang="en-US" b="0" dirty="0"/>
              <a:t>Computer</a:t>
            </a:r>
            <a:r>
              <a:rPr lang="en-US" sz="2800" kern="1200" dirty="0">
                <a:solidFill>
                  <a:schemeClr val="tx1"/>
                </a:solidFill>
              </a:rPr>
              <a:t> </a:t>
            </a:r>
            <a:r>
              <a:rPr lang="en-US" b="0" dirty="0"/>
              <a:t>security incident management</a:t>
            </a:r>
          </a:p>
          <a:p>
            <a:pPr marL="457200" indent="-457200">
              <a:buFont typeface="Arial" panose="020B0604020202020204" pitchFamily="34" charset="0"/>
              <a:buChar char="•"/>
            </a:pPr>
            <a:r>
              <a:rPr lang="en-US" b="0" dirty="0"/>
              <a:t>Malware research</a:t>
            </a:r>
          </a:p>
          <a:p>
            <a:pPr marL="457200" indent="-457200">
              <a:buFont typeface="Arial" panose="020B0604020202020204" pitchFamily="34" charset="0"/>
              <a:buChar char="•"/>
            </a:pPr>
            <a:r>
              <a:rPr lang="en-US" b="0" dirty="0"/>
              <a:t>Indicator of compromise (IOC) extraction</a:t>
            </a:r>
            <a:endParaRPr lang="en-SG" b="0" dirty="0"/>
          </a:p>
        </p:txBody>
      </p:sp>
      <p:sp>
        <p:nvSpPr>
          <p:cNvPr id="4" name="Footer Placeholder 3">
            <a:extLst>
              <a:ext uri="{FF2B5EF4-FFF2-40B4-BE49-F238E27FC236}">
                <a16:creationId xmlns:a16="http://schemas.microsoft.com/office/drawing/2014/main" id="{02F5E038-4165-42EB-A259-9F358EF65A5A}"/>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11633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AD9B-5F47-4646-8401-F8CBB230957A}"/>
              </a:ext>
            </a:extLst>
          </p:cNvPr>
          <p:cNvSpPr>
            <a:spLocks noGrp="1"/>
          </p:cNvSpPr>
          <p:nvPr>
            <p:ph type="title"/>
          </p:nvPr>
        </p:nvSpPr>
        <p:spPr/>
        <p:txBody>
          <a:bodyPr/>
          <a:lstStyle/>
          <a:p>
            <a:r>
              <a:rPr lang="en-SG" dirty="0"/>
              <a:t>Methodologies of Analysis</a:t>
            </a:r>
          </a:p>
        </p:txBody>
      </p:sp>
      <p:sp>
        <p:nvSpPr>
          <p:cNvPr id="3" name="Content Placeholder 2">
            <a:extLst>
              <a:ext uri="{FF2B5EF4-FFF2-40B4-BE49-F238E27FC236}">
                <a16:creationId xmlns:a16="http://schemas.microsoft.com/office/drawing/2014/main" id="{A5C70FDB-645E-4DC3-B094-410142A260C0}"/>
              </a:ext>
            </a:extLst>
          </p:cNvPr>
          <p:cNvSpPr>
            <a:spLocks noGrp="1"/>
          </p:cNvSpPr>
          <p:nvPr>
            <p:ph sz="quarter" idx="13"/>
          </p:nvPr>
        </p:nvSpPr>
        <p:spPr/>
        <p:txBody>
          <a:bodyPr/>
          <a:lstStyle/>
          <a:p>
            <a:pPr marL="0" indent="0"/>
            <a:r>
              <a:rPr lang="en-SG" dirty="0"/>
              <a:t>Static Analysis: </a:t>
            </a:r>
            <a:r>
              <a:rPr lang="en-SG" b="0" dirty="0" err="1"/>
              <a:t>i</a:t>
            </a:r>
            <a:r>
              <a:rPr lang="en-US" b="0" dirty="0"/>
              <a:t>s a process of software debugging without executing the code or program.</a:t>
            </a:r>
          </a:p>
          <a:p>
            <a:pPr marL="457200" indent="-457200">
              <a:buFont typeface="Arial" panose="020B0604020202020204" pitchFamily="34" charset="0"/>
              <a:buChar char="•"/>
            </a:pPr>
            <a:r>
              <a:rPr lang="en-US" b="0" dirty="0"/>
              <a:t>Modern malware is authored using evasive techniques to defeat this type of analysis.</a:t>
            </a:r>
            <a:endParaRPr lang="en-SG" dirty="0"/>
          </a:p>
          <a:p>
            <a:pPr marL="0" indent="0"/>
            <a:r>
              <a:rPr lang="en-SG" dirty="0"/>
              <a:t>Dynamic Analysis: </a:t>
            </a:r>
            <a:r>
              <a:rPr lang="en-SG" b="0" dirty="0"/>
              <a:t>performs </a:t>
            </a:r>
            <a:r>
              <a:rPr lang="en-US" b="0" dirty="0"/>
              <a:t>an execution of the malware itself and observes the malware activity.</a:t>
            </a:r>
          </a:p>
          <a:p>
            <a:pPr marL="457200" indent="-457200">
              <a:buFont typeface="Arial" panose="020B0604020202020204" pitchFamily="34" charset="0"/>
              <a:buChar char="•"/>
            </a:pPr>
            <a:r>
              <a:rPr lang="en-US" b="0" dirty="0"/>
              <a:t>Can observe the changes that occur when the malware is being executed.</a:t>
            </a:r>
            <a:endParaRPr lang="en-SG" b="0" dirty="0"/>
          </a:p>
        </p:txBody>
      </p:sp>
      <p:sp>
        <p:nvSpPr>
          <p:cNvPr id="4" name="Footer Placeholder 3">
            <a:extLst>
              <a:ext uri="{FF2B5EF4-FFF2-40B4-BE49-F238E27FC236}">
                <a16:creationId xmlns:a16="http://schemas.microsoft.com/office/drawing/2014/main" id="{CE1F8398-A93A-4426-87CB-ECB8892A7D7E}"/>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368352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BB6C-8A69-4710-A66C-F022BC9531E1}"/>
              </a:ext>
            </a:extLst>
          </p:cNvPr>
          <p:cNvSpPr>
            <a:spLocks noGrp="1"/>
          </p:cNvSpPr>
          <p:nvPr>
            <p:ph type="title"/>
          </p:nvPr>
        </p:nvSpPr>
        <p:spPr/>
        <p:txBody>
          <a:bodyPr/>
          <a:lstStyle/>
          <a:p>
            <a:r>
              <a:rPr lang="en-SG" dirty="0"/>
              <a:t>Where can we analyse?</a:t>
            </a:r>
          </a:p>
        </p:txBody>
      </p:sp>
      <p:sp>
        <p:nvSpPr>
          <p:cNvPr id="3" name="Content Placeholder 2">
            <a:extLst>
              <a:ext uri="{FF2B5EF4-FFF2-40B4-BE49-F238E27FC236}">
                <a16:creationId xmlns:a16="http://schemas.microsoft.com/office/drawing/2014/main" id="{860A3F2E-6CF6-42B7-B97B-B08128F4FE5A}"/>
              </a:ext>
            </a:extLst>
          </p:cNvPr>
          <p:cNvSpPr>
            <a:spLocks noGrp="1"/>
          </p:cNvSpPr>
          <p:nvPr>
            <p:ph sz="quarter" idx="13"/>
          </p:nvPr>
        </p:nvSpPr>
        <p:spPr>
          <a:xfrm>
            <a:off x="504032" y="1359694"/>
            <a:ext cx="9296400" cy="5657056"/>
          </a:xfrm>
        </p:spPr>
        <p:txBody>
          <a:bodyPr/>
          <a:lstStyle/>
          <a:p>
            <a:pPr marL="457200" indent="-457200">
              <a:buFont typeface="Arial" panose="020B0604020202020204" pitchFamily="34" charset="0"/>
              <a:buChar char="•"/>
            </a:pPr>
            <a:r>
              <a:rPr lang="en-US" b="0" dirty="0"/>
              <a:t>In computer security, a sandbox is a security mechanism for separating running programs, usually in an effort to mitigate system failures or software vulnerabilities from spreading. </a:t>
            </a:r>
          </a:p>
          <a:p>
            <a:pPr marL="457200" indent="-457200">
              <a:buFont typeface="Arial" panose="020B0604020202020204" pitchFamily="34" charset="0"/>
              <a:buChar char="•"/>
            </a:pPr>
            <a:r>
              <a:rPr lang="en-US" b="0" dirty="0"/>
              <a:t>Execute untested or untrusted programs or code</a:t>
            </a:r>
          </a:p>
          <a:p>
            <a:pPr marL="457200" indent="-457200">
              <a:buFont typeface="Arial" panose="020B0604020202020204" pitchFamily="34" charset="0"/>
              <a:buChar char="•"/>
            </a:pPr>
            <a:r>
              <a:rPr lang="en-US" b="0" dirty="0"/>
              <a:t>Tightly controlled set of resources</a:t>
            </a:r>
          </a:p>
          <a:p>
            <a:pPr marL="457200" indent="-457200">
              <a:buFont typeface="Arial" panose="020B0604020202020204" pitchFamily="34" charset="0"/>
              <a:buChar char="•"/>
            </a:pPr>
            <a:r>
              <a:rPr lang="en-US" b="0" dirty="0"/>
              <a:t>Virtual machines emulate a complete host computer</a:t>
            </a:r>
          </a:p>
          <a:p>
            <a:pPr marL="457200" indent="-457200">
              <a:buFont typeface="Arial" panose="020B0604020202020204" pitchFamily="34" charset="0"/>
              <a:buChar char="•"/>
            </a:pPr>
            <a:r>
              <a:rPr lang="en-US" b="0" dirty="0"/>
              <a:t> No risk</a:t>
            </a:r>
          </a:p>
          <a:p>
            <a:pPr marL="457200" indent="-457200">
              <a:buFont typeface="Arial" panose="020B0604020202020204" pitchFamily="34" charset="0"/>
              <a:buChar char="•"/>
            </a:pPr>
            <a:endParaRPr lang="en-SG" b="0" dirty="0"/>
          </a:p>
        </p:txBody>
      </p:sp>
      <p:sp>
        <p:nvSpPr>
          <p:cNvPr id="4" name="Footer Placeholder 3">
            <a:extLst>
              <a:ext uri="{FF2B5EF4-FFF2-40B4-BE49-F238E27FC236}">
                <a16:creationId xmlns:a16="http://schemas.microsoft.com/office/drawing/2014/main" id="{F5B7814E-D578-414B-B0FD-ACC0B365B065}"/>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221077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30E7-EB89-4F1D-B980-614E6452BE00}"/>
              </a:ext>
            </a:extLst>
          </p:cNvPr>
          <p:cNvSpPr>
            <a:spLocks noGrp="1"/>
          </p:cNvSpPr>
          <p:nvPr>
            <p:ph type="title"/>
          </p:nvPr>
        </p:nvSpPr>
        <p:spPr/>
        <p:txBody>
          <a:bodyPr/>
          <a:lstStyle/>
          <a:p>
            <a:r>
              <a:rPr lang="en-SG" dirty="0"/>
              <a:t>What is Cuckoo?</a:t>
            </a:r>
          </a:p>
        </p:txBody>
      </p:sp>
      <p:sp>
        <p:nvSpPr>
          <p:cNvPr id="3" name="Content Placeholder 2">
            <a:extLst>
              <a:ext uri="{FF2B5EF4-FFF2-40B4-BE49-F238E27FC236}">
                <a16:creationId xmlns:a16="http://schemas.microsoft.com/office/drawing/2014/main" id="{CDBED3AE-7542-44BB-805D-A1C0DF603AA2}"/>
              </a:ext>
            </a:extLst>
          </p:cNvPr>
          <p:cNvSpPr>
            <a:spLocks noGrp="1"/>
          </p:cNvSpPr>
          <p:nvPr>
            <p:ph sz="quarter" idx="13"/>
          </p:nvPr>
        </p:nvSpPr>
        <p:spPr>
          <a:xfrm>
            <a:off x="550864" y="1201533"/>
            <a:ext cx="9401967" cy="6177961"/>
          </a:xfrm>
        </p:spPr>
        <p:txBody>
          <a:bodyPr/>
          <a:lstStyle/>
          <a:p>
            <a:pPr marL="285750" indent="-285750">
              <a:buFont typeface="Arial" panose="020B0604020202020204" pitchFamily="34" charset="0"/>
              <a:buChar char="•"/>
            </a:pPr>
            <a:r>
              <a:rPr lang="en-US" sz="2200" b="0" dirty="0"/>
              <a:t>Cuckoo Sandbox started as a Google Summer of Code project in 2010 within the Honeynet Project.</a:t>
            </a:r>
            <a:endParaRPr lang="en-SG" sz="2200" b="0" dirty="0"/>
          </a:p>
          <a:p>
            <a:pPr marL="285750" indent="-285750">
              <a:buFont typeface="Arial" panose="020B0604020202020204" pitchFamily="34" charset="0"/>
              <a:buChar char="•"/>
            </a:pPr>
            <a:r>
              <a:rPr lang="en-SG" sz="2200" b="0" dirty="0"/>
              <a:t>Open</a:t>
            </a:r>
            <a:r>
              <a:rPr lang="en-US" sz="2200" b="0" dirty="0"/>
              <a:t> source automated malware analysis system.</a:t>
            </a:r>
          </a:p>
          <a:p>
            <a:pPr marL="285750" indent="-285750">
              <a:buFont typeface="Arial" panose="020B0604020202020204" pitchFamily="34" charset="0"/>
              <a:buChar char="•"/>
            </a:pPr>
            <a:r>
              <a:rPr lang="en-US" sz="2200" b="0" dirty="0"/>
              <a:t>Can analyze any malicious file under Windows, OS X, Linux and Android.</a:t>
            </a:r>
          </a:p>
          <a:p>
            <a:pPr marL="285750" indent="-285750">
              <a:buFont typeface="Arial" panose="020B0604020202020204" pitchFamily="34" charset="0"/>
              <a:buChar char="•"/>
            </a:pPr>
            <a:r>
              <a:rPr lang="en-US" sz="2200" b="0" dirty="0"/>
              <a:t>Integrated with </a:t>
            </a:r>
            <a:r>
              <a:rPr lang="en-US" sz="2200" b="0" dirty="0" err="1"/>
              <a:t>ssdeep</a:t>
            </a:r>
            <a:r>
              <a:rPr lang="en-US" sz="2200" b="0" dirty="0"/>
              <a:t>, Volatility, Yara and other Open Source Tools.</a:t>
            </a:r>
          </a:p>
          <a:p>
            <a:pPr marL="285750" indent="-285750">
              <a:buFont typeface="Arial" panose="020B0604020202020204" pitchFamily="34" charset="0"/>
              <a:buChar char="•"/>
            </a:pPr>
            <a:r>
              <a:rPr lang="en-US" sz="2200" b="0" dirty="0"/>
              <a:t>Can be Customized in any environment.</a:t>
            </a:r>
          </a:p>
          <a:p>
            <a:pPr marL="285750" indent="-285750">
              <a:buFont typeface="Arial" panose="020B0604020202020204" pitchFamily="34" charset="0"/>
              <a:buChar char="•"/>
            </a:pPr>
            <a:r>
              <a:rPr lang="en-US" sz="2200" b="0" dirty="0"/>
              <a:t>Sandbox Environment</a:t>
            </a:r>
          </a:p>
          <a:p>
            <a:pPr marL="285750" indent="-285750">
              <a:buFont typeface="Arial" panose="020B0604020202020204" pitchFamily="34" charset="0"/>
              <a:buChar char="•"/>
            </a:pPr>
            <a:r>
              <a:rPr lang="en-US" sz="2200" b="0" dirty="0"/>
              <a:t>Supports KVM, </a:t>
            </a:r>
            <a:r>
              <a:rPr lang="en-US" sz="2200" b="0" dirty="0" err="1"/>
              <a:t>Vmware</a:t>
            </a:r>
            <a:r>
              <a:rPr lang="en-US" sz="2200" b="0" dirty="0"/>
              <a:t> and VirtualBox.</a:t>
            </a:r>
          </a:p>
          <a:p>
            <a:pPr marL="285750" indent="-285750">
              <a:buFont typeface="Arial" panose="020B0604020202020204" pitchFamily="34" charset="0"/>
              <a:buChar char="•"/>
            </a:pPr>
            <a:r>
              <a:rPr lang="en-US" sz="2200" b="0" dirty="0"/>
              <a:t>Free Software, No Licensing.</a:t>
            </a:r>
          </a:p>
          <a:p>
            <a:pPr marL="285750" indent="-285750">
              <a:buFont typeface="Arial" panose="020B0604020202020204" pitchFamily="34" charset="0"/>
              <a:buChar char="•"/>
            </a:pPr>
            <a:endParaRPr lang="en-SG" sz="2400" dirty="0"/>
          </a:p>
          <a:p>
            <a:endParaRPr lang="en-SG" sz="2400" dirty="0"/>
          </a:p>
          <a:p>
            <a:endParaRPr lang="en-SG" sz="2400" dirty="0"/>
          </a:p>
        </p:txBody>
      </p:sp>
    </p:spTree>
    <p:extLst>
      <p:ext uri="{BB962C8B-B14F-4D97-AF65-F5344CB8AC3E}">
        <p14:creationId xmlns:p14="http://schemas.microsoft.com/office/powerpoint/2010/main" val="36695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0A36-E78F-4B59-9B63-CC9956BC38B7}"/>
              </a:ext>
            </a:extLst>
          </p:cNvPr>
          <p:cNvSpPr>
            <a:spLocks noGrp="1"/>
          </p:cNvSpPr>
          <p:nvPr>
            <p:ph type="title"/>
          </p:nvPr>
        </p:nvSpPr>
        <p:spPr/>
        <p:txBody>
          <a:bodyPr/>
          <a:lstStyle/>
          <a:p>
            <a:r>
              <a:rPr lang="en-SG" dirty="0"/>
              <a:t>What can it analyse?</a:t>
            </a:r>
          </a:p>
        </p:txBody>
      </p:sp>
      <p:sp>
        <p:nvSpPr>
          <p:cNvPr id="3" name="Content Placeholder 2">
            <a:extLst>
              <a:ext uri="{FF2B5EF4-FFF2-40B4-BE49-F238E27FC236}">
                <a16:creationId xmlns:a16="http://schemas.microsoft.com/office/drawing/2014/main" id="{C041CEE6-B27F-4A6E-A2F2-F2DE98FE6FD7}"/>
              </a:ext>
            </a:extLst>
          </p:cNvPr>
          <p:cNvSpPr>
            <a:spLocks noGrp="1"/>
          </p:cNvSpPr>
          <p:nvPr>
            <p:ph sz="quarter" idx="13"/>
          </p:nvPr>
        </p:nvSpPr>
        <p:spPr>
          <a:xfrm>
            <a:off x="580232" y="1359694"/>
            <a:ext cx="8991600" cy="5486400"/>
          </a:xfrm>
        </p:spPr>
        <p:txBody>
          <a:bodyPr/>
          <a:lstStyle/>
          <a:p>
            <a:r>
              <a:rPr lang="en-SG" dirty="0"/>
              <a:t>Cuckoo is designed to analyse the following kinds of files:</a:t>
            </a:r>
          </a:p>
          <a:p>
            <a:pPr marL="457200" lvl="0" indent="-457200">
              <a:buFont typeface="Arial" panose="020B0604020202020204" pitchFamily="34" charset="0"/>
              <a:buChar char="•"/>
            </a:pPr>
            <a:r>
              <a:rPr lang="en-SG" b="0" dirty="0"/>
              <a:t>Generic Windows executables</a:t>
            </a:r>
          </a:p>
          <a:p>
            <a:pPr marL="457200" lvl="0" indent="-457200">
              <a:buFont typeface="Arial" panose="020B0604020202020204" pitchFamily="34" charset="0"/>
              <a:buChar char="•"/>
            </a:pPr>
            <a:r>
              <a:rPr lang="en-SG" b="0" dirty="0"/>
              <a:t>DLL files</a:t>
            </a:r>
          </a:p>
          <a:p>
            <a:pPr marL="457200" lvl="0" indent="-457200">
              <a:buFont typeface="Arial" panose="020B0604020202020204" pitchFamily="34" charset="0"/>
              <a:buChar char="•"/>
            </a:pPr>
            <a:r>
              <a:rPr lang="en-SG" b="0" dirty="0"/>
              <a:t>PDF documents</a:t>
            </a:r>
          </a:p>
          <a:p>
            <a:pPr marL="457200" lvl="0" indent="-457200">
              <a:buFont typeface="Arial" panose="020B0604020202020204" pitchFamily="34" charset="0"/>
              <a:buChar char="•"/>
            </a:pPr>
            <a:r>
              <a:rPr lang="en-SG" b="0" dirty="0"/>
              <a:t>Microsoft Office documents</a:t>
            </a:r>
          </a:p>
          <a:p>
            <a:pPr marL="457200" lvl="0" indent="-457200">
              <a:buFont typeface="Arial" panose="020B0604020202020204" pitchFamily="34" charset="0"/>
              <a:buChar char="•"/>
            </a:pPr>
            <a:r>
              <a:rPr lang="en-SG" b="0" dirty="0"/>
              <a:t>URLs</a:t>
            </a:r>
          </a:p>
          <a:p>
            <a:pPr marL="457200" lvl="0" indent="-457200">
              <a:buFont typeface="Arial" panose="020B0604020202020204" pitchFamily="34" charset="0"/>
              <a:buChar char="•"/>
            </a:pPr>
            <a:r>
              <a:rPr lang="en-SG" b="0" dirty="0"/>
              <a:t>PHP scripts</a:t>
            </a:r>
          </a:p>
          <a:p>
            <a:pPr marL="457200" lvl="0" indent="-457200">
              <a:buFont typeface="Arial" panose="020B0604020202020204" pitchFamily="34" charset="0"/>
              <a:buChar char="•"/>
            </a:pPr>
            <a:r>
              <a:rPr lang="en-SG" b="0" dirty="0"/>
              <a:t>Almost everything else</a:t>
            </a:r>
          </a:p>
          <a:p>
            <a:endParaRPr lang="en-SG" dirty="0"/>
          </a:p>
        </p:txBody>
      </p:sp>
      <p:sp>
        <p:nvSpPr>
          <p:cNvPr id="4" name="Footer Placeholder 3">
            <a:extLst>
              <a:ext uri="{FF2B5EF4-FFF2-40B4-BE49-F238E27FC236}">
                <a16:creationId xmlns:a16="http://schemas.microsoft.com/office/drawing/2014/main" id="{97943FDD-2FD7-4475-A069-ABDBDF69BF00}"/>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2362721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B45A-858A-49B4-9FA4-14ECCBCD427C}"/>
              </a:ext>
            </a:extLst>
          </p:cNvPr>
          <p:cNvSpPr>
            <a:spLocks noGrp="1"/>
          </p:cNvSpPr>
          <p:nvPr>
            <p:ph type="title"/>
          </p:nvPr>
        </p:nvSpPr>
        <p:spPr/>
        <p:txBody>
          <a:bodyPr/>
          <a:lstStyle/>
          <a:p>
            <a:r>
              <a:rPr lang="en-SG" dirty="0"/>
              <a:t>What can it deliver?</a:t>
            </a:r>
          </a:p>
        </p:txBody>
      </p:sp>
      <p:sp>
        <p:nvSpPr>
          <p:cNvPr id="3" name="Content Placeholder 2">
            <a:extLst>
              <a:ext uri="{FF2B5EF4-FFF2-40B4-BE49-F238E27FC236}">
                <a16:creationId xmlns:a16="http://schemas.microsoft.com/office/drawing/2014/main" id="{DDD76568-EA8C-443B-A3E9-C935A0D9B03E}"/>
              </a:ext>
            </a:extLst>
          </p:cNvPr>
          <p:cNvSpPr>
            <a:spLocks noGrp="1"/>
          </p:cNvSpPr>
          <p:nvPr>
            <p:ph sz="quarter" idx="13"/>
          </p:nvPr>
        </p:nvSpPr>
        <p:spPr/>
        <p:txBody>
          <a:bodyPr/>
          <a:lstStyle/>
          <a:p>
            <a:pPr marL="285750" indent="-285750">
              <a:buFont typeface="Arial" panose="020B0604020202020204" pitchFamily="34" charset="0"/>
              <a:buChar char="•"/>
            </a:pPr>
            <a:r>
              <a:rPr lang="en-US" sz="2800" b="0" dirty="0"/>
              <a:t>Can analyze Malicious files, URLs/hashes under Windows, Linux, Mac OS X, and Android virtualized environments.</a:t>
            </a:r>
          </a:p>
          <a:p>
            <a:pPr marL="285750" indent="-285750">
              <a:buFont typeface="Arial" panose="020B0604020202020204" pitchFamily="34" charset="0"/>
              <a:buChar char="•"/>
            </a:pPr>
            <a:r>
              <a:rPr lang="en-US" sz="2800" b="0" dirty="0"/>
              <a:t>Trace API calls and support Static Analysis.</a:t>
            </a:r>
          </a:p>
          <a:p>
            <a:pPr marL="285750" indent="-285750">
              <a:buFont typeface="Arial" panose="020B0604020202020204" pitchFamily="34" charset="0"/>
              <a:buChar char="•"/>
            </a:pPr>
            <a:r>
              <a:rPr lang="en-US" sz="2800" b="0" dirty="0"/>
              <a:t>Dump and analyze network traffic, even when encrypted with SSL/TLS.  Supports Routing.</a:t>
            </a:r>
          </a:p>
          <a:p>
            <a:pPr marL="285750" indent="-285750">
              <a:buFont typeface="Arial" panose="020B0604020202020204" pitchFamily="34" charset="0"/>
              <a:buChar char="•"/>
            </a:pPr>
            <a:r>
              <a:rPr lang="en-US" sz="2800" b="0" dirty="0"/>
              <a:t>Perform advanced memory analysis of the infected virtualized system through Volatility as well as on a process memory granularity using YARA.</a:t>
            </a:r>
            <a:endParaRPr lang="en-SG" sz="2800" b="0" dirty="0"/>
          </a:p>
          <a:p>
            <a:endParaRPr lang="en-SG" dirty="0"/>
          </a:p>
        </p:txBody>
      </p:sp>
      <p:sp>
        <p:nvSpPr>
          <p:cNvPr id="4" name="Footer Placeholder 3">
            <a:extLst>
              <a:ext uri="{FF2B5EF4-FFF2-40B4-BE49-F238E27FC236}">
                <a16:creationId xmlns:a16="http://schemas.microsoft.com/office/drawing/2014/main" id="{AD3BC8EE-6114-4FF3-B0F1-45654AF77879}"/>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289927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8C41-4893-41CF-BA1F-7B2737FA2E67}"/>
              </a:ext>
            </a:extLst>
          </p:cNvPr>
          <p:cNvSpPr>
            <a:spLocks noGrp="1"/>
          </p:cNvSpPr>
          <p:nvPr>
            <p:ph type="title"/>
          </p:nvPr>
        </p:nvSpPr>
        <p:spPr/>
        <p:txBody>
          <a:bodyPr/>
          <a:lstStyle/>
          <a:p>
            <a:r>
              <a:rPr lang="en-SG" dirty="0"/>
              <a:t>Outline</a:t>
            </a:r>
          </a:p>
        </p:txBody>
      </p:sp>
      <p:sp>
        <p:nvSpPr>
          <p:cNvPr id="3" name="Content Placeholder 2">
            <a:extLst>
              <a:ext uri="{FF2B5EF4-FFF2-40B4-BE49-F238E27FC236}">
                <a16:creationId xmlns:a16="http://schemas.microsoft.com/office/drawing/2014/main" id="{A7807884-F27A-469D-A718-C2585EF1713C}"/>
              </a:ext>
            </a:extLst>
          </p:cNvPr>
          <p:cNvSpPr>
            <a:spLocks noGrp="1"/>
          </p:cNvSpPr>
          <p:nvPr>
            <p:ph sz="quarter" idx="13"/>
          </p:nvPr>
        </p:nvSpPr>
        <p:spPr>
          <a:xfrm>
            <a:off x="732631" y="1645109"/>
            <a:ext cx="8763000" cy="4210385"/>
          </a:xfrm>
        </p:spPr>
        <p:txBody>
          <a:bodyPr/>
          <a:lstStyle/>
          <a:p>
            <a:pPr marL="457200" indent="-457200">
              <a:lnSpc>
                <a:spcPct val="200000"/>
              </a:lnSpc>
              <a:buFont typeface="Arial" panose="020B0604020202020204" pitchFamily="34" charset="0"/>
              <a:buChar char="•"/>
            </a:pPr>
            <a:r>
              <a:rPr lang="en-SG" dirty="0"/>
              <a:t>Understand Cyber Threat Landscape</a:t>
            </a:r>
          </a:p>
          <a:p>
            <a:pPr marL="457200" indent="-457200">
              <a:lnSpc>
                <a:spcPct val="200000"/>
              </a:lnSpc>
              <a:buFont typeface="Arial" panose="020B0604020202020204" pitchFamily="34" charset="0"/>
              <a:buChar char="•"/>
            </a:pPr>
            <a:r>
              <a:rPr lang="en-SG" dirty="0"/>
              <a:t>Learn to build Automated Malware Analysis Infrastructure</a:t>
            </a:r>
          </a:p>
          <a:p>
            <a:pPr marL="457200" indent="-457200">
              <a:lnSpc>
                <a:spcPct val="200000"/>
              </a:lnSpc>
              <a:buFont typeface="Arial" panose="020B0604020202020204" pitchFamily="34" charset="0"/>
              <a:buChar char="•"/>
            </a:pPr>
            <a:r>
              <a:rPr lang="en-SG" dirty="0"/>
              <a:t>Create a Threat Report</a:t>
            </a:r>
          </a:p>
          <a:p>
            <a:pPr marL="457200" indent="-457200">
              <a:lnSpc>
                <a:spcPct val="200000"/>
              </a:lnSpc>
              <a:buFont typeface="Arial" panose="020B0604020202020204" pitchFamily="34" charset="0"/>
              <a:buChar char="•"/>
            </a:pPr>
            <a:r>
              <a:rPr lang="en-SG" dirty="0"/>
              <a:t>Cluster the test samples into Families based on results.</a:t>
            </a:r>
          </a:p>
        </p:txBody>
      </p:sp>
      <p:sp>
        <p:nvSpPr>
          <p:cNvPr id="4" name="Footer Placeholder 3">
            <a:extLst>
              <a:ext uri="{FF2B5EF4-FFF2-40B4-BE49-F238E27FC236}">
                <a16:creationId xmlns:a16="http://schemas.microsoft.com/office/drawing/2014/main" id="{B416130E-214A-41E0-93EB-267D6BD46878}"/>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378045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8B3E-D85B-4A2A-B52C-521933B05390}"/>
              </a:ext>
            </a:extLst>
          </p:cNvPr>
          <p:cNvSpPr>
            <a:spLocks noGrp="1"/>
          </p:cNvSpPr>
          <p:nvPr>
            <p:ph type="title"/>
          </p:nvPr>
        </p:nvSpPr>
        <p:spPr/>
        <p:txBody>
          <a:bodyPr/>
          <a:lstStyle/>
          <a:p>
            <a:r>
              <a:rPr lang="en-SG" dirty="0"/>
              <a:t>Implemented Architecture</a:t>
            </a:r>
          </a:p>
        </p:txBody>
      </p:sp>
      <p:sp>
        <p:nvSpPr>
          <p:cNvPr id="5" name="Rectangle 4">
            <a:extLst>
              <a:ext uri="{FF2B5EF4-FFF2-40B4-BE49-F238E27FC236}">
                <a16:creationId xmlns:a16="http://schemas.microsoft.com/office/drawing/2014/main" id="{A8714452-1420-4D89-AD5D-63B6075839B3}"/>
              </a:ext>
            </a:extLst>
          </p:cNvPr>
          <p:cNvSpPr/>
          <p:nvPr/>
        </p:nvSpPr>
        <p:spPr>
          <a:xfrm>
            <a:off x="427831" y="3874294"/>
            <a:ext cx="4572000" cy="3357918"/>
          </a:xfrm>
          <a:prstGeom prst="rect">
            <a:avLst/>
          </a:prstGeom>
        </p:spPr>
        <p:txBody>
          <a:bodyPr wrap="square">
            <a:spAutoFit/>
          </a:bodyPr>
          <a:lstStyle/>
          <a:p>
            <a:pPr defTabSz="1014413">
              <a:lnSpc>
                <a:spcPct val="150000"/>
              </a:lnSpc>
              <a:spcBef>
                <a:spcPct val="20000"/>
              </a:spcBef>
            </a:pPr>
            <a:r>
              <a:rPr lang="en-SG" sz="2600" b="1" dirty="0">
                <a:solidFill>
                  <a:srgbClr val="003399"/>
                </a:solidFill>
                <a:latin typeface="+mn-lt"/>
                <a:cs typeface="+mn-cs"/>
              </a:rPr>
              <a:t>Host </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Ubuntu 16.04 </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4Gb RAM</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VirtualBox 5.2.8 r121009</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Cuckoo Sandbox 2.0.6</a:t>
            </a:r>
          </a:p>
        </p:txBody>
      </p:sp>
      <p:sp>
        <p:nvSpPr>
          <p:cNvPr id="7" name="Rectangle 6">
            <a:extLst>
              <a:ext uri="{FF2B5EF4-FFF2-40B4-BE49-F238E27FC236}">
                <a16:creationId xmlns:a16="http://schemas.microsoft.com/office/drawing/2014/main" id="{72D489B1-352C-4967-B0B5-217A3ECFD82D}"/>
              </a:ext>
            </a:extLst>
          </p:cNvPr>
          <p:cNvSpPr/>
          <p:nvPr/>
        </p:nvSpPr>
        <p:spPr>
          <a:xfrm>
            <a:off x="5584771" y="4102894"/>
            <a:ext cx="4143043" cy="2470933"/>
          </a:xfrm>
          <a:prstGeom prst="rect">
            <a:avLst/>
          </a:prstGeom>
        </p:spPr>
        <p:txBody>
          <a:bodyPr wrap="square">
            <a:spAutoFit/>
          </a:bodyPr>
          <a:lstStyle/>
          <a:p>
            <a:pPr>
              <a:spcBef>
                <a:spcPts val="2200"/>
              </a:spcBef>
            </a:pPr>
            <a:r>
              <a:rPr lang="en-SG" sz="2600" b="1" dirty="0">
                <a:solidFill>
                  <a:srgbClr val="003399"/>
                </a:solidFill>
                <a:latin typeface="+mn-lt"/>
                <a:cs typeface="+mn-cs"/>
              </a:rPr>
              <a:t>Guest</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Windows 7 Home Basic</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4 GB RAM, 64 bit OS</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Agent ( Version 0.8)</a:t>
            </a:r>
          </a:p>
        </p:txBody>
      </p:sp>
      <p:pic>
        <p:nvPicPr>
          <p:cNvPr id="9" name="Picture 8">
            <a:extLst>
              <a:ext uri="{FF2B5EF4-FFF2-40B4-BE49-F238E27FC236}">
                <a16:creationId xmlns:a16="http://schemas.microsoft.com/office/drawing/2014/main" id="{9FB760E1-BD04-4B09-B1C3-DE8ACC0B6DD7}"/>
              </a:ext>
            </a:extLst>
          </p:cNvPr>
          <p:cNvPicPr>
            <a:picLocks noChangeAspect="1"/>
          </p:cNvPicPr>
          <p:nvPr/>
        </p:nvPicPr>
        <p:blipFill>
          <a:blip r:embed="rId3"/>
          <a:stretch>
            <a:fillRect/>
          </a:stretch>
        </p:blipFill>
        <p:spPr>
          <a:xfrm>
            <a:off x="290114" y="1134344"/>
            <a:ext cx="9496853" cy="2816150"/>
          </a:xfrm>
          <a:prstGeom prst="rect">
            <a:avLst/>
          </a:prstGeom>
        </p:spPr>
      </p:pic>
    </p:spTree>
    <p:extLst>
      <p:ext uri="{BB962C8B-B14F-4D97-AF65-F5344CB8AC3E}">
        <p14:creationId xmlns:p14="http://schemas.microsoft.com/office/powerpoint/2010/main" val="3212712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E10A-15AD-4EFD-93F4-91CC2153BDA4}"/>
              </a:ext>
            </a:extLst>
          </p:cNvPr>
          <p:cNvSpPr>
            <a:spLocks noGrp="1"/>
          </p:cNvSpPr>
          <p:nvPr>
            <p:ph type="title"/>
          </p:nvPr>
        </p:nvSpPr>
        <p:spPr/>
        <p:txBody>
          <a:bodyPr/>
          <a:lstStyle/>
          <a:p>
            <a:r>
              <a:rPr lang="en-SG" dirty="0"/>
              <a:t>Initializing Cuckoo</a:t>
            </a:r>
          </a:p>
        </p:txBody>
      </p:sp>
      <p:sp>
        <p:nvSpPr>
          <p:cNvPr id="4" name="Footer Placeholder 3">
            <a:extLst>
              <a:ext uri="{FF2B5EF4-FFF2-40B4-BE49-F238E27FC236}">
                <a16:creationId xmlns:a16="http://schemas.microsoft.com/office/drawing/2014/main" id="{F925B9E9-31D8-4A31-805F-B5A2BEBD25FA}"/>
              </a:ext>
            </a:extLst>
          </p:cNvPr>
          <p:cNvSpPr>
            <a:spLocks noGrp="1"/>
          </p:cNvSpPr>
          <p:nvPr>
            <p:ph type="ftr" sz="quarter" idx="16"/>
          </p:nvPr>
        </p:nvSpPr>
        <p:spPr/>
        <p:txBody>
          <a:bodyPr/>
          <a:lstStyle/>
          <a:p>
            <a:pPr>
              <a:defRPr/>
            </a:pPr>
            <a:endParaRPr lang="en-GB"/>
          </a:p>
          <a:p>
            <a:pPr>
              <a:defRPr/>
            </a:pPr>
            <a:endParaRPr lang="en-GB"/>
          </a:p>
        </p:txBody>
      </p:sp>
      <p:pic>
        <p:nvPicPr>
          <p:cNvPr id="10" name="Picture 9">
            <a:extLst>
              <a:ext uri="{FF2B5EF4-FFF2-40B4-BE49-F238E27FC236}">
                <a16:creationId xmlns:a16="http://schemas.microsoft.com/office/drawing/2014/main" id="{AC094B9C-773D-4180-B42B-39E0C08E7BF8}"/>
              </a:ext>
            </a:extLst>
          </p:cNvPr>
          <p:cNvPicPr>
            <a:picLocks noChangeAspect="1"/>
          </p:cNvPicPr>
          <p:nvPr/>
        </p:nvPicPr>
        <p:blipFill>
          <a:blip r:embed="rId2"/>
          <a:stretch>
            <a:fillRect/>
          </a:stretch>
        </p:blipFill>
        <p:spPr>
          <a:xfrm>
            <a:off x="123032" y="1359693"/>
            <a:ext cx="9911820" cy="5410201"/>
          </a:xfrm>
          <a:prstGeom prst="rect">
            <a:avLst/>
          </a:prstGeom>
        </p:spPr>
      </p:pic>
    </p:spTree>
    <p:extLst>
      <p:ext uri="{BB962C8B-B14F-4D97-AF65-F5344CB8AC3E}">
        <p14:creationId xmlns:p14="http://schemas.microsoft.com/office/powerpoint/2010/main" val="2384961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C59C-CA15-4779-9B5D-F934841D50B8}"/>
              </a:ext>
            </a:extLst>
          </p:cNvPr>
          <p:cNvSpPr>
            <a:spLocks noGrp="1"/>
          </p:cNvSpPr>
          <p:nvPr>
            <p:ph type="title"/>
          </p:nvPr>
        </p:nvSpPr>
        <p:spPr/>
        <p:txBody>
          <a:bodyPr/>
          <a:lstStyle/>
          <a:p>
            <a:r>
              <a:rPr lang="en-SG" sz="3200" dirty="0"/>
              <a:t>SUBMITTING MALWARE SAMPLES</a:t>
            </a:r>
          </a:p>
        </p:txBody>
      </p:sp>
      <p:sp>
        <p:nvSpPr>
          <p:cNvPr id="3" name="Content Placeholder 2">
            <a:extLst>
              <a:ext uri="{FF2B5EF4-FFF2-40B4-BE49-F238E27FC236}">
                <a16:creationId xmlns:a16="http://schemas.microsoft.com/office/drawing/2014/main" id="{0B89B903-2BD5-42A0-8BF9-A27F68B6FA18}"/>
              </a:ext>
            </a:extLst>
          </p:cNvPr>
          <p:cNvSpPr>
            <a:spLocks noGrp="1"/>
          </p:cNvSpPr>
          <p:nvPr>
            <p:ph sz="quarter" idx="13"/>
          </p:nvPr>
        </p:nvSpPr>
        <p:spPr>
          <a:xfrm>
            <a:off x="571500" y="1416526"/>
            <a:ext cx="9228932" cy="5853430"/>
          </a:xfrm>
        </p:spPr>
        <p:txBody>
          <a:bodyPr/>
          <a:lstStyle/>
          <a:p>
            <a:endParaRPr lang="en-SG" dirty="0"/>
          </a:p>
          <a:p>
            <a:endParaRPr lang="en-SG" dirty="0"/>
          </a:p>
          <a:p>
            <a:pPr>
              <a:lnSpc>
                <a:spcPct val="100000"/>
              </a:lnSpc>
            </a:pPr>
            <a:endParaRPr lang="en-SG" sz="1800" b="0" i="1" dirty="0"/>
          </a:p>
          <a:p>
            <a:pPr>
              <a:lnSpc>
                <a:spcPct val="100000"/>
              </a:lnSpc>
            </a:pPr>
            <a:r>
              <a:rPr lang="en-SG" sz="1800" b="0" i="1" dirty="0"/>
              <a:t>                               </a:t>
            </a:r>
          </a:p>
          <a:p>
            <a:pPr>
              <a:lnSpc>
                <a:spcPct val="100000"/>
              </a:lnSpc>
            </a:pPr>
            <a:endParaRPr lang="en-SG" sz="1800" b="0" i="1" dirty="0"/>
          </a:p>
          <a:p>
            <a:pPr>
              <a:lnSpc>
                <a:spcPct val="100000"/>
              </a:lnSpc>
            </a:pPr>
            <a:endParaRPr lang="en-SG" sz="1800" b="0" i="1" dirty="0"/>
          </a:p>
          <a:p>
            <a:pPr algn="ctr">
              <a:lnSpc>
                <a:spcPct val="100000"/>
              </a:lnSpc>
            </a:pPr>
            <a:endParaRPr lang="en-SG" sz="1800" b="0" i="1" dirty="0"/>
          </a:p>
          <a:p>
            <a:pPr algn="ctr">
              <a:lnSpc>
                <a:spcPct val="100000"/>
              </a:lnSpc>
            </a:pPr>
            <a:r>
              <a:rPr lang="en-SG" sz="1800" b="0" i="1" dirty="0"/>
              <a:t>Fig: CLI utility</a:t>
            </a:r>
          </a:p>
          <a:p>
            <a:endParaRPr lang="en-SG" dirty="0"/>
          </a:p>
          <a:p>
            <a:endParaRPr lang="en-SG" dirty="0"/>
          </a:p>
        </p:txBody>
      </p:sp>
      <p:sp>
        <p:nvSpPr>
          <p:cNvPr id="4" name="Footer Placeholder 3">
            <a:extLst>
              <a:ext uri="{FF2B5EF4-FFF2-40B4-BE49-F238E27FC236}">
                <a16:creationId xmlns:a16="http://schemas.microsoft.com/office/drawing/2014/main" id="{9DB499E1-82AC-4C37-9A5D-6DEAD99217EE}"/>
              </a:ext>
            </a:extLst>
          </p:cNvPr>
          <p:cNvSpPr>
            <a:spLocks noGrp="1"/>
          </p:cNvSpPr>
          <p:nvPr>
            <p:ph type="ftr" sz="quarter" idx="16"/>
          </p:nvPr>
        </p:nvSpPr>
        <p:spPr/>
        <p:txBody>
          <a:bodyPr/>
          <a:lstStyle/>
          <a:p>
            <a:pPr>
              <a:defRPr/>
            </a:pPr>
            <a:endParaRPr lang="en-GB"/>
          </a:p>
          <a:p>
            <a:pPr>
              <a:defRPr/>
            </a:pPr>
            <a:endParaRPr lang="en-GB"/>
          </a:p>
        </p:txBody>
      </p:sp>
      <p:pic>
        <p:nvPicPr>
          <p:cNvPr id="5" name="Picture 4">
            <a:extLst>
              <a:ext uri="{FF2B5EF4-FFF2-40B4-BE49-F238E27FC236}">
                <a16:creationId xmlns:a16="http://schemas.microsoft.com/office/drawing/2014/main" id="{C1A2DD64-6B37-4275-BD1B-CB389E255BED}"/>
              </a:ext>
            </a:extLst>
          </p:cNvPr>
          <p:cNvPicPr>
            <a:picLocks noChangeAspect="1"/>
          </p:cNvPicPr>
          <p:nvPr/>
        </p:nvPicPr>
        <p:blipFill>
          <a:blip r:embed="rId3"/>
          <a:stretch>
            <a:fillRect/>
          </a:stretch>
        </p:blipFill>
        <p:spPr>
          <a:xfrm>
            <a:off x="319100" y="1549638"/>
            <a:ext cx="9596624" cy="2705656"/>
          </a:xfrm>
          <a:prstGeom prst="rect">
            <a:avLst/>
          </a:prstGeom>
        </p:spPr>
      </p:pic>
    </p:spTree>
    <p:extLst>
      <p:ext uri="{BB962C8B-B14F-4D97-AF65-F5344CB8AC3E}">
        <p14:creationId xmlns:p14="http://schemas.microsoft.com/office/powerpoint/2010/main" val="3797817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C59C-CA15-4779-9B5D-F934841D50B8}"/>
              </a:ext>
            </a:extLst>
          </p:cNvPr>
          <p:cNvSpPr>
            <a:spLocks noGrp="1"/>
          </p:cNvSpPr>
          <p:nvPr>
            <p:ph type="title"/>
          </p:nvPr>
        </p:nvSpPr>
        <p:spPr>
          <a:xfrm>
            <a:off x="1875631" y="521494"/>
            <a:ext cx="6400799" cy="761206"/>
          </a:xfrm>
        </p:spPr>
        <p:txBody>
          <a:bodyPr/>
          <a:lstStyle/>
          <a:p>
            <a:pPr algn="r"/>
            <a:r>
              <a:rPr lang="en-SG" sz="3200" dirty="0"/>
              <a:t>SUBMITTING MALWARE SAMPLES</a:t>
            </a:r>
            <a:br>
              <a:rPr lang="en-SG" sz="3200" dirty="0"/>
            </a:br>
            <a:r>
              <a:rPr lang="en-SG" sz="2400" dirty="0"/>
              <a:t>Contd..</a:t>
            </a:r>
          </a:p>
        </p:txBody>
      </p:sp>
      <p:sp>
        <p:nvSpPr>
          <p:cNvPr id="3" name="Content Placeholder 2">
            <a:extLst>
              <a:ext uri="{FF2B5EF4-FFF2-40B4-BE49-F238E27FC236}">
                <a16:creationId xmlns:a16="http://schemas.microsoft.com/office/drawing/2014/main" id="{0B89B903-2BD5-42A0-8BF9-A27F68B6FA18}"/>
              </a:ext>
            </a:extLst>
          </p:cNvPr>
          <p:cNvSpPr>
            <a:spLocks noGrp="1"/>
          </p:cNvSpPr>
          <p:nvPr>
            <p:ph sz="quarter" idx="13"/>
          </p:nvPr>
        </p:nvSpPr>
        <p:spPr>
          <a:xfrm>
            <a:off x="571500" y="1416526"/>
            <a:ext cx="9228932" cy="5853430"/>
          </a:xfrm>
        </p:spPr>
        <p:txBody>
          <a:bodyPr/>
          <a:lstStyle/>
          <a:p>
            <a:endParaRPr lang="en-SG" dirty="0"/>
          </a:p>
          <a:p>
            <a:endParaRPr lang="en-SG" dirty="0"/>
          </a:p>
          <a:p>
            <a:pPr>
              <a:lnSpc>
                <a:spcPct val="100000"/>
              </a:lnSpc>
            </a:pPr>
            <a:endParaRPr lang="en-SG" sz="1800" b="0" i="1" dirty="0"/>
          </a:p>
          <a:p>
            <a:pPr>
              <a:lnSpc>
                <a:spcPct val="100000"/>
              </a:lnSpc>
            </a:pPr>
            <a:r>
              <a:rPr lang="en-SG" sz="1800" b="0" i="1" dirty="0"/>
              <a:t>                                  </a:t>
            </a:r>
          </a:p>
          <a:p>
            <a:pPr>
              <a:lnSpc>
                <a:spcPct val="100000"/>
              </a:lnSpc>
            </a:pPr>
            <a:endParaRPr lang="en-SG" sz="1800" b="0" i="1" dirty="0"/>
          </a:p>
          <a:p>
            <a:pPr>
              <a:lnSpc>
                <a:spcPct val="100000"/>
              </a:lnSpc>
            </a:pPr>
            <a:endParaRPr lang="en-SG" sz="1800" b="0" i="1" dirty="0"/>
          </a:p>
          <a:p>
            <a:pPr>
              <a:lnSpc>
                <a:spcPct val="100000"/>
              </a:lnSpc>
            </a:pPr>
            <a:r>
              <a:rPr lang="en-SG" sz="1800" b="0" i="1" dirty="0"/>
              <a:t>					</a:t>
            </a:r>
          </a:p>
          <a:p>
            <a:pPr>
              <a:lnSpc>
                <a:spcPct val="100000"/>
              </a:lnSpc>
            </a:pPr>
            <a:r>
              <a:rPr lang="en-SG" sz="1800" b="0" i="1" dirty="0"/>
              <a:t>					</a:t>
            </a:r>
          </a:p>
          <a:p>
            <a:pPr>
              <a:lnSpc>
                <a:spcPct val="100000"/>
              </a:lnSpc>
            </a:pPr>
            <a:endParaRPr lang="en-SG" sz="1800" b="0" i="1" dirty="0"/>
          </a:p>
          <a:p>
            <a:pPr>
              <a:lnSpc>
                <a:spcPct val="100000"/>
              </a:lnSpc>
            </a:pPr>
            <a:endParaRPr lang="en-SG" sz="1800" b="0" i="1" dirty="0"/>
          </a:p>
          <a:p>
            <a:pPr>
              <a:lnSpc>
                <a:spcPct val="100000"/>
              </a:lnSpc>
            </a:pPr>
            <a:endParaRPr lang="en-SG" sz="1800" b="0" i="1" dirty="0"/>
          </a:p>
          <a:p>
            <a:pPr algn="ctr">
              <a:lnSpc>
                <a:spcPct val="100000"/>
              </a:lnSpc>
            </a:pPr>
            <a:endParaRPr lang="en-SG" sz="1800" b="0" i="1" dirty="0"/>
          </a:p>
          <a:p>
            <a:pPr algn="ctr">
              <a:lnSpc>
                <a:spcPct val="100000"/>
              </a:lnSpc>
            </a:pPr>
            <a:endParaRPr lang="en-SG" sz="1800" b="0" i="1" dirty="0"/>
          </a:p>
          <a:p>
            <a:pPr algn="ctr">
              <a:lnSpc>
                <a:spcPct val="100000"/>
              </a:lnSpc>
            </a:pPr>
            <a:endParaRPr lang="en-SG" sz="1800" b="0" i="1" dirty="0"/>
          </a:p>
          <a:p>
            <a:pPr algn="ctr">
              <a:lnSpc>
                <a:spcPct val="100000"/>
              </a:lnSpc>
            </a:pPr>
            <a:r>
              <a:rPr lang="en-SG" sz="1800" b="0" i="1" dirty="0"/>
              <a:t>Fig: REST API utility</a:t>
            </a:r>
            <a:endParaRPr lang="en-SG" dirty="0"/>
          </a:p>
          <a:p>
            <a:endParaRPr lang="en-SG" dirty="0"/>
          </a:p>
        </p:txBody>
      </p:sp>
      <p:pic>
        <p:nvPicPr>
          <p:cNvPr id="5" name="Picture 4">
            <a:extLst>
              <a:ext uri="{FF2B5EF4-FFF2-40B4-BE49-F238E27FC236}">
                <a16:creationId xmlns:a16="http://schemas.microsoft.com/office/drawing/2014/main" id="{742F565A-FF3E-4E43-97F4-5755A27968BA}"/>
              </a:ext>
            </a:extLst>
          </p:cNvPr>
          <p:cNvPicPr>
            <a:picLocks noChangeAspect="1"/>
          </p:cNvPicPr>
          <p:nvPr/>
        </p:nvPicPr>
        <p:blipFill>
          <a:blip r:embed="rId3"/>
          <a:stretch>
            <a:fillRect/>
          </a:stretch>
        </p:blipFill>
        <p:spPr>
          <a:xfrm>
            <a:off x="88215" y="1282701"/>
            <a:ext cx="10063848" cy="5182394"/>
          </a:xfrm>
          <a:prstGeom prst="rect">
            <a:avLst/>
          </a:prstGeom>
        </p:spPr>
      </p:pic>
    </p:spTree>
    <p:extLst>
      <p:ext uri="{BB962C8B-B14F-4D97-AF65-F5344CB8AC3E}">
        <p14:creationId xmlns:p14="http://schemas.microsoft.com/office/powerpoint/2010/main" val="930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C59C-CA15-4779-9B5D-F934841D50B8}"/>
              </a:ext>
            </a:extLst>
          </p:cNvPr>
          <p:cNvSpPr>
            <a:spLocks noGrp="1"/>
          </p:cNvSpPr>
          <p:nvPr>
            <p:ph type="title"/>
          </p:nvPr>
        </p:nvSpPr>
        <p:spPr>
          <a:xfrm>
            <a:off x="1875631" y="521494"/>
            <a:ext cx="6400799" cy="761206"/>
          </a:xfrm>
        </p:spPr>
        <p:txBody>
          <a:bodyPr/>
          <a:lstStyle/>
          <a:p>
            <a:pPr algn="r"/>
            <a:r>
              <a:rPr lang="en-SG" sz="3200" dirty="0"/>
              <a:t>SUBMITTING MALWARE SAMPLES</a:t>
            </a:r>
            <a:br>
              <a:rPr lang="en-SG" sz="3200" dirty="0"/>
            </a:br>
            <a:r>
              <a:rPr lang="en-SG" sz="2400" dirty="0"/>
              <a:t>Contd..</a:t>
            </a:r>
          </a:p>
        </p:txBody>
      </p:sp>
      <p:sp>
        <p:nvSpPr>
          <p:cNvPr id="3" name="Content Placeholder 2">
            <a:extLst>
              <a:ext uri="{FF2B5EF4-FFF2-40B4-BE49-F238E27FC236}">
                <a16:creationId xmlns:a16="http://schemas.microsoft.com/office/drawing/2014/main" id="{0B89B903-2BD5-42A0-8BF9-A27F68B6FA18}"/>
              </a:ext>
            </a:extLst>
          </p:cNvPr>
          <p:cNvSpPr>
            <a:spLocks noGrp="1"/>
          </p:cNvSpPr>
          <p:nvPr>
            <p:ph sz="quarter" idx="13"/>
          </p:nvPr>
        </p:nvSpPr>
        <p:spPr>
          <a:xfrm>
            <a:off x="571500" y="1416526"/>
            <a:ext cx="9149807" cy="5886768"/>
          </a:xfrm>
        </p:spPr>
        <p:txBody>
          <a:bodyPr/>
          <a:lstStyle/>
          <a:p>
            <a:endParaRPr lang="en-SG" dirty="0"/>
          </a:p>
          <a:p>
            <a:endParaRPr lang="en-SG" dirty="0"/>
          </a:p>
          <a:p>
            <a:pPr>
              <a:lnSpc>
                <a:spcPct val="100000"/>
              </a:lnSpc>
            </a:pPr>
            <a:endParaRPr lang="en-SG" sz="1800" b="0" i="1" dirty="0"/>
          </a:p>
          <a:p>
            <a:pPr>
              <a:lnSpc>
                <a:spcPct val="100000"/>
              </a:lnSpc>
            </a:pPr>
            <a:r>
              <a:rPr lang="en-SG" sz="1800" b="0" i="1" dirty="0"/>
              <a:t>                                  </a:t>
            </a:r>
          </a:p>
          <a:p>
            <a:pPr>
              <a:lnSpc>
                <a:spcPct val="100000"/>
              </a:lnSpc>
            </a:pPr>
            <a:endParaRPr lang="en-SG" sz="1800" b="0" i="1" dirty="0"/>
          </a:p>
          <a:p>
            <a:pPr>
              <a:lnSpc>
                <a:spcPct val="100000"/>
              </a:lnSpc>
            </a:pPr>
            <a:endParaRPr lang="en-SG" sz="1800" b="0" i="1" dirty="0"/>
          </a:p>
          <a:p>
            <a:pPr>
              <a:lnSpc>
                <a:spcPct val="100000"/>
              </a:lnSpc>
            </a:pPr>
            <a:r>
              <a:rPr lang="en-SG" sz="1800" b="0" i="1" dirty="0"/>
              <a:t>					</a:t>
            </a:r>
          </a:p>
          <a:p>
            <a:pPr>
              <a:lnSpc>
                <a:spcPct val="100000"/>
              </a:lnSpc>
            </a:pPr>
            <a:r>
              <a:rPr lang="en-SG" sz="1800" b="0" i="1" dirty="0"/>
              <a:t>					</a:t>
            </a:r>
          </a:p>
          <a:p>
            <a:pPr>
              <a:lnSpc>
                <a:spcPct val="100000"/>
              </a:lnSpc>
            </a:pPr>
            <a:endParaRPr lang="en-SG" sz="1800" b="0" i="1" dirty="0"/>
          </a:p>
          <a:p>
            <a:pPr>
              <a:lnSpc>
                <a:spcPct val="100000"/>
              </a:lnSpc>
            </a:pPr>
            <a:endParaRPr lang="en-SG" sz="1800" b="0" i="1" dirty="0"/>
          </a:p>
          <a:p>
            <a:pPr>
              <a:lnSpc>
                <a:spcPct val="100000"/>
              </a:lnSpc>
            </a:pPr>
            <a:endParaRPr lang="en-SG" sz="1800" b="0" i="1" dirty="0"/>
          </a:p>
          <a:p>
            <a:pPr>
              <a:lnSpc>
                <a:spcPct val="100000"/>
              </a:lnSpc>
            </a:pPr>
            <a:endParaRPr lang="en-SG" sz="1800" b="0" i="1" dirty="0"/>
          </a:p>
          <a:p>
            <a:pPr>
              <a:lnSpc>
                <a:spcPct val="100000"/>
              </a:lnSpc>
            </a:pPr>
            <a:endParaRPr lang="en-SG" sz="1800" b="0" i="1" dirty="0"/>
          </a:p>
          <a:p>
            <a:pPr>
              <a:lnSpc>
                <a:spcPct val="100000"/>
              </a:lnSpc>
            </a:pPr>
            <a:endParaRPr lang="en-SG" sz="1800" b="0" i="1" dirty="0"/>
          </a:p>
          <a:p>
            <a:pPr algn="ctr">
              <a:lnSpc>
                <a:spcPct val="100000"/>
              </a:lnSpc>
            </a:pPr>
            <a:r>
              <a:rPr lang="en-SG" sz="1800" b="0" i="1" dirty="0"/>
              <a:t>Fig: Web utility</a:t>
            </a:r>
          </a:p>
          <a:p>
            <a:endParaRPr lang="en-SG" dirty="0"/>
          </a:p>
          <a:p>
            <a:endParaRPr lang="en-SG" dirty="0"/>
          </a:p>
        </p:txBody>
      </p:sp>
      <p:pic>
        <p:nvPicPr>
          <p:cNvPr id="8" name="Picture 7" descr="A screenshot of a social media post&#10;&#10;Description generated with very high confidence">
            <a:extLst>
              <a:ext uri="{FF2B5EF4-FFF2-40B4-BE49-F238E27FC236}">
                <a16:creationId xmlns:a16="http://schemas.microsoft.com/office/drawing/2014/main" id="{B48E33A6-C702-4889-9187-24AA4EBCF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31" y="1282700"/>
            <a:ext cx="9290551" cy="5279519"/>
          </a:xfrm>
          <a:prstGeom prst="rect">
            <a:avLst/>
          </a:prstGeom>
        </p:spPr>
      </p:pic>
    </p:spTree>
    <p:extLst>
      <p:ext uri="{BB962C8B-B14F-4D97-AF65-F5344CB8AC3E}">
        <p14:creationId xmlns:p14="http://schemas.microsoft.com/office/powerpoint/2010/main" val="3213742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114B-9065-46D2-8342-AC0EC63510FC}"/>
              </a:ext>
            </a:extLst>
          </p:cNvPr>
          <p:cNvSpPr>
            <a:spLocks noGrp="1"/>
          </p:cNvSpPr>
          <p:nvPr>
            <p:ph type="title"/>
          </p:nvPr>
        </p:nvSpPr>
        <p:spPr/>
        <p:txBody>
          <a:bodyPr/>
          <a:lstStyle/>
          <a:p>
            <a:r>
              <a:rPr lang="en-SG" dirty="0"/>
              <a:t>Execution of the sample</a:t>
            </a:r>
          </a:p>
        </p:txBody>
      </p:sp>
      <p:pic>
        <p:nvPicPr>
          <p:cNvPr id="3074" name="Picture 2">
            <a:extLst>
              <a:ext uri="{FF2B5EF4-FFF2-40B4-BE49-F238E27FC236}">
                <a16:creationId xmlns:a16="http://schemas.microsoft.com/office/drawing/2014/main" id="{06995026-C2E9-4F46-AC94-1AF6313EB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26" y="1372598"/>
            <a:ext cx="2490805" cy="11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Content Placeholder 8">
            <a:extLst>
              <a:ext uri="{FF2B5EF4-FFF2-40B4-BE49-F238E27FC236}">
                <a16:creationId xmlns:a16="http://schemas.microsoft.com/office/drawing/2014/main" id="{6BEDCCA6-F79F-42C1-B2DA-0D5D312E8E35}"/>
              </a:ext>
            </a:extLst>
          </p:cNvPr>
          <p:cNvPicPr>
            <a:picLocks noGrp="1" noChangeAspect="1"/>
          </p:cNvPicPr>
          <p:nvPr>
            <p:ph sz="quarter" idx="13"/>
          </p:nvPr>
        </p:nvPicPr>
        <p:blipFill>
          <a:blip r:embed="rId4"/>
          <a:stretch>
            <a:fillRect/>
          </a:stretch>
        </p:blipFill>
        <p:spPr>
          <a:xfrm>
            <a:off x="3247231" y="1372598"/>
            <a:ext cx="6569009" cy="1211685"/>
          </a:xfrm>
          <a:prstGeom prst="rect">
            <a:avLst/>
          </a:prstGeom>
        </p:spPr>
      </p:pic>
      <p:pic>
        <p:nvPicPr>
          <p:cNvPr id="3075" name="Picture 3">
            <a:extLst>
              <a:ext uri="{FF2B5EF4-FFF2-40B4-BE49-F238E27FC236}">
                <a16:creationId xmlns:a16="http://schemas.microsoft.com/office/drawing/2014/main" id="{113BE326-3DD4-4EAB-BE8A-6C68B9FF72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5085" y="3100879"/>
            <a:ext cx="5875518" cy="365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C70C15B-FC93-48B4-9090-05F23E76DE49}"/>
              </a:ext>
            </a:extLst>
          </p:cNvPr>
          <p:cNvSpPr txBox="1"/>
          <p:nvPr/>
        </p:nvSpPr>
        <p:spPr>
          <a:xfrm>
            <a:off x="427831" y="2692167"/>
            <a:ext cx="2590800" cy="369332"/>
          </a:xfrm>
          <a:prstGeom prst="rect">
            <a:avLst/>
          </a:prstGeom>
          <a:noFill/>
        </p:spPr>
        <p:txBody>
          <a:bodyPr wrap="square" rtlCol="0">
            <a:spAutoFit/>
          </a:bodyPr>
          <a:lstStyle/>
          <a:p>
            <a:r>
              <a:rPr lang="en-SG" sz="1800" i="1" dirty="0">
                <a:solidFill>
                  <a:srgbClr val="003399"/>
                </a:solidFill>
                <a:latin typeface="+mn-lt"/>
                <a:cs typeface="+mn-cs"/>
              </a:rPr>
              <a:t>Fig: Initializing Guest OS</a:t>
            </a:r>
          </a:p>
        </p:txBody>
      </p:sp>
      <p:sp>
        <p:nvSpPr>
          <p:cNvPr id="14" name="TextBox 13">
            <a:extLst>
              <a:ext uri="{FF2B5EF4-FFF2-40B4-BE49-F238E27FC236}">
                <a16:creationId xmlns:a16="http://schemas.microsoft.com/office/drawing/2014/main" id="{8F396E7C-9D6E-4B25-8A22-B9BD225887B3}"/>
              </a:ext>
            </a:extLst>
          </p:cNvPr>
          <p:cNvSpPr txBox="1"/>
          <p:nvPr/>
        </p:nvSpPr>
        <p:spPr>
          <a:xfrm>
            <a:off x="4923631" y="2662422"/>
            <a:ext cx="2590800" cy="369332"/>
          </a:xfrm>
          <a:prstGeom prst="rect">
            <a:avLst/>
          </a:prstGeom>
          <a:noFill/>
        </p:spPr>
        <p:txBody>
          <a:bodyPr wrap="square" rtlCol="0">
            <a:spAutoFit/>
          </a:bodyPr>
          <a:lstStyle/>
          <a:p>
            <a:r>
              <a:rPr lang="en-SG" sz="1800" i="1" dirty="0">
                <a:solidFill>
                  <a:srgbClr val="003399"/>
                </a:solidFill>
                <a:latin typeface="+mn-lt"/>
                <a:cs typeface="+mn-cs"/>
              </a:rPr>
              <a:t>Fig: Initializing Agent</a:t>
            </a:r>
          </a:p>
        </p:txBody>
      </p:sp>
      <p:sp>
        <p:nvSpPr>
          <p:cNvPr id="15" name="TextBox 14">
            <a:extLst>
              <a:ext uri="{FF2B5EF4-FFF2-40B4-BE49-F238E27FC236}">
                <a16:creationId xmlns:a16="http://schemas.microsoft.com/office/drawing/2014/main" id="{8AFD6179-3C9F-424C-9A12-A34A90F2AC35}"/>
              </a:ext>
            </a:extLst>
          </p:cNvPr>
          <p:cNvSpPr txBox="1"/>
          <p:nvPr/>
        </p:nvSpPr>
        <p:spPr>
          <a:xfrm>
            <a:off x="3971817" y="6812972"/>
            <a:ext cx="2590800" cy="369332"/>
          </a:xfrm>
          <a:prstGeom prst="rect">
            <a:avLst/>
          </a:prstGeom>
          <a:noFill/>
        </p:spPr>
        <p:txBody>
          <a:bodyPr wrap="square" rtlCol="0">
            <a:spAutoFit/>
          </a:bodyPr>
          <a:lstStyle/>
          <a:p>
            <a:r>
              <a:rPr lang="en-SG" sz="1800" i="1" dirty="0">
                <a:solidFill>
                  <a:srgbClr val="003399"/>
                </a:solidFill>
                <a:latin typeface="+mn-lt"/>
                <a:cs typeface="+mn-cs"/>
              </a:rPr>
              <a:t>Fig: Execution of Sample</a:t>
            </a:r>
          </a:p>
        </p:txBody>
      </p:sp>
    </p:spTree>
    <p:extLst>
      <p:ext uri="{BB962C8B-B14F-4D97-AF65-F5344CB8AC3E}">
        <p14:creationId xmlns:p14="http://schemas.microsoft.com/office/powerpoint/2010/main" val="215846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0D09-27CD-4B0E-814F-70735A6785AD}"/>
              </a:ext>
            </a:extLst>
          </p:cNvPr>
          <p:cNvSpPr>
            <a:spLocks noGrp="1"/>
          </p:cNvSpPr>
          <p:nvPr>
            <p:ph type="title"/>
          </p:nvPr>
        </p:nvSpPr>
        <p:spPr/>
        <p:txBody>
          <a:bodyPr/>
          <a:lstStyle/>
          <a:p>
            <a:r>
              <a:rPr lang="en-SG" dirty="0"/>
              <a:t>Analysis Results</a:t>
            </a:r>
          </a:p>
        </p:txBody>
      </p:sp>
      <p:pic>
        <p:nvPicPr>
          <p:cNvPr id="5" name="Content Placeholder 4">
            <a:extLst>
              <a:ext uri="{FF2B5EF4-FFF2-40B4-BE49-F238E27FC236}">
                <a16:creationId xmlns:a16="http://schemas.microsoft.com/office/drawing/2014/main" id="{6FE0D456-6431-469B-BF46-34DA31E2C1A4}"/>
              </a:ext>
            </a:extLst>
          </p:cNvPr>
          <p:cNvPicPr>
            <a:picLocks noGrp="1" noChangeAspect="1"/>
          </p:cNvPicPr>
          <p:nvPr>
            <p:ph sz="quarter" idx="13"/>
          </p:nvPr>
        </p:nvPicPr>
        <p:blipFill>
          <a:blip r:embed="rId2"/>
          <a:stretch>
            <a:fillRect/>
          </a:stretch>
        </p:blipFill>
        <p:spPr>
          <a:xfrm>
            <a:off x="20039" y="1370657"/>
            <a:ext cx="4332092" cy="1437641"/>
          </a:xfrm>
          <a:prstGeom prst="rect">
            <a:avLst/>
          </a:prstGeom>
        </p:spPr>
      </p:pic>
      <p:sp>
        <p:nvSpPr>
          <p:cNvPr id="4" name="Footer Placeholder 3">
            <a:extLst>
              <a:ext uri="{FF2B5EF4-FFF2-40B4-BE49-F238E27FC236}">
                <a16:creationId xmlns:a16="http://schemas.microsoft.com/office/drawing/2014/main" id="{2A653BE6-B042-4320-B57B-0BFA8C93C842}"/>
              </a:ext>
            </a:extLst>
          </p:cNvPr>
          <p:cNvSpPr>
            <a:spLocks noGrp="1"/>
          </p:cNvSpPr>
          <p:nvPr>
            <p:ph type="ftr" sz="quarter" idx="16"/>
          </p:nvPr>
        </p:nvSpPr>
        <p:spPr/>
        <p:txBody>
          <a:bodyPr/>
          <a:lstStyle/>
          <a:p>
            <a:pPr>
              <a:defRPr/>
            </a:pPr>
            <a:endParaRPr lang="en-GB"/>
          </a:p>
          <a:p>
            <a:pPr>
              <a:defRPr/>
            </a:pPr>
            <a:endParaRPr lang="en-GB"/>
          </a:p>
        </p:txBody>
      </p:sp>
      <p:sp>
        <p:nvSpPr>
          <p:cNvPr id="6" name="TextBox 5">
            <a:extLst>
              <a:ext uri="{FF2B5EF4-FFF2-40B4-BE49-F238E27FC236}">
                <a16:creationId xmlns:a16="http://schemas.microsoft.com/office/drawing/2014/main" id="{8B533BB9-D44D-4E79-8D8D-1A2B52E0BCC7}"/>
              </a:ext>
            </a:extLst>
          </p:cNvPr>
          <p:cNvSpPr txBox="1"/>
          <p:nvPr/>
        </p:nvSpPr>
        <p:spPr>
          <a:xfrm>
            <a:off x="1113631" y="2884496"/>
            <a:ext cx="2590800" cy="338554"/>
          </a:xfrm>
          <a:prstGeom prst="rect">
            <a:avLst/>
          </a:prstGeom>
          <a:noFill/>
        </p:spPr>
        <p:txBody>
          <a:bodyPr wrap="square" rtlCol="0">
            <a:spAutoFit/>
          </a:bodyPr>
          <a:lstStyle/>
          <a:p>
            <a:r>
              <a:rPr lang="en-SG" sz="1600" i="1" dirty="0">
                <a:solidFill>
                  <a:srgbClr val="003399"/>
                </a:solidFill>
                <a:latin typeface="+mn-lt"/>
                <a:cs typeface="+mn-cs"/>
              </a:rPr>
              <a:t>Fig: Local Storage</a:t>
            </a:r>
          </a:p>
        </p:txBody>
      </p:sp>
      <p:sp>
        <p:nvSpPr>
          <p:cNvPr id="9" name="TextBox 8">
            <a:extLst>
              <a:ext uri="{FF2B5EF4-FFF2-40B4-BE49-F238E27FC236}">
                <a16:creationId xmlns:a16="http://schemas.microsoft.com/office/drawing/2014/main" id="{AEA2AAD9-DD54-4291-B2F7-07676BDD8854}"/>
              </a:ext>
            </a:extLst>
          </p:cNvPr>
          <p:cNvSpPr txBox="1"/>
          <p:nvPr/>
        </p:nvSpPr>
        <p:spPr>
          <a:xfrm>
            <a:off x="2485231" y="6880721"/>
            <a:ext cx="2590800" cy="338554"/>
          </a:xfrm>
          <a:prstGeom prst="rect">
            <a:avLst/>
          </a:prstGeom>
          <a:noFill/>
        </p:spPr>
        <p:txBody>
          <a:bodyPr wrap="square" rtlCol="0">
            <a:spAutoFit/>
          </a:bodyPr>
          <a:lstStyle/>
          <a:p>
            <a:r>
              <a:rPr lang="en-SG" sz="1600" i="1" dirty="0">
                <a:solidFill>
                  <a:srgbClr val="003399"/>
                </a:solidFill>
                <a:latin typeface="+mn-lt"/>
                <a:cs typeface="+mn-cs"/>
              </a:rPr>
              <a:t>Fig: in web interface</a:t>
            </a:r>
          </a:p>
        </p:txBody>
      </p:sp>
      <p:pic>
        <p:nvPicPr>
          <p:cNvPr id="10" name="Picture 9">
            <a:extLst>
              <a:ext uri="{FF2B5EF4-FFF2-40B4-BE49-F238E27FC236}">
                <a16:creationId xmlns:a16="http://schemas.microsoft.com/office/drawing/2014/main" id="{8AF1238A-88DA-4A85-AD96-BC4C70302FAD}"/>
              </a:ext>
            </a:extLst>
          </p:cNvPr>
          <p:cNvPicPr>
            <a:picLocks noChangeAspect="1"/>
          </p:cNvPicPr>
          <p:nvPr/>
        </p:nvPicPr>
        <p:blipFill>
          <a:blip r:embed="rId3"/>
          <a:stretch>
            <a:fillRect/>
          </a:stretch>
        </p:blipFill>
        <p:spPr>
          <a:xfrm>
            <a:off x="4331775" y="1208342"/>
            <a:ext cx="5791200" cy="2639383"/>
          </a:xfrm>
          <a:prstGeom prst="rect">
            <a:avLst/>
          </a:prstGeom>
        </p:spPr>
      </p:pic>
      <p:sp>
        <p:nvSpPr>
          <p:cNvPr id="12" name="TextBox 11">
            <a:extLst>
              <a:ext uri="{FF2B5EF4-FFF2-40B4-BE49-F238E27FC236}">
                <a16:creationId xmlns:a16="http://schemas.microsoft.com/office/drawing/2014/main" id="{5C3D5153-86DB-491C-848E-8278A8742D6B}"/>
              </a:ext>
            </a:extLst>
          </p:cNvPr>
          <p:cNvSpPr txBox="1"/>
          <p:nvPr/>
        </p:nvSpPr>
        <p:spPr>
          <a:xfrm>
            <a:off x="6600031" y="3884285"/>
            <a:ext cx="2590800" cy="338554"/>
          </a:xfrm>
          <a:prstGeom prst="rect">
            <a:avLst/>
          </a:prstGeom>
          <a:noFill/>
        </p:spPr>
        <p:txBody>
          <a:bodyPr wrap="square" rtlCol="0">
            <a:spAutoFit/>
          </a:bodyPr>
          <a:lstStyle/>
          <a:p>
            <a:r>
              <a:rPr lang="en-SG" sz="1600" i="1" dirty="0">
                <a:solidFill>
                  <a:srgbClr val="003399"/>
                </a:solidFill>
                <a:latin typeface="+mn-lt"/>
                <a:cs typeface="+mn-cs"/>
              </a:rPr>
              <a:t>Fig: in MongoDB</a:t>
            </a:r>
          </a:p>
        </p:txBody>
      </p:sp>
      <p:pic>
        <p:nvPicPr>
          <p:cNvPr id="11" name="Picture 10">
            <a:extLst>
              <a:ext uri="{FF2B5EF4-FFF2-40B4-BE49-F238E27FC236}">
                <a16:creationId xmlns:a16="http://schemas.microsoft.com/office/drawing/2014/main" id="{29D885FF-DCDB-4060-98F9-88F258EDC50F}"/>
              </a:ext>
            </a:extLst>
          </p:cNvPr>
          <p:cNvPicPr>
            <a:picLocks noChangeAspect="1"/>
          </p:cNvPicPr>
          <p:nvPr/>
        </p:nvPicPr>
        <p:blipFill>
          <a:blip r:embed="rId4"/>
          <a:stretch>
            <a:fillRect/>
          </a:stretch>
        </p:blipFill>
        <p:spPr>
          <a:xfrm>
            <a:off x="1113630" y="3919093"/>
            <a:ext cx="5257853" cy="2961628"/>
          </a:xfrm>
          <a:prstGeom prst="rect">
            <a:avLst/>
          </a:prstGeom>
        </p:spPr>
      </p:pic>
    </p:spTree>
    <p:extLst>
      <p:ext uri="{BB962C8B-B14F-4D97-AF65-F5344CB8AC3E}">
        <p14:creationId xmlns:p14="http://schemas.microsoft.com/office/powerpoint/2010/main" val="200562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F75836-9A83-4AFB-9B90-D7A22341F298}"/>
              </a:ext>
            </a:extLst>
          </p:cNvPr>
          <p:cNvSpPr>
            <a:spLocks noGrp="1"/>
          </p:cNvSpPr>
          <p:nvPr>
            <p:ph type="ftr" sz="quarter" idx="16"/>
          </p:nvPr>
        </p:nvSpPr>
        <p:spPr>
          <a:xfrm>
            <a:off x="3362870" y="7040540"/>
            <a:ext cx="3426321" cy="404427"/>
          </a:xfrm>
        </p:spPr>
        <p:txBody>
          <a:bodyPr vert="horz" lIns="91440" tIns="45720" rIns="91440" bIns="45720" rtlCol="0" anchor="ctr">
            <a:normAutofit/>
          </a:bodyPr>
          <a:lstStyle/>
          <a:p>
            <a:pPr eaLnBrk="1" hangingPunct="1">
              <a:spcAft>
                <a:spcPts val="600"/>
              </a:spcAft>
              <a:defRPr/>
            </a:pPr>
            <a:endParaRPr lang="en-US" sz="1200" kern="1200">
              <a:solidFill>
                <a:schemeClr val="tx1">
                  <a:tint val="75000"/>
                </a:schemeClr>
              </a:solidFill>
              <a:latin typeface="+mn-lt"/>
              <a:ea typeface="+mn-ea"/>
              <a:cs typeface="+mn-cs"/>
            </a:endParaRPr>
          </a:p>
          <a:p>
            <a:pPr eaLnBrk="1" hangingPunct="1">
              <a:spcAft>
                <a:spcPts val="600"/>
              </a:spcAft>
              <a:defRPr/>
            </a:pPr>
            <a:endParaRPr lang="en-US" sz="1200" kern="1200">
              <a:solidFill>
                <a:schemeClr val="tx1">
                  <a:tint val="75000"/>
                </a:schemeClr>
              </a:solidFill>
              <a:latin typeface="+mn-lt"/>
              <a:ea typeface="+mn-ea"/>
              <a:cs typeface="+mn-cs"/>
            </a:endParaRPr>
          </a:p>
        </p:txBody>
      </p:sp>
      <p:sp>
        <p:nvSpPr>
          <p:cNvPr id="9" name="Title 1">
            <a:extLst>
              <a:ext uri="{FF2B5EF4-FFF2-40B4-BE49-F238E27FC236}">
                <a16:creationId xmlns:a16="http://schemas.microsoft.com/office/drawing/2014/main" id="{6BC32C35-3369-4DC9-8993-6C24A74E3C30}"/>
              </a:ext>
            </a:extLst>
          </p:cNvPr>
          <p:cNvSpPr>
            <a:spLocks noGrp="1"/>
          </p:cNvSpPr>
          <p:nvPr>
            <p:ph type="title"/>
          </p:nvPr>
        </p:nvSpPr>
        <p:spPr>
          <a:xfrm>
            <a:off x="2028031" y="289899"/>
            <a:ext cx="6400799" cy="761206"/>
          </a:xfrm>
        </p:spPr>
        <p:txBody>
          <a:bodyPr/>
          <a:lstStyle/>
          <a:p>
            <a:r>
              <a:rPr lang="en-SG" dirty="0"/>
              <a:t>Analysis Results</a:t>
            </a:r>
          </a:p>
        </p:txBody>
      </p:sp>
      <p:pic>
        <p:nvPicPr>
          <p:cNvPr id="14" name="Picture 13">
            <a:extLst>
              <a:ext uri="{FF2B5EF4-FFF2-40B4-BE49-F238E27FC236}">
                <a16:creationId xmlns:a16="http://schemas.microsoft.com/office/drawing/2014/main" id="{3854C9F9-29BD-440E-A810-4AFFBEDCDEE1}"/>
              </a:ext>
            </a:extLst>
          </p:cNvPr>
          <p:cNvPicPr>
            <a:picLocks noChangeAspect="1"/>
          </p:cNvPicPr>
          <p:nvPr/>
        </p:nvPicPr>
        <p:blipFill>
          <a:blip r:embed="rId3"/>
          <a:stretch>
            <a:fillRect/>
          </a:stretch>
        </p:blipFill>
        <p:spPr>
          <a:xfrm>
            <a:off x="165172" y="1184363"/>
            <a:ext cx="9787659" cy="5513163"/>
          </a:xfrm>
          <a:prstGeom prst="rect">
            <a:avLst/>
          </a:prstGeom>
        </p:spPr>
      </p:pic>
      <p:sp>
        <p:nvSpPr>
          <p:cNvPr id="15" name="Content Placeholder 14">
            <a:extLst>
              <a:ext uri="{FF2B5EF4-FFF2-40B4-BE49-F238E27FC236}">
                <a16:creationId xmlns:a16="http://schemas.microsoft.com/office/drawing/2014/main" id="{B4118040-86D2-4960-ADDD-BA101DDAEDB2}"/>
              </a:ext>
            </a:extLst>
          </p:cNvPr>
          <p:cNvSpPr txBox="1">
            <a:spLocks noGrp="1"/>
          </p:cNvSpPr>
          <p:nvPr>
            <p:ph sz="quarter" idx="13"/>
          </p:nvPr>
        </p:nvSpPr>
        <p:spPr>
          <a:xfrm>
            <a:off x="3171031" y="6697526"/>
            <a:ext cx="4495800" cy="474910"/>
          </a:xfrm>
          <a:prstGeom prst="rect">
            <a:avLst/>
          </a:prstGeom>
          <a:noFill/>
        </p:spPr>
        <p:txBody>
          <a:bodyPr wrap="square" rtlCol="0">
            <a:spAutoFit/>
          </a:bodyPr>
          <a:lstStyle/>
          <a:p>
            <a:r>
              <a:rPr lang="en-SG" sz="1800" b="0" i="1" dirty="0">
                <a:solidFill>
                  <a:srgbClr val="003399"/>
                </a:solidFill>
                <a:latin typeface="+mn-lt"/>
                <a:cs typeface="+mn-cs"/>
              </a:rPr>
              <a:t>Fig: </a:t>
            </a:r>
            <a:r>
              <a:rPr lang="en-SG" sz="1800" b="0" i="1" dirty="0"/>
              <a:t>Analysis Results in Web Interface</a:t>
            </a:r>
            <a:endParaRPr lang="en-SG" sz="1800" b="0" i="1" dirty="0">
              <a:solidFill>
                <a:srgbClr val="003399"/>
              </a:solidFill>
              <a:latin typeface="+mn-lt"/>
              <a:cs typeface="+mn-cs"/>
            </a:endParaRPr>
          </a:p>
        </p:txBody>
      </p:sp>
    </p:spTree>
    <p:extLst>
      <p:ext uri="{BB962C8B-B14F-4D97-AF65-F5344CB8AC3E}">
        <p14:creationId xmlns:p14="http://schemas.microsoft.com/office/powerpoint/2010/main" val="2913601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A01B-4E58-45A5-94E4-FCD6ED4B97FA}"/>
              </a:ext>
            </a:extLst>
          </p:cNvPr>
          <p:cNvSpPr>
            <a:spLocks noGrp="1"/>
          </p:cNvSpPr>
          <p:nvPr>
            <p:ph type="title"/>
          </p:nvPr>
        </p:nvSpPr>
        <p:spPr/>
        <p:txBody>
          <a:bodyPr/>
          <a:lstStyle/>
          <a:p>
            <a:r>
              <a:rPr lang="en-SG" dirty="0"/>
              <a:t>Interesting Information</a:t>
            </a:r>
          </a:p>
        </p:txBody>
      </p:sp>
      <p:sp>
        <p:nvSpPr>
          <p:cNvPr id="4" name="Footer Placeholder 3">
            <a:extLst>
              <a:ext uri="{FF2B5EF4-FFF2-40B4-BE49-F238E27FC236}">
                <a16:creationId xmlns:a16="http://schemas.microsoft.com/office/drawing/2014/main" id="{411DF9AF-2DD5-4DED-97E9-17010C20C2A5}"/>
              </a:ext>
            </a:extLst>
          </p:cNvPr>
          <p:cNvSpPr>
            <a:spLocks noGrp="1"/>
          </p:cNvSpPr>
          <p:nvPr>
            <p:ph type="ftr" sz="quarter" idx="16"/>
          </p:nvPr>
        </p:nvSpPr>
        <p:spPr/>
        <p:txBody>
          <a:bodyPr/>
          <a:lstStyle/>
          <a:p>
            <a:pPr>
              <a:defRPr/>
            </a:pPr>
            <a:endParaRPr lang="en-GB"/>
          </a:p>
          <a:p>
            <a:pPr>
              <a:defRPr/>
            </a:pPr>
            <a:endParaRPr lang="en-GB"/>
          </a:p>
        </p:txBody>
      </p:sp>
      <p:sp>
        <p:nvSpPr>
          <p:cNvPr id="6" name="Arrow: Right 5">
            <a:extLst>
              <a:ext uri="{FF2B5EF4-FFF2-40B4-BE49-F238E27FC236}">
                <a16:creationId xmlns:a16="http://schemas.microsoft.com/office/drawing/2014/main" id="{42E34ADD-1813-4566-9091-497BD12F6DBE}"/>
              </a:ext>
            </a:extLst>
          </p:cNvPr>
          <p:cNvSpPr/>
          <p:nvPr/>
        </p:nvSpPr>
        <p:spPr bwMode="auto">
          <a:xfrm>
            <a:off x="3628231" y="3493294"/>
            <a:ext cx="6096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13" name="Content Placeholder 14">
            <a:extLst>
              <a:ext uri="{FF2B5EF4-FFF2-40B4-BE49-F238E27FC236}">
                <a16:creationId xmlns:a16="http://schemas.microsoft.com/office/drawing/2014/main" id="{6073F900-4BA0-49B7-8389-7DC3A9558562}"/>
              </a:ext>
            </a:extLst>
          </p:cNvPr>
          <p:cNvSpPr txBox="1">
            <a:spLocks/>
          </p:cNvSpPr>
          <p:nvPr/>
        </p:nvSpPr>
        <p:spPr bwMode="auto">
          <a:xfrm>
            <a:off x="4542631" y="5169967"/>
            <a:ext cx="4876800" cy="47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384" tIns="50691" rIns="101384" bIns="50691" numCol="1" rtlCol="0" anchor="t" anchorCtr="0" compatLnSpc="1">
            <a:prstTxWarp prst="textNoShape">
              <a:avLst/>
            </a:prstTxWarp>
            <a:spAutoFit/>
          </a:bodyPr>
          <a:lstStyle>
            <a:lvl1pPr marL="342900" indent="-342900" algn="l" defTabSz="1014413" rtl="0" eaLnBrk="0" fontAlgn="base" hangingPunct="0">
              <a:lnSpc>
                <a:spcPct val="150000"/>
              </a:lnSpc>
              <a:spcBef>
                <a:spcPct val="20000"/>
              </a:spcBef>
              <a:spcAft>
                <a:spcPct val="0"/>
              </a:spcAft>
              <a:buFont typeface="Arial" panose="020B0604020202020204" pitchFamily="34" charset="0"/>
              <a:defRPr sz="2600" b="1">
                <a:solidFill>
                  <a:srgbClr val="003399"/>
                </a:solidFill>
                <a:latin typeface="+mn-lt"/>
                <a:ea typeface="+mn-ea"/>
                <a:cs typeface="+mn-cs"/>
              </a:defRPr>
            </a:lvl1pPr>
            <a:lvl2pPr marL="374650" indent="6350" algn="l" defTabSz="1014413" rtl="0" eaLnBrk="0" fontAlgn="base" hangingPunct="0">
              <a:spcBef>
                <a:spcPct val="20000"/>
              </a:spcBef>
              <a:spcAft>
                <a:spcPct val="0"/>
              </a:spcAft>
              <a:defRPr sz="2200" b="1">
                <a:solidFill>
                  <a:srgbClr val="FF6600"/>
                </a:solidFill>
                <a:latin typeface="+mn-lt"/>
              </a:defRPr>
            </a:lvl2pPr>
            <a:lvl3pPr marL="755650" indent="158750" algn="l" defTabSz="1014413" rtl="0" eaLnBrk="0" fontAlgn="base" hangingPunct="0">
              <a:spcBef>
                <a:spcPct val="20000"/>
              </a:spcBef>
              <a:spcAft>
                <a:spcPct val="0"/>
              </a:spcAft>
              <a:defRPr sz="2200" i="1">
                <a:solidFill>
                  <a:srgbClr val="FF6600"/>
                </a:solidFill>
                <a:latin typeface="+mn-lt"/>
              </a:defRPr>
            </a:lvl3pPr>
            <a:lvl4pPr marL="1143000" indent="6350" algn="l" defTabSz="1014413" rtl="0" eaLnBrk="0" fontAlgn="base" hangingPunct="0">
              <a:spcBef>
                <a:spcPct val="20000"/>
              </a:spcBef>
              <a:spcAft>
                <a:spcPct val="0"/>
              </a:spcAft>
              <a:defRPr sz="2200" i="1">
                <a:solidFill>
                  <a:srgbClr val="003399"/>
                </a:solidFill>
                <a:latin typeface="+mn-lt"/>
              </a:defRPr>
            </a:lvl4pPr>
            <a:lvl5pPr marL="1524000" indent="304800" algn="l" defTabSz="1014413" rtl="0" eaLnBrk="0" fontAlgn="base" hangingPunct="0">
              <a:spcBef>
                <a:spcPct val="20000"/>
              </a:spcBef>
              <a:spcAft>
                <a:spcPct val="0"/>
              </a:spcAft>
              <a:defRPr sz="2000">
                <a:solidFill>
                  <a:srgbClr val="003399"/>
                </a:solidFill>
                <a:latin typeface="+mn-lt"/>
              </a:defRPr>
            </a:lvl5pPr>
            <a:lvl6pPr marL="1981200" algn="l" defTabSz="1014413" rtl="0" fontAlgn="base">
              <a:spcBef>
                <a:spcPct val="20000"/>
              </a:spcBef>
              <a:spcAft>
                <a:spcPct val="0"/>
              </a:spcAft>
              <a:defRPr sz="2000">
                <a:solidFill>
                  <a:srgbClr val="003399"/>
                </a:solidFill>
                <a:latin typeface="+mn-lt"/>
              </a:defRPr>
            </a:lvl6pPr>
            <a:lvl7pPr marL="2438400" algn="l" defTabSz="1014413" rtl="0" fontAlgn="base">
              <a:spcBef>
                <a:spcPct val="20000"/>
              </a:spcBef>
              <a:spcAft>
                <a:spcPct val="0"/>
              </a:spcAft>
              <a:defRPr sz="2000">
                <a:solidFill>
                  <a:srgbClr val="003399"/>
                </a:solidFill>
                <a:latin typeface="+mn-lt"/>
              </a:defRPr>
            </a:lvl7pPr>
            <a:lvl8pPr marL="2895600" algn="l" defTabSz="1014413" rtl="0" fontAlgn="base">
              <a:spcBef>
                <a:spcPct val="20000"/>
              </a:spcBef>
              <a:spcAft>
                <a:spcPct val="0"/>
              </a:spcAft>
              <a:defRPr sz="2000">
                <a:solidFill>
                  <a:srgbClr val="003399"/>
                </a:solidFill>
                <a:latin typeface="+mn-lt"/>
              </a:defRPr>
            </a:lvl8pPr>
            <a:lvl9pPr marL="3352800" algn="l" defTabSz="1014413" rtl="0" fontAlgn="base">
              <a:spcBef>
                <a:spcPct val="20000"/>
              </a:spcBef>
              <a:spcAft>
                <a:spcPct val="0"/>
              </a:spcAft>
              <a:defRPr sz="2000">
                <a:solidFill>
                  <a:srgbClr val="003399"/>
                </a:solidFill>
                <a:latin typeface="+mn-lt"/>
              </a:defRPr>
            </a:lvl9pPr>
          </a:lstStyle>
          <a:p>
            <a:r>
              <a:rPr lang="en-SG" sz="1800" i="1" kern="0" dirty="0"/>
              <a:t>Fig: extraction of interesting information</a:t>
            </a:r>
          </a:p>
        </p:txBody>
      </p:sp>
      <p:pic>
        <p:nvPicPr>
          <p:cNvPr id="9" name="Content Placeholder 8" descr="A screenshot of text&#10;&#10;Description generated with very high confidence">
            <a:extLst>
              <a:ext uri="{FF2B5EF4-FFF2-40B4-BE49-F238E27FC236}">
                <a16:creationId xmlns:a16="http://schemas.microsoft.com/office/drawing/2014/main" id="{3596F8CC-93E2-4F8C-B4B8-4E620436248A}"/>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116866" y="1125182"/>
            <a:ext cx="2287681" cy="5908675"/>
          </a:xfrm>
        </p:spPr>
      </p:pic>
      <p:pic>
        <p:nvPicPr>
          <p:cNvPr id="7" name="Picture 6">
            <a:extLst>
              <a:ext uri="{FF2B5EF4-FFF2-40B4-BE49-F238E27FC236}">
                <a16:creationId xmlns:a16="http://schemas.microsoft.com/office/drawing/2014/main" id="{6D45EF3D-6C8D-41F8-8FD7-79EDD20C0DC7}"/>
              </a:ext>
            </a:extLst>
          </p:cNvPr>
          <p:cNvPicPr>
            <a:picLocks noChangeAspect="1"/>
          </p:cNvPicPr>
          <p:nvPr/>
        </p:nvPicPr>
        <p:blipFill>
          <a:blip r:embed="rId4"/>
          <a:stretch>
            <a:fillRect/>
          </a:stretch>
        </p:blipFill>
        <p:spPr>
          <a:xfrm>
            <a:off x="4390231" y="3283744"/>
            <a:ext cx="5610225" cy="723900"/>
          </a:xfrm>
          <a:prstGeom prst="rect">
            <a:avLst/>
          </a:prstGeom>
        </p:spPr>
      </p:pic>
    </p:spTree>
    <p:extLst>
      <p:ext uri="{BB962C8B-B14F-4D97-AF65-F5344CB8AC3E}">
        <p14:creationId xmlns:p14="http://schemas.microsoft.com/office/powerpoint/2010/main" val="3936573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FB49-2C7C-43AD-B052-E7AB4BAF5982}"/>
              </a:ext>
            </a:extLst>
          </p:cNvPr>
          <p:cNvSpPr>
            <a:spLocks noGrp="1"/>
          </p:cNvSpPr>
          <p:nvPr>
            <p:ph type="title"/>
          </p:nvPr>
        </p:nvSpPr>
        <p:spPr/>
        <p:txBody>
          <a:bodyPr/>
          <a:lstStyle/>
          <a:p>
            <a:r>
              <a:rPr lang="en-SG" dirty="0"/>
              <a:t>PANDAS DATA FRAME</a:t>
            </a:r>
          </a:p>
        </p:txBody>
      </p:sp>
      <p:pic>
        <p:nvPicPr>
          <p:cNvPr id="6" name="Content Placeholder 5" descr="A close up of a building&#10;&#10;Description generated with high confidence">
            <a:extLst>
              <a:ext uri="{FF2B5EF4-FFF2-40B4-BE49-F238E27FC236}">
                <a16:creationId xmlns:a16="http://schemas.microsoft.com/office/drawing/2014/main" id="{26AE57BA-DC3A-475F-B22C-32CDFACD2592}"/>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04427" y="1390929"/>
            <a:ext cx="9305925" cy="5360073"/>
          </a:xfrm>
        </p:spPr>
      </p:pic>
      <p:sp>
        <p:nvSpPr>
          <p:cNvPr id="4" name="Footer Placeholder 3">
            <a:extLst>
              <a:ext uri="{FF2B5EF4-FFF2-40B4-BE49-F238E27FC236}">
                <a16:creationId xmlns:a16="http://schemas.microsoft.com/office/drawing/2014/main" id="{1417F514-6D8A-4D75-A03C-339E9B63972A}"/>
              </a:ext>
            </a:extLst>
          </p:cNvPr>
          <p:cNvSpPr>
            <a:spLocks noGrp="1"/>
          </p:cNvSpPr>
          <p:nvPr>
            <p:ph type="ftr" sz="quarter" idx="16"/>
          </p:nvPr>
        </p:nvSpPr>
        <p:spPr/>
        <p:txBody>
          <a:bodyPr/>
          <a:lstStyle/>
          <a:p>
            <a:pPr>
              <a:defRPr/>
            </a:pPr>
            <a:endParaRPr lang="en-GB"/>
          </a:p>
          <a:p>
            <a:pPr>
              <a:defRPr/>
            </a:pPr>
            <a:endParaRPr lang="en-GB"/>
          </a:p>
        </p:txBody>
      </p:sp>
      <p:sp>
        <p:nvSpPr>
          <p:cNvPr id="7" name="Content Placeholder 14">
            <a:extLst>
              <a:ext uri="{FF2B5EF4-FFF2-40B4-BE49-F238E27FC236}">
                <a16:creationId xmlns:a16="http://schemas.microsoft.com/office/drawing/2014/main" id="{CA8BD455-48C7-45A5-86DB-334A9CF7080C}"/>
              </a:ext>
            </a:extLst>
          </p:cNvPr>
          <p:cNvSpPr txBox="1">
            <a:spLocks/>
          </p:cNvSpPr>
          <p:nvPr/>
        </p:nvSpPr>
        <p:spPr bwMode="auto">
          <a:xfrm>
            <a:off x="3094831" y="6751002"/>
            <a:ext cx="4876800" cy="47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384" tIns="50691" rIns="101384" bIns="50691" numCol="1" rtlCol="0" anchor="t" anchorCtr="0" compatLnSpc="1">
            <a:prstTxWarp prst="textNoShape">
              <a:avLst/>
            </a:prstTxWarp>
            <a:spAutoFit/>
          </a:bodyPr>
          <a:lstStyle>
            <a:lvl1pPr marL="342900" indent="-342900" algn="l" defTabSz="1014413" rtl="0" eaLnBrk="0" fontAlgn="base" hangingPunct="0">
              <a:lnSpc>
                <a:spcPct val="150000"/>
              </a:lnSpc>
              <a:spcBef>
                <a:spcPct val="20000"/>
              </a:spcBef>
              <a:spcAft>
                <a:spcPct val="0"/>
              </a:spcAft>
              <a:buFont typeface="Arial" panose="020B0604020202020204" pitchFamily="34" charset="0"/>
              <a:defRPr sz="2600" b="1">
                <a:solidFill>
                  <a:srgbClr val="003399"/>
                </a:solidFill>
                <a:latin typeface="+mn-lt"/>
                <a:ea typeface="+mn-ea"/>
                <a:cs typeface="+mn-cs"/>
              </a:defRPr>
            </a:lvl1pPr>
            <a:lvl2pPr marL="374650" indent="6350" algn="l" defTabSz="1014413" rtl="0" eaLnBrk="0" fontAlgn="base" hangingPunct="0">
              <a:spcBef>
                <a:spcPct val="20000"/>
              </a:spcBef>
              <a:spcAft>
                <a:spcPct val="0"/>
              </a:spcAft>
              <a:defRPr sz="2200" b="1">
                <a:solidFill>
                  <a:srgbClr val="FF6600"/>
                </a:solidFill>
                <a:latin typeface="+mn-lt"/>
              </a:defRPr>
            </a:lvl2pPr>
            <a:lvl3pPr marL="755650" indent="158750" algn="l" defTabSz="1014413" rtl="0" eaLnBrk="0" fontAlgn="base" hangingPunct="0">
              <a:spcBef>
                <a:spcPct val="20000"/>
              </a:spcBef>
              <a:spcAft>
                <a:spcPct val="0"/>
              </a:spcAft>
              <a:defRPr sz="2200" i="1">
                <a:solidFill>
                  <a:srgbClr val="FF6600"/>
                </a:solidFill>
                <a:latin typeface="+mn-lt"/>
              </a:defRPr>
            </a:lvl3pPr>
            <a:lvl4pPr marL="1143000" indent="6350" algn="l" defTabSz="1014413" rtl="0" eaLnBrk="0" fontAlgn="base" hangingPunct="0">
              <a:spcBef>
                <a:spcPct val="20000"/>
              </a:spcBef>
              <a:spcAft>
                <a:spcPct val="0"/>
              </a:spcAft>
              <a:defRPr sz="2200" i="1">
                <a:solidFill>
                  <a:srgbClr val="003399"/>
                </a:solidFill>
                <a:latin typeface="+mn-lt"/>
              </a:defRPr>
            </a:lvl4pPr>
            <a:lvl5pPr marL="1524000" indent="304800" algn="l" defTabSz="1014413" rtl="0" eaLnBrk="0" fontAlgn="base" hangingPunct="0">
              <a:spcBef>
                <a:spcPct val="20000"/>
              </a:spcBef>
              <a:spcAft>
                <a:spcPct val="0"/>
              </a:spcAft>
              <a:defRPr sz="2000">
                <a:solidFill>
                  <a:srgbClr val="003399"/>
                </a:solidFill>
                <a:latin typeface="+mn-lt"/>
              </a:defRPr>
            </a:lvl5pPr>
            <a:lvl6pPr marL="1981200" algn="l" defTabSz="1014413" rtl="0" fontAlgn="base">
              <a:spcBef>
                <a:spcPct val="20000"/>
              </a:spcBef>
              <a:spcAft>
                <a:spcPct val="0"/>
              </a:spcAft>
              <a:defRPr sz="2000">
                <a:solidFill>
                  <a:srgbClr val="003399"/>
                </a:solidFill>
                <a:latin typeface="+mn-lt"/>
              </a:defRPr>
            </a:lvl6pPr>
            <a:lvl7pPr marL="2438400" algn="l" defTabSz="1014413" rtl="0" fontAlgn="base">
              <a:spcBef>
                <a:spcPct val="20000"/>
              </a:spcBef>
              <a:spcAft>
                <a:spcPct val="0"/>
              </a:spcAft>
              <a:defRPr sz="2000">
                <a:solidFill>
                  <a:srgbClr val="003399"/>
                </a:solidFill>
                <a:latin typeface="+mn-lt"/>
              </a:defRPr>
            </a:lvl7pPr>
            <a:lvl8pPr marL="2895600" algn="l" defTabSz="1014413" rtl="0" fontAlgn="base">
              <a:spcBef>
                <a:spcPct val="20000"/>
              </a:spcBef>
              <a:spcAft>
                <a:spcPct val="0"/>
              </a:spcAft>
              <a:defRPr sz="2000">
                <a:solidFill>
                  <a:srgbClr val="003399"/>
                </a:solidFill>
                <a:latin typeface="+mn-lt"/>
              </a:defRPr>
            </a:lvl8pPr>
            <a:lvl9pPr marL="3352800" algn="l" defTabSz="1014413" rtl="0" fontAlgn="base">
              <a:spcBef>
                <a:spcPct val="20000"/>
              </a:spcBef>
              <a:spcAft>
                <a:spcPct val="0"/>
              </a:spcAft>
              <a:defRPr sz="2000">
                <a:solidFill>
                  <a:srgbClr val="003399"/>
                </a:solidFill>
                <a:latin typeface="+mn-lt"/>
              </a:defRPr>
            </a:lvl9pPr>
          </a:lstStyle>
          <a:p>
            <a:r>
              <a:rPr lang="en-SG" sz="1800" i="1" kern="0" dirty="0"/>
              <a:t>Fig: unstructured to structured data</a:t>
            </a:r>
          </a:p>
        </p:txBody>
      </p:sp>
    </p:spTree>
    <p:extLst>
      <p:ext uri="{BB962C8B-B14F-4D97-AF65-F5344CB8AC3E}">
        <p14:creationId xmlns:p14="http://schemas.microsoft.com/office/powerpoint/2010/main" val="342752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7F73-CF76-450B-ACE2-8A4287AD00EB}"/>
              </a:ext>
            </a:extLst>
          </p:cNvPr>
          <p:cNvSpPr>
            <a:spLocks noGrp="1"/>
          </p:cNvSpPr>
          <p:nvPr>
            <p:ph type="title"/>
          </p:nvPr>
        </p:nvSpPr>
        <p:spPr/>
        <p:txBody>
          <a:bodyPr/>
          <a:lstStyle/>
          <a:p>
            <a:r>
              <a:rPr lang="en-SG" dirty="0"/>
              <a:t>Are we protected?</a:t>
            </a:r>
          </a:p>
        </p:txBody>
      </p:sp>
      <p:sp>
        <p:nvSpPr>
          <p:cNvPr id="3" name="Content Placeholder 2">
            <a:extLst>
              <a:ext uri="{FF2B5EF4-FFF2-40B4-BE49-F238E27FC236}">
                <a16:creationId xmlns:a16="http://schemas.microsoft.com/office/drawing/2014/main" id="{D7015453-3844-481B-8FDE-98A17375D611}"/>
              </a:ext>
            </a:extLst>
          </p:cNvPr>
          <p:cNvSpPr>
            <a:spLocks noGrp="1"/>
          </p:cNvSpPr>
          <p:nvPr>
            <p:ph sz="quarter" idx="13"/>
          </p:nvPr>
        </p:nvSpPr>
        <p:spPr>
          <a:xfrm>
            <a:off x="199232" y="1588294"/>
            <a:ext cx="9952831" cy="5791200"/>
          </a:xfrm>
        </p:spPr>
        <p:txBody>
          <a:bodyPr/>
          <a:lstStyle/>
          <a:p>
            <a:pPr marL="457200" indent="-457200">
              <a:buFont typeface="Arial" panose="020B0604020202020204" pitchFamily="34" charset="0"/>
              <a:buChar char="•"/>
            </a:pPr>
            <a:r>
              <a:rPr lang="en-SG" b="0" dirty="0"/>
              <a:t>What is Cyber-threat?</a:t>
            </a:r>
          </a:p>
          <a:p>
            <a:pPr marL="457200" indent="-457200">
              <a:buFont typeface="Arial" panose="020B0604020202020204" pitchFamily="34" charset="0"/>
              <a:buChar char="•"/>
            </a:pPr>
            <a:r>
              <a:rPr lang="en-SG" b="0" dirty="0"/>
              <a:t>Exponential increase of Cyber threats over the last decade, why?</a:t>
            </a:r>
          </a:p>
          <a:p>
            <a:pPr marL="457200" indent="-457200">
              <a:buFont typeface="Arial" panose="020B0604020202020204" pitchFamily="34" charset="0"/>
              <a:buChar char="•"/>
            </a:pPr>
            <a:r>
              <a:rPr lang="en-SG" b="0" dirty="0"/>
              <a:t>Cyber Security</a:t>
            </a:r>
          </a:p>
          <a:p>
            <a:pPr marL="457200" indent="-457200">
              <a:buFont typeface="Arial" panose="020B0604020202020204" pitchFamily="34" charset="0"/>
              <a:buChar char="•"/>
            </a:pPr>
            <a:r>
              <a:rPr lang="en-SG" b="0" dirty="0"/>
              <a:t>Security Concerns of the Organisations.</a:t>
            </a:r>
          </a:p>
          <a:p>
            <a:pPr marL="457200" indent="-457200">
              <a:buFont typeface="Arial" panose="020B0604020202020204" pitchFamily="34" charset="0"/>
              <a:buChar char="•"/>
            </a:pPr>
            <a:r>
              <a:rPr lang="en-US" b="0" i="1" dirty="0"/>
              <a:t>"There are two types of companies: those that have been hacked, and those that don't know they have been hacked.“ by Cisco CEO John Chambers.</a:t>
            </a:r>
            <a:endParaRPr lang="en-SG" b="0" i="1" dirty="0"/>
          </a:p>
        </p:txBody>
      </p:sp>
      <p:sp>
        <p:nvSpPr>
          <p:cNvPr id="4" name="Footer Placeholder 3">
            <a:extLst>
              <a:ext uri="{FF2B5EF4-FFF2-40B4-BE49-F238E27FC236}">
                <a16:creationId xmlns:a16="http://schemas.microsoft.com/office/drawing/2014/main" id="{16CC37C6-543A-4E19-A56F-8763B463D7A3}"/>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1575225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FB49-2C7C-43AD-B052-E7AB4BAF5982}"/>
              </a:ext>
            </a:extLst>
          </p:cNvPr>
          <p:cNvSpPr>
            <a:spLocks noGrp="1"/>
          </p:cNvSpPr>
          <p:nvPr>
            <p:ph type="title"/>
          </p:nvPr>
        </p:nvSpPr>
        <p:spPr/>
        <p:txBody>
          <a:bodyPr/>
          <a:lstStyle/>
          <a:p>
            <a:r>
              <a:rPr lang="en-SG" dirty="0"/>
              <a:t>TFIDF MATRIX</a:t>
            </a:r>
          </a:p>
        </p:txBody>
      </p:sp>
      <p:sp>
        <p:nvSpPr>
          <p:cNvPr id="4" name="Footer Placeholder 3">
            <a:extLst>
              <a:ext uri="{FF2B5EF4-FFF2-40B4-BE49-F238E27FC236}">
                <a16:creationId xmlns:a16="http://schemas.microsoft.com/office/drawing/2014/main" id="{1417F514-6D8A-4D75-A03C-339E9B63972A}"/>
              </a:ext>
            </a:extLst>
          </p:cNvPr>
          <p:cNvSpPr>
            <a:spLocks noGrp="1"/>
          </p:cNvSpPr>
          <p:nvPr>
            <p:ph type="ftr" sz="quarter" idx="16"/>
          </p:nvPr>
        </p:nvSpPr>
        <p:spPr/>
        <p:txBody>
          <a:bodyPr/>
          <a:lstStyle/>
          <a:p>
            <a:pPr>
              <a:defRPr/>
            </a:pPr>
            <a:endParaRPr lang="en-GB"/>
          </a:p>
          <a:p>
            <a:pPr>
              <a:defRPr/>
            </a:pPr>
            <a:endParaRPr lang="en-GB"/>
          </a:p>
        </p:txBody>
      </p:sp>
      <p:pic>
        <p:nvPicPr>
          <p:cNvPr id="5" name="Picture 4" descr="A screenshot of a cell phone&#10;&#10;Description generated with high confidence">
            <a:extLst>
              <a:ext uri="{FF2B5EF4-FFF2-40B4-BE49-F238E27FC236}">
                <a16:creationId xmlns:a16="http://schemas.microsoft.com/office/drawing/2014/main" id="{8916C766-918E-4457-B373-952F5626B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31" y="1283493"/>
            <a:ext cx="2286000" cy="5951157"/>
          </a:xfrm>
          <a:prstGeom prst="rect">
            <a:avLst/>
          </a:prstGeom>
        </p:spPr>
      </p:pic>
      <p:pic>
        <p:nvPicPr>
          <p:cNvPr id="6" name="Picture 5" descr="A screenshot of a computer&#10;&#10;Description generated with very high confidence">
            <a:extLst>
              <a:ext uri="{FF2B5EF4-FFF2-40B4-BE49-F238E27FC236}">
                <a16:creationId xmlns:a16="http://schemas.microsoft.com/office/drawing/2014/main" id="{9E755424-DB15-4E2C-A0EB-7F66126367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127" y="2274094"/>
            <a:ext cx="7245109" cy="2882488"/>
          </a:xfrm>
          <a:prstGeom prst="rect">
            <a:avLst/>
          </a:prstGeom>
        </p:spPr>
      </p:pic>
    </p:spTree>
    <p:extLst>
      <p:ext uri="{BB962C8B-B14F-4D97-AF65-F5344CB8AC3E}">
        <p14:creationId xmlns:p14="http://schemas.microsoft.com/office/powerpoint/2010/main" val="278361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0DB7-32F1-4ED5-8FA5-8DE779F634A9}"/>
              </a:ext>
            </a:extLst>
          </p:cNvPr>
          <p:cNvSpPr>
            <a:spLocks noGrp="1"/>
          </p:cNvSpPr>
          <p:nvPr>
            <p:ph type="title"/>
          </p:nvPr>
        </p:nvSpPr>
        <p:spPr/>
        <p:txBody>
          <a:bodyPr/>
          <a:lstStyle/>
          <a:p>
            <a:r>
              <a:rPr lang="en-SG" dirty="0"/>
              <a:t>Ward Clustering Algorithm</a:t>
            </a:r>
          </a:p>
        </p:txBody>
      </p:sp>
      <p:sp>
        <p:nvSpPr>
          <p:cNvPr id="3" name="Content Placeholder 2">
            <a:extLst>
              <a:ext uri="{FF2B5EF4-FFF2-40B4-BE49-F238E27FC236}">
                <a16:creationId xmlns:a16="http://schemas.microsoft.com/office/drawing/2014/main" id="{F7EA12DC-59D5-4A66-A661-8681769A87AD}"/>
              </a:ext>
            </a:extLst>
          </p:cNvPr>
          <p:cNvSpPr>
            <a:spLocks noGrp="1"/>
          </p:cNvSpPr>
          <p:nvPr>
            <p:ph sz="quarter" idx="13"/>
          </p:nvPr>
        </p:nvSpPr>
        <p:spPr>
          <a:xfrm>
            <a:off x="961231" y="1588294"/>
            <a:ext cx="8915400" cy="5181600"/>
          </a:xfrm>
        </p:spPr>
        <p:txBody>
          <a:bodyPr/>
          <a:lstStyle/>
          <a:p>
            <a:pPr>
              <a:lnSpc>
                <a:spcPct val="100000"/>
              </a:lnSpc>
            </a:pPr>
            <a:r>
              <a:rPr lang="en-US" dirty="0"/>
              <a:t>Agglomerative Algorithm</a:t>
            </a:r>
          </a:p>
          <a:p>
            <a:pPr marL="457200" indent="-457200">
              <a:lnSpc>
                <a:spcPct val="100000"/>
              </a:lnSpc>
              <a:buFont typeface="Arial" panose="020B0604020202020204" pitchFamily="34" charset="0"/>
              <a:buChar char="•"/>
            </a:pPr>
            <a:r>
              <a:rPr lang="en-US" b="0" dirty="0"/>
              <a:t>Construct the finest partition.</a:t>
            </a:r>
          </a:p>
          <a:p>
            <a:pPr marL="457200" indent="-457200">
              <a:lnSpc>
                <a:spcPct val="100000"/>
              </a:lnSpc>
              <a:buFont typeface="Arial" panose="020B0604020202020204" pitchFamily="34" charset="0"/>
              <a:buChar char="•"/>
            </a:pPr>
            <a:r>
              <a:rPr lang="en-US" b="0" dirty="0"/>
              <a:t>Compute the distance matrix D.</a:t>
            </a:r>
          </a:p>
          <a:p>
            <a:pPr marL="0" indent="0">
              <a:lnSpc>
                <a:spcPct val="100000"/>
              </a:lnSpc>
            </a:pPr>
            <a:endParaRPr lang="en-US" b="0" dirty="0"/>
          </a:p>
          <a:p>
            <a:pPr>
              <a:lnSpc>
                <a:spcPct val="100000"/>
              </a:lnSpc>
            </a:pPr>
            <a:r>
              <a:rPr lang="en-US" dirty="0"/>
              <a:t>DO</a:t>
            </a:r>
          </a:p>
          <a:p>
            <a:pPr marL="457200" indent="-457200">
              <a:lnSpc>
                <a:spcPct val="100000"/>
              </a:lnSpc>
              <a:buFont typeface="Arial" panose="020B0604020202020204" pitchFamily="34" charset="0"/>
              <a:buChar char="•"/>
            </a:pPr>
            <a:r>
              <a:rPr lang="en-US" b="0" dirty="0"/>
              <a:t>Find the two clusters with the closest distance.</a:t>
            </a:r>
          </a:p>
          <a:p>
            <a:pPr marL="457200" indent="-457200">
              <a:lnSpc>
                <a:spcPct val="100000"/>
              </a:lnSpc>
              <a:buFont typeface="Arial" panose="020B0604020202020204" pitchFamily="34" charset="0"/>
              <a:buChar char="•"/>
            </a:pPr>
            <a:r>
              <a:rPr lang="en-US" b="0" dirty="0"/>
              <a:t>Put those two clusters into one cluster.</a:t>
            </a:r>
          </a:p>
          <a:p>
            <a:pPr marL="457200" indent="-457200">
              <a:lnSpc>
                <a:spcPct val="100000"/>
              </a:lnSpc>
              <a:buFont typeface="Arial" panose="020B0604020202020204" pitchFamily="34" charset="0"/>
              <a:buChar char="•"/>
            </a:pPr>
            <a:r>
              <a:rPr lang="en-US" b="0" dirty="0"/>
              <a:t>Compute the distance between the new groups and obtain a reduced distance matrix D.</a:t>
            </a:r>
          </a:p>
          <a:p>
            <a:pPr marL="457200" indent="-457200">
              <a:lnSpc>
                <a:spcPct val="100000"/>
              </a:lnSpc>
              <a:buFont typeface="Arial" panose="020B0604020202020204" pitchFamily="34" charset="0"/>
              <a:buChar char="•"/>
            </a:pPr>
            <a:r>
              <a:rPr lang="en-US" b="0" dirty="0"/>
              <a:t>UNTIL all clusters are agglomerated . </a:t>
            </a:r>
            <a:endParaRPr lang="en-SG" b="0" dirty="0"/>
          </a:p>
        </p:txBody>
      </p:sp>
    </p:spTree>
    <p:extLst>
      <p:ext uri="{BB962C8B-B14F-4D97-AF65-F5344CB8AC3E}">
        <p14:creationId xmlns:p14="http://schemas.microsoft.com/office/powerpoint/2010/main" val="169552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a16="http://schemas.microsoft.com/office/drawing/2014/main" id="{E6FF3A54-AF1F-43EE-8D3F-DF4C85C70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664" y="292894"/>
            <a:ext cx="6391704" cy="7010400"/>
          </a:xfrm>
          <a:prstGeom prst="rect">
            <a:avLst/>
          </a:prstGeom>
        </p:spPr>
      </p:pic>
      <p:sp>
        <p:nvSpPr>
          <p:cNvPr id="4" name="Footer Placeholder 3">
            <a:extLst>
              <a:ext uri="{FF2B5EF4-FFF2-40B4-BE49-F238E27FC236}">
                <a16:creationId xmlns:a16="http://schemas.microsoft.com/office/drawing/2014/main" id="{959A62F1-6953-4405-B14A-0EF265BF1F51}"/>
              </a:ext>
            </a:extLst>
          </p:cNvPr>
          <p:cNvSpPr>
            <a:spLocks noGrp="1"/>
          </p:cNvSpPr>
          <p:nvPr>
            <p:ph type="ftr" sz="quarter" idx="16"/>
          </p:nvPr>
        </p:nvSpPr>
        <p:spPr>
          <a:xfrm>
            <a:off x="3362870" y="7040540"/>
            <a:ext cx="3426321" cy="404427"/>
          </a:xfrm>
        </p:spPr>
        <p:txBody>
          <a:bodyPr vert="horz" lIns="91440" tIns="45720" rIns="91440" bIns="45720" rtlCol="0" anchor="ctr">
            <a:normAutofit/>
          </a:bodyPr>
          <a:lstStyle/>
          <a:p>
            <a:pPr eaLnBrk="1" hangingPunct="1">
              <a:spcAft>
                <a:spcPts val="600"/>
              </a:spcAft>
              <a:defRPr/>
            </a:pPr>
            <a:endParaRPr lang="en-US" sz="1200" kern="1200">
              <a:solidFill>
                <a:schemeClr val="tx1">
                  <a:tint val="75000"/>
                </a:schemeClr>
              </a:solidFill>
              <a:latin typeface="+mn-lt"/>
              <a:ea typeface="+mn-ea"/>
              <a:cs typeface="+mn-cs"/>
            </a:endParaRPr>
          </a:p>
          <a:p>
            <a:pPr eaLnBrk="1" hangingPunct="1">
              <a:spcAft>
                <a:spcPts val="600"/>
              </a:spcAft>
              <a:defRPr/>
            </a:pPr>
            <a:endParaRPr lang="en-US" sz="12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49862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64A2-F7B2-4E88-8F3C-B1EAB10D980D}"/>
              </a:ext>
            </a:extLst>
          </p:cNvPr>
          <p:cNvSpPr>
            <a:spLocks noGrp="1"/>
          </p:cNvSpPr>
          <p:nvPr>
            <p:ph type="title"/>
          </p:nvPr>
        </p:nvSpPr>
        <p:spPr/>
        <p:txBody>
          <a:bodyPr/>
          <a:lstStyle/>
          <a:p>
            <a:r>
              <a:rPr lang="en-SG" dirty="0"/>
              <a:t>K- Means Clustering</a:t>
            </a:r>
          </a:p>
        </p:txBody>
      </p:sp>
      <p:sp>
        <p:nvSpPr>
          <p:cNvPr id="4" name="Footer Placeholder 3">
            <a:extLst>
              <a:ext uri="{FF2B5EF4-FFF2-40B4-BE49-F238E27FC236}">
                <a16:creationId xmlns:a16="http://schemas.microsoft.com/office/drawing/2014/main" id="{C3C00CBD-70F7-494D-B18E-312D6EE4E533}"/>
              </a:ext>
            </a:extLst>
          </p:cNvPr>
          <p:cNvSpPr>
            <a:spLocks noGrp="1"/>
          </p:cNvSpPr>
          <p:nvPr>
            <p:ph type="ftr" sz="quarter" idx="16"/>
          </p:nvPr>
        </p:nvSpPr>
        <p:spPr/>
        <p:txBody>
          <a:bodyPr/>
          <a:lstStyle/>
          <a:p>
            <a:pPr>
              <a:defRPr/>
            </a:pPr>
            <a:endParaRPr lang="en-GB"/>
          </a:p>
          <a:p>
            <a:pPr>
              <a:defRPr/>
            </a:pPr>
            <a:endParaRPr lang="en-GB"/>
          </a:p>
        </p:txBody>
      </p:sp>
      <p:sp>
        <p:nvSpPr>
          <p:cNvPr id="7" name="Rectangle 6">
            <a:extLst>
              <a:ext uri="{FF2B5EF4-FFF2-40B4-BE49-F238E27FC236}">
                <a16:creationId xmlns:a16="http://schemas.microsoft.com/office/drawing/2014/main" id="{6769C43B-F16E-4230-82FE-D4A9C3B92336}"/>
              </a:ext>
            </a:extLst>
          </p:cNvPr>
          <p:cNvSpPr/>
          <p:nvPr/>
        </p:nvSpPr>
        <p:spPr>
          <a:xfrm>
            <a:off x="275431" y="1435894"/>
            <a:ext cx="9296400" cy="6543330"/>
          </a:xfrm>
          <a:prstGeom prst="rect">
            <a:avLst/>
          </a:prstGeom>
        </p:spPr>
        <p:txBody>
          <a:bodyPr wrap="square">
            <a:spAutoFit/>
          </a:bodyPr>
          <a:lstStyle/>
          <a:p>
            <a:pPr marL="457200" indent="-457200" defTabSz="1014413">
              <a:spcBef>
                <a:spcPct val="20000"/>
              </a:spcBef>
              <a:buFont typeface="Arial" panose="020B0604020202020204" pitchFamily="34" charset="0"/>
              <a:buChar char="•"/>
            </a:pPr>
            <a:r>
              <a:rPr lang="en-US" sz="2600" dirty="0">
                <a:solidFill>
                  <a:srgbClr val="003399"/>
                </a:solidFill>
                <a:latin typeface="+mn-lt"/>
                <a:cs typeface="+mn-cs"/>
              </a:rPr>
              <a:t>A cluster is a group of data points that are grouped together due to similarities in their features</a:t>
            </a:r>
          </a:p>
          <a:p>
            <a:pPr marL="457200" indent="-457200" defTabSz="1014413">
              <a:spcBef>
                <a:spcPct val="20000"/>
              </a:spcBef>
              <a:buFont typeface="Arial" panose="020B0604020202020204" pitchFamily="34" charset="0"/>
              <a:buChar char="•"/>
            </a:pPr>
            <a:r>
              <a:rPr lang="en-SG" sz="2600" dirty="0">
                <a:solidFill>
                  <a:srgbClr val="003399"/>
                </a:solidFill>
                <a:latin typeface="+mn-lt"/>
                <a:cs typeface="+mn-cs"/>
              </a:rPr>
              <a:t>unsupervised learning algorithm</a:t>
            </a:r>
          </a:p>
          <a:p>
            <a:pPr marL="457200" indent="-457200" defTabSz="1014413">
              <a:spcBef>
                <a:spcPct val="20000"/>
              </a:spcBef>
              <a:buFont typeface="Arial" panose="020B0604020202020204" pitchFamily="34" charset="0"/>
              <a:buChar char="•"/>
            </a:pPr>
            <a:r>
              <a:rPr lang="en-US" sz="2600" dirty="0">
                <a:solidFill>
                  <a:srgbClr val="003399"/>
                </a:solidFill>
                <a:latin typeface="+mn-lt"/>
                <a:cs typeface="+mn-cs"/>
              </a:rPr>
              <a:t>finds a fixed number (k) of clusters in a set of data</a:t>
            </a:r>
          </a:p>
          <a:p>
            <a:pPr marL="457200" indent="-457200" defTabSz="1014413">
              <a:spcBef>
                <a:spcPct val="20000"/>
              </a:spcBef>
              <a:buFont typeface="Arial" panose="020B0604020202020204" pitchFamily="34" charset="0"/>
              <a:buChar char="•"/>
            </a:pPr>
            <a:r>
              <a:rPr lang="en-US" sz="2600" dirty="0">
                <a:solidFill>
                  <a:srgbClr val="003399"/>
                </a:solidFill>
                <a:latin typeface="+mn-lt"/>
                <a:cs typeface="+mn-cs"/>
              </a:rPr>
              <a:t>A cluster is defined by a centroid, which is a point at the center of a cluster. </a:t>
            </a:r>
          </a:p>
          <a:p>
            <a:pPr marL="457200" indent="-457200" defTabSz="1014413">
              <a:spcBef>
                <a:spcPct val="20000"/>
              </a:spcBef>
              <a:buFont typeface="Arial" panose="020B0604020202020204" pitchFamily="34" charset="0"/>
              <a:buChar char="•"/>
            </a:pPr>
            <a:r>
              <a:rPr lang="en-US" sz="2600" dirty="0">
                <a:solidFill>
                  <a:srgbClr val="003399"/>
                </a:solidFill>
                <a:latin typeface="+mn-lt"/>
                <a:cs typeface="+mn-cs"/>
              </a:rPr>
              <a:t>Assign each data point to the closest corresponding centroid, using the standard Euclidean distance. </a:t>
            </a:r>
          </a:p>
          <a:p>
            <a:pPr marL="457200" indent="-457200" defTabSz="1014413">
              <a:spcBef>
                <a:spcPct val="20000"/>
              </a:spcBef>
              <a:buFont typeface="Arial" panose="020B0604020202020204" pitchFamily="34" charset="0"/>
              <a:buChar char="•"/>
            </a:pPr>
            <a:r>
              <a:rPr lang="en-US" sz="2600" dirty="0">
                <a:solidFill>
                  <a:srgbClr val="003399"/>
                </a:solidFill>
                <a:latin typeface="+mn-lt"/>
                <a:cs typeface="+mn-cs"/>
              </a:rPr>
              <a:t>For each centroid, calculate the mean of the values of all the points belonging to it. The mean value becomes the new value of the centroid.</a:t>
            </a:r>
          </a:p>
          <a:p>
            <a:pPr marL="457200" indent="-457200" defTabSz="1014413">
              <a:spcBef>
                <a:spcPct val="20000"/>
              </a:spcBef>
              <a:buFont typeface="Arial" panose="020B0604020202020204" pitchFamily="34" charset="0"/>
              <a:buChar char="•"/>
            </a:pPr>
            <a:endParaRPr lang="en-US" sz="2600" dirty="0">
              <a:solidFill>
                <a:srgbClr val="003399"/>
              </a:solidFill>
              <a:latin typeface="+mn-lt"/>
              <a:cs typeface="+mn-cs"/>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SG" sz="2600" dirty="0">
              <a:solidFill>
                <a:srgbClr val="003399"/>
              </a:solidFill>
              <a:latin typeface="+mn-lt"/>
              <a:cs typeface="+mn-cs"/>
            </a:endParaRPr>
          </a:p>
          <a:p>
            <a:pPr marL="342900" indent="-342900">
              <a:buFont typeface="Arial" panose="020B0604020202020204" pitchFamily="34" charset="0"/>
              <a:buChar char="•"/>
            </a:pPr>
            <a:endParaRPr lang="en-SG" sz="2600" dirty="0">
              <a:solidFill>
                <a:srgbClr val="003399"/>
              </a:solidFill>
              <a:latin typeface="+mn-lt"/>
              <a:cs typeface="+mn-cs"/>
            </a:endParaRPr>
          </a:p>
        </p:txBody>
      </p:sp>
    </p:spTree>
    <p:extLst>
      <p:ext uri="{BB962C8B-B14F-4D97-AF65-F5344CB8AC3E}">
        <p14:creationId xmlns:p14="http://schemas.microsoft.com/office/powerpoint/2010/main" val="1681459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B02F-DF62-46A0-8809-CA408EFC153D}"/>
              </a:ext>
            </a:extLst>
          </p:cNvPr>
          <p:cNvSpPr>
            <a:spLocks noGrp="1"/>
          </p:cNvSpPr>
          <p:nvPr>
            <p:ph type="title"/>
          </p:nvPr>
        </p:nvSpPr>
        <p:spPr/>
        <p:txBody>
          <a:bodyPr/>
          <a:lstStyle/>
          <a:p>
            <a:r>
              <a:rPr lang="en-SG" dirty="0"/>
              <a:t>Plotting into 2-D</a:t>
            </a:r>
          </a:p>
        </p:txBody>
      </p:sp>
      <p:pic>
        <p:nvPicPr>
          <p:cNvPr id="7" name="Content Placeholder 6">
            <a:extLst>
              <a:ext uri="{FF2B5EF4-FFF2-40B4-BE49-F238E27FC236}">
                <a16:creationId xmlns:a16="http://schemas.microsoft.com/office/drawing/2014/main" id="{2141FD6C-1BCE-403A-B3A4-D40EFF3B8CB8}"/>
              </a:ext>
            </a:extLst>
          </p:cNvPr>
          <p:cNvPicPr>
            <a:picLocks noGrp="1" noChangeAspect="1"/>
          </p:cNvPicPr>
          <p:nvPr>
            <p:ph sz="quarter" idx="13"/>
          </p:nvPr>
        </p:nvPicPr>
        <p:blipFill>
          <a:blip r:embed="rId3"/>
          <a:stretch>
            <a:fillRect/>
          </a:stretch>
        </p:blipFill>
        <p:spPr>
          <a:xfrm>
            <a:off x="0" y="1359694"/>
            <a:ext cx="10196843" cy="5562600"/>
          </a:xfrm>
          <a:prstGeom prst="rect">
            <a:avLst/>
          </a:prstGeom>
        </p:spPr>
      </p:pic>
      <p:sp>
        <p:nvSpPr>
          <p:cNvPr id="4" name="Footer Placeholder 3">
            <a:extLst>
              <a:ext uri="{FF2B5EF4-FFF2-40B4-BE49-F238E27FC236}">
                <a16:creationId xmlns:a16="http://schemas.microsoft.com/office/drawing/2014/main" id="{A6EBC542-676A-499B-8A91-BE816DC7C93B}"/>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1659404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152062" cy="75961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6">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99508"/>
            <a:ext cx="10152062" cy="289667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52557-6781-4FAE-8DC1-3F01072713D5}"/>
              </a:ext>
            </a:extLst>
          </p:cNvPr>
          <p:cNvSpPr>
            <a:spLocks noGrp="1"/>
          </p:cNvSpPr>
          <p:nvPr>
            <p:ph type="title"/>
          </p:nvPr>
        </p:nvSpPr>
        <p:spPr>
          <a:xfrm>
            <a:off x="588715" y="4986955"/>
            <a:ext cx="8964166" cy="1337218"/>
          </a:xfrm>
        </p:spPr>
        <p:txBody>
          <a:bodyPr vert="horz" lIns="91440" tIns="45720" rIns="91440" bIns="45720" rtlCol="0" anchor="b">
            <a:normAutofit/>
          </a:bodyPr>
          <a:lstStyle/>
          <a:p>
            <a:pPr defTabSz="914400" eaLnBrk="1" hangingPunct="1">
              <a:lnSpc>
                <a:spcPct val="90000"/>
              </a:lnSpc>
            </a:pPr>
            <a:r>
              <a:rPr lang="en-US" sz="4400" kern="1200" dirty="0">
                <a:solidFill>
                  <a:srgbClr val="FFFFFF"/>
                </a:solidFill>
                <a:latin typeface="+mj-lt"/>
                <a:ea typeface="+mj-ea"/>
                <a:cs typeface="+mj-cs"/>
              </a:rPr>
              <a:t>By Maddi Kamal </a:t>
            </a:r>
            <a:r>
              <a:rPr lang="en-US" sz="4400" kern="1200" dirty="0" err="1">
                <a:solidFill>
                  <a:srgbClr val="FFFFFF"/>
                </a:solidFill>
                <a:latin typeface="+mj-lt"/>
                <a:ea typeface="+mj-ea"/>
                <a:cs typeface="+mj-cs"/>
              </a:rPr>
              <a:t>Divya</a:t>
            </a:r>
            <a:endParaRPr lang="en-US" sz="4400" kern="1200" dirty="0">
              <a:solidFill>
                <a:srgbClr val="FFFFFF"/>
              </a:solidFill>
              <a:latin typeface="+mj-lt"/>
              <a:ea typeface="+mj-ea"/>
              <a:cs typeface="+mj-cs"/>
            </a:endParaRPr>
          </a:p>
        </p:txBody>
      </p:sp>
      <p:pic>
        <p:nvPicPr>
          <p:cNvPr id="13" name="Content Placeholder 9">
            <a:extLst>
              <a:ext uri="{FF2B5EF4-FFF2-40B4-BE49-F238E27FC236}">
                <a16:creationId xmlns:a16="http://schemas.microsoft.com/office/drawing/2014/main" id="{BDA264E6-BEAE-4C52-B1B1-C46DBCE6B932}"/>
              </a:ext>
            </a:extLst>
          </p:cNvPr>
          <p:cNvPicPr>
            <a:picLocks noChangeAspect="1"/>
          </p:cNvPicPr>
          <p:nvPr/>
        </p:nvPicPr>
        <p:blipFill>
          <a:blip r:embed="rId2"/>
          <a:stretch>
            <a:fillRect/>
          </a:stretch>
        </p:blipFill>
        <p:spPr>
          <a:xfrm>
            <a:off x="541617" y="1005359"/>
            <a:ext cx="9077462" cy="3335966"/>
          </a:xfrm>
          <a:prstGeom prst="rect">
            <a:avLst/>
          </a:prstGeom>
        </p:spPr>
      </p:pic>
      <p:sp>
        <p:nvSpPr>
          <p:cNvPr id="4" name="Footer Placeholder 3">
            <a:extLst>
              <a:ext uri="{FF2B5EF4-FFF2-40B4-BE49-F238E27FC236}">
                <a16:creationId xmlns:a16="http://schemas.microsoft.com/office/drawing/2014/main" id="{3F6C1985-8752-4E05-86E7-BF3F6539E848}"/>
              </a:ext>
            </a:extLst>
          </p:cNvPr>
          <p:cNvSpPr>
            <a:spLocks noGrp="1"/>
          </p:cNvSpPr>
          <p:nvPr>
            <p:ph type="ftr" sz="quarter" idx="16"/>
          </p:nvPr>
        </p:nvSpPr>
        <p:spPr>
          <a:xfrm>
            <a:off x="3362870" y="7040540"/>
            <a:ext cx="3426321" cy="404427"/>
          </a:xfrm>
        </p:spPr>
        <p:txBody>
          <a:bodyPr vert="horz" lIns="91440" tIns="45720" rIns="91440" bIns="45720" rtlCol="0" anchor="ctr">
            <a:normAutofit/>
          </a:bodyPr>
          <a:lstStyle/>
          <a:p>
            <a:pPr eaLnBrk="1" hangingPunct="1">
              <a:spcAft>
                <a:spcPts val="600"/>
              </a:spcAft>
              <a:defRPr/>
            </a:pPr>
            <a:endParaRPr lang="en-US" sz="1200" kern="1200">
              <a:solidFill>
                <a:srgbClr val="FFFFFF">
                  <a:alpha val="60000"/>
                </a:srgbClr>
              </a:solidFill>
              <a:latin typeface="+mn-lt"/>
              <a:ea typeface="+mn-ea"/>
              <a:cs typeface="+mn-cs"/>
            </a:endParaRPr>
          </a:p>
          <a:p>
            <a:pPr eaLnBrk="1" hangingPunct="1">
              <a:spcAft>
                <a:spcPts val="600"/>
              </a:spcAft>
              <a:defRPr/>
            </a:pPr>
            <a:endParaRPr lang="en-US" sz="1200" kern="1200">
              <a:solidFill>
                <a:srgbClr val="FFFFFF">
                  <a:alpha val="60000"/>
                </a:srgbClr>
              </a:solidFill>
              <a:latin typeface="+mn-lt"/>
              <a:ea typeface="+mn-ea"/>
              <a:cs typeface="+mn-cs"/>
            </a:endParaRPr>
          </a:p>
        </p:txBody>
      </p:sp>
    </p:spTree>
    <p:extLst>
      <p:ext uri="{BB962C8B-B14F-4D97-AF65-F5344CB8AC3E}">
        <p14:creationId xmlns:p14="http://schemas.microsoft.com/office/powerpoint/2010/main" val="402544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9D39-CC57-4853-9031-8EDAF06E3351}"/>
              </a:ext>
            </a:extLst>
          </p:cNvPr>
          <p:cNvSpPr>
            <a:spLocks noGrp="1"/>
          </p:cNvSpPr>
          <p:nvPr>
            <p:ph type="title"/>
          </p:nvPr>
        </p:nvSpPr>
        <p:spPr/>
        <p:txBody>
          <a:bodyPr/>
          <a:lstStyle/>
          <a:p>
            <a:r>
              <a:rPr lang="en-SG" dirty="0"/>
              <a:t>Ten years of Security</a:t>
            </a:r>
          </a:p>
        </p:txBody>
      </p:sp>
      <p:sp>
        <p:nvSpPr>
          <p:cNvPr id="3" name="Content Placeholder 2">
            <a:extLst>
              <a:ext uri="{FF2B5EF4-FFF2-40B4-BE49-F238E27FC236}">
                <a16:creationId xmlns:a16="http://schemas.microsoft.com/office/drawing/2014/main" id="{2A6A4332-D3E1-45AC-94B4-7D1BE1C2ECE7}"/>
              </a:ext>
            </a:extLst>
          </p:cNvPr>
          <p:cNvSpPr>
            <a:spLocks noGrp="1"/>
          </p:cNvSpPr>
          <p:nvPr>
            <p:ph sz="quarter" idx="13"/>
          </p:nvPr>
        </p:nvSpPr>
        <p:spPr/>
        <p:txBody>
          <a:bodyPr/>
          <a:lstStyle/>
          <a:p>
            <a:pPr>
              <a:lnSpc>
                <a:spcPct val="200000"/>
              </a:lnSpc>
            </a:pPr>
            <a:r>
              <a:rPr lang="en-SG" b="0" dirty="0"/>
              <a:t>Based on Trustwave Global Security Report,</a:t>
            </a:r>
            <a:endParaRPr lang="en-SG" dirty="0"/>
          </a:p>
          <a:p>
            <a:pPr marL="457200" indent="-457200">
              <a:lnSpc>
                <a:spcPct val="200000"/>
              </a:lnSpc>
              <a:buFont typeface="Arial" panose="020B0604020202020204" pitchFamily="34" charset="0"/>
              <a:buChar char="•"/>
            </a:pPr>
            <a:r>
              <a:rPr lang="en-SG" dirty="0"/>
              <a:t>Data Compromise</a:t>
            </a:r>
          </a:p>
          <a:p>
            <a:pPr marL="457200" indent="-457200">
              <a:lnSpc>
                <a:spcPct val="200000"/>
              </a:lnSpc>
              <a:buFont typeface="Arial" panose="020B0604020202020204" pitchFamily="34" charset="0"/>
              <a:buChar char="•"/>
            </a:pPr>
            <a:r>
              <a:rPr lang="en-SG" dirty="0"/>
              <a:t>Web Attacks</a:t>
            </a:r>
          </a:p>
          <a:p>
            <a:pPr marL="457200" indent="-457200">
              <a:lnSpc>
                <a:spcPct val="200000"/>
              </a:lnSpc>
              <a:buFont typeface="Arial" panose="020B0604020202020204" pitchFamily="34" charset="0"/>
              <a:buChar char="•"/>
            </a:pPr>
            <a:r>
              <a:rPr lang="en-SG" dirty="0"/>
              <a:t>Email Threats</a:t>
            </a:r>
          </a:p>
          <a:p>
            <a:pPr marL="457200" indent="-457200">
              <a:lnSpc>
                <a:spcPct val="200000"/>
              </a:lnSpc>
              <a:buFont typeface="Arial" panose="020B0604020202020204" pitchFamily="34" charset="0"/>
              <a:buChar char="•"/>
            </a:pPr>
            <a:r>
              <a:rPr lang="en-SG" dirty="0"/>
              <a:t>Vulnerabilities</a:t>
            </a:r>
          </a:p>
          <a:p>
            <a:pPr marL="457200" indent="-457200">
              <a:lnSpc>
                <a:spcPct val="200000"/>
              </a:lnSpc>
              <a:buFont typeface="Arial" panose="020B0604020202020204" pitchFamily="34" charset="0"/>
              <a:buChar char="•"/>
            </a:pPr>
            <a:r>
              <a:rPr lang="en-SG" dirty="0"/>
              <a:t>Exploit Kits</a:t>
            </a:r>
          </a:p>
        </p:txBody>
      </p:sp>
      <p:sp>
        <p:nvSpPr>
          <p:cNvPr id="4" name="Footer Placeholder 3">
            <a:extLst>
              <a:ext uri="{FF2B5EF4-FFF2-40B4-BE49-F238E27FC236}">
                <a16:creationId xmlns:a16="http://schemas.microsoft.com/office/drawing/2014/main" id="{2D483B7B-DA82-4624-8A5E-3FB74CD9CA82}"/>
              </a:ext>
            </a:extLst>
          </p:cNvPr>
          <p:cNvSpPr>
            <a:spLocks noGrp="1"/>
          </p:cNvSpPr>
          <p:nvPr>
            <p:ph type="ftr" sz="quarter" idx="16"/>
          </p:nvPr>
        </p:nvSpPr>
        <p:spPr/>
        <p:txBody>
          <a:bodyPr/>
          <a:lstStyle/>
          <a:p>
            <a:pPr>
              <a:defRPr/>
            </a:pPr>
            <a:endParaRPr lang="en-GB"/>
          </a:p>
          <a:p>
            <a:pPr>
              <a:defRPr/>
            </a:pPr>
            <a:endParaRPr lang="en-GB"/>
          </a:p>
        </p:txBody>
      </p:sp>
    </p:spTree>
    <p:extLst>
      <p:ext uri="{BB962C8B-B14F-4D97-AF65-F5344CB8AC3E}">
        <p14:creationId xmlns:p14="http://schemas.microsoft.com/office/powerpoint/2010/main" val="332483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D8CB-6E79-4038-B9AC-5F7A1B8BFDFE}"/>
              </a:ext>
            </a:extLst>
          </p:cNvPr>
          <p:cNvSpPr>
            <a:spLocks noGrp="1"/>
          </p:cNvSpPr>
          <p:nvPr>
            <p:ph type="title"/>
          </p:nvPr>
        </p:nvSpPr>
        <p:spPr/>
        <p:txBody>
          <a:bodyPr/>
          <a:lstStyle/>
          <a:p>
            <a:r>
              <a:rPr lang="en-SG" dirty="0"/>
              <a:t>Data Compromise</a:t>
            </a:r>
          </a:p>
        </p:txBody>
      </p:sp>
      <p:sp>
        <p:nvSpPr>
          <p:cNvPr id="3" name="Content Placeholder 2">
            <a:extLst>
              <a:ext uri="{FF2B5EF4-FFF2-40B4-BE49-F238E27FC236}">
                <a16:creationId xmlns:a16="http://schemas.microsoft.com/office/drawing/2014/main" id="{8839E53D-B44C-4DA9-A690-DE6E7B317FD7}"/>
              </a:ext>
            </a:extLst>
          </p:cNvPr>
          <p:cNvSpPr>
            <a:spLocks noGrp="1"/>
          </p:cNvSpPr>
          <p:nvPr>
            <p:ph sz="quarter" idx="13"/>
          </p:nvPr>
        </p:nvSpPr>
        <p:spPr>
          <a:xfrm>
            <a:off x="4618830" y="1360060"/>
            <a:ext cx="5110559" cy="5909942"/>
          </a:xfrm>
        </p:spPr>
        <p:txBody>
          <a:bodyPr/>
          <a:lstStyle/>
          <a:p>
            <a:r>
              <a:rPr lang="en-SG" dirty="0"/>
              <a:t>	</a:t>
            </a:r>
          </a:p>
          <a:p>
            <a:endParaRPr lang="en-SG" dirty="0"/>
          </a:p>
        </p:txBody>
      </p:sp>
      <p:sp>
        <p:nvSpPr>
          <p:cNvPr id="4" name="Footer Placeholder 3">
            <a:extLst>
              <a:ext uri="{FF2B5EF4-FFF2-40B4-BE49-F238E27FC236}">
                <a16:creationId xmlns:a16="http://schemas.microsoft.com/office/drawing/2014/main" id="{3B60E370-D315-4E45-B67B-3D7E2ADE67CE}"/>
              </a:ext>
            </a:extLst>
          </p:cNvPr>
          <p:cNvSpPr>
            <a:spLocks noGrp="1"/>
          </p:cNvSpPr>
          <p:nvPr>
            <p:ph type="ftr" sz="quarter" idx="16"/>
          </p:nvPr>
        </p:nvSpPr>
        <p:spPr/>
        <p:txBody>
          <a:bodyPr/>
          <a:lstStyle/>
          <a:p>
            <a:pPr>
              <a:defRPr/>
            </a:pPr>
            <a:endParaRPr lang="en-GB"/>
          </a:p>
          <a:p>
            <a:pPr>
              <a:defRPr/>
            </a:pPr>
            <a:endParaRPr lang="en-GB"/>
          </a:p>
        </p:txBody>
      </p:sp>
      <p:sp>
        <p:nvSpPr>
          <p:cNvPr id="17" name="TextBox 16">
            <a:extLst>
              <a:ext uri="{FF2B5EF4-FFF2-40B4-BE49-F238E27FC236}">
                <a16:creationId xmlns:a16="http://schemas.microsoft.com/office/drawing/2014/main" id="{E4AA945D-ABC6-4B0C-ABE9-5194727BD4B6}"/>
              </a:ext>
            </a:extLst>
          </p:cNvPr>
          <p:cNvSpPr txBox="1"/>
          <p:nvPr/>
        </p:nvSpPr>
        <p:spPr>
          <a:xfrm>
            <a:off x="422674" y="1517918"/>
            <a:ext cx="8592117" cy="5181675"/>
          </a:xfrm>
          <a:prstGeom prst="rect">
            <a:avLst/>
          </a:prstGeom>
          <a:noFill/>
        </p:spPr>
        <p:txBody>
          <a:bodyPr wrap="square" rtlCol="0">
            <a:spAutoFit/>
          </a:bodyPr>
          <a:lstStyle/>
          <a:p>
            <a:pPr marL="342900" indent="-342900" defTabSz="1014413">
              <a:lnSpc>
                <a:spcPct val="200000"/>
              </a:lnSpc>
              <a:spcBef>
                <a:spcPct val="20000"/>
              </a:spcBef>
              <a:buFont typeface="Arial" panose="020B0604020202020204" pitchFamily="34" charset="0"/>
              <a:buChar char="•"/>
            </a:pPr>
            <a:r>
              <a:rPr lang="en-SG" sz="2600" dirty="0">
                <a:solidFill>
                  <a:srgbClr val="003399"/>
                </a:solidFill>
                <a:latin typeface="+mn-lt"/>
                <a:cs typeface="+mn-cs"/>
              </a:rPr>
              <a:t>Data breach</a:t>
            </a:r>
          </a:p>
          <a:p>
            <a:pPr marL="342900" indent="-342900" defTabSz="1014413">
              <a:lnSpc>
                <a:spcPct val="200000"/>
              </a:lnSpc>
              <a:spcBef>
                <a:spcPct val="20000"/>
              </a:spcBef>
              <a:buFont typeface="Arial" panose="020B0604020202020204" pitchFamily="34" charset="0"/>
              <a:buChar char="•"/>
            </a:pPr>
            <a:r>
              <a:rPr lang="en-SG" sz="2600" dirty="0">
                <a:solidFill>
                  <a:srgbClr val="003399"/>
                </a:solidFill>
                <a:latin typeface="+mn-lt"/>
                <a:cs typeface="+mn-cs"/>
              </a:rPr>
              <a:t>Impact is on Small, Medium and Largescale Enterprises</a:t>
            </a:r>
          </a:p>
          <a:p>
            <a:pPr marL="342900" indent="-342900" defTabSz="1014413">
              <a:lnSpc>
                <a:spcPct val="200000"/>
              </a:lnSpc>
              <a:spcBef>
                <a:spcPct val="20000"/>
              </a:spcBef>
              <a:buFont typeface="Arial" panose="020B0604020202020204" pitchFamily="34" charset="0"/>
              <a:buChar char="•"/>
            </a:pPr>
            <a:r>
              <a:rPr lang="en-SG" sz="2600" dirty="0">
                <a:solidFill>
                  <a:srgbClr val="003399"/>
                </a:solidFill>
                <a:latin typeface="+mn-lt"/>
                <a:cs typeface="+mn-cs"/>
              </a:rPr>
              <a:t>Threat can be from internal or external environment</a:t>
            </a:r>
          </a:p>
          <a:p>
            <a:pPr marL="342900" indent="-342900" defTabSz="1014413">
              <a:lnSpc>
                <a:spcPct val="200000"/>
              </a:lnSpc>
              <a:spcBef>
                <a:spcPct val="20000"/>
              </a:spcBef>
              <a:buFont typeface="Arial" panose="020B0604020202020204" pitchFamily="34" charset="0"/>
              <a:buChar char="•"/>
            </a:pPr>
            <a:r>
              <a:rPr lang="en-SG" sz="2600" dirty="0">
                <a:solidFill>
                  <a:srgbClr val="003399"/>
                </a:solidFill>
                <a:latin typeface="+mn-lt"/>
                <a:cs typeface="+mn-cs"/>
              </a:rPr>
              <a:t>Attackers prefer targeting IT Services provider</a:t>
            </a:r>
          </a:p>
          <a:p>
            <a:pPr marL="342900" indent="-342900" defTabSz="1014413">
              <a:lnSpc>
                <a:spcPct val="200000"/>
              </a:lnSpc>
              <a:spcBef>
                <a:spcPct val="20000"/>
              </a:spcBef>
              <a:buFont typeface="Arial" panose="020B0604020202020204" pitchFamily="34" charset="0"/>
              <a:buChar char="•"/>
            </a:pPr>
            <a:r>
              <a:rPr lang="en-SG" sz="2600" dirty="0">
                <a:solidFill>
                  <a:srgbClr val="003399"/>
                </a:solidFill>
                <a:latin typeface="+mn-lt"/>
                <a:cs typeface="+mn-cs"/>
              </a:rPr>
              <a:t>Human factor is the highest weakness.</a:t>
            </a:r>
          </a:p>
          <a:p>
            <a:pPr marL="342900" indent="-342900" defTabSz="1014413">
              <a:lnSpc>
                <a:spcPct val="200000"/>
              </a:lnSpc>
              <a:spcBef>
                <a:spcPct val="20000"/>
              </a:spcBef>
              <a:buFont typeface="Arial" panose="020B0604020202020204" pitchFamily="34" charset="0"/>
              <a:buChar char="•"/>
            </a:pPr>
            <a:r>
              <a:rPr lang="en-SG" sz="2600" dirty="0">
                <a:solidFill>
                  <a:srgbClr val="003399"/>
                </a:solidFill>
                <a:latin typeface="+mn-lt"/>
                <a:cs typeface="+mn-cs"/>
              </a:rPr>
              <a:t>Compromised data is even available for sale.</a:t>
            </a:r>
          </a:p>
        </p:txBody>
      </p:sp>
    </p:spTree>
    <p:extLst>
      <p:ext uri="{BB962C8B-B14F-4D97-AF65-F5344CB8AC3E}">
        <p14:creationId xmlns:p14="http://schemas.microsoft.com/office/powerpoint/2010/main" val="46890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D8CB-6E79-4038-B9AC-5F7A1B8BFDFE}"/>
              </a:ext>
            </a:extLst>
          </p:cNvPr>
          <p:cNvSpPr>
            <a:spLocks noGrp="1"/>
          </p:cNvSpPr>
          <p:nvPr>
            <p:ph type="title"/>
          </p:nvPr>
        </p:nvSpPr>
        <p:spPr/>
        <p:txBody>
          <a:bodyPr/>
          <a:lstStyle/>
          <a:p>
            <a:r>
              <a:rPr lang="en-SG" dirty="0"/>
              <a:t>Targeted Data</a:t>
            </a:r>
          </a:p>
        </p:txBody>
      </p:sp>
      <p:sp>
        <p:nvSpPr>
          <p:cNvPr id="4" name="Footer Placeholder 3">
            <a:extLst>
              <a:ext uri="{FF2B5EF4-FFF2-40B4-BE49-F238E27FC236}">
                <a16:creationId xmlns:a16="http://schemas.microsoft.com/office/drawing/2014/main" id="{3B60E370-D315-4E45-B67B-3D7E2ADE67CE}"/>
              </a:ext>
            </a:extLst>
          </p:cNvPr>
          <p:cNvSpPr>
            <a:spLocks noGrp="1"/>
          </p:cNvSpPr>
          <p:nvPr>
            <p:ph type="ftr" sz="quarter" idx="16"/>
          </p:nvPr>
        </p:nvSpPr>
        <p:spPr/>
        <p:txBody>
          <a:bodyPr/>
          <a:lstStyle/>
          <a:p>
            <a:pPr>
              <a:defRPr/>
            </a:pPr>
            <a:endParaRPr lang="en-GB"/>
          </a:p>
          <a:p>
            <a:pPr>
              <a:defRPr/>
            </a:pPr>
            <a:endParaRPr lang="en-GB"/>
          </a:p>
        </p:txBody>
      </p:sp>
      <p:pic>
        <p:nvPicPr>
          <p:cNvPr id="8" name="Picture 7" descr="&#10;">
            <a:extLst>
              <a:ext uri="{FF2B5EF4-FFF2-40B4-BE49-F238E27FC236}">
                <a16:creationId xmlns:a16="http://schemas.microsoft.com/office/drawing/2014/main" id="{5A9249B0-AE18-4B00-A34B-ADFF74CDCBBE}"/>
              </a:ext>
            </a:extLst>
          </p:cNvPr>
          <p:cNvPicPr>
            <a:picLocks noChangeAspect="1"/>
          </p:cNvPicPr>
          <p:nvPr/>
        </p:nvPicPr>
        <p:blipFill>
          <a:blip r:embed="rId3"/>
          <a:stretch>
            <a:fillRect/>
          </a:stretch>
        </p:blipFill>
        <p:spPr>
          <a:xfrm>
            <a:off x="580231" y="1106900"/>
            <a:ext cx="8373081" cy="5358194"/>
          </a:xfrm>
          <a:prstGeom prst="rect">
            <a:avLst/>
          </a:prstGeom>
        </p:spPr>
      </p:pic>
    </p:spTree>
    <p:extLst>
      <p:ext uri="{BB962C8B-B14F-4D97-AF65-F5344CB8AC3E}">
        <p14:creationId xmlns:p14="http://schemas.microsoft.com/office/powerpoint/2010/main" val="3833628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E36-15C8-4484-BC9B-59FD250673DB}"/>
              </a:ext>
            </a:extLst>
          </p:cNvPr>
          <p:cNvSpPr>
            <a:spLocks noGrp="1"/>
          </p:cNvSpPr>
          <p:nvPr>
            <p:ph type="title"/>
          </p:nvPr>
        </p:nvSpPr>
        <p:spPr>
          <a:xfrm>
            <a:off x="1956991" y="363976"/>
            <a:ext cx="6400799" cy="761206"/>
          </a:xfrm>
        </p:spPr>
        <p:txBody>
          <a:bodyPr/>
          <a:lstStyle/>
          <a:p>
            <a:r>
              <a:rPr lang="en-SG" sz="3600" dirty="0"/>
              <a:t>Web</a:t>
            </a:r>
            <a:r>
              <a:rPr lang="en-SG" dirty="0"/>
              <a:t> Attacks</a:t>
            </a:r>
          </a:p>
        </p:txBody>
      </p:sp>
      <p:sp>
        <p:nvSpPr>
          <p:cNvPr id="3" name="Content Placeholder 2">
            <a:extLst>
              <a:ext uri="{FF2B5EF4-FFF2-40B4-BE49-F238E27FC236}">
                <a16:creationId xmlns:a16="http://schemas.microsoft.com/office/drawing/2014/main" id="{1690BC37-9169-44FF-86CC-BF2013E093C7}"/>
              </a:ext>
            </a:extLst>
          </p:cNvPr>
          <p:cNvSpPr>
            <a:spLocks noGrp="1"/>
          </p:cNvSpPr>
          <p:nvPr>
            <p:ph sz="quarter" idx="13"/>
          </p:nvPr>
        </p:nvSpPr>
        <p:spPr>
          <a:xfrm>
            <a:off x="123031" y="1283493"/>
            <a:ext cx="5105400" cy="5181601"/>
          </a:xfrm>
        </p:spPr>
        <p:txBody>
          <a:bodyPr/>
          <a:lstStyle/>
          <a:p>
            <a:r>
              <a:rPr lang="en-SG" dirty="0"/>
              <a:t>Causes</a:t>
            </a:r>
          </a:p>
          <a:p>
            <a:pPr marL="457200" indent="-457200">
              <a:buFont typeface="Arial" panose="020B0604020202020204" pitchFamily="34" charset="0"/>
              <a:buChar char="•"/>
            </a:pPr>
            <a:r>
              <a:rPr lang="en-SG" b="0" dirty="0"/>
              <a:t>Vulnerabilities</a:t>
            </a:r>
          </a:p>
          <a:p>
            <a:pPr marL="457200" indent="-457200">
              <a:buFont typeface="Arial" panose="020B0604020202020204" pitchFamily="34" charset="0"/>
              <a:buChar char="•"/>
            </a:pPr>
            <a:r>
              <a:rPr lang="en-SG" b="0" dirty="0"/>
              <a:t>Lack of hardening </a:t>
            </a:r>
          </a:p>
          <a:p>
            <a:pPr marL="457200" indent="-457200">
              <a:buFont typeface="Arial" panose="020B0604020202020204" pitchFamily="34" charset="0"/>
              <a:buChar char="•"/>
            </a:pPr>
            <a:r>
              <a:rPr lang="en-SG" b="0" dirty="0"/>
              <a:t>Delay or avoid upgrading</a:t>
            </a:r>
          </a:p>
          <a:p>
            <a:pPr marL="457200" indent="-457200">
              <a:buFont typeface="Arial" panose="020B0604020202020204" pitchFamily="34" charset="0"/>
              <a:buChar char="•"/>
            </a:pPr>
            <a:r>
              <a:rPr lang="en-SG" b="0" dirty="0"/>
              <a:t>Zero – day vulnerabilities</a:t>
            </a:r>
          </a:p>
          <a:p>
            <a:pPr marL="457200" indent="-457200">
              <a:buFont typeface="Arial" panose="020B0604020202020204" pitchFamily="34" charset="0"/>
              <a:buChar char="•"/>
            </a:pPr>
            <a:r>
              <a:rPr lang="en-SG" b="0" dirty="0"/>
              <a:t>Modifying Default configurations</a:t>
            </a:r>
          </a:p>
          <a:p>
            <a:pPr marL="457200" indent="-457200">
              <a:buFont typeface="Arial" panose="020B0604020202020204" pitchFamily="34" charset="0"/>
              <a:buChar char="•"/>
            </a:pPr>
            <a:r>
              <a:rPr lang="en-SG" b="0" dirty="0"/>
              <a:t>Lack of Security Awareness</a:t>
            </a:r>
          </a:p>
          <a:p>
            <a:pPr marL="457200" indent="-457200">
              <a:buFont typeface="Arial" panose="020B0604020202020204" pitchFamily="34" charset="0"/>
              <a:buChar char="•"/>
            </a:pPr>
            <a:endParaRPr lang="en-SG" b="0" dirty="0"/>
          </a:p>
          <a:p>
            <a:endParaRPr lang="en-SG" dirty="0"/>
          </a:p>
        </p:txBody>
      </p:sp>
      <p:sp>
        <p:nvSpPr>
          <p:cNvPr id="4" name="Footer Placeholder 3">
            <a:extLst>
              <a:ext uri="{FF2B5EF4-FFF2-40B4-BE49-F238E27FC236}">
                <a16:creationId xmlns:a16="http://schemas.microsoft.com/office/drawing/2014/main" id="{1A78D72B-FFA4-483B-BD37-DAB45B935B51}"/>
              </a:ext>
            </a:extLst>
          </p:cNvPr>
          <p:cNvSpPr>
            <a:spLocks noGrp="1"/>
          </p:cNvSpPr>
          <p:nvPr>
            <p:ph type="ftr" sz="quarter" idx="16"/>
          </p:nvPr>
        </p:nvSpPr>
        <p:spPr/>
        <p:txBody>
          <a:bodyPr/>
          <a:lstStyle/>
          <a:p>
            <a:pPr>
              <a:defRPr/>
            </a:pPr>
            <a:endParaRPr lang="en-GB" dirty="0"/>
          </a:p>
          <a:p>
            <a:pPr>
              <a:defRPr/>
            </a:pPr>
            <a:endParaRPr lang="en-GB" dirty="0"/>
          </a:p>
        </p:txBody>
      </p:sp>
      <p:pic>
        <p:nvPicPr>
          <p:cNvPr id="5" name="Picture 4">
            <a:extLst>
              <a:ext uri="{FF2B5EF4-FFF2-40B4-BE49-F238E27FC236}">
                <a16:creationId xmlns:a16="http://schemas.microsoft.com/office/drawing/2014/main" id="{8D17B7D5-5337-4F8D-ACF9-DB2308A24128}"/>
              </a:ext>
            </a:extLst>
          </p:cNvPr>
          <p:cNvPicPr>
            <a:picLocks noChangeAspect="1"/>
          </p:cNvPicPr>
          <p:nvPr/>
        </p:nvPicPr>
        <p:blipFill>
          <a:blip r:embed="rId3"/>
          <a:stretch>
            <a:fillRect/>
          </a:stretch>
        </p:blipFill>
        <p:spPr>
          <a:xfrm>
            <a:off x="5533231" y="1288838"/>
            <a:ext cx="4466431" cy="5538917"/>
          </a:xfrm>
          <a:prstGeom prst="rect">
            <a:avLst/>
          </a:prstGeom>
        </p:spPr>
      </p:pic>
    </p:spTree>
    <p:extLst>
      <p:ext uri="{BB962C8B-B14F-4D97-AF65-F5344CB8AC3E}">
        <p14:creationId xmlns:p14="http://schemas.microsoft.com/office/powerpoint/2010/main" val="407600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8836-D147-4B9A-BDED-DA74065E1345}"/>
              </a:ext>
            </a:extLst>
          </p:cNvPr>
          <p:cNvSpPr>
            <a:spLocks noGrp="1"/>
          </p:cNvSpPr>
          <p:nvPr>
            <p:ph type="title"/>
          </p:nvPr>
        </p:nvSpPr>
        <p:spPr/>
        <p:txBody>
          <a:bodyPr/>
          <a:lstStyle/>
          <a:p>
            <a:r>
              <a:rPr lang="en-SG" dirty="0"/>
              <a:t>Email Threats</a:t>
            </a:r>
          </a:p>
        </p:txBody>
      </p:sp>
      <p:sp>
        <p:nvSpPr>
          <p:cNvPr id="3" name="Content Placeholder 2">
            <a:extLst>
              <a:ext uri="{FF2B5EF4-FFF2-40B4-BE49-F238E27FC236}">
                <a16:creationId xmlns:a16="http://schemas.microsoft.com/office/drawing/2014/main" id="{F52DCCF5-ED68-4CC6-8340-2A230ACCA4EB}"/>
              </a:ext>
            </a:extLst>
          </p:cNvPr>
          <p:cNvSpPr>
            <a:spLocks noGrp="1"/>
          </p:cNvSpPr>
          <p:nvPr>
            <p:ph sz="quarter" idx="13"/>
          </p:nvPr>
        </p:nvSpPr>
        <p:spPr>
          <a:xfrm>
            <a:off x="275431" y="1435894"/>
            <a:ext cx="5791200" cy="5580856"/>
          </a:xfrm>
        </p:spPr>
        <p:txBody>
          <a:bodyPr/>
          <a:lstStyle/>
          <a:p>
            <a:pPr marL="0" indent="0"/>
            <a:r>
              <a:rPr lang="en-SG" dirty="0"/>
              <a:t>Strategies</a:t>
            </a:r>
          </a:p>
          <a:p>
            <a:pPr marL="457200" indent="-457200">
              <a:buFont typeface="Arial" panose="020B0604020202020204" pitchFamily="34" charset="0"/>
              <a:buChar char="•"/>
            </a:pPr>
            <a:r>
              <a:rPr lang="en-SG" b="0" dirty="0"/>
              <a:t>Malicious attachments</a:t>
            </a:r>
          </a:p>
          <a:p>
            <a:pPr marL="457200" indent="-457200">
              <a:buFont typeface="Arial" panose="020B0604020202020204" pitchFamily="34" charset="0"/>
              <a:buChar char="•"/>
            </a:pPr>
            <a:r>
              <a:rPr lang="en-US" b="0" dirty="0"/>
              <a:t>Links to malicious web pages</a:t>
            </a:r>
          </a:p>
          <a:p>
            <a:pPr marL="457200" indent="-457200">
              <a:buFont typeface="Arial" panose="020B0604020202020204" pitchFamily="34" charset="0"/>
              <a:buChar char="•"/>
            </a:pPr>
            <a:r>
              <a:rPr lang="en-SG" b="0" dirty="0"/>
              <a:t>Enticements to perform transactions</a:t>
            </a:r>
          </a:p>
          <a:p>
            <a:pPr marL="457200" indent="-457200">
              <a:buFont typeface="Wingdings" panose="05000000000000000000" pitchFamily="2" charset="2"/>
              <a:buChar char="Ø"/>
            </a:pPr>
            <a:r>
              <a:rPr lang="en-SG" b="0" dirty="0"/>
              <a:t>Spam or Junk </a:t>
            </a:r>
            <a:r>
              <a:rPr lang="en-SG" b="0" dirty="0" err="1"/>
              <a:t>eMail</a:t>
            </a:r>
            <a:r>
              <a:rPr lang="en-SG" b="0" dirty="0"/>
              <a:t>, notably </a:t>
            </a:r>
            <a:r>
              <a:rPr lang="en-SG" b="0" dirty="0" err="1"/>
              <a:t>Necurs</a:t>
            </a:r>
            <a:r>
              <a:rPr lang="en-SG" b="0" dirty="0"/>
              <a:t> botnet</a:t>
            </a:r>
          </a:p>
          <a:p>
            <a:pPr marL="457200" indent="-457200">
              <a:buFont typeface="Wingdings" panose="05000000000000000000" pitchFamily="2" charset="2"/>
              <a:buChar char="Ø"/>
            </a:pPr>
            <a:r>
              <a:rPr lang="en-SG" b="0" dirty="0"/>
              <a:t>CEO Fraud Conversation</a:t>
            </a:r>
          </a:p>
        </p:txBody>
      </p:sp>
      <p:sp>
        <p:nvSpPr>
          <p:cNvPr id="4" name="Footer Placeholder 3">
            <a:extLst>
              <a:ext uri="{FF2B5EF4-FFF2-40B4-BE49-F238E27FC236}">
                <a16:creationId xmlns:a16="http://schemas.microsoft.com/office/drawing/2014/main" id="{ED57B0E9-583F-41D4-8245-C1CF9EC9F2C3}"/>
              </a:ext>
            </a:extLst>
          </p:cNvPr>
          <p:cNvSpPr>
            <a:spLocks noGrp="1"/>
          </p:cNvSpPr>
          <p:nvPr>
            <p:ph type="ftr" sz="quarter" idx="16"/>
          </p:nvPr>
        </p:nvSpPr>
        <p:spPr/>
        <p:txBody>
          <a:bodyPr/>
          <a:lstStyle/>
          <a:p>
            <a:pPr>
              <a:defRPr/>
            </a:pPr>
            <a:endParaRPr lang="en-GB"/>
          </a:p>
          <a:p>
            <a:pPr>
              <a:defRPr/>
            </a:pPr>
            <a:endParaRPr lang="en-GB"/>
          </a:p>
        </p:txBody>
      </p:sp>
      <p:pic>
        <p:nvPicPr>
          <p:cNvPr id="11" name="Picture 10">
            <a:extLst>
              <a:ext uri="{FF2B5EF4-FFF2-40B4-BE49-F238E27FC236}">
                <a16:creationId xmlns:a16="http://schemas.microsoft.com/office/drawing/2014/main" id="{FCF2740E-AD0F-4D9A-BDF9-94B89BF19BDF}"/>
              </a:ext>
            </a:extLst>
          </p:cNvPr>
          <p:cNvPicPr>
            <a:picLocks noChangeAspect="1"/>
          </p:cNvPicPr>
          <p:nvPr/>
        </p:nvPicPr>
        <p:blipFill>
          <a:blip r:embed="rId3"/>
          <a:stretch>
            <a:fillRect/>
          </a:stretch>
        </p:blipFill>
        <p:spPr>
          <a:xfrm>
            <a:off x="6066631" y="1153653"/>
            <a:ext cx="3841066" cy="5863097"/>
          </a:xfrm>
          <a:prstGeom prst="rect">
            <a:avLst/>
          </a:prstGeom>
        </p:spPr>
      </p:pic>
    </p:spTree>
    <p:extLst>
      <p:ext uri="{BB962C8B-B14F-4D97-AF65-F5344CB8AC3E}">
        <p14:creationId xmlns:p14="http://schemas.microsoft.com/office/powerpoint/2010/main" val="15319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22C4-D0D9-42BB-AB66-9C5DEBAEA59D}"/>
              </a:ext>
            </a:extLst>
          </p:cNvPr>
          <p:cNvSpPr>
            <a:spLocks noGrp="1"/>
          </p:cNvSpPr>
          <p:nvPr>
            <p:ph type="title"/>
          </p:nvPr>
        </p:nvSpPr>
        <p:spPr>
          <a:xfrm>
            <a:off x="1956991" y="363976"/>
            <a:ext cx="6400799" cy="761206"/>
          </a:xfrm>
        </p:spPr>
        <p:txBody>
          <a:bodyPr/>
          <a:lstStyle/>
          <a:p>
            <a:r>
              <a:rPr lang="en-SG" dirty="0"/>
              <a:t>Exploits</a:t>
            </a:r>
          </a:p>
        </p:txBody>
      </p:sp>
      <p:pic>
        <p:nvPicPr>
          <p:cNvPr id="5" name="Content Placeholder 4">
            <a:extLst>
              <a:ext uri="{FF2B5EF4-FFF2-40B4-BE49-F238E27FC236}">
                <a16:creationId xmlns:a16="http://schemas.microsoft.com/office/drawing/2014/main" id="{0402D667-5641-4624-BE8A-F1E34EC38B3F}"/>
              </a:ext>
            </a:extLst>
          </p:cNvPr>
          <p:cNvPicPr>
            <a:picLocks noGrp="1" noChangeAspect="1"/>
          </p:cNvPicPr>
          <p:nvPr>
            <p:ph sz="quarter" idx="13"/>
          </p:nvPr>
        </p:nvPicPr>
        <p:blipFill>
          <a:blip r:embed="rId3"/>
          <a:stretch>
            <a:fillRect/>
          </a:stretch>
        </p:blipFill>
        <p:spPr>
          <a:xfrm>
            <a:off x="4695031" y="1326110"/>
            <a:ext cx="5423695" cy="5891568"/>
          </a:xfrm>
          <a:prstGeom prst="rect">
            <a:avLst/>
          </a:prstGeom>
        </p:spPr>
      </p:pic>
      <p:sp>
        <p:nvSpPr>
          <p:cNvPr id="6" name="TextBox 5">
            <a:extLst>
              <a:ext uri="{FF2B5EF4-FFF2-40B4-BE49-F238E27FC236}">
                <a16:creationId xmlns:a16="http://schemas.microsoft.com/office/drawing/2014/main" id="{C9A5E575-16BF-4A9D-8BB1-8B058252B131}"/>
              </a:ext>
            </a:extLst>
          </p:cNvPr>
          <p:cNvSpPr txBox="1"/>
          <p:nvPr/>
        </p:nvSpPr>
        <p:spPr>
          <a:xfrm>
            <a:off x="280591" y="1588295"/>
            <a:ext cx="4414440" cy="4982903"/>
          </a:xfrm>
          <a:prstGeom prst="rect">
            <a:avLst/>
          </a:prstGeom>
          <a:noFill/>
        </p:spPr>
        <p:txBody>
          <a:bodyPr wrap="square" rtlCol="0">
            <a:spAutoFit/>
          </a:bodyPr>
          <a:lstStyle/>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Zero day Exploits</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Do-it-yourself culture</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Targeted or narrow attacks</a:t>
            </a:r>
          </a:p>
          <a:p>
            <a:pPr marL="457200" indent="-457200" defTabSz="1014413">
              <a:lnSpc>
                <a:spcPct val="150000"/>
              </a:lnSpc>
              <a:spcBef>
                <a:spcPct val="20000"/>
              </a:spcBef>
              <a:buFont typeface="Arial" panose="020B0604020202020204" pitchFamily="34" charset="0"/>
              <a:buChar char="•"/>
            </a:pPr>
            <a:r>
              <a:rPr lang="en-SG" sz="2600" dirty="0">
                <a:solidFill>
                  <a:srgbClr val="003399"/>
                </a:solidFill>
                <a:latin typeface="+mn-lt"/>
                <a:cs typeface="+mn-cs"/>
              </a:rPr>
              <a:t>Preventing or delaying widespread awareness</a:t>
            </a:r>
          </a:p>
          <a:p>
            <a:pPr marL="457200" indent="-457200" defTabSz="1014413">
              <a:lnSpc>
                <a:spcPct val="150000"/>
              </a:lnSpc>
              <a:spcBef>
                <a:spcPct val="20000"/>
              </a:spcBef>
              <a:buFont typeface="Arial" panose="020B0604020202020204" pitchFamily="34" charset="0"/>
              <a:buChar char="•"/>
            </a:pPr>
            <a:r>
              <a:rPr lang="en-US" sz="2600" dirty="0">
                <a:solidFill>
                  <a:srgbClr val="003399"/>
                </a:solidFill>
                <a:latin typeface="+mn-lt"/>
                <a:cs typeface="+mn-cs"/>
              </a:rPr>
              <a:t>Widespread WannaCry and Petya ransomware attacks</a:t>
            </a:r>
            <a:endParaRPr lang="en-SG" sz="2600" dirty="0">
              <a:solidFill>
                <a:srgbClr val="003399"/>
              </a:solidFill>
              <a:latin typeface="+mn-lt"/>
              <a:cs typeface="+mn-cs"/>
            </a:endParaRPr>
          </a:p>
          <a:p>
            <a:pPr marL="342900" indent="-342900">
              <a:buFont typeface="Arial" panose="020B0604020202020204" pitchFamily="34" charset="0"/>
              <a:buChar char="•"/>
            </a:pPr>
            <a:endParaRPr lang="en-SG" dirty="0"/>
          </a:p>
        </p:txBody>
      </p:sp>
    </p:spTree>
    <p:extLst>
      <p:ext uri="{BB962C8B-B14F-4D97-AF65-F5344CB8AC3E}">
        <p14:creationId xmlns:p14="http://schemas.microsoft.com/office/powerpoint/2010/main" val="2305013538"/>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16032</TotalTime>
  <Words>2209</Words>
  <Application>Microsoft Office PowerPoint</Application>
  <PresentationFormat>Custom</PresentationFormat>
  <Paragraphs>341</Paragraphs>
  <Slides>35</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Times</vt:lpstr>
      <vt:lpstr>Times New Roman</vt:lpstr>
      <vt:lpstr>Wingdings</vt:lpstr>
      <vt:lpstr>Blank</vt:lpstr>
      <vt:lpstr>Cyber Threat Analysis</vt:lpstr>
      <vt:lpstr>Outline</vt:lpstr>
      <vt:lpstr>Are we protected?</vt:lpstr>
      <vt:lpstr>Ten years of Security</vt:lpstr>
      <vt:lpstr>Data Compromise</vt:lpstr>
      <vt:lpstr>Targeted Data</vt:lpstr>
      <vt:lpstr>Web Attacks</vt:lpstr>
      <vt:lpstr>Email Threats</vt:lpstr>
      <vt:lpstr>Exploits</vt:lpstr>
      <vt:lpstr>Cryptocurrency and Crime</vt:lpstr>
      <vt:lpstr>Malware</vt:lpstr>
      <vt:lpstr>Types of Malware Encountered in 2017</vt:lpstr>
      <vt:lpstr>Contributing Factors</vt:lpstr>
      <vt:lpstr>Why Automated Malware Analysis?</vt:lpstr>
      <vt:lpstr>Methodologies of Analysis</vt:lpstr>
      <vt:lpstr>Where can we analyse?</vt:lpstr>
      <vt:lpstr>What is Cuckoo?</vt:lpstr>
      <vt:lpstr>What can it analyse?</vt:lpstr>
      <vt:lpstr>What can it deliver?</vt:lpstr>
      <vt:lpstr>Implemented Architecture</vt:lpstr>
      <vt:lpstr>Initializing Cuckoo</vt:lpstr>
      <vt:lpstr>SUBMITTING MALWARE SAMPLES</vt:lpstr>
      <vt:lpstr>SUBMITTING MALWARE SAMPLES Contd..</vt:lpstr>
      <vt:lpstr>SUBMITTING MALWARE SAMPLES Contd..</vt:lpstr>
      <vt:lpstr>Execution of the sample</vt:lpstr>
      <vt:lpstr>Analysis Results</vt:lpstr>
      <vt:lpstr>Analysis Results</vt:lpstr>
      <vt:lpstr>Interesting Information</vt:lpstr>
      <vt:lpstr>PANDAS DATA FRAME</vt:lpstr>
      <vt:lpstr>TFIDF MATRIX</vt:lpstr>
      <vt:lpstr>Ward Clustering Algorithm</vt:lpstr>
      <vt:lpstr>PowerPoint Presentation</vt:lpstr>
      <vt:lpstr>K- Means Clustering</vt:lpstr>
      <vt:lpstr>Plotting into 2-D</vt:lpstr>
      <vt:lpstr>By Maddi Kamal Divya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PowerPC</dc:creator>
  <cp:lastModifiedBy>Maddi Kamal Divya</cp:lastModifiedBy>
  <cp:revision>1416</cp:revision>
  <cp:lastPrinted>2002-11-20T02:08:40Z</cp:lastPrinted>
  <dcterms:created xsi:type="dcterms:W3CDTF">2001-10-04T11:39:11Z</dcterms:created>
  <dcterms:modified xsi:type="dcterms:W3CDTF">2018-11-23T05:44:10Z</dcterms:modified>
</cp:coreProperties>
</file>