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guide id="3" pos="79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 pos="79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f5aad521e_1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Before we move on the what is defined as Personal Information in CCPA, I would like to ask everyone’s opinion on What is considered personal information to you. Do you consider Personal Purchasing Habits as personal Information? (Raise your hand if you consider it as Personal Information.) Do you consider Personal Computer Mac Address and IP address as Personal Information? </a:t>
            </a:r>
            <a:r>
              <a:rPr lang="en-US">
                <a:solidFill>
                  <a:schemeClr val="dk1"/>
                </a:solidFill>
              </a:rPr>
              <a:t>(Raise your hand if you consider it as Personal Information.) Do you consider Mobile IMEI Number and its IP address as Personal Information? (Raise your hand if you consider it as Personal Information.)</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Why do you think ____ is considered as personal information?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US">
                <a:solidFill>
                  <a:schemeClr val="dk1"/>
                </a:solidFill>
              </a:rPr>
              <a:t>How many of you all are comfortable sharing all these information with others? Can I have a show of hand?</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US">
                <a:solidFill>
                  <a:schemeClr val="dk1"/>
                </a:solidFill>
              </a:rPr>
              <a:t>Why are you not comfortable sharing? Or why are you comfortable sharing it?</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US">
                <a:solidFill>
                  <a:schemeClr val="dk1"/>
                </a:solidFill>
              </a:rPr>
              <a:t>Conclusion: There is no right or wrong answer to it. Everyone has their own comfortable level in sharing certain information and some information may be deemed as personal to you, may not be personal to others. Some of these information that may seems non personal, could be combined and form Personal Information. Take for an example, if you store all your credentials, bank account in your computer. When a hacker is aware of some of your information, hacker could easily perform phish for your other important information or hack into your system.</a:t>
            </a:r>
            <a:endParaRPr>
              <a:solidFill>
                <a:schemeClr val="dk1"/>
              </a:solidFill>
            </a:endParaRPr>
          </a:p>
        </p:txBody>
      </p:sp>
      <p:sp>
        <p:nvSpPr>
          <p:cNvPr id="201" name="Google Shape;201;g4f5aad521e_1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To address the above-mentioned issue, CCPA actually have refined Personal Information. Given this is the definition on the slide, we only need to take note on the one that is being underline. “identifies, relates to, describes, is capable of being associated with, or could reasonably be linked”. “directly or indirectly” to “consumer or household”. </a:t>
            </a:r>
            <a:r>
              <a:rPr lang="en-US"/>
              <a:t>Take note of the additional “household” term here, </a:t>
            </a:r>
            <a:r>
              <a:rPr lang="en-US"/>
              <a:t>information that is capable of point to our home is also classified under personal information in CCPA.</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However, CCPA does not include information that is issue by government and that information provided must be made known to the public. For instance, National Identity Card is considered as Personal Information as it is not made known to public but is issue by the government. Government hotline, office address and etc will not be considered as Personal Information.</a:t>
            </a:r>
            <a:endParaRPr/>
          </a:p>
        </p:txBody>
      </p:sp>
      <p:sp>
        <p:nvSpPr>
          <p:cNvPr id="210" name="Google Shape;21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How many of you know about PDPA?</a:t>
            </a:r>
            <a:endParaRPr/>
          </a:p>
          <a:p>
            <a:pPr indent="0" lvl="0" marL="457200" rtl="0" algn="l">
              <a:lnSpc>
                <a:spcPct val="100000"/>
              </a:lnSpc>
              <a:spcBef>
                <a:spcPts val="0"/>
              </a:spcBef>
              <a:spcAft>
                <a:spcPts val="0"/>
              </a:spcAft>
              <a:buNone/>
            </a:pPr>
            <a:r>
              <a:t/>
            </a:r>
            <a:endParaRPr sz="1000">
              <a:solidFill>
                <a:srgbClr val="363336"/>
              </a:solidFill>
              <a:highlight>
                <a:srgbClr val="FFFFFF"/>
              </a:highlight>
              <a:latin typeface="Verdana"/>
              <a:ea typeface="Verdana"/>
              <a:cs typeface="Verdana"/>
              <a:sym typeface="Verdana"/>
            </a:endParaRPr>
          </a:p>
          <a:p>
            <a:pPr indent="0" lvl="0" marL="457200" rtl="0" algn="l">
              <a:lnSpc>
                <a:spcPct val="100000"/>
              </a:lnSpc>
              <a:spcBef>
                <a:spcPts val="0"/>
              </a:spcBef>
              <a:spcAft>
                <a:spcPts val="0"/>
              </a:spcAft>
              <a:buNone/>
            </a:pPr>
            <a:r>
              <a:rPr lang="en-US" sz="1000">
                <a:solidFill>
                  <a:srgbClr val="363336"/>
                </a:solidFill>
                <a:highlight>
                  <a:srgbClr val="FFFFFF"/>
                </a:highlight>
                <a:latin typeface="Verdana"/>
                <a:ea typeface="Verdana"/>
                <a:cs typeface="Verdana"/>
                <a:sym typeface="Verdana"/>
              </a:rPr>
              <a:t>Do you know about DNC? Have anyone resgistered? Is it effective? (or in later slides if there is time)</a:t>
            </a:r>
            <a:endParaRPr sz="1000">
              <a:solidFill>
                <a:srgbClr val="363336"/>
              </a:solidFill>
              <a:highlight>
                <a:srgbClr val="FFFFFF"/>
              </a:highlight>
              <a:latin typeface="Verdana"/>
              <a:ea typeface="Verdana"/>
              <a:cs typeface="Verdana"/>
              <a:sym typeface="Verdana"/>
            </a:endParaRPr>
          </a:p>
          <a:p>
            <a:pPr indent="0" lvl="0" marL="457200" rtl="0" algn="l">
              <a:lnSpc>
                <a:spcPct val="100000"/>
              </a:lnSpc>
              <a:spcBef>
                <a:spcPts val="0"/>
              </a:spcBef>
              <a:spcAft>
                <a:spcPts val="0"/>
              </a:spcAft>
              <a:buNone/>
            </a:pPr>
            <a:r>
              <a:t/>
            </a:r>
            <a:endParaRPr sz="1000">
              <a:solidFill>
                <a:srgbClr val="363336"/>
              </a:solidFill>
              <a:highlight>
                <a:srgbClr val="FFFFFF"/>
              </a:highlight>
              <a:latin typeface="Verdana"/>
              <a:ea typeface="Verdana"/>
              <a:cs typeface="Verdana"/>
              <a:sym typeface="Verdana"/>
            </a:endParaRPr>
          </a:p>
          <a:p>
            <a:pPr indent="0" lvl="0" marL="457200" rtl="0" algn="l">
              <a:lnSpc>
                <a:spcPct val="100000"/>
              </a:lnSpc>
              <a:spcBef>
                <a:spcPts val="0"/>
              </a:spcBef>
              <a:spcAft>
                <a:spcPts val="0"/>
              </a:spcAft>
              <a:buNone/>
            </a:pPr>
            <a:r>
              <a:rPr lang="en-US" sz="1000">
                <a:solidFill>
                  <a:srgbClr val="363336"/>
                </a:solidFill>
                <a:highlight>
                  <a:srgbClr val="FFFFFF"/>
                </a:highlight>
                <a:latin typeface="Verdana"/>
                <a:ea typeface="Verdana"/>
                <a:cs typeface="Verdana"/>
                <a:sym typeface="Verdana"/>
              </a:rPr>
              <a:t>Do you think CCPA is very different from GDPA or PDPA?</a:t>
            </a:r>
            <a:endParaRPr sz="1000">
              <a:solidFill>
                <a:srgbClr val="363336"/>
              </a:solidFill>
              <a:highlight>
                <a:srgbClr val="FFFFFF"/>
              </a:highlight>
              <a:latin typeface="Verdana"/>
              <a:ea typeface="Verdana"/>
              <a:cs typeface="Verdana"/>
              <a:sym typeface="Verdana"/>
            </a:endParaRPr>
          </a:p>
          <a:p>
            <a:pPr indent="0" lvl="0" marL="457200" rtl="0" algn="l">
              <a:lnSpc>
                <a:spcPct val="100000"/>
              </a:lnSpc>
              <a:spcBef>
                <a:spcPts val="0"/>
              </a:spcBef>
              <a:spcAft>
                <a:spcPts val="0"/>
              </a:spcAft>
              <a:buNone/>
            </a:pPr>
            <a:r>
              <a:t/>
            </a:r>
            <a:endParaRPr sz="1000">
              <a:solidFill>
                <a:srgbClr val="363336"/>
              </a:solidFill>
              <a:highlight>
                <a:srgbClr val="FFFFFF"/>
              </a:highlight>
              <a:latin typeface="Verdana"/>
              <a:ea typeface="Verdana"/>
              <a:cs typeface="Verdana"/>
              <a:sym typeface="Verdana"/>
            </a:endParaRPr>
          </a:p>
          <a:p>
            <a:pPr indent="0" lvl="0" marL="457200" rtl="0" algn="l">
              <a:lnSpc>
                <a:spcPct val="100000"/>
              </a:lnSpc>
              <a:spcBef>
                <a:spcPts val="0"/>
              </a:spcBef>
              <a:spcAft>
                <a:spcPts val="0"/>
              </a:spcAft>
              <a:buNone/>
            </a:pPr>
            <a:r>
              <a:rPr lang="en-US" sz="1000">
                <a:solidFill>
                  <a:srgbClr val="363336"/>
                </a:solidFill>
                <a:highlight>
                  <a:srgbClr val="FFFFFF"/>
                </a:highlight>
                <a:latin typeface="Verdana"/>
                <a:ea typeface="Verdana"/>
                <a:cs typeface="Verdana"/>
                <a:sym typeface="Verdana"/>
              </a:rPr>
              <a:t>-----Discussion----</a:t>
            </a:r>
            <a:endParaRPr sz="1000">
              <a:solidFill>
                <a:srgbClr val="363336"/>
              </a:solidFill>
              <a:highlight>
                <a:srgbClr val="FFFFFF"/>
              </a:highlight>
              <a:latin typeface="Verdana"/>
              <a:ea typeface="Verdana"/>
              <a:cs typeface="Verdana"/>
              <a:sym typeface="Verdana"/>
            </a:endParaRPr>
          </a:p>
          <a:p>
            <a:pPr indent="0" lvl="0" marL="457200" rtl="0" algn="l">
              <a:lnSpc>
                <a:spcPct val="100000"/>
              </a:lnSpc>
              <a:spcBef>
                <a:spcPts val="0"/>
              </a:spcBef>
              <a:spcAft>
                <a:spcPts val="0"/>
              </a:spcAft>
              <a:buNone/>
            </a:pPr>
            <a:br>
              <a:rPr lang="en-US"/>
            </a:br>
            <a:r>
              <a:rPr lang="en-US"/>
              <a:t>Personal data in Singapore is protected under the Personal Data Protection Act 2012 (PDPA).</a:t>
            </a:r>
            <a:endParaRPr/>
          </a:p>
          <a:p>
            <a:pPr indent="-292100" lvl="0" marL="457200" rtl="0" algn="l">
              <a:lnSpc>
                <a:spcPct val="100000"/>
              </a:lnSpc>
              <a:spcBef>
                <a:spcPts val="0"/>
              </a:spcBef>
              <a:spcAft>
                <a:spcPts val="0"/>
              </a:spcAft>
              <a:buClr>
                <a:srgbClr val="363336"/>
              </a:buClr>
              <a:buSzPts val="1000"/>
              <a:buFont typeface="Verdana"/>
              <a:buChar char="●"/>
            </a:pPr>
            <a:r>
              <a:rPr lang="en-US" sz="1000">
                <a:solidFill>
                  <a:srgbClr val="363336"/>
                </a:solidFill>
                <a:highlight>
                  <a:srgbClr val="FFFFFF"/>
                </a:highlight>
                <a:latin typeface="Verdana"/>
                <a:ea typeface="Verdana"/>
                <a:cs typeface="Verdana"/>
                <a:sym typeface="Verdana"/>
              </a:rPr>
              <a:t>governing the collection, use, disclosure and care of personal data. It recognises both the rights of individuals to protect their personal data, including rights of access and correction, and the needs of organisations to collect, use or disclose personal data for legitimate and reasonable purposes.</a:t>
            </a:r>
            <a:endParaRPr sz="1000">
              <a:solidFill>
                <a:srgbClr val="363336"/>
              </a:solidFill>
              <a:highlight>
                <a:srgbClr val="FFFFFF"/>
              </a:highlight>
              <a:latin typeface="Verdana"/>
              <a:ea typeface="Verdana"/>
              <a:cs typeface="Verdana"/>
              <a:sym typeface="Verdana"/>
            </a:endParaRPr>
          </a:p>
          <a:p>
            <a:pPr indent="-292100" lvl="0" marL="457200" rtl="0" algn="l">
              <a:lnSpc>
                <a:spcPct val="100000"/>
              </a:lnSpc>
              <a:spcBef>
                <a:spcPts val="0"/>
              </a:spcBef>
              <a:spcAft>
                <a:spcPts val="0"/>
              </a:spcAft>
              <a:buClr>
                <a:srgbClr val="363336"/>
              </a:buClr>
              <a:buSzPts val="1000"/>
              <a:buFont typeface="Verdana"/>
              <a:buChar char="●"/>
            </a:pPr>
            <a:r>
              <a:rPr lang="en-US" sz="1000">
                <a:solidFill>
                  <a:srgbClr val="363336"/>
                </a:solidFill>
                <a:highlight>
                  <a:srgbClr val="FFFFFF"/>
                </a:highlight>
                <a:latin typeface="Verdana"/>
                <a:ea typeface="Verdana"/>
                <a:cs typeface="Verdana"/>
                <a:sym typeface="Verdana"/>
              </a:rPr>
              <a:t>Do Not Call (DNC) Registry llows individuals to register their Singapore telephone numbers to opt out of receiving marketing phone calls, mobile text messages such as SMS or MMS, and faxes from organisations.</a:t>
            </a:r>
            <a:br>
              <a:rPr lang="en-US" sz="1000">
                <a:solidFill>
                  <a:srgbClr val="363336"/>
                </a:solidFill>
                <a:highlight>
                  <a:srgbClr val="FFFFFF"/>
                </a:highlight>
                <a:latin typeface="Verdana"/>
                <a:ea typeface="Verdana"/>
                <a:cs typeface="Verdana"/>
                <a:sym typeface="Verdana"/>
              </a:rPr>
            </a:br>
            <a:br>
              <a:rPr lang="en-US" sz="1000">
                <a:solidFill>
                  <a:srgbClr val="363336"/>
                </a:solidFill>
                <a:highlight>
                  <a:srgbClr val="FFFFFF"/>
                </a:highlight>
                <a:latin typeface="Verdana"/>
                <a:ea typeface="Verdana"/>
                <a:cs typeface="Verdana"/>
                <a:sym typeface="Verdana"/>
              </a:rPr>
            </a:br>
            <a:r>
              <a:rPr b="1" lang="en-US" sz="1000">
                <a:solidFill>
                  <a:srgbClr val="363336"/>
                </a:solidFill>
                <a:highlight>
                  <a:srgbClr val="FFFFFF"/>
                </a:highlight>
                <a:latin typeface="Verdana"/>
                <a:ea typeface="Verdana"/>
                <a:cs typeface="Verdana"/>
                <a:sym typeface="Verdana"/>
              </a:rPr>
              <a:t>Comments:</a:t>
            </a:r>
            <a:endParaRPr b="1" sz="1000">
              <a:solidFill>
                <a:srgbClr val="363336"/>
              </a:solidFill>
              <a:highlight>
                <a:srgbClr val="FFFFFF"/>
              </a:highlight>
              <a:latin typeface="Verdana"/>
              <a:ea typeface="Verdana"/>
              <a:cs typeface="Verdana"/>
              <a:sym typeface="Verdana"/>
            </a:endParaRPr>
          </a:p>
          <a:p>
            <a:pPr indent="0" lvl="0" marL="457200" rtl="0" algn="l">
              <a:lnSpc>
                <a:spcPct val="100000"/>
              </a:lnSpc>
              <a:spcBef>
                <a:spcPts val="0"/>
              </a:spcBef>
              <a:spcAft>
                <a:spcPts val="0"/>
              </a:spcAft>
              <a:buNone/>
            </a:pPr>
            <a:r>
              <a:rPr lang="en-US" sz="1000">
                <a:solidFill>
                  <a:srgbClr val="363336"/>
                </a:solidFill>
                <a:highlight>
                  <a:srgbClr val="FFFFFF"/>
                </a:highlight>
                <a:latin typeface="Verdana"/>
                <a:ea typeface="Verdana"/>
                <a:cs typeface="Verdana"/>
                <a:sym typeface="Verdana"/>
              </a:rPr>
              <a:t>I</a:t>
            </a:r>
            <a:r>
              <a:rPr lang="en-US">
                <a:solidFill>
                  <a:schemeClr val="dk1"/>
                </a:solidFill>
              </a:rPr>
              <a:t>n order to avoid last-minute compliance scrambles as effective dates are close, it's also worth keeping an eye on new privacy laws on the horizon.</a:t>
            </a:r>
            <a:br>
              <a:rPr lang="en-US" sz="1000">
                <a:solidFill>
                  <a:srgbClr val="363336"/>
                </a:solidFill>
                <a:highlight>
                  <a:srgbClr val="FFFFFF"/>
                </a:highlight>
                <a:latin typeface="Verdana"/>
                <a:ea typeface="Verdana"/>
                <a:cs typeface="Verdana"/>
                <a:sym typeface="Verdana"/>
              </a:rPr>
            </a:br>
            <a:br>
              <a:rPr lang="en-US" sz="1000">
                <a:solidFill>
                  <a:srgbClr val="363336"/>
                </a:solidFill>
                <a:highlight>
                  <a:srgbClr val="FFFFFF"/>
                </a:highlight>
                <a:latin typeface="Verdana"/>
                <a:ea typeface="Verdana"/>
                <a:cs typeface="Verdana"/>
                <a:sym typeface="Verdana"/>
              </a:rPr>
            </a:br>
            <a:br>
              <a:rPr lang="en-US" sz="1000">
                <a:solidFill>
                  <a:srgbClr val="363336"/>
                </a:solidFill>
                <a:highlight>
                  <a:srgbClr val="FFFFFF"/>
                </a:highlight>
                <a:latin typeface="Verdana"/>
                <a:ea typeface="Verdana"/>
                <a:cs typeface="Verdana"/>
                <a:sym typeface="Verdana"/>
              </a:rPr>
            </a:br>
            <a:endParaRPr sz="1000">
              <a:solidFill>
                <a:srgbClr val="363336"/>
              </a:solidFill>
              <a:highlight>
                <a:srgbClr val="FFFFFF"/>
              </a:highlight>
              <a:latin typeface="Verdana"/>
              <a:ea typeface="Verdana"/>
              <a:cs typeface="Verdana"/>
              <a:sym typeface="Verdana"/>
            </a:endParaRPr>
          </a:p>
        </p:txBody>
      </p:sp>
      <p:sp>
        <p:nvSpPr>
          <p:cNvPr id="229" name="Google Shape;22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4f5aad521e_6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br>
              <a:rPr lang="en-US">
                <a:solidFill>
                  <a:schemeClr val="dk1"/>
                </a:solidFill>
              </a:rPr>
            </a:br>
            <a:br>
              <a:rPr lang="en-US">
                <a:solidFill>
                  <a:schemeClr val="dk1"/>
                </a:solidFill>
              </a:rPr>
            </a:br>
            <a:r>
              <a:rPr lang="en-US" sz="1000">
                <a:solidFill>
                  <a:srgbClr val="363336"/>
                </a:solidFill>
                <a:highlight>
                  <a:schemeClr val="lt1"/>
                </a:highlight>
                <a:latin typeface="Verdana"/>
                <a:ea typeface="Verdana"/>
                <a:cs typeface="Verdana"/>
                <a:sym typeface="Verdana"/>
              </a:rPr>
              <a:t>Do you think CCPA is very different from GDPR or PDPA?</a:t>
            </a:r>
            <a:endParaRPr sz="1000">
              <a:solidFill>
                <a:srgbClr val="363336"/>
              </a:solidFill>
              <a:highlight>
                <a:schemeClr val="lt1"/>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CCPA just covers California currently but they expect large companies will soon have to offer similar rights to Americans.</a:t>
            </a:r>
            <a:br>
              <a:rPr lang="en-US">
                <a:solidFill>
                  <a:schemeClr val="dk1"/>
                </a:solidFill>
              </a:rPr>
            </a:br>
            <a:r>
              <a:rPr lang="en-US">
                <a:solidFill>
                  <a:schemeClr val="dk1"/>
                </a:solidFill>
              </a:rPr>
              <a:t>PDPA - not in terms of geography</a:t>
            </a:r>
            <a:endParaRPr/>
          </a:p>
        </p:txBody>
      </p:sp>
      <p:sp>
        <p:nvSpPr>
          <p:cNvPr id="246" name="Google Shape;246;g4f5aad521e_6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4f5aad521e_6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Do you think the penalties will avoid the data breach?</a:t>
            </a:r>
            <a:br>
              <a:rPr lang="en-US"/>
            </a:br>
            <a:r>
              <a:rPr lang="en-US"/>
              <a:t>Is it sufficient amount of penalty?</a:t>
            </a:r>
            <a:endParaRPr/>
          </a:p>
          <a:p>
            <a:pPr indent="0" lvl="0" marL="0" rtl="0" algn="l">
              <a:lnSpc>
                <a:spcPct val="100000"/>
              </a:lnSpc>
              <a:spcBef>
                <a:spcPts val="0"/>
              </a:spcBef>
              <a:spcAft>
                <a:spcPts val="0"/>
              </a:spcAft>
              <a:buSzPts val="1100"/>
              <a:buNone/>
            </a:pPr>
            <a:r>
              <a:rPr lang="en-US"/>
              <a:t>CCPA gives flexibility to organisation with a limited cure period.</a:t>
            </a:r>
            <a:endParaRPr/>
          </a:p>
          <a:p>
            <a:pPr indent="0" lvl="0" marL="0" rtl="0" algn="l">
              <a:lnSpc>
                <a:spcPct val="100000"/>
              </a:lnSpc>
              <a:spcBef>
                <a:spcPts val="0"/>
              </a:spcBef>
              <a:spcAft>
                <a:spcPts val="0"/>
              </a:spcAft>
              <a:buSzPts val="1100"/>
              <a:buNone/>
            </a:pPr>
            <a:r>
              <a:t/>
            </a:r>
            <a:endParaRPr/>
          </a:p>
          <a:p>
            <a:pPr indent="0" lvl="0" marL="0" rtl="0" algn="l">
              <a:spcBef>
                <a:spcPts val="0"/>
              </a:spcBef>
              <a:spcAft>
                <a:spcPts val="0"/>
              </a:spcAft>
              <a:buClr>
                <a:schemeClr val="dk1"/>
              </a:buClr>
              <a:buSzPts val="1100"/>
              <a:buFont typeface="Arial"/>
              <a:buNone/>
            </a:pPr>
            <a:r>
              <a:rPr lang="en-US">
                <a:solidFill>
                  <a:schemeClr val="dk1"/>
                </a:solidFill>
              </a:rPr>
              <a:t>In CCPA there is a cure period for which customer has to give violating business 30 days advance notice. If the business cures the alleged violation within 30 days and provides a written statement that violation has cured and never occur, the lawsuit cannot be filed.   </a:t>
            </a:r>
            <a:endParaRPr/>
          </a:p>
        </p:txBody>
      </p:sp>
      <p:sp>
        <p:nvSpPr>
          <p:cNvPr id="261" name="Google Shape;261;g4f5aad521e_6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4f5aad521e_6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------DNC services---</a:t>
            </a:r>
            <a:br>
              <a:rPr lang="en-US">
                <a:solidFill>
                  <a:schemeClr val="dk1"/>
                </a:solidFill>
              </a:rPr>
            </a:br>
            <a:r>
              <a:rPr lang="en-US">
                <a:solidFill>
                  <a:schemeClr val="dk1"/>
                </a:solidFill>
              </a:rPr>
              <a:t>CCPA has given greater control to the consumer. The consumer has the right to opt out from the “sale” of his information incase he has given consent to sell his information.</a:t>
            </a:r>
            <a:endParaRPr/>
          </a:p>
        </p:txBody>
      </p:sp>
      <p:sp>
        <p:nvSpPr>
          <p:cNvPr id="276" name="Google Shape;276;g4f5aad521e_6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US"/>
              <a:t>If a consumer has not given any consent to use his information or sell which means he is using his rights (business won’t get much benefit from that consumer), still the business should provide the same quality of service and price to the consumer</a:t>
            </a:r>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289" name="Google Shape;28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US"/>
              <a:t>PDPA mentions that personal data can only be retained for business/legal purposes and securely destroy personal data when no longer needed.</a:t>
            </a:r>
            <a:br>
              <a:rPr lang="en-US"/>
            </a:br>
            <a:br>
              <a:rPr lang="en-US"/>
            </a:br>
            <a:r>
              <a:rPr lang="en-US"/>
              <a:t>Whereas CCPA doesn’t talk about retention and deletion of the collected data but provides rights to the consumer to delete their information from business anytime.</a:t>
            </a:r>
            <a:br>
              <a:rPr lang="en-US"/>
            </a:br>
            <a:br>
              <a:rPr lang="en-US"/>
            </a:br>
            <a:r>
              <a:rPr lang="en-US"/>
              <a:t>-------------Discussion-------------------</a:t>
            </a:r>
            <a:br>
              <a:rPr lang="en-US"/>
            </a:br>
            <a:r>
              <a:rPr lang="en-US"/>
              <a:t>So, what do you guys think?</a:t>
            </a:r>
            <a:endParaRPr/>
          </a:p>
          <a:p>
            <a:pPr indent="0" lvl="0" marL="0" rtl="0" algn="l">
              <a:spcBef>
                <a:spcPts val="0"/>
              </a:spcBef>
              <a:spcAft>
                <a:spcPts val="0"/>
              </a:spcAft>
              <a:buSzPts val="1100"/>
              <a:buNone/>
            </a:pPr>
            <a:r>
              <a:rPr lang="en-US"/>
              <a:t>which one is better?</a:t>
            </a:r>
            <a:endParaRPr/>
          </a:p>
          <a:p>
            <a:pPr indent="0" lvl="0" marL="0" rtl="0" algn="l">
              <a:spcBef>
                <a:spcPts val="0"/>
              </a:spcBef>
              <a:spcAft>
                <a:spcPts val="0"/>
              </a:spcAft>
              <a:buSzPts val="1100"/>
              <a:buNone/>
            </a:pPr>
            <a:br>
              <a:rPr lang="en-US"/>
            </a:br>
            <a:r>
              <a:rPr lang="en-US"/>
              <a:t>It depends on the business requirements of the company, the lifestyle habits of the individuals in the country.</a:t>
            </a:r>
            <a:br>
              <a:rPr lang="en-US"/>
            </a:br>
            <a:r>
              <a:rPr lang="en-US"/>
              <a:t>The newly implemented acts have considered many other criterias before finalizing the acts and may be it sounds advanced.</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US"/>
              <a:t>So, time was given for the businesses to prepare for the new act.</a:t>
            </a:r>
            <a:endParaRPr/>
          </a:p>
          <a:p>
            <a:pPr indent="0" lvl="0" marL="0" rtl="0" algn="l">
              <a:spcBef>
                <a:spcPts val="0"/>
              </a:spcBef>
              <a:spcAft>
                <a:spcPts val="0"/>
              </a:spcAft>
              <a:buSzPts val="1100"/>
              <a:buNone/>
            </a:pPr>
            <a:br>
              <a:rPr lang="en-US"/>
            </a:br>
            <a:r>
              <a:rPr lang="en-US"/>
              <a:t>Till the act is implemented, we cannot comment on the advantages and disadvantages of the act. But as advertised CCPA has taken bold steps in  establishing new, groundbreaking consumer privacy rights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SzPts val="1100"/>
              <a:buNone/>
            </a:pPr>
            <a:r>
              <a:t/>
            </a:r>
            <a:endParaRPr/>
          </a:p>
        </p:txBody>
      </p:sp>
      <p:sp>
        <p:nvSpPr>
          <p:cNvPr id="304" name="Google Shape;30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4f5aad521e_2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9" name="Google Shape;319;g4f5aad521e_2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f5aad521e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g4f5aad521e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f5aad521e_3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g4f5aad521e_3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f5aad521e_3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g4f5aad521e_3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f5aad521e_2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g4f5aad521e_2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5275" lvl="0" marL="752475" rtl="0" algn="l">
              <a:lnSpc>
                <a:spcPct val="115000"/>
              </a:lnSpc>
              <a:spcBef>
                <a:spcPts val="0"/>
              </a:spcBef>
              <a:spcAft>
                <a:spcPts val="0"/>
              </a:spcAft>
              <a:buClr>
                <a:srgbClr val="4C4E51"/>
              </a:buClr>
              <a:buSzPts val="1050"/>
              <a:buAutoNum type="arabicPeriod"/>
            </a:pPr>
            <a:r>
              <a:rPr lang="en-US" sz="1050">
                <a:solidFill>
                  <a:srgbClr val="4C4E51"/>
                </a:solidFill>
              </a:rPr>
              <a:t>The Right to Know:  the right to know, through a general privacy policy and with more specifics available upon request, what personal information a business has collected about them, where it was sourced from, what it is being used for, whether it is being disclosed or sold, and to whom it is being disclosed or sold;</a:t>
            </a:r>
            <a:endParaRPr sz="1050">
              <a:solidFill>
                <a:srgbClr val="4C4E51"/>
              </a:solidFill>
            </a:endParaRPr>
          </a:p>
          <a:p>
            <a:pPr indent="-295275" lvl="0" marL="752475" rtl="0" algn="l">
              <a:lnSpc>
                <a:spcPct val="115000"/>
              </a:lnSpc>
              <a:spcBef>
                <a:spcPts val="0"/>
              </a:spcBef>
              <a:spcAft>
                <a:spcPts val="0"/>
              </a:spcAft>
              <a:buClr>
                <a:srgbClr val="4C4E51"/>
              </a:buClr>
              <a:buSzPts val="1050"/>
              <a:buAutoNum type="arabicPeriod"/>
            </a:pPr>
            <a:r>
              <a:rPr lang="en-US" sz="1050">
                <a:solidFill>
                  <a:srgbClr val="4C4E51"/>
                </a:solidFill>
              </a:rPr>
              <a:t>The Right to Opt Out: the right to “opt out” of allowing a business to sell their personal information to third parties (or, for consumers who are under 16 years old, the right not to have their personal information sold absent their, or their parent’s, opt-in);</a:t>
            </a:r>
            <a:endParaRPr sz="1050">
              <a:solidFill>
                <a:srgbClr val="4C4E51"/>
              </a:solidFill>
            </a:endParaRPr>
          </a:p>
          <a:p>
            <a:pPr indent="-295275" lvl="0" marL="752475" rtl="0" algn="l">
              <a:lnSpc>
                <a:spcPct val="115000"/>
              </a:lnSpc>
              <a:spcBef>
                <a:spcPts val="0"/>
              </a:spcBef>
              <a:spcAft>
                <a:spcPts val="0"/>
              </a:spcAft>
              <a:buClr>
                <a:srgbClr val="4C4E51"/>
              </a:buClr>
              <a:buSzPts val="1050"/>
              <a:buAutoNum type="arabicPeriod"/>
            </a:pPr>
            <a:r>
              <a:rPr lang="en-US" sz="1050">
                <a:solidFill>
                  <a:srgbClr val="4C4E51"/>
                </a:solidFill>
              </a:rPr>
              <a:t>The Right to Deletion: the right to have a business delete their personal information, with some exceptions; and</a:t>
            </a:r>
            <a:endParaRPr sz="1050">
              <a:solidFill>
                <a:srgbClr val="4C4E51"/>
              </a:solidFill>
            </a:endParaRPr>
          </a:p>
          <a:p>
            <a:pPr indent="-295275" lvl="0" marL="752475" rtl="0" algn="l">
              <a:lnSpc>
                <a:spcPct val="115000"/>
              </a:lnSpc>
              <a:spcBef>
                <a:spcPts val="0"/>
              </a:spcBef>
              <a:spcAft>
                <a:spcPts val="0"/>
              </a:spcAft>
              <a:buClr>
                <a:srgbClr val="4C4E51"/>
              </a:buClr>
              <a:buSzPts val="1050"/>
              <a:buAutoNum type="arabicPeriod"/>
            </a:pPr>
            <a:r>
              <a:rPr lang="en-US" sz="1050">
                <a:solidFill>
                  <a:srgbClr val="4C4E51"/>
                </a:solidFill>
              </a:rPr>
              <a:t>The Right to Equal Service: the right to receive equal service and pricing from a business, even if they exercise their privacy rights under the Act.</a:t>
            </a:r>
            <a:endParaRPr sz="1050">
              <a:solidFill>
                <a:srgbClr val="4C4E51"/>
              </a:solidFill>
            </a:endParaRPr>
          </a:p>
          <a:p>
            <a:pPr indent="-295275" lvl="0" marL="752475" rtl="0" algn="l">
              <a:lnSpc>
                <a:spcPct val="115000"/>
              </a:lnSpc>
              <a:spcBef>
                <a:spcPts val="0"/>
              </a:spcBef>
              <a:spcAft>
                <a:spcPts val="0"/>
              </a:spcAft>
              <a:buClr>
                <a:srgbClr val="4C4E51"/>
              </a:buClr>
              <a:buSzPts val="1050"/>
              <a:buAutoNum type="arabicPeriod"/>
            </a:pPr>
            <a:r>
              <a:rPr lang="en-US" sz="1050">
                <a:solidFill>
                  <a:srgbClr val="4C4E51"/>
                </a:solidFill>
              </a:rPr>
              <a:t>The Right to Access: Consumers also have the right to request certain information from businesses. </a:t>
            </a:r>
            <a:endParaRPr sz="1050">
              <a:solidFill>
                <a:srgbClr val="4C4E51"/>
              </a:solidFill>
            </a:endParaRPr>
          </a:p>
          <a:p>
            <a:pPr indent="0" lvl="0" marL="0" rtl="0" algn="l">
              <a:lnSpc>
                <a:spcPct val="100000"/>
              </a:lnSpc>
              <a:spcBef>
                <a:spcPts val="3000"/>
              </a:spcBef>
              <a:spcAft>
                <a:spcPts val="0"/>
              </a:spcAft>
              <a:buSzPts val="1100"/>
              <a:buNone/>
            </a:pPr>
            <a:r>
              <a:t/>
            </a:r>
            <a:endParaRPr/>
          </a:p>
        </p:txBody>
      </p:sp>
      <p:sp>
        <p:nvSpPr>
          <p:cNvPr id="168" name="Google Shape;16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hyperlink" Target="http://www.youtube.com/watch?v=WQ3r-QCcDJs" TargetMode="External"/><Relationship Id="rId5"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7.png"/><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83" name="Shape 83"/>
        <p:cNvGrpSpPr/>
        <p:nvPr/>
      </p:nvGrpSpPr>
      <p:grpSpPr>
        <a:xfrm>
          <a:off x="0" y="0"/>
          <a:ext cx="0" cy="0"/>
          <a:chOff x="0" y="0"/>
          <a:chExt cx="0" cy="0"/>
        </a:xfrm>
      </p:grpSpPr>
      <p:sp>
        <p:nvSpPr>
          <p:cNvPr id="84" name="Google Shape;84;p13"/>
          <p:cNvSpPr/>
          <p:nvPr/>
        </p:nvSpPr>
        <p:spPr>
          <a:xfrm>
            <a:off x="475488" y="0"/>
            <a:ext cx="10910292" cy="6858000"/>
          </a:xfrm>
          <a:prstGeom prst="rect">
            <a:avLst/>
          </a:prstGeom>
          <a:gradFill>
            <a:gsLst>
              <a:gs pos="0">
                <a:srgbClr val="4173AF"/>
              </a:gs>
              <a:gs pos="25000">
                <a:srgbClr val="4173AF"/>
              </a:gs>
              <a:gs pos="94000">
                <a:srgbClr val="494429"/>
              </a:gs>
              <a:gs pos="100000">
                <a:srgbClr val="494429"/>
              </a:gs>
            </a:gsLst>
            <a:lin ang="4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85" name="Google Shape;85;p1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86" name="Google Shape;86;p13"/>
          <p:cNvSpPr txBox="1"/>
          <p:nvPr>
            <p:ph type="ctrTitle"/>
          </p:nvPr>
        </p:nvSpPr>
        <p:spPr>
          <a:xfrm>
            <a:off x="2923743" y="1113222"/>
            <a:ext cx="6105300" cy="20310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FFFFFF"/>
              </a:buClr>
              <a:buSzPts val="4000"/>
              <a:buFont typeface="Calibri"/>
              <a:buNone/>
            </a:pPr>
            <a:r>
              <a:rPr lang="en-US" sz="4000">
                <a:solidFill>
                  <a:srgbClr val="FFFFFF"/>
                </a:solidFill>
              </a:rPr>
              <a:t>IS5151 Information Security Policy and Management</a:t>
            </a:r>
            <a:endParaRPr sz="4000">
              <a:solidFill>
                <a:srgbClr val="FFFFFF"/>
              </a:solidFill>
            </a:endParaRPr>
          </a:p>
        </p:txBody>
      </p:sp>
      <p:sp>
        <p:nvSpPr>
          <p:cNvPr id="87" name="Google Shape;87;p13"/>
          <p:cNvSpPr txBox="1"/>
          <p:nvPr>
            <p:ph idx="1" type="subTitle"/>
          </p:nvPr>
        </p:nvSpPr>
        <p:spPr>
          <a:xfrm>
            <a:off x="2878043" y="3144226"/>
            <a:ext cx="6105300" cy="689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FFFFFF"/>
              </a:buClr>
              <a:buSzPts val="2400"/>
              <a:buNone/>
            </a:pPr>
            <a:r>
              <a:rPr lang="en-US">
                <a:solidFill>
                  <a:srgbClr val="FFFFFF"/>
                </a:solidFill>
              </a:rPr>
              <a:t>Group 3 </a:t>
            </a:r>
            <a:endParaRPr/>
          </a:p>
          <a:p>
            <a:pPr indent="0" lvl="0" marL="0" rtl="0" algn="ctr">
              <a:lnSpc>
                <a:spcPct val="90000"/>
              </a:lnSpc>
              <a:spcBef>
                <a:spcPts val="1000"/>
              </a:spcBef>
              <a:spcAft>
                <a:spcPts val="0"/>
              </a:spcAft>
              <a:buClr>
                <a:srgbClr val="FFFFFF"/>
              </a:buClr>
              <a:buSzPts val="2400"/>
              <a:buNone/>
            </a:pPr>
            <a:br>
              <a:rPr lang="en-US">
                <a:solidFill>
                  <a:srgbClr val="FFFFFF"/>
                </a:solidFill>
              </a:rPr>
            </a:br>
            <a:r>
              <a:rPr lang="en-US" sz="2000">
                <a:solidFill>
                  <a:srgbClr val="FFFFFF"/>
                </a:solidFill>
              </a:rPr>
              <a:t>JAGADEESH CHIRUMAMILLA | LI JIACHEN </a:t>
            </a:r>
            <a:br>
              <a:rPr lang="en-US" sz="2000">
                <a:solidFill>
                  <a:srgbClr val="FFFFFF"/>
                </a:solidFill>
              </a:rPr>
            </a:br>
            <a:r>
              <a:rPr lang="en-US" sz="2000">
                <a:solidFill>
                  <a:srgbClr val="FFFFFF"/>
                </a:solidFill>
              </a:rPr>
              <a:t>MADDI KAMAL DIVYA | ROHAIZAD BIN NOORDIN </a:t>
            </a:r>
            <a:br>
              <a:rPr lang="en-US" sz="2000">
                <a:solidFill>
                  <a:srgbClr val="FFFFFF"/>
                </a:solidFill>
              </a:rPr>
            </a:br>
            <a:r>
              <a:rPr lang="en-US" sz="2000">
                <a:solidFill>
                  <a:srgbClr val="FFFFFF"/>
                </a:solidFill>
              </a:rPr>
              <a:t> XU HAODI  | YARE FENG SHUI </a:t>
            </a:r>
            <a:endParaRPr sz="20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2"/>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4" name="Google Shape;204;p22"/>
          <p:cNvSpPr/>
          <p:nvPr/>
        </p:nvSpPr>
        <p:spPr>
          <a:xfrm>
            <a:off x="1" y="0"/>
            <a:ext cx="12192000" cy="6858000"/>
          </a:xfrm>
          <a:prstGeom prst="rect">
            <a:avLst/>
          </a:prstGeom>
          <a:gradFill>
            <a:gsLst>
              <a:gs pos="0">
                <a:srgbClr val="4173AF"/>
              </a:gs>
              <a:gs pos="25000">
                <a:srgbClr val="4173AF"/>
              </a:gs>
              <a:gs pos="94000">
                <a:srgbClr val="494429"/>
              </a:gs>
              <a:gs pos="100000">
                <a:srgbClr val="494429"/>
              </a:gs>
            </a:gsLst>
            <a:lin ang="419989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05" name="Google Shape;205;p2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06" name="Google Shape;206;p22"/>
          <p:cNvSpPr txBox="1"/>
          <p:nvPr>
            <p:ph type="title"/>
          </p:nvPr>
        </p:nvSpPr>
        <p:spPr>
          <a:xfrm>
            <a:off x="382674" y="2049000"/>
            <a:ext cx="4213800" cy="2760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2800"/>
              <a:buFont typeface="Calibri"/>
              <a:buNone/>
            </a:pPr>
            <a:r>
              <a:rPr lang="en-US" sz="3600">
                <a:solidFill>
                  <a:schemeClr val="lt1"/>
                </a:solidFill>
              </a:rPr>
              <a:t>What is Personal Information to you?</a:t>
            </a:r>
            <a:endParaRPr sz="3600">
              <a:solidFill>
                <a:srgbClr val="FFFFFF"/>
              </a:solidFill>
            </a:endParaRPr>
          </a:p>
        </p:txBody>
      </p:sp>
      <p:sp>
        <p:nvSpPr>
          <p:cNvPr id="207" name="Google Shape;207;p22"/>
          <p:cNvSpPr txBox="1"/>
          <p:nvPr/>
        </p:nvSpPr>
        <p:spPr>
          <a:xfrm>
            <a:off x="6090574" y="801866"/>
            <a:ext cx="5306100" cy="5230500"/>
          </a:xfrm>
          <a:prstGeom prst="rect">
            <a:avLst/>
          </a:prstGeom>
          <a:noFill/>
          <a:ln>
            <a:noFill/>
          </a:ln>
        </p:spPr>
        <p:txBody>
          <a:bodyPr anchorCtr="0" anchor="ctr" bIns="45700" lIns="91425" spcFirstLastPara="1" rIns="91425" wrap="square" tIns="45700">
            <a:noAutofit/>
          </a:bodyPr>
          <a:lstStyle/>
          <a:p>
            <a:pPr indent="-381000" lvl="0" marL="457200" rtl="0" algn="l">
              <a:lnSpc>
                <a:spcPct val="90000"/>
              </a:lnSpc>
              <a:spcBef>
                <a:spcPts val="100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Personal Purchasing Habits and History</a:t>
            </a:r>
            <a:endParaRPr sz="24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rgbClr val="000000"/>
              </a:buClr>
              <a:buSzPts val="1100"/>
              <a:buFont typeface="Arial"/>
              <a:buNone/>
            </a:pPr>
            <a:r>
              <a:t/>
            </a:r>
            <a:endParaRPr sz="2400">
              <a:solidFill>
                <a:schemeClr val="dk1"/>
              </a:solidFill>
              <a:latin typeface="Calibri"/>
              <a:ea typeface="Calibri"/>
              <a:cs typeface="Calibri"/>
              <a:sym typeface="Calibri"/>
            </a:endParaRPr>
          </a:p>
          <a:p>
            <a:pPr indent="-381000" lvl="0" marL="457200" rtl="0" algn="l">
              <a:lnSpc>
                <a:spcPct val="90000"/>
              </a:lnSpc>
              <a:spcBef>
                <a:spcPts val="100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Personal Computer Mac Address and its IP address</a:t>
            </a:r>
            <a:endParaRPr sz="24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t/>
            </a:r>
            <a:endParaRPr sz="2400">
              <a:solidFill>
                <a:schemeClr val="dk1"/>
              </a:solidFill>
              <a:latin typeface="Calibri"/>
              <a:ea typeface="Calibri"/>
              <a:cs typeface="Calibri"/>
              <a:sym typeface="Calibri"/>
            </a:endParaRPr>
          </a:p>
          <a:p>
            <a:pPr indent="-381000" lvl="0" marL="457200" rtl="0" algn="l">
              <a:lnSpc>
                <a:spcPct val="90000"/>
              </a:lnSpc>
              <a:spcBef>
                <a:spcPts val="100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Email Address</a:t>
            </a:r>
            <a:endParaRPr sz="24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t/>
            </a:r>
            <a:endParaRPr sz="2400">
              <a:solidFill>
                <a:schemeClr val="dk1"/>
              </a:solidFill>
              <a:latin typeface="Calibri"/>
              <a:ea typeface="Calibri"/>
              <a:cs typeface="Calibri"/>
              <a:sym typeface="Calibri"/>
            </a:endParaRPr>
          </a:p>
          <a:p>
            <a:pPr indent="-381000" lvl="0" marL="457200" rtl="0" algn="l">
              <a:lnSpc>
                <a:spcPct val="90000"/>
              </a:lnSpc>
              <a:spcBef>
                <a:spcPts val="100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Mobile IMEI Number and its IP address</a:t>
            </a:r>
            <a:endParaRPr sz="19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1" name="Shape 211"/>
        <p:cNvGrpSpPr/>
        <p:nvPr/>
      </p:nvGrpSpPr>
      <p:grpSpPr>
        <a:xfrm>
          <a:off x="0" y="0"/>
          <a:ext cx="0" cy="0"/>
          <a:chOff x="0" y="0"/>
          <a:chExt cx="0" cy="0"/>
        </a:xfrm>
      </p:grpSpPr>
      <p:sp>
        <p:nvSpPr>
          <p:cNvPr id="212" name="Google Shape;212;p23"/>
          <p:cNvSpPr txBox="1"/>
          <p:nvPr>
            <p:ph idx="1" type="body"/>
          </p:nvPr>
        </p:nvSpPr>
        <p:spPr>
          <a:xfrm>
            <a:off x="1246550" y="3780300"/>
            <a:ext cx="8229600" cy="2599200"/>
          </a:xfrm>
          <a:prstGeom prst="rect">
            <a:avLst/>
          </a:prstGeom>
          <a:noFill/>
          <a:ln>
            <a:noFill/>
          </a:ln>
        </p:spPr>
        <p:txBody>
          <a:bodyPr anchorCtr="0" anchor="t" bIns="45700" lIns="91425" spcFirstLastPara="1" rIns="91425" wrap="square" tIns="45700">
            <a:noAutofit/>
          </a:bodyPr>
          <a:lstStyle/>
          <a:p>
            <a:pPr indent="-273050" lvl="0" marL="228600" rtl="0" algn="l">
              <a:lnSpc>
                <a:spcPct val="90000"/>
              </a:lnSpc>
              <a:spcBef>
                <a:spcPts val="1000"/>
              </a:spcBef>
              <a:spcAft>
                <a:spcPts val="0"/>
              </a:spcAft>
              <a:buClr>
                <a:schemeClr val="dk1"/>
              </a:buClr>
              <a:buSzPts val="2400"/>
              <a:buChar char="•"/>
            </a:pPr>
            <a:r>
              <a:rPr lang="en-US" sz="2400"/>
              <a:t>Personal information does not include information that lawfully is made available from federal, state or local government records that is used for a purpose that is compatible with the purpose for which such data is so maintained.</a:t>
            </a:r>
            <a:endParaRPr sz="2400"/>
          </a:p>
        </p:txBody>
      </p:sp>
      <p:sp>
        <p:nvSpPr>
          <p:cNvPr id="213" name="Google Shape;213;p23"/>
          <p:cNvSpPr txBox="1"/>
          <p:nvPr>
            <p:ph type="title"/>
          </p:nvPr>
        </p:nvSpPr>
        <p:spPr>
          <a:xfrm>
            <a:off x="1571811" y="887786"/>
            <a:ext cx="9122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lang="en-US" sz="3000"/>
              <a:t>Q3) According to CCPA, what is considered as “personal information” that needs protection?</a:t>
            </a:r>
            <a:endParaRPr sz="3000"/>
          </a:p>
        </p:txBody>
      </p:sp>
      <p:sp>
        <p:nvSpPr>
          <p:cNvPr id="214" name="Google Shape;214;p23"/>
          <p:cNvSpPr txBox="1"/>
          <p:nvPr>
            <p:ph idx="1" type="body"/>
          </p:nvPr>
        </p:nvSpPr>
        <p:spPr>
          <a:xfrm>
            <a:off x="1246550" y="2137275"/>
            <a:ext cx="9654000" cy="2599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700"/>
              <a:buNone/>
            </a:pPr>
            <a:r>
              <a:rPr lang="en-US" sz="2400"/>
              <a:t>“Personal Information” is defined as </a:t>
            </a:r>
            <a:endParaRPr sz="2400"/>
          </a:p>
          <a:p>
            <a:pPr indent="-273050" lvl="0" marL="228600" rtl="0" algn="l">
              <a:lnSpc>
                <a:spcPct val="90000"/>
              </a:lnSpc>
              <a:spcBef>
                <a:spcPts val="1000"/>
              </a:spcBef>
              <a:spcAft>
                <a:spcPts val="0"/>
              </a:spcAft>
              <a:buClr>
                <a:schemeClr val="dk1"/>
              </a:buClr>
              <a:buSzPts val="2400"/>
              <a:buChar char="•"/>
            </a:pPr>
            <a:r>
              <a:rPr lang="en-US" sz="2400"/>
              <a:t>“information that identifies, relates to, describes, is capable of being associated with, or could reasonably be linked, directly or indirectly, with a particular consumer or household.”</a:t>
            </a:r>
            <a:endParaRPr sz="2400"/>
          </a:p>
        </p:txBody>
      </p:sp>
      <p:sp>
        <p:nvSpPr>
          <p:cNvPr id="215" name="Google Shape;215;p23"/>
          <p:cNvSpPr/>
          <p:nvPr/>
        </p:nvSpPr>
        <p:spPr>
          <a:xfrm rot="10800000">
            <a:off x="524246" y="439657"/>
            <a:ext cx="3275680" cy="4408500"/>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9FC5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3"/>
          <p:cNvSpPr/>
          <p:nvPr/>
        </p:nvSpPr>
        <p:spPr>
          <a:xfrm>
            <a:off x="8380562" y="1914252"/>
            <a:ext cx="3275025" cy="4408500"/>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rgbClr val="9FC5E8"/>
          </a:solidFill>
          <a:ln>
            <a:noFill/>
          </a:ln>
        </p:spPr>
      </p:sp>
      <p:pic>
        <p:nvPicPr>
          <p:cNvPr descr="Lock" id="217" name="Google Shape;217;p23"/>
          <p:cNvPicPr preferRelativeResize="0"/>
          <p:nvPr/>
        </p:nvPicPr>
        <p:blipFill rotWithShape="1">
          <a:blip r:embed="rId3">
            <a:alphaModFix/>
          </a:blip>
          <a:srcRect b="0" l="0" r="0" t="0"/>
          <a:stretch/>
        </p:blipFill>
        <p:spPr>
          <a:xfrm>
            <a:off x="9073187" y="3752501"/>
            <a:ext cx="2194559" cy="2194559"/>
          </a:xfrm>
          <a:prstGeom prst="rect">
            <a:avLst/>
          </a:prstGeom>
          <a:noFill/>
          <a:ln>
            <a:noFill/>
          </a:ln>
        </p:spPr>
      </p:pic>
      <p:cxnSp>
        <p:nvCxnSpPr>
          <p:cNvPr id="218" name="Google Shape;218;p23"/>
          <p:cNvCxnSpPr/>
          <p:nvPr/>
        </p:nvCxnSpPr>
        <p:spPr>
          <a:xfrm>
            <a:off x="1599525" y="3780300"/>
            <a:ext cx="4238700" cy="0"/>
          </a:xfrm>
          <a:prstGeom prst="straightConnector1">
            <a:avLst/>
          </a:prstGeom>
          <a:noFill/>
          <a:ln cap="flat" cmpd="sng" w="76200">
            <a:solidFill>
              <a:srgbClr val="FF0000"/>
            </a:solidFill>
            <a:prstDash val="solid"/>
            <a:round/>
            <a:headEnd len="med" w="med" type="none"/>
            <a:tailEnd len="med" w="med" type="none"/>
          </a:ln>
        </p:spPr>
      </p:cxnSp>
      <p:cxnSp>
        <p:nvCxnSpPr>
          <p:cNvPr id="219" name="Google Shape;219;p23"/>
          <p:cNvCxnSpPr/>
          <p:nvPr/>
        </p:nvCxnSpPr>
        <p:spPr>
          <a:xfrm>
            <a:off x="7506775" y="3427650"/>
            <a:ext cx="2346600" cy="0"/>
          </a:xfrm>
          <a:prstGeom prst="straightConnector1">
            <a:avLst/>
          </a:prstGeom>
          <a:noFill/>
          <a:ln cap="flat" cmpd="sng" w="76200">
            <a:solidFill>
              <a:srgbClr val="0000FF"/>
            </a:solidFill>
            <a:prstDash val="solid"/>
            <a:round/>
            <a:headEnd len="med" w="med" type="none"/>
            <a:tailEnd len="med" w="med" type="none"/>
          </a:ln>
        </p:spPr>
      </p:cxnSp>
      <p:cxnSp>
        <p:nvCxnSpPr>
          <p:cNvPr id="220" name="Google Shape;220;p23"/>
          <p:cNvCxnSpPr/>
          <p:nvPr/>
        </p:nvCxnSpPr>
        <p:spPr>
          <a:xfrm>
            <a:off x="3759000" y="3078000"/>
            <a:ext cx="6258000" cy="0"/>
          </a:xfrm>
          <a:prstGeom prst="straightConnector1">
            <a:avLst/>
          </a:prstGeom>
          <a:noFill/>
          <a:ln cap="flat" cmpd="sng" w="76200">
            <a:solidFill>
              <a:srgbClr val="FF00FF"/>
            </a:solidFill>
            <a:prstDash val="solid"/>
            <a:round/>
            <a:headEnd len="med" w="med" type="none"/>
            <a:tailEnd len="med" w="med" type="none"/>
          </a:ln>
        </p:spPr>
      </p:cxnSp>
      <p:cxnSp>
        <p:nvCxnSpPr>
          <p:cNvPr id="221" name="Google Shape;221;p23"/>
          <p:cNvCxnSpPr/>
          <p:nvPr/>
        </p:nvCxnSpPr>
        <p:spPr>
          <a:xfrm>
            <a:off x="1571800" y="3427638"/>
            <a:ext cx="5726100" cy="0"/>
          </a:xfrm>
          <a:prstGeom prst="straightConnector1">
            <a:avLst/>
          </a:prstGeom>
          <a:noFill/>
          <a:ln cap="flat" cmpd="sng" w="76200">
            <a:solidFill>
              <a:srgbClr val="FF00FF"/>
            </a:solidFill>
            <a:prstDash val="solid"/>
            <a:round/>
            <a:headEnd len="med" w="med" type="none"/>
            <a:tailEnd len="med" w="med" type="none"/>
          </a:ln>
        </p:spPr>
      </p:cxnSp>
      <p:cxnSp>
        <p:nvCxnSpPr>
          <p:cNvPr id="222" name="Google Shape;222;p23"/>
          <p:cNvCxnSpPr/>
          <p:nvPr/>
        </p:nvCxnSpPr>
        <p:spPr>
          <a:xfrm>
            <a:off x="1619525" y="4695750"/>
            <a:ext cx="6514200" cy="0"/>
          </a:xfrm>
          <a:prstGeom prst="straightConnector1">
            <a:avLst/>
          </a:prstGeom>
          <a:noFill/>
          <a:ln cap="flat" cmpd="sng" w="76200">
            <a:solidFill>
              <a:srgbClr val="980000"/>
            </a:solidFill>
            <a:prstDash val="solid"/>
            <a:round/>
            <a:headEnd len="med" w="med" type="none"/>
            <a:tailEnd len="med" w="med" type="none"/>
          </a:ln>
        </p:spPr>
      </p:cxnSp>
      <p:cxnSp>
        <p:nvCxnSpPr>
          <p:cNvPr id="223" name="Google Shape;223;p23"/>
          <p:cNvCxnSpPr/>
          <p:nvPr/>
        </p:nvCxnSpPr>
        <p:spPr>
          <a:xfrm>
            <a:off x="1599525" y="5079900"/>
            <a:ext cx="2439300" cy="0"/>
          </a:xfrm>
          <a:prstGeom prst="straightConnector1">
            <a:avLst/>
          </a:prstGeom>
          <a:noFill/>
          <a:ln cap="flat" cmpd="sng" w="76200">
            <a:solidFill>
              <a:srgbClr val="980000"/>
            </a:solidFill>
            <a:prstDash val="solid"/>
            <a:round/>
            <a:headEnd len="med" w="med" type="none"/>
            <a:tailEnd len="med" w="med" type="none"/>
          </a:ln>
        </p:spPr>
      </p:cxnSp>
      <p:cxnSp>
        <p:nvCxnSpPr>
          <p:cNvPr id="224" name="Google Shape;224;p23"/>
          <p:cNvCxnSpPr/>
          <p:nvPr/>
        </p:nvCxnSpPr>
        <p:spPr>
          <a:xfrm>
            <a:off x="1619525" y="5423650"/>
            <a:ext cx="6514200" cy="0"/>
          </a:xfrm>
          <a:prstGeom prst="straightConnector1">
            <a:avLst/>
          </a:prstGeom>
          <a:noFill/>
          <a:ln cap="flat" cmpd="sng" w="76200">
            <a:solidFill>
              <a:srgbClr val="00FF00"/>
            </a:solidFill>
            <a:prstDash val="solid"/>
            <a:round/>
            <a:headEnd len="med" w="med" type="none"/>
            <a:tailEnd len="med" w="med" type="none"/>
          </a:ln>
        </p:spPr>
      </p:cxnSp>
      <p:cxnSp>
        <p:nvCxnSpPr>
          <p:cNvPr id="225" name="Google Shape;225;p23"/>
          <p:cNvCxnSpPr/>
          <p:nvPr/>
        </p:nvCxnSpPr>
        <p:spPr>
          <a:xfrm>
            <a:off x="1619525" y="5767875"/>
            <a:ext cx="1321500" cy="0"/>
          </a:xfrm>
          <a:prstGeom prst="straightConnector1">
            <a:avLst/>
          </a:prstGeom>
          <a:noFill/>
          <a:ln cap="flat" cmpd="sng" w="76200">
            <a:solidFill>
              <a:srgbClr val="00FF00"/>
            </a:solidFill>
            <a:prstDash val="solid"/>
            <a:round/>
            <a:headEnd len="med" w="med" type="none"/>
            <a:tailEnd len="med" w="med" type="none"/>
          </a:ln>
        </p:spPr>
      </p:cxnSp>
      <p:cxnSp>
        <p:nvCxnSpPr>
          <p:cNvPr id="226" name="Google Shape;226;p23"/>
          <p:cNvCxnSpPr/>
          <p:nvPr/>
        </p:nvCxnSpPr>
        <p:spPr>
          <a:xfrm>
            <a:off x="6042725" y="5079900"/>
            <a:ext cx="2261700" cy="0"/>
          </a:xfrm>
          <a:prstGeom prst="straightConnector1">
            <a:avLst/>
          </a:prstGeom>
          <a:noFill/>
          <a:ln cap="flat" cmpd="sng" w="76200">
            <a:solidFill>
              <a:srgbClr val="00FF00"/>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0" name="Shape 230"/>
        <p:cNvGrpSpPr/>
        <p:nvPr/>
      </p:nvGrpSpPr>
      <p:grpSpPr>
        <a:xfrm>
          <a:off x="0" y="0"/>
          <a:ext cx="0" cy="0"/>
          <a:chOff x="0" y="0"/>
          <a:chExt cx="0" cy="0"/>
        </a:xfrm>
      </p:grpSpPr>
      <p:sp>
        <p:nvSpPr>
          <p:cNvPr id="231" name="Google Shape;231;p24"/>
          <p:cNvSpPr/>
          <p:nvPr/>
        </p:nvSpPr>
        <p:spPr>
          <a:xfrm>
            <a:off x="355601" y="0"/>
            <a:ext cx="11480494" cy="2753936"/>
          </a:xfrm>
          <a:prstGeom prst="rect">
            <a:avLst/>
          </a:prstGeom>
          <a:gradFill>
            <a:gsLst>
              <a:gs pos="0">
                <a:srgbClr val="4173AF"/>
              </a:gs>
              <a:gs pos="25000">
                <a:srgbClr val="4173AF"/>
              </a:gs>
              <a:gs pos="94000">
                <a:srgbClr val="494429"/>
              </a:gs>
              <a:gs pos="100000">
                <a:srgbClr val="494429"/>
              </a:gs>
            </a:gsLst>
            <a:lin ang="4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32" name="Google Shape;232;p2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33" name="Google Shape;233;p24"/>
          <p:cNvSpPr txBox="1"/>
          <p:nvPr>
            <p:ph type="title"/>
          </p:nvPr>
        </p:nvSpPr>
        <p:spPr>
          <a:xfrm>
            <a:off x="958350" y="714113"/>
            <a:ext cx="102753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2800"/>
              <a:buFont typeface="Calibri"/>
              <a:buNone/>
            </a:pPr>
            <a:r>
              <a:rPr lang="en-US" sz="2800">
                <a:solidFill>
                  <a:srgbClr val="FFFFFF"/>
                </a:solidFill>
              </a:rPr>
              <a:t>Q4) Comparing CCPA and PDPA 2012, identify THREE dissimilarities between these two regulations. Comments on them.</a:t>
            </a:r>
            <a:endParaRPr sz="2800">
              <a:solidFill>
                <a:srgbClr val="FFFFFF"/>
              </a:solidFill>
            </a:endParaRPr>
          </a:p>
        </p:txBody>
      </p:sp>
      <p:sp>
        <p:nvSpPr>
          <p:cNvPr id="234" name="Google Shape;234;p24"/>
          <p:cNvSpPr/>
          <p:nvPr/>
        </p:nvSpPr>
        <p:spPr>
          <a:xfrm>
            <a:off x="1241700" y="5214075"/>
            <a:ext cx="1429500" cy="1236300"/>
          </a:xfrm>
          <a:prstGeom prst="roundRect">
            <a:avLst>
              <a:gd fmla="val 16667" name="adj"/>
            </a:avLst>
          </a:prstGeom>
          <a:solidFill>
            <a:srgbClr val="99B958"/>
          </a:solidFill>
          <a:ln cap="flat" cmpd="sng" w="12700">
            <a:solidFill>
              <a:srgbClr val="99B958"/>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4"/>
          <p:cNvSpPr/>
          <p:nvPr/>
        </p:nvSpPr>
        <p:spPr>
          <a:xfrm>
            <a:off x="1241700" y="3628525"/>
            <a:ext cx="1429500" cy="1236300"/>
          </a:xfrm>
          <a:prstGeom prst="roundRect">
            <a:avLst>
              <a:gd fmla="val 16667" name="adj"/>
            </a:avLst>
          </a:prstGeom>
          <a:solidFill>
            <a:srgbClr val="BF504D"/>
          </a:solidFill>
          <a:ln cap="flat" cmpd="sng" w="12700">
            <a:solidFill>
              <a:srgbClr val="BF504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 name="Google Shape;236;p24"/>
          <p:cNvGrpSpPr/>
          <p:nvPr/>
        </p:nvGrpSpPr>
        <p:grpSpPr>
          <a:xfrm>
            <a:off x="1234675" y="3618493"/>
            <a:ext cx="10353175" cy="2848568"/>
            <a:chOff x="2" y="707"/>
            <a:chExt cx="9642521" cy="2848568"/>
          </a:xfrm>
        </p:grpSpPr>
        <p:sp>
          <p:nvSpPr>
            <p:cNvPr id="237" name="Google Shape;237;p24"/>
            <p:cNvSpPr txBox="1"/>
            <p:nvPr/>
          </p:nvSpPr>
          <p:spPr>
            <a:xfrm>
              <a:off x="2" y="715"/>
              <a:ext cx="1331400" cy="1236300"/>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3200"/>
                <a:buFont typeface="Calibri"/>
                <a:buNone/>
              </a:pPr>
              <a:r>
                <a:rPr b="0" i="0" lang="en-US" sz="3200" u="none" cap="none" strike="noStrike">
                  <a:solidFill>
                    <a:schemeClr val="lt1"/>
                  </a:solidFill>
                  <a:latin typeface="Calibri"/>
                  <a:ea typeface="Calibri"/>
                  <a:cs typeface="Calibri"/>
                  <a:sym typeface="Calibri"/>
                </a:rPr>
                <a:t>CCPA</a:t>
              </a:r>
              <a:endParaRPr b="0" i="0" sz="3200" u="none" cap="none" strike="noStrike">
                <a:solidFill>
                  <a:schemeClr val="lt1"/>
                </a:solidFill>
                <a:latin typeface="Calibri"/>
                <a:ea typeface="Calibri"/>
                <a:cs typeface="Calibri"/>
                <a:sym typeface="Calibri"/>
              </a:endParaRPr>
            </a:p>
          </p:txBody>
        </p:sp>
        <p:sp>
          <p:nvSpPr>
            <p:cNvPr id="238" name="Google Shape;238;p24"/>
            <p:cNvSpPr/>
            <p:nvPr/>
          </p:nvSpPr>
          <p:spPr>
            <a:xfrm rot="5400000">
              <a:off x="4812591" y="-3480450"/>
              <a:ext cx="1236331" cy="8198646"/>
            </a:xfrm>
            <a:prstGeom prst="roundRect">
              <a:avLst>
                <a:gd fmla="val 16667" name="adj"/>
              </a:avLst>
            </a:prstGeom>
            <a:solidFill>
              <a:schemeClr val="lt1">
                <a:alpha val="89411"/>
              </a:schemeClr>
            </a:solidFill>
            <a:ln cap="flat" cmpd="sng" w="12700">
              <a:solidFill>
                <a:srgbClr val="BF504D"/>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4"/>
            <p:cNvSpPr txBox="1"/>
            <p:nvPr/>
          </p:nvSpPr>
          <p:spPr>
            <a:xfrm>
              <a:off x="1504123" y="7190"/>
              <a:ext cx="8138400" cy="1236300"/>
            </a:xfrm>
            <a:prstGeom prst="rect">
              <a:avLst/>
            </a:prstGeom>
            <a:noFill/>
            <a:ln>
              <a:noFill/>
            </a:ln>
          </p:spPr>
          <p:txBody>
            <a:bodyPr anchorCtr="0" anchor="ctr" bIns="12700" lIns="142225" spcFirstLastPara="1" rIns="12700" wrap="square" tIns="12700">
              <a:noAutofit/>
            </a:bodyPr>
            <a:lstStyle/>
            <a:p>
              <a:pPr indent="-228600" lvl="1" marL="228600" marR="0" rtl="0" algn="l">
                <a:lnSpc>
                  <a:spcPct val="9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Will be implemented in California</a:t>
              </a:r>
              <a:endParaRPr b="0" i="0" sz="2000" u="none" cap="none" strike="noStrike">
                <a:solidFill>
                  <a:schemeClr val="dk1"/>
                </a:solidFill>
                <a:latin typeface="Calibri"/>
                <a:ea typeface="Calibri"/>
                <a:cs typeface="Calibri"/>
                <a:sym typeface="Calibri"/>
              </a:endParaRPr>
            </a:p>
            <a:p>
              <a:pPr indent="-228600" lvl="1" marL="228600" marR="0" rtl="0" algn="l">
                <a:lnSpc>
                  <a:spcPct val="90000"/>
                </a:lnSpc>
                <a:spcBef>
                  <a:spcPts val="3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Signed into law by California on June 28, 2018</a:t>
              </a:r>
              <a:endParaRPr b="0" i="0" sz="2000" u="none" cap="none" strike="noStrike">
                <a:solidFill>
                  <a:schemeClr val="dk1"/>
                </a:solidFill>
                <a:latin typeface="Calibri"/>
                <a:ea typeface="Calibri"/>
                <a:cs typeface="Calibri"/>
                <a:sym typeface="Calibri"/>
              </a:endParaRPr>
            </a:p>
            <a:p>
              <a:pPr indent="-228600" lvl="1" marL="228600" marR="0" rtl="0" algn="l">
                <a:lnSpc>
                  <a:spcPct val="90000"/>
                </a:lnSpc>
                <a:spcBef>
                  <a:spcPts val="3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Effect beginning January 1, 2020</a:t>
              </a:r>
              <a:endParaRPr b="0" i="0" sz="2000" u="none" cap="none" strike="noStrike">
                <a:solidFill>
                  <a:schemeClr val="dk1"/>
                </a:solidFill>
                <a:latin typeface="Calibri"/>
                <a:ea typeface="Calibri"/>
                <a:cs typeface="Calibri"/>
                <a:sym typeface="Calibri"/>
              </a:endParaRPr>
            </a:p>
          </p:txBody>
        </p:sp>
        <p:sp>
          <p:nvSpPr>
            <p:cNvPr id="240" name="Google Shape;240;p24"/>
            <p:cNvSpPr txBox="1"/>
            <p:nvPr/>
          </p:nvSpPr>
          <p:spPr>
            <a:xfrm>
              <a:off x="2" y="1612964"/>
              <a:ext cx="1331400" cy="1236300"/>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3200"/>
                <a:buFont typeface="Calibri"/>
                <a:buNone/>
              </a:pPr>
              <a:r>
                <a:rPr b="0" i="0" lang="en-US" sz="3200" u="none" cap="none" strike="noStrike">
                  <a:solidFill>
                    <a:schemeClr val="lt1"/>
                  </a:solidFill>
                  <a:latin typeface="Calibri"/>
                  <a:ea typeface="Calibri"/>
                  <a:cs typeface="Calibri"/>
                  <a:sym typeface="Calibri"/>
                </a:rPr>
                <a:t>PDPA</a:t>
              </a:r>
              <a:endParaRPr b="0" i="0" sz="3200" u="none" cap="none" strike="noStrike">
                <a:solidFill>
                  <a:schemeClr val="lt1"/>
                </a:solidFill>
                <a:latin typeface="Calibri"/>
                <a:ea typeface="Calibri"/>
                <a:cs typeface="Calibri"/>
                <a:sym typeface="Calibri"/>
              </a:endParaRPr>
            </a:p>
          </p:txBody>
        </p:sp>
        <p:sp>
          <p:nvSpPr>
            <p:cNvPr id="241" name="Google Shape;241;p24"/>
            <p:cNvSpPr/>
            <p:nvPr/>
          </p:nvSpPr>
          <p:spPr>
            <a:xfrm rot="5400000">
              <a:off x="4812591" y="-1868213"/>
              <a:ext cx="1236331" cy="8198646"/>
            </a:xfrm>
            <a:prstGeom prst="roundRect">
              <a:avLst>
                <a:gd fmla="val 16667" name="adj"/>
              </a:avLst>
            </a:prstGeom>
            <a:solidFill>
              <a:schemeClr val="lt1">
                <a:alpha val="89411"/>
              </a:schemeClr>
            </a:solidFill>
            <a:ln cap="flat" cmpd="sng" w="12700">
              <a:solidFill>
                <a:srgbClr val="99B958"/>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4"/>
            <p:cNvSpPr txBox="1"/>
            <p:nvPr/>
          </p:nvSpPr>
          <p:spPr>
            <a:xfrm>
              <a:off x="1504123" y="1673289"/>
              <a:ext cx="7965600" cy="1115700"/>
            </a:xfrm>
            <a:prstGeom prst="rect">
              <a:avLst/>
            </a:prstGeom>
            <a:noFill/>
            <a:ln>
              <a:noFill/>
            </a:ln>
          </p:spPr>
          <p:txBody>
            <a:bodyPr anchorCtr="0" anchor="ctr" bIns="12700" lIns="142225" spcFirstLastPara="1" rIns="12700" wrap="square" tIns="12700">
              <a:noAutofit/>
            </a:bodyPr>
            <a:lstStyle/>
            <a:p>
              <a:pPr indent="-228600" lvl="1" marL="228600" marR="0" rtl="0" algn="l">
                <a:lnSpc>
                  <a:spcPct val="90000"/>
                </a:lnSpc>
                <a:spcBef>
                  <a:spcPts val="0"/>
                </a:spcBef>
                <a:spcAft>
                  <a:spcPts val="0"/>
                </a:spcAft>
                <a:buClr>
                  <a:schemeClr val="dk1"/>
                </a:buClr>
                <a:buSzPts val="2000"/>
                <a:buFont typeface="Calibri"/>
                <a:buChar char="•"/>
              </a:pPr>
              <a:r>
                <a:rPr i="0" lang="en-US" sz="2000" u="none" cap="none" strike="noStrike">
                  <a:solidFill>
                    <a:schemeClr val="dk1"/>
                  </a:solidFill>
                  <a:latin typeface="Calibri"/>
                  <a:ea typeface="Calibri"/>
                  <a:cs typeface="Calibri"/>
                  <a:sym typeface="Calibri"/>
                </a:rPr>
                <a:t>Already implemented in Singapore</a:t>
              </a:r>
              <a:endParaRPr i="0" sz="2000" u="none" cap="none" strike="noStrike">
                <a:solidFill>
                  <a:schemeClr val="dk1"/>
                </a:solidFill>
                <a:latin typeface="Calibri"/>
                <a:ea typeface="Calibri"/>
                <a:cs typeface="Calibri"/>
                <a:sym typeface="Calibri"/>
              </a:endParaRPr>
            </a:p>
            <a:p>
              <a:pPr indent="-228600" lvl="1" marL="228600" marR="0" rtl="0" algn="l">
                <a:lnSpc>
                  <a:spcPct val="90000"/>
                </a:lnSpc>
                <a:spcBef>
                  <a:spcPts val="300"/>
                </a:spcBef>
                <a:spcAft>
                  <a:spcPts val="0"/>
                </a:spcAft>
                <a:buClr>
                  <a:schemeClr val="dk1"/>
                </a:buClr>
                <a:buSzPts val="2000"/>
                <a:buFont typeface="Calibri"/>
                <a:buChar char="•"/>
              </a:pPr>
              <a:r>
                <a:rPr i="0" lang="en-US" sz="2000" u="none" cap="none" strike="noStrike">
                  <a:solidFill>
                    <a:schemeClr val="dk1"/>
                  </a:solidFill>
                  <a:latin typeface="Calibri"/>
                  <a:ea typeface="Calibri"/>
                  <a:cs typeface="Calibri"/>
                  <a:sym typeface="Calibri"/>
                </a:rPr>
                <a:t>Assented on 20 November 2012</a:t>
              </a:r>
              <a:endParaRPr i="0" sz="2000" u="none" cap="none" strike="noStrike">
                <a:solidFill>
                  <a:schemeClr val="dk1"/>
                </a:solidFill>
                <a:latin typeface="Calibri"/>
                <a:ea typeface="Calibri"/>
                <a:cs typeface="Calibri"/>
                <a:sym typeface="Calibri"/>
              </a:endParaRPr>
            </a:p>
            <a:p>
              <a:pPr indent="-228600" lvl="1" marL="228600" marR="0" rtl="0" algn="l">
                <a:lnSpc>
                  <a:spcPct val="90000"/>
                </a:lnSpc>
                <a:spcBef>
                  <a:spcPts val="300"/>
                </a:spcBef>
                <a:spcAft>
                  <a:spcPts val="0"/>
                </a:spcAft>
                <a:buClr>
                  <a:schemeClr val="dk1"/>
                </a:buClr>
                <a:buSzPts val="2000"/>
                <a:buFont typeface="Calibri"/>
                <a:buChar char="•"/>
              </a:pPr>
              <a:r>
                <a:rPr i="0" lang="en-US" sz="2000" u="none" cap="none" strike="noStrike">
                  <a:solidFill>
                    <a:schemeClr val="dk1"/>
                  </a:solidFill>
                  <a:latin typeface="Calibri"/>
                  <a:ea typeface="Calibri"/>
                  <a:cs typeface="Calibri"/>
                  <a:sym typeface="Calibri"/>
                </a:rPr>
                <a:t>Full effect on 2nd July 2014</a:t>
              </a:r>
              <a:endParaRPr i="0" sz="2000" u="none" cap="none" strike="noStrike">
                <a:solidFill>
                  <a:schemeClr val="dk1"/>
                </a:solidFill>
                <a:latin typeface="Calibri"/>
                <a:ea typeface="Calibri"/>
                <a:cs typeface="Calibri"/>
                <a:sym typeface="Calibri"/>
              </a:endParaRPr>
            </a:p>
          </p:txBody>
        </p:sp>
      </p:grpSp>
      <p:sp>
        <p:nvSpPr>
          <p:cNvPr id="243" name="Google Shape;243;p24"/>
          <p:cNvSpPr/>
          <p:nvPr/>
        </p:nvSpPr>
        <p:spPr>
          <a:xfrm>
            <a:off x="1257299" y="2658700"/>
            <a:ext cx="4206000" cy="70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i="0" lang="en-US" sz="4000" u="none" cap="none" strike="noStrike">
                <a:solidFill>
                  <a:schemeClr val="dk1"/>
                </a:solidFill>
              </a:rPr>
              <a:t>Implementation</a:t>
            </a:r>
            <a:endParaRPr i="0" sz="1400" u="none" cap="none" strike="noStrike">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7" name="Shape 247"/>
        <p:cNvGrpSpPr/>
        <p:nvPr/>
      </p:nvGrpSpPr>
      <p:grpSpPr>
        <a:xfrm>
          <a:off x="0" y="0"/>
          <a:ext cx="0" cy="0"/>
          <a:chOff x="0" y="0"/>
          <a:chExt cx="0" cy="0"/>
        </a:xfrm>
      </p:grpSpPr>
      <p:sp>
        <p:nvSpPr>
          <p:cNvPr id="248" name="Google Shape;248;p25"/>
          <p:cNvSpPr/>
          <p:nvPr/>
        </p:nvSpPr>
        <p:spPr>
          <a:xfrm>
            <a:off x="508001" y="55775"/>
            <a:ext cx="11480400" cy="2754000"/>
          </a:xfrm>
          <a:prstGeom prst="rect">
            <a:avLst/>
          </a:prstGeom>
          <a:gradFill>
            <a:gsLst>
              <a:gs pos="0">
                <a:srgbClr val="4173AF"/>
              </a:gs>
              <a:gs pos="25000">
                <a:srgbClr val="4173AF"/>
              </a:gs>
              <a:gs pos="94000">
                <a:srgbClr val="494429"/>
              </a:gs>
              <a:gs pos="100000">
                <a:srgbClr val="494429"/>
              </a:gs>
            </a:gsLst>
            <a:lin ang="419989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49" name="Google Shape;249;p25"/>
          <p:cNvPicPr preferRelativeResize="0"/>
          <p:nvPr/>
        </p:nvPicPr>
        <p:blipFill rotWithShape="1">
          <a:blip r:embed="rId3">
            <a:alphaModFix/>
          </a:blip>
          <a:srcRect b="0" l="0" r="0" t="0"/>
          <a:stretch/>
        </p:blipFill>
        <p:spPr>
          <a:xfrm>
            <a:off x="0" y="0"/>
            <a:ext cx="12192000" cy="4880450"/>
          </a:xfrm>
          <a:prstGeom prst="rect">
            <a:avLst/>
          </a:prstGeom>
          <a:noFill/>
          <a:ln>
            <a:noFill/>
          </a:ln>
        </p:spPr>
      </p:pic>
      <p:sp>
        <p:nvSpPr>
          <p:cNvPr id="250" name="Google Shape;250;p25"/>
          <p:cNvSpPr txBox="1"/>
          <p:nvPr>
            <p:ph type="title"/>
          </p:nvPr>
        </p:nvSpPr>
        <p:spPr>
          <a:xfrm>
            <a:off x="1121113" y="327842"/>
            <a:ext cx="11924100" cy="1429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9600"/>
              <a:buFont typeface="Calibri"/>
              <a:buNone/>
            </a:pPr>
            <a:r>
              <a:rPr lang="en-US" sz="4000">
                <a:solidFill>
                  <a:srgbClr val="FFFFFF"/>
                </a:solidFill>
                <a:latin typeface="Arial"/>
                <a:ea typeface="Arial"/>
                <a:cs typeface="Arial"/>
                <a:sym typeface="Arial"/>
              </a:rPr>
              <a:t>Extra-Territorial Jurisdiction</a:t>
            </a:r>
            <a:endParaRPr sz="4000">
              <a:solidFill>
                <a:srgbClr val="FFFFFF"/>
              </a:solidFill>
              <a:latin typeface="Arial"/>
              <a:ea typeface="Arial"/>
              <a:cs typeface="Arial"/>
              <a:sym typeface="Arial"/>
            </a:endParaRPr>
          </a:p>
        </p:txBody>
      </p:sp>
      <p:sp>
        <p:nvSpPr>
          <p:cNvPr id="251" name="Google Shape;251;p25"/>
          <p:cNvSpPr/>
          <p:nvPr/>
        </p:nvSpPr>
        <p:spPr>
          <a:xfrm>
            <a:off x="960650" y="2313225"/>
            <a:ext cx="10119300" cy="1541100"/>
          </a:xfrm>
          <a:prstGeom prst="rect">
            <a:avLst/>
          </a:prstGeom>
          <a:solidFill>
            <a:schemeClr val="lt1">
              <a:alpha val="89410"/>
            </a:schemeClr>
          </a:solidFill>
          <a:ln cap="flat" cmpd="sng" w="12700">
            <a:solidFill>
              <a:srgbClr val="49ACC5"/>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5"/>
          <p:cNvSpPr txBox="1"/>
          <p:nvPr/>
        </p:nvSpPr>
        <p:spPr>
          <a:xfrm>
            <a:off x="935350" y="2280163"/>
            <a:ext cx="10625700" cy="1774800"/>
          </a:xfrm>
          <a:prstGeom prst="rect">
            <a:avLst/>
          </a:prstGeom>
          <a:noFill/>
          <a:ln>
            <a:noFill/>
          </a:ln>
        </p:spPr>
        <p:txBody>
          <a:bodyPr anchorCtr="0" anchor="t" bIns="163575" lIns="785375" spcFirstLastPara="1" rIns="785375" wrap="square" tIns="479025">
            <a:noAutofit/>
          </a:bodyPr>
          <a:lstStyle/>
          <a:p>
            <a:pPr indent="-298450" lvl="0" marL="285750" marR="0" rtl="0" algn="just">
              <a:lnSpc>
                <a:spcPct val="100000"/>
              </a:lnSpc>
              <a:spcBef>
                <a:spcPts val="0"/>
              </a:spcBef>
              <a:spcAft>
                <a:spcPts val="0"/>
              </a:spcAft>
              <a:buClr>
                <a:srgbClr val="000000"/>
              </a:buClr>
              <a:buSzPts val="2000"/>
              <a:buFont typeface="Arial"/>
              <a:buChar char="•"/>
            </a:pPr>
            <a:r>
              <a:rPr lang="en-US" sz="2000"/>
              <a:t>A</a:t>
            </a:r>
            <a:r>
              <a:rPr b="0" i="0" lang="en-US" sz="2000" u="none" cap="none" strike="noStrike">
                <a:solidFill>
                  <a:srgbClr val="000000"/>
                </a:solidFill>
                <a:latin typeface="Arial"/>
                <a:ea typeface="Arial"/>
                <a:cs typeface="Arial"/>
                <a:sym typeface="Arial"/>
              </a:rPr>
              <a:t>pplicable to for-profit businesses that collect and control California residents’ personal information, do business in the State of California.</a:t>
            </a:r>
            <a:endParaRPr sz="2000"/>
          </a:p>
          <a:p>
            <a:pPr indent="-298450" lvl="0" marL="285750" marR="0" rtl="0" algn="just">
              <a:lnSpc>
                <a:spcPct val="100000"/>
              </a:lnSpc>
              <a:spcBef>
                <a:spcPts val="0"/>
              </a:spcBef>
              <a:spcAft>
                <a:spcPts val="0"/>
              </a:spcAft>
              <a:buClr>
                <a:srgbClr val="000000"/>
              </a:buClr>
              <a:buSzPts val="2000"/>
              <a:buFont typeface="Arial"/>
              <a:buChar char="•"/>
            </a:pPr>
            <a:r>
              <a:rPr lang="en-US" sz="2000"/>
              <a:t>I</a:t>
            </a:r>
            <a:r>
              <a:rPr b="0" i="0" lang="en-US" sz="2000" u="none" cap="none" strike="noStrike">
                <a:solidFill>
                  <a:srgbClr val="000000"/>
                </a:solidFill>
                <a:latin typeface="Arial"/>
                <a:ea typeface="Arial"/>
                <a:cs typeface="Arial"/>
                <a:sym typeface="Arial"/>
              </a:rPr>
              <a:t>f every aspect of commercial conduct takes place wholly outside of California</a:t>
            </a:r>
            <a:endParaRPr sz="2000"/>
          </a:p>
        </p:txBody>
      </p:sp>
      <p:sp>
        <p:nvSpPr>
          <p:cNvPr id="253" name="Google Shape;253;p25"/>
          <p:cNvSpPr/>
          <p:nvPr/>
        </p:nvSpPr>
        <p:spPr>
          <a:xfrm>
            <a:off x="1466625" y="2044026"/>
            <a:ext cx="7083600" cy="479100"/>
          </a:xfrm>
          <a:prstGeom prst="roundRect">
            <a:avLst>
              <a:gd fmla="val 16667" name="adj"/>
            </a:avLst>
          </a:prstGeom>
          <a:solidFill>
            <a:srgbClr val="49ACC5"/>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5"/>
          <p:cNvSpPr txBox="1"/>
          <p:nvPr/>
        </p:nvSpPr>
        <p:spPr>
          <a:xfrm>
            <a:off x="1499775" y="2044025"/>
            <a:ext cx="7017300" cy="479100"/>
          </a:xfrm>
          <a:prstGeom prst="rect">
            <a:avLst/>
          </a:prstGeom>
          <a:noFill/>
          <a:ln>
            <a:noFill/>
          </a:ln>
        </p:spPr>
        <p:txBody>
          <a:bodyPr anchorCtr="0" anchor="ctr" bIns="0" lIns="267725" spcFirstLastPara="1" rIns="267725" wrap="square" tIns="0">
            <a:noAutofit/>
          </a:bodyPr>
          <a:lstStyle/>
          <a:p>
            <a:pPr indent="0" lvl="0" marL="0" marR="0" rtl="0" algn="l">
              <a:lnSpc>
                <a:spcPct val="90000"/>
              </a:lnSpc>
              <a:spcBef>
                <a:spcPts val="0"/>
              </a:spcBef>
              <a:spcAft>
                <a:spcPts val="0"/>
              </a:spcAft>
              <a:buClr>
                <a:schemeClr val="lt1"/>
              </a:buClr>
              <a:buSzPts val="2300"/>
              <a:buFont typeface="Calibri"/>
              <a:buNone/>
            </a:pPr>
            <a:r>
              <a:rPr b="1" i="0" lang="en-US" sz="2300" u="none" cap="none" strike="noStrike">
                <a:solidFill>
                  <a:schemeClr val="lt1"/>
                </a:solidFill>
                <a:latin typeface="Calibri"/>
                <a:ea typeface="Calibri"/>
                <a:cs typeface="Calibri"/>
                <a:sym typeface="Calibri"/>
              </a:rPr>
              <a:t>CCPA</a:t>
            </a:r>
            <a:endParaRPr b="1" i="0" sz="2300" u="none" cap="none" strike="noStrike">
              <a:solidFill>
                <a:schemeClr val="lt1"/>
              </a:solidFill>
              <a:latin typeface="Calibri"/>
              <a:ea typeface="Calibri"/>
              <a:cs typeface="Calibri"/>
              <a:sym typeface="Calibri"/>
            </a:endParaRPr>
          </a:p>
        </p:txBody>
      </p:sp>
      <p:sp>
        <p:nvSpPr>
          <p:cNvPr id="255" name="Google Shape;255;p25"/>
          <p:cNvSpPr/>
          <p:nvPr/>
        </p:nvSpPr>
        <p:spPr>
          <a:xfrm>
            <a:off x="960650" y="4486600"/>
            <a:ext cx="10119300" cy="2123400"/>
          </a:xfrm>
          <a:prstGeom prst="rect">
            <a:avLst/>
          </a:prstGeom>
          <a:solidFill>
            <a:schemeClr val="lt1">
              <a:alpha val="89410"/>
            </a:schemeClr>
          </a:solidFill>
          <a:ln cap="flat" cmpd="sng" w="12700">
            <a:solidFill>
              <a:srgbClr val="F69444"/>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5"/>
          <p:cNvSpPr/>
          <p:nvPr/>
        </p:nvSpPr>
        <p:spPr>
          <a:xfrm>
            <a:off x="1466625" y="4248976"/>
            <a:ext cx="7083600" cy="479100"/>
          </a:xfrm>
          <a:prstGeom prst="roundRect">
            <a:avLst>
              <a:gd fmla="val 16667" name="adj"/>
            </a:avLst>
          </a:prstGeom>
          <a:solidFill>
            <a:srgbClr val="F69444"/>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5"/>
          <p:cNvSpPr txBox="1"/>
          <p:nvPr/>
        </p:nvSpPr>
        <p:spPr>
          <a:xfrm>
            <a:off x="1499775" y="4248973"/>
            <a:ext cx="7017300" cy="479100"/>
          </a:xfrm>
          <a:prstGeom prst="rect">
            <a:avLst/>
          </a:prstGeom>
          <a:noFill/>
          <a:ln>
            <a:noFill/>
          </a:ln>
        </p:spPr>
        <p:txBody>
          <a:bodyPr anchorCtr="0" anchor="ctr" bIns="0" lIns="267725" spcFirstLastPara="1" rIns="267725" wrap="square" tIns="0">
            <a:noAutofit/>
          </a:bodyPr>
          <a:lstStyle/>
          <a:p>
            <a:pPr indent="0" lvl="0" marL="0" marR="0" rtl="0" algn="l">
              <a:lnSpc>
                <a:spcPct val="90000"/>
              </a:lnSpc>
              <a:spcBef>
                <a:spcPts val="0"/>
              </a:spcBef>
              <a:spcAft>
                <a:spcPts val="0"/>
              </a:spcAft>
              <a:buClr>
                <a:schemeClr val="lt1"/>
              </a:buClr>
              <a:buSzPts val="2300"/>
              <a:buFont typeface="Calibri"/>
              <a:buNone/>
            </a:pPr>
            <a:r>
              <a:rPr b="1" i="0" lang="en-US" sz="2300" u="none" cap="none" strike="noStrike">
                <a:solidFill>
                  <a:schemeClr val="lt1"/>
                </a:solidFill>
                <a:latin typeface="Calibri"/>
                <a:ea typeface="Calibri"/>
                <a:cs typeface="Calibri"/>
                <a:sym typeface="Calibri"/>
              </a:rPr>
              <a:t>PDPA</a:t>
            </a:r>
            <a:endParaRPr b="1" i="0" sz="2300" u="none" cap="none" strike="noStrike">
              <a:solidFill>
                <a:schemeClr val="lt1"/>
              </a:solidFill>
              <a:latin typeface="Calibri"/>
              <a:ea typeface="Calibri"/>
              <a:cs typeface="Calibri"/>
              <a:sym typeface="Calibri"/>
            </a:endParaRPr>
          </a:p>
        </p:txBody>
      </p:sp>
      <p:sp>
        <p:nvSpPr>
          <p:cNvPr id="258" name="Google Shape;258;p25"/>
          <p:cNvSpPr txBox="1"/>
          <p:nvPr/>
        </p:nvSpPr>
        <p:spPr>
          <a:xfrm>
            <a:off x="830200" y="4425388"/>
            <a:ext cx="10836000" cy="1941000"/>
          </a:xfrm>
          <a:prstGeom prst="rect">
            <a:avLst/>
          </a:prstGeom>
          <a:noFill/>
          <a:ln>
            <a:noFill/>
          </a:ln>
        </p:spPr>
        <p:txBody>
          <a:bodyPr anchorCtr="0" anchor="t" bIns="163575" lIns="785375" spcFirstLastPara="1" rIns="785375" wrap="square" tIns="479025">
            <a:noAutofit/>
          </a:bodyPr>
          <a:lstStyle/>
          <a:p>
            <a:pPr indent="-307975" lvl="0" marL="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Applicable to any organization in Singapore processing personal data from anywhere, and organizations outside of Singapore processing personal data from individuals in Singapore.</a:t>
            </a:r>
            <a:endParaRPr sz="2000"/>
          </a:p>
          <a:p>
            <a:pPr indent="-307975" lvl="0" marL="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The PDPA does not define "organization" or "personal data" in terms of geographical location. </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62" name="Shape 262"/>
        <p:cNvGrpSpPr/>
        <p:nvPr/>
      </p:nvGrpSpPr>
      <p:grpSpPr>
        <a:xfrm>
          <a:off x="0" y="0"/>
          <a:ext cx="0" cy="0"/>
          <a:chOff x="0" y="0"/>
          <a:chExt cx="0" cy="0"/>
        </a:xfrm>
      </p:grpSpPr>
      <p:sp>
        <p:nvSpPr>
          <p:cNvPr id="263" name="Google Shape;263;p26"/>
          <p:cNvSpPr/>
          <p:nvPr/>
        </p:nvSpPr>
        <p:spPr>
          <a:xfrm>
            <a:off x="355601" y="0"/>
            <a:ext cx="11480400" cy="2754000"/>
          </a:xfrm>
          <a:prstGeom prst="rect">
            <a:avLst/>
          </a:prstGeom>
          <a:gradFill>
            <a:gsLst>
              <a:gs pos="0">
                <a:srgbClr val="4173AF"/>
              </a:gs>
              <a:gs pos="25000">
                <a:srgbClr val="4173AF"/>
              </a:gs>
              <a:gs pos="94000">
                <a:srgbClr val="494429"/>
              </a:gs>
              <a:gs pos="100000">
                <a:srgbClr val="494429"/>
              </a:gs>
            </a:gsLst>
            <a:lin ang="419989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64" name="Google Shape;264;p26"/>
          <p:cNvPicPr preferRelativeResize="0"/>
          <p:nvPr/>
        </p:nvPicPr>
        <p:blipFill rotWithShape="1">
          <a:blip r:embed="rId3">
            <a:alphaModFix/>
          </a:blip>
          <a:srcRect b="0" l="0" r="0" t="0"/>
          <a:stretch/>
        </p:blipFill>
        <p:spPr>
          <a:xfrm>
            <a:off x="0" y="0"/>
            <a:ext cx="12192000" cy="4785299"/>
          </a:xfrm>
          <a:prstGeom prst="rect">
            <a:avLst/>
          </a:prstGeom>
          <a:noFill/>
          <a:ln>
            <a:noFill/>
          </a:ln>
        </p:spPr>
      </p:pic>
      <p:sp>
        <p:nvSpPr>
          <p:cNvPr id="265" name="Google Shape;265;p26"/>
          <p:cNvSpPr txBox="1"/>
          <p:nvPr>
            <p:ph type="title"/>
          </p:nvPr>
        </p:nvSpPr>
        <p:spPr>
          <a:xfrm>
            <a:off x="1081350" y="616850"/>
            <a:ext cx="10029300" cy="705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9600"/>
              <a:buFont typeface="Calibri"/>
              <a:buNone/>
            </a:pPr>
            <a:r>
              <a:rPr lang="en-US" sz="4000">
                <a:solidFill>
                  <a:srgbClr val="FFFFFF"/>
                </a:solidFill>
                <a:latin typeface="Arial"/>
                <a:ea typeface="Arial"/>
                <a:cs typeface="Arial"/>
                <a:sym typeface="Arial"/>
              </a:rPr>
              <a:t>Penalties</a:t>
            </a:r>
            <a:endParaRPr sz="4000">
              <a:solidFill>
                <a:srgbClr val="FFFFFF"/>
              </a:solidFill>
              <a:latin typeface="Arial"/>
              <a:ea typeface="Arial"/>
              <a:cs typeface="Arial"/>
              <a:sym typeface="Arial"/>
            </a:endParaRPr>
          </a:p>
        </p:txBody>
      </p:sp>
      <p:sp>
        <p:nvSpPr>
          <p:cNvPr id="266" name="Google Shape;266;p26"/>
          <p:cNvSpPr/>
          <p:nvPr/>
        </p:nvSpPr>
        <p:spPr>
          <a:xfrm>
            <a:off x="910700" y="2339103"/>
            <a:ext cx="5132100" cy="910500"/>
          </a:xfrm>
          <a:prstGeom prst="rect">
            <a:avLst/>
          </a:prstGeom>
          <a:solidFill>
            <a:schemeClr val="accent4"/>
          </a:solidFill>
          <a:ln cap="flat" cmpd="sng" w="12700">
            <a:solidFill>
              <a:schemeClr val="accent4"/>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6"/>
          <p:cNvSpPr txBox="1"/>
          <p:nvPr/>
        </p:nvSpPr>
        <p:spPr>
          <a:xfrm>
            <a:off x="933500" y="2339100"/>
            <a:ext cx="5132100" cy="910500"/>
          </a:xfrm>
          <a:prstGeom prst="rect">
            <a:avLst/>
          </a:prstGeom>
          <a:noFill/>
          <a:ln>
            <a:noFill/>
          </a:ln>
        </p:spPr>
        <p:txBody>
          <a:bodyPr anchorCtr="0" anchor="ctr" bIns="384775" lIns="384775" spcFirstLastPara="1" rIns="384775" wrap="square" tIns="384775">
            <a:noAutofit/>
          </a:bodyPr>
          <a:lstStyle/>
          <a:p>
            <a:pPr indent="0" lvl="0" marL="0" marR="0" rtl="0" algn="ctr">
              <a:lnSpc>
                <a:spcPct val="90000"/>
              </a:lnSpc>
              <a:spcBef>
                <a:spcPts val="0"/>
              </a:spcBef>
              <a:spcAft>
                <a:spcPts val="0"/>
              </a:spcAft>
              <a:buClr>
                <a:schemeClr val="lt1"/>
              </a:buClr>
              <a:buSzPts val="3200"/>
              <a:buFont typeface="Calibri"/>
              <a:buNone/>
            </a:pPr>
            <a:r>
              <a:rPr b="0" i="0" lang="en-US" sz="3200" u="none" cap="none" strike="noStrike">
                <a:solidFill>
                  <a:schemeClr val="lt1"/>
                </a:solidFill>
                <a:latin typeface="Calibri"/>
                <a:ea typeface="Calibri"/>
                <a:cs typeface="Calibri"/>
                <a:sym typeface="Calibri"/>
              </a:rPr>
              <a:t>CCPA</a:t>
            </a:r>
            <a:endParaRPr b="0" i="0" sz="3200" u="none" cap="none" strike="noStrike">
              <a:solidFill>
                <a:schemeClr val="lt1"/>
              </a:solidFill>
              <a:latin typeface="Calibri"/>
              <a:ea typeface="Calibri"/>
              <a:cs typeface="Calibri"/>
              <a:sym typeface="Calibri"/>
            </a:endParaRPr>
          </a:p>
        </p:txBody>
      </p:sp>
      <p:sp>
        <p:nvSpPr>
          <p:cNvPr id="268" name="Google Shape;268;p26"/>
          <p:cNvSpPr/>
          <p:nvPr/>
        </p:nvSpPr>
        <p:spPr>
          <a:xfrm>
            <a:off x="903200" y="3265849"/>
            <a:ext cx="5132100" cy="3035100"/>
          </a:xfrm>
          <a:prstGeom prst="rect">
            <a:avLst/>
          </a:prstGeom>
          <a:solidFill>
            <a:srgbClr val="D7D1DF">
              <a:alpha val="89410"/>
            </a:srgbClr>
          </a:solidFill>
          <a:ln cap="flat" cmpd="sng" w="12700">
            <a:solidFill>
              <a:srgbClr val="D7D1DF">
                <a:alpha val="89410"/>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6"/>
          <p:cNvSpPr txBox="1"/>
          <p:nvPr/>
        </p:nvSpPr>
        <p:spPr>
          <a:xfrm>
            <a:off x="725925" y="3132900"/>
            <a:ext cx="5560200" cy="3152400"/>
          </a:xfrm>
          <a:prstGeom prst="rect">
            <a:avLst/>
          </a:prstGeom>
          <a:noFill/>
          <a:ln>
            <a:noFill/>
          </a:ln>
        </p:spPr>
        <p:txBody>
          <a:bodyPr anchorCtr="0" anchor="t" bIns="480975" lIns="480975" spcFirstLastPara="1" rIns="480975" wrap="square" tIns="480975">
            <a:noAutofit/>
          </a:bodyPr>
          <a:lstStyle/>
          <a:p>
            <a:pPr indent="0" lvl="0" marL="0" marR="0" rtl="0" algn="l">
              <a:lnSpc>
                <a:spcPct val="90000"/>
              </a:lnSpc>
              <a:spcBef>
                <a:spcPts val="0"/>
              </a:spcBef>
              <a:spcAft>
                <a:spcPts val="0"/>
              </a:spcAft>
              <a:buClr>
                <a:schemeClr val="dk1"/>
              </a:buClr>
              <a:buSzPts val="1800"/>
              <a:buFont typeface="Arial"/>
              <a:buNone/>
            </a:pPr>
            <a:r>
              <a:rPr i="0" lang="en-US" sz="2200" u="none" cap="none" strike="noStrike">
                <a:solidFill>
                  <a:schemeClr val="dk1"/>
                </a:solidFill>
                <a:latin typeface="Calibri"/>
                <a:ea typeface="Calibri"/>
                <a:cs typeface="Calibri"/>
                <a:sym typeface="Calibri"/>
              </a:rPr>
              <a:t>The california Attorney General may impose civil penalties of up to $7,500 per intentional violation.</a:t>
            </a:r>
            <a:endParaRPr i="0" sz="2200" u="none" cap="none" strike="noStrike">
              <a:solidFill>
                <a:schemeClr val="dk1"/>
              </a:solidFill>
              <a:latin typeface="Calibri"/>
              <a:ea typeface="Calibri"/>
              <a:cs typeface="Calibri"/>
              <a:sym typeface="Calibri"/>
            </a:endParaRPr>
          </a:p>
          <a:p>
            <a:pPr indent="0" lvl="0" marL="0" marR="0" rtl="0" algn="l">
              <a:lnSpc>
                <a:spcPct val="90000"/>
              </a:lnSpc>
              <a:spcBef>
                <a:spcPts val="630"/>
              </a:spcBef>
              <a:spcAft>
                <a:spcPts val="0"/>
              </a:spcAft>
              <a:buClr>
                <a:schemeClr val="dk1"/>
              </a:buClr>
              <a:buSzPts val="1800"/>
              <a:buFont typeface="Arial"/>
              <a:buNone/>
            </a:pPr>
            <a:r>
              <a:rPr i="0" lang="en-US" sz="2200" u="none" cap="none" strike="noStrike">
                <a:solidFill>
                  <a:schemeClr val="dk1"/>
                </a:solidFill>
                <a:latin typeface="Calibri"/>
                <a:ea typeface="Calibri"/>
                <a:cs typeface="Calibri"/>
                <a:sym typeface="Calibri"/>
              </a:rPr>
              <a:t>Private right of action for data breaches ($100-$750)</a:t>
            </a:r>
            <a:endParaRPr i="0" sz="2200" u="none" cap="none" strike="noStrike">
              <a:solidFill>
                <a:schemeClr val="dk1"/>
              </a:solidFill>
              <a:latin typeface="Calibri"/>
              <a:ea typeface="Calibri"/>
              <a:cs typeface="Calibri"/>
              <a:sym typeface="Calibri"/>
            </a:endParaRPr>
          </a:p>
          <a:p>
            <a:pPr indent="0" lvl="0" marL="0" marR="0" rtl="0" algn="l">
              <a:lnSpc>
                <a:spcPct val="90000"/>
              </a:lnSpc>
              <a:spcBef>
                <a:spcPts val="630"/>
              </a:spcBef>
              <a:spcAft>
                <a:spcPts val="0"/>
              </a:spcAft>
              <a:buClr>
                <a:schemeClr val="dk1"/>
              </a:buClr>
              <a:buSzPts val="1800"/>
              <a:buFont typeface="Arial"/>
              <a:buNone/>
            </a:pPr>
            <a:r>
              <a:rPr i="0" lang="en-US" sz="2200" u="none" cap="none" strike="noStrike">
                <a:solidFill>
                  <a:schemeClr val="dk1"/>
                </a:solidFill>
                <a:latin typeface="Calibri"/>
                <a:ea typeface="Calibri"/>
                <a:cs typeface="Calibri"/>
                <a:sym typeface="Calibri"/>
              </a:rPr>
              <a:t>But 30 day cure period</a:t>
            </a:r>
            <a:endParaRPr i="0" sz="2200" u="none" cap="none" strike="noStrike">
              <a:solidFill>
                <a:schemeClr val="dk1"/>
              </a:solidFill>
              <a:latin typeface="Calibri"/>
              <a:ea typeface="Calibri"/>
              <a:cs typeface="Calibri"/>
              <a:sym typeface="Calibri"/>
            </a:endParaRPr>
          </a:p>
        </p:txBody>
      </p:sp>
      <p:sp>
        <p:nvSpPr>
          <p:cNvPr id="270" name="Google Shape;270;p26"/>
          <p:cNvSpPr/>
          <p:nvPr/>
        </p:nvSpPr>
        <p:spPr>
          <a:xfrm>
            <a:off x="6156550" y="2339103"/>
            <a:ext cx="5132100" cy="910500"/>
          </a:xfrm>
          <a:prstGeom prst="rect">
            <a:avLst/>
          </a:prstGeom>
          <a:solidFill>
            <a:srgbClr val="4AA9C5"/>
          </a:solidFill>
          <a:ln cap="flat" cmpd="sng" w="12700">
            <a:solidFill>
              <a:srgbClr val="4AA9C5"/>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6"/>
          <p:cNvSpPr txBox="1"/>
          <p:nvPr/>
        </p:nvSpPr>
        <p:spPr>
          <a:xfrm>
            <a:off x="6156550" y="2339102"/>
            <a:ext cx="5132100" cy="910500"/>
          </a:xfrm>
          <a:prstGeom prst="rect">
            <a:avLst/>
          </a:prstGeom>
          <a:noFill/>
          <a:ln>
            <a:noFill/>
          </a:ln>
        </p:spPr>
        <p:txBody>
          <a:bodyPr anchorCtr="0" anchor="ctr" bIns="384775" lIns="384775" spcFirstLastPara="1" rIns="384775" wrap="square" tIns="384775">
            <a:noAutofit/>
          </a:bodyPr>
          <a:lstStyle/>
          <a:p>
            <a:pPr indent="0" lvl="0" marL="0" marR="0" rtl="0" algn="ctr">
              <a:lnSpc>
                <a:spcPct val="90000"/>
              </a:lnSpc>
              <a:spcBef>
                <a:spcPts val="0"/>
              </a:spcBef>
              <a:spcAft>
                <a:spcPts val="0"/>
              </a:spcAft>
              <a:buClr>
                <a:schemeClr val="lt1"/>
              </a:buClr>
              <a:buSzPts val="3200"/>
              <a:buFont typeface="Calibri"/>
              <a:buNone/>
            </a:pPr>
            <a:r>
              <a:rPr b="0" i="0" lang="en-US" sz="3200" u="none" cap="none" strike="noStrike">
                <a:solidFill>
                  <a:schemeClr val="lt1"/>
                </a:solidFill>
                <a:latin typeface="Calibri"/>
                <a:ea typeface="Calibri"/>
                <a:cs typeface="Calibri"/>
                <a:sym typeface="Calibri"/>
              </a:rPr>
              <a:t>PDPA</a:t>
            </a:r>
            <a:endParaRPr b="0" i="0" sz="3200" u="none" cap="none" strike="noStrike">
              <a:solidFill>
                <a:schemeClr val="lt1"/>
              </a:solidFill>
              <a:latin typeface="Calibri"/>
              <a:ea typeface="Calibri"/>
              <a:cs typeface="Calibri"/>
              <a:sym typeface="Calibri"/>
            </a:endParaRPr>
          </a:p>
        </p:txBody>
      </p:sp>
      <p:sp>
        <p:nvSpPr>
          <p:cNvPr id="272" name="Google Shape;272;p26"/>
          <p:cNvSpPr/>
          <p:nvPr/>
        </p:nvSpPr>
        <p:spPr>
          <a:xfrm>
            <a:off x="6156550" y="3250301"/>
            <a:ext cx="5132100" cy="3035100"/>
          </a:xfrm>
          <a:prstGeom prst="rect">
            <a:avLst/>
          </a:prstGeom>
          <a:solidFill>
            <a:srgbClr val="CCE0E9">
              <a:alpha val="89410"/>
            </a:srgbClr>
          </a:solidFill>
          <a:ln cap="flat" cmpd="sng" w="12700">
            <a:solidFill>
              <a:srgbClr val="CCE0E9">
                <a:alpha val="89410"/>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6"/>
          <p:cNvSpPr txBox="1"/>
          <p:nvPr/>
        </p:nvSpPr>
        <p:spPr>
          <a:xfrm>
            <a:off x="6035300" y="3018275"/>
            <a:ext cx="5560200" cy="3267000"/>
          </a:xfrm>
          <a:prstGeom prst="rect">
            <a:avLst/>
          </a:prstGeom>
          <a:noFill/>
          <a:ln>
            <a:noFill/>
          </a:ln>
        </p:spPr>
        <p:txBody>
          <a:bodyPr anchorCtr="0" anchor="t" bIns="480975" lIns="480975" spcFirstLastPara="1" rIns="480975" wrap="square" tIns="480975">
            <a:noAutofit/>
          </a:bodyPr>
          <a:lstStyle/>
          <a:p>
            <a:pPr indent="0" lvl="0" marL="0" marR="0" rtl="0" algn="l">
              <a:lnSpc>
                <a:spcPct val="90000"/>
              </a:lnSpc>
              <a:spcBef>
                <a:spcPts val="0"/>
              </a:spcBef>
              <a:spcAft>
                <a:spcPts val="0"/>
              </a:spcAft>
              <a:buClr>
                <a:schemeClr val="dk1"/>
              </a:buClr>
              <a:buSzPts val="1800"/>
              <a:buFont typeface="Arial"/>
              <a:buNone/>
            </a:pPr>
            <a:r>
              <a:rPr i="0" lang="en-US" sz="2200" u="none" cap="none" strike="noStrike">
                <a:solidFill>
                  <a:schemeClr val="dk1"/>
                </a:solidFill>
                <a:latin typeface="Calibri"/>
                <a:ea typeface="Calibri"/>
                <a:cs typeface="Calibri"/>
                <a:sym typeface="Calibri"/>
              </a:rPr>
              <a:t>Fines not exceeding S$5,000-10,000 (depending on the offence) or imprisonment of up to 12 months for the individuals in breach of policy</a:t>
            </a:r>
            <a:endParaRPr i="0" sz="2200" u="none" cap="none" strike="noStrike">
              <a:solidFill>
                <a:schemeClr val="dk1"/>
              </a:solidFill>
              <a:latin typeface="Calibri"/>
              <a:ea typeface="Calibri"/>
              <a:cs typeface="Calibri"/>
              <a:sym typeface="Calibri"/>
            </a:endParaRPr>
          </a:p>
          <a:p>
            <a:pPr indent="0" lvl="0" marL="0" marR="0" rtl="0" algn="l">
              <a:lnSpc>
                <a:spcPct val="90000"/>
              </a:lnSpc>
              <a:spcBef>
                <a:spcPts val="630"/>
              </a:spcBef>
              <a:spcAft>
                <a:spcPts val="0"/>
              </a:spcAft>
              <a:buClr>
                <a:schemeClr val="dk1"/>
              </a:buClr>
              <a:buSzPts val="1800"/>
              <a:buFont typeface="Arial"/>
              <a:buNone/>
            </a:pPr>
            <a:r>
              <a:rPr i="0" lang="en-US" sz="2200" u="none" cap="none" strike="noStrike">
                <a:solidFill>
                  <a:schemeClr val="dk1"/>
                </a:solidFill>
                <a:latin typeface="Calibri"/>
                <a:ea typeface="Calibri"/>
                <a:cs typeface="Calibri"/>
                <a:sym typeface="Calibri"/>
              </a:rPr>
              <a:t>Fines not exceeding S$50,000 - 100,000 (depending on the offence) for the organisations</a:t>
            </a:r>
            <a:endParaRPr i="0" sz="22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77" name="Shape 277"/>
        <p:cNvGrpSpPr/>
        <p:nvPr/>
      </p:nvGrpSpPr>
      <p:grpSpPr>
        <a:xfrm>
          <a:off x="0" y="0"/>
          <a:ext cx="0" cy="0"/>
          <a:chOff x="0" y="0"/>
          <a:chExt cx="0" cy="0"/>
        </a:xfrm>
      </p:grpSpPr>
      <p:sp>
        <p:nvSpPr>
          <p:cNvPr id="278" name="Google Shape;278;p27"/>
          <p:cNvSpPr/>
          <p:nvPr/>
        </p:nvSpPr>
        <p:spPr>
          <a:xfrm>
            <a:off x="355601" y="304800"/>
            <a:ext cx="11480400" cy="2754000"/>
          </a:xfrm>
          <a:prstGeom prst="rect">
            <a:avLst/>
          </a:prstGeom>
          <a:gradFill>
            <a:gsLst>
              <a:gs pos="0">
                <a:srgbClr val="4173AF"/>
              </a:gs>
              <a:gs pos="25000">
                <a:srgbClr val="4173AF"/>
              </a:gs>
              <a:gs pos="94000">
                <a:srgbClr val="494429"/>
              </a:gs>
              <a:gs pos="100000">
                <a:srgbClr val="494429"/>
              </a:gs>
            </a:gsLst>
            <a:lin ang="419989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79" name="Google Shape;279;p27"/>
          <p:cNvPicPr preferRelativeResize="0"/>
          <p:nvPr/>
        </p:nvPicPr>
        <p:blipFill rotWithShape="1">
          <a:blip r:embed="rId3">
            <a:alphaModFix/>
          </a:blip>
          <a:srcRect b="0" l="0" r="0" t="0"/>
          <a:stretch/>
        </p:blipFill>
        <p:spPr>
          <a:xfrm>
            <a:off x="-150" y="0"/>
            <a:ext cx="12192000" cy="5773224"/>
          </a:xfrm>
          <a:prstGeom prst="rect">
            <a:avLst/>
          </a:prstGeom>
          <a:noFill/>
          <a:ln>
            <a:noFill/>
          </a:ln>
        </p:spPr>
      </p:pic>
      <p:sp>
        <p:nvSpPr>
          <p:cNvPr id="280" name="Google Shape;280;p27"/>
          <p:cNvSpPr/>
          <p:nvPr/>
        </p:nvSpPr>
        <p:spPr>
          <a:xfrm rot="5400000">
            <a:off x="2066161" y="1451622"/>
            <a:ext cx="2547900" cy="5139900"/>
          </a:xfrm>
          <a:prstGeom prst="corner">
            <a:avLst>
              <a:gd fmla="val 16120" name="adj1"/>
              <a:gd fmla="val 16110" name="adj2"/>
            </a:avLst>
          </a:prstGeom>
          <a:solidFill>
            <a:srgbClr val="BF504D"/>
          </a:solidFill>
          <a:ln cap="flat" cmpd="sng" w="12700">
            <a:solidFill>
              <a:srgbClr val="BF504D"/>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7"/>
          <p:cNvSpPr/>
          <p:nvPr/>
        </p:nvSpPr>
        <p:spPr>
          <a:xfrm>
            <a:off x="1280074" y="3168488"/>
            <a:ext cx="4640400" cy="335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7"/>
          <p:cNvSpPr txBox="1"/>
          <p:nvPr/>
        </p:nvSpPr>
        <p:spPr>
          <a:xfrm>
            <a:off x="1280074" y="3168488"/>
            <a:ext cx="4640400" cy="3355200"/>
          </a:xfrm>
          <a:prstGeom prst="rect">
            <a:avLst/>
          </a:prstGeom>
          <a:noFill/>
          <a:ln>
            <a:noFill/>
          </a:ln>
        </p:spPr>
        <p:txBody>
          <a:bodyPr anchorCtr="0" anchor="t" bIns="118100" lIns="118100" spcFirstLastPara="1" rIns="118100" wrap="square" tIns="118100">
            <a:noAutofit/>
          </a:bodyPr>
          <a:lstStyle/>
          <a:p>
            <a:pPr indent="0" lvl="0" marL="0" marR="0" rtl="0" algn="l">
              <a:lnSpc>
                <a:spcPct val="90000"/>
              </a:lnSpc>
              <a:spcBef>
                <a:spcPts val="0"/>
              </a:spcBef>
              <a:spcAft>
                <a:spcPts val="0"/>
              </a:spcAft>
              <a:buClr>
                <a:schemeClr val="dk1"/>
              </a:buClr>
              <a:buSzPts val="3100"/>
              <a:buFont typeface="Calibri"/>
              <a:buNone/>
            </a:pPr>
            <a:r>
              <a:rPr b="1" i="0" lang="en-US" sz="3100" u="none" cap="none" strike="noStrike">
                <a:solidFill>
                  <a:schemeClr val="dk1"/>
                </a:solidFill>
                <a:latin typeface="Calibri"/>
                <a:ea typeface="Calibri"/>
                <a:cs typeface="Calibri"/>
                <a:sym typeface="Calibri"/>
              </a:rPr>
              <a:t>CCPA</a:t>
            </a:r>
            <a:endParaRPr b="1" i="0" sz="1400" u="none" cap="none" strike="noStrike">
              <a:solidFill>
                <a:srgbClr val="000000"/>
              </a:solidFill>
            </a:endParaRPr>
          </a:p>
          <a:p>
            <a:pPr indent="-228600" lvl="1" marL="228600" marR="0" rtl="0" algn="just">
              <a:lnSpc>
                <a:spcPct val="90000"/>
              </a:lnSpc>
              <a:spcBef>
                <a:spcPts val="1085"/>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Consumers have a right to opt out of the "sale" of their personal information, greater control over data-sharing</a:t>
            </a:r>
            <a:endParaRPr b="0" i="0" sz="1400" u="none" cap="none" strike="noStrike">
              <a:solidFill>
                <a:srgbClr val="000000"/>
              </a:solidFill>
              <a:latin typeface="Arial"/>
              <a:ea typeface="Arial"/>
              <a:cs typeface="Arial"/>
              <a:sym typeface="Arial"/>
            </a:endParaRPr>
          </a:p>
        </p:txBody>
      </p:sp>
      <p:sp>
        <p:nvSpPr>
          <p:cNvPr id="283" name="Google Shape;283;p27"/>
          <p:cNvSpPr/>
          <p:nvPr/>
        </p:nvSpPr>
        <p:spPr>
          <a:xfrm rot="5400000">
            <a:off x="7746778" y="1451621"/>
            <a:ext cx="2547900" cy="5139900"/>
          </a:xfrm>
          <a:prstGeom prst="corner">
            <a:avLst>
              <a:gd fmla="val 16120" name="adj1"/>
              <a:gd fmla="val 16110" name="adj2"/>
            </a:avLst>
          </a:prstGeom>
          <a:solidFill>
            <a:srgbClr val="99B958"/>
          </a:solidFill>
          <a:ln cap="flat" cmpd="sng" w="12700">
            <a:solidFill>
              <a:srgbClr val="99B958"/>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7"/>
          <p:cNvSpPr/>
          <p:nvPr/>
        </p:nvSpPr>
        <p:spPr>
          <a:xfrm>
            <a:off x="6960692" y="2009011"/>
            <a:ext cx="4640400" cy="335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7"/>
          <p:cNvSpPr txBox="1"/>
          <p:nvPr/>
        </p:nvSpPr>
        <p:spPr>
          <a:xfrm>
            <a:off x="6960692" y="3168486"/>
            <a:ext cx="4640400" cy="3354900"/>
          </a:xfrm>
          <a:prstGeom prst="rect">
            <a:avLst/>
          </a:prstGeom>
          <a:noFill/>
          <a:ln>
            <a:noFill/>
          </a:ln>
        </p:spPr>
        <p:txBody>
          <a:bodyPr anchorCtr="0" anchor="t" bIns="118100" lIns="118100" spcFirstLastPara="1" rIns="118100" wrap="square" tIns="118100">
            <a:noAutofit/>
          </a:bodyPr>
          <a:lstStyle/>
          <a:p>
            <a:pPr indent="0" lvl="0" marL="0" marR="0" rtl="0" algn="just">
              <a:lnSpc>
                <a:spcPct val="90000"/>
              </a:lnSpc>
              <a:spcBef>
                <a:spcPts val="0"/>
              </a:spcBef>
              <a:spcAft>
                <a:spcPts val="0"/>
              </a:spcAft>
              <a:buClr>
                <a:schemeClr val="dk1"/>
              </a:buClr>
              <a:buSzPts val="3100"/>
              <a:buFont typeface="Calibri"/>
              <a:buNone/>
            </a:pPr>
            <a:r>
              <a:rPr b="1" i="0" lang="en-US" sz="3100" u="none" cap="none" strike="noStrike">
                <a:solidFill>
                  <a:schemeClr val="dk1"/>
                </a:solidFill>
                <a:latin typeface="Calibri"/>
                <a:ea typeface="Calibri"/>
                <a:cs typeface="Calibri"/>
                <a:sym typeface="Calibri"/>
              </a:rPr>
              <a:t>PDPA</a:t>
            </a:r>
            <a:endParaRPr b="1" i="0" sz="1400" u="none" cap="none" strike="noStrike">
              <a:solidFill>
                <a:srgbClr val="000000"/>
              </a:solidFill>
            </a:endParaRPr>
          </a:p>
          <a:p>
            <a:pPr indent="-228600" lvl="1" marL="228600" marR="0" rtl="0" algn="just">
              <a:lnSpc>
                <a:spcPct val="90000"/>
              </a:lnSpc>
              <a:spcBef>
                <a:spcPts val="1085"/>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Individuals has right to withdraw their consent but opt out from “sale” of their personal data is not mentioned. </a:t>
            </a:r>
            <a:endParaRPr b="0" i="0" sz="1400" u="none" cap="none" strike="noStrike">
              <a:solidFill>
                <a:srgbClr val="000000"/>
              </a:solidFill>
              <a:latin typeface="Arial"/>
              <a:ea typeface="Arial"/>
              <a:cs typeface="Arial"/>
              <a:sym typeface="Arial"/>
            </a:endParaRPr>
          </a:p>
        </p:txBody>
      </p:sp>
      <p:sp>
        <p:nvSpPr>
          <p:cNvPr id="286" name="Google Shape;286;p27"/>
          <p:cNvSpPr txBox="1"/>
          <p:nvPr>
            <p:ph type="title"/>
          </p:nvPr>
        </p:nvSpPr>
        <p:spPr>
          <a:xfrm>
            <a:off x="1179301" y="542167"/>
            <a:ext cx="98334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4000"/>
              <a:buFont typeface="Arial"/>
              <a:buNone/>
            </a:pPr>
            <a:r>
              <a:rPr lang="en-US" sz="4000">
                <a:solidFill>
                  <a:srgbClr val="FFFFFF"/>
                </a:solidFill>
                <a:latin typeface="Arial"/>
                <a:ea typeface="Arial"/>
                <a:cs typeface="Arial"/>
                <a:sym typeface="Arial"/>
              </a:rPr>
              <a:t>Right to be </a:t>
            </a:r>
            <a:r>
              <a:rPr lang="en-US" sz="4000">
                <a:solidFill>
                  <a:srgbClr val="FFFFFF"/>
                </a:solidFill>
                <a:latin typeface="Arial"/>
                <a:ea typeface="Arial"/>
                <a:cs typeface="Arial"/>
                <a:sym typeface="Arial"/>
              </a:rPr>
              <a:t>object</a:t>
            </a:r>
            <a:endParaRPr sz="40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90" name="Shape 290"/>
        <p:cNvGrpSpPr/>
        <p:nvPr/>
      </p:nvGrpSpPr>
      <p:grpSpPr>
        <a:xfrm>
          <a:off x="0" y="0"/>
          <a:ext cx="0" cy="0"/>
          <a:chOff x="0" y="0"/>
          <a:chExt cx="0" cy="0"/>
        </a:xfrm>
      </p:grpSpPr>
      <p:sp>
        <p:nvSpPr>
          <p:cNvPr id="291" name="Google Shape;291;p28"/>
          <p:cNvSpPr/>
          <p:nvPr/>
        </p:nvSpPr>
        <p:spPr>
          <a:xfrm>
            <a:off x="355601" y="0"/>
            <a:ext cx="11480494" cy="2753936"/>
          </a:xfrm>
          <a:prstGeom prst="rect">
            <a:avLst/>
          </a:prstGeom>
          <a:gradFill>
            <a:gsLst>
              <a:gs pos="0">
                <a:srgbClr val="4173AF"/>
              </a:gs>
              <a:gs pos="25000">
                <a:srgbClr val="4173AF"/>
              </a:gs>
              <a:gs pos="94000">
                <a:srgbClr val="494429"/>
              </a:gs>
              <a:gs pos="100000">
                <a:srgbClr val="494429"/>
              </a:gs>
            </a:gsLst>
            <a:lin ang="4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92" name="Google Shape;292;p28"/>
          <p:cNvPicPr preferRelativeResize="0"/>
          <p:nvPr/>
        </p:nvPicPr>
        <p:blipFill rotWithShape="1">
          <a:blip r:embed="rId3">
            <a:alphaModFix/>
          </a:blip>
          <a:srcRect b="0" l="0" r="0" t="0"/>
          <a:stretch/>
        </p:blipFill>
        <p:spPr>
          <a:xfrm>
            <a:off x="-150" y="0"/>
            <a:ext cx="12192000" cy="5773224"/>
          </a:xfrm>
          <a:prstGeom prst="rect">
            <a:avLst/>
          </a:prstGeom>
          <a:noFill/>
          <a:ln>
            <a:noFill/>
          </a:ln>
        </p:spPr>
      </p:pic>
      <p:sp>
        <p:nvSpPr>
          <p:cNvPr id="293" name="Google Shape;293;p28"/>
          <p:cNvSpPr txBox="1"/>
          <p:nvPr>
            <p:ph type="title"/>
          </p:nvPr>
        </p:nvSpPr>
        <p:spPr>
          <a:xfrm>
            <a:off x="1179301" y="542167"/>
            <a:ext cx="9833400" cy="13257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Arial"/>
              <a:buNone/>
            </a:pPr>
            <a:r>
              <a:rPr lang="en-US" sz="4000">
                <a:solidFill>
                  <a:schemeClr val="lt1"/>
                </a:solidFill>
                <a:latin typeface="Arial"/>
                <a:ea typeface="Arial"/>
                <a:cs typeface="Arial"/>
                <a:sym typeface="Arial"/>
              </a:rPr>
              <a:t>Right of Equal Service</a:t>
            </a:r>
            <a:endParaRPr sz="4000">
              <a:solidFill>
                <a:srgbClr val="FFFFFF"/>
              </a:solidFill>
            </a:endParaRPr>
          </a:p>
        </p:txBody>
      </p:sp>
      <p:sp>
        <p:nvSpPr>
          <p:cNvPr id="294" name="Google Shape;294;p28"/>
          <p:cNvSpPr/>
          <p:nvPr/>
        </p:nvSpPr>
        <p:spPr>
          <a:xfrm>
            <a:off x="1036320" y="2975762"/>
            <a:ext cx="10119300" cy="1267800"/>
          </a:xfrm>
          <a:prstGeom prst="rect">
            <a:avLst/>
          </a:prstGeom>
          <a:solidFill>
            <a:schemeClr val="lt1">
              <a:alpha val="89411"/>
            </a:schemeClr>
          </a:solidFill>
          <a:ln cap="flat" cmpd="sng" w="12700">
            <a:solidFill>
              <a:srgbClr val="49ACC5"/>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8"/>
          <p:cNvSpPr txBox="1"/>
          <p:nvPr/>
        </p:nvSpPr>
        <p:spPr>
          <a:xfrm>
            <a:off x="1036320" y="2975762"/>
            <a:ext cx="10119300" cy="1267800"/>
          </a:xfrm>
          <a:prstGeom prst="rect">
            <a:avLst/>
          </a:prstGeom>
          <a:noFill/>
          <a:ln>
            <a:noFill/>
          </a:ln>
        </p:spPr>
        <p:txBody>
          <a:bodyPr anchorCtr="0" anchor="t" bIns="163575" lIns="785375" spcFirstLastPara="1" rIns="785375" wrap="square" tIns="479025">
            <a:noAutofit/>
          </a:bodyPr>
          <a:lstStyle/>
          <a:p>
            <a:pPr indent="-228600" lvl="1" marL="228600" marR="0" rtl="0" algn="l">
              <a:lnSpc>
                <a:spcPct val="90000"/>
              </a:lnSpc>
              <a:spcBef>
                <a:spcPts val="0"/>
              </a:spcBef>
              <a:spcAft>
                <a:spcPts val="0"/>
              </a:spcAft>
              <a:buClr>
                <a:schemeClr val="dk1"/>
              </a:buClr>
              <a:buSzPts val="2300"/>
              <a:buFont typeface="Arial"/>
              <a:buChar char="•"/>
            </a:pPr>
            <a:r>
              <a:rPr b="0" i="0" lang="en-US" sz="2300" u="none" cap="none" strike="noStrike">
                <a:solidFill>
                  <a:schemeClr val="dk1"/>
                </a:solidFill>
                <a:latin typeface="Arial"/>
                <a:ea typeface="Arial"/>
                <a:cs typeface="Arial"/>
                <a:sym typeface="Arial"/>
              </a:rPr>
              <a:t>The right of Californians to equal service and price, even if they exercise their privacy rights.</a:t>
            </a:r>
            <a:endParaRPr b="0" i="0" sz="2300" u="none" cap="none" strike="noStrike">
              <a:solidFill>
                <a:schemeClr val="dk1"/>
              </a:solidFill>
              <a:latin typeface="Calibri"/>
              <a:ea typeface="Calibri"/>
              <a:cs typeface="Calibri"/>
              <a:sym typeface="Calibri"/>
            </a:endParaRPr>
          </a:p>
        </p:txBody>
      </p:sp>
      <p:sp>
        <p:nvSpPr>
          <p:cNvPr id="296" name="Google Shape;296;p28"/>
          <p:cNvSpPr/>
          <p:nvPr/>
        </p:nvSpPr>
        <p:spPr>
          <a:xfrm>
            <a:off x="1542288" y="2636282"/>
            <a:ext cx="7083600" cy="678900"/>
          </a:xfrm>
          <a:prstGeom prst="roundRect">
            <a:avLst>
              <a:gd fmla="val 16667" name="adj"/>
            </a:avLst>
          </a:prstGeom>
          <a:solidFill>
            <a:srgbClr val="49ACC5"/>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8"/>
          <p:cNvSpPr txBox="1"/>
          <p:nvPr/>
        </p:nvSpPr>
        <p:spPr>
          <a:xfrm>
            <a:off x="1575432" y="2669426"/>
            <a:ext cx="7017300" cy="612600"/>
          </a:xfrm>
          <a:prstGeom prst="rect">
            <a:avLst/>
          </a:prstGeom>
          <a:noFill/>
          <a:ln>
            <a:noFill/>
          </a:ln>
        </p:spPr>
        <p:txBody>
          <a:bodyPr anchorCtr="0" anchor="ctr" bIns="0" lIns="267725" spcFirstLastPara="1" rIns="267725" wrap="square" tIns="0">
            <a:noAutofit/>
          </a:bodyPr>
          <a:lstStyle/>
          <a:p>
            <a:pPr indent="0" lvl="0" marL="0" marR="0" rtl="0" algn="l">
              <a:lnSpc>
                <a:spcPct val="90000"/>
              </a:lnSpc>
              <a:spcBef>
                <a:spcPts val="0"/>
              </a:spcBef>
              <a:spcAft>
                <a:spcPts val="0"/>
              </a:spcAft>
              <a:buClr>
                <a:schemeClr val="lt1"/>
              </a:buClr>
              <a:buSzPts val="2300"/>
              <a:buFont typeface="Calibri"/>
              <a:buNone/>
            </a:pPr>
            <a:r>
              <a:rPr b="0" i="0" lang="en-US" sz="2300" u="none" cap="none" strike="noStrike">
                <a:solidFill>
                  <a:schemeClr val="lt1"/>
                </a:solidFill>
                <a:latin typeface="Calibri"/>
                <a:ea typeface="Calibri"/>
                <a:cs typeface="Calibri"/>
                <a:sym typeface="Calibri"/>
              </a:rPr>
              <a:t>CCPA</a:t>
            </a:r>
            <a:endParaRPr b="0" i="0" sz="2300" u="none" cap="none" strike="noStrike">
              <a:solidFill>
                <a:schemeClr val="lt1"/>
              </a:solidFill>
              <a:latin typeface="Calibri"/>
              <a:ea typeface="Calibri"/>
              <a:cs typeface="Calibri"/>
              <a:sym typeface="Calibri"/>
            </a:endParaRPr>
          </a:p>
        </p:txBody>
      </p:sp>
      <p:sp>
        <p:nvSpPr>
          <p:cNvPr id="298" name="Google Shape;298;p28"/>
          <p:cNvSpPr/>
          <p:nvPr/>
        </p:nvSpPr>
        <p:spPr>
          <a:xfrm>
            <a:off x="1036320" y="5012118"/>
            <a:ext cx="10119300" cy="978000"/>
          </a:xfrm>
          <a:prstGeom prst="rect">
            <a:avLst/>
          </a:prstGeom>
          <a:solidFill>
            <a:schemeClr val="lt1">
              <a:alpha val="89411"/>
            </a:schemeClr>
          </a:solidFill>
          <a:ln cap="flat" cmpd="sng" w="12700">
            <a:solidFill>
              <a:srgbClr val="F69444"/>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8"/>
          <p:cNvSpPr txBox="1"/>
          <p:nvPr/>
        </p:nvSpPr>
        <p:spPr>
          <a:xfrm>
            <a:off x="1036320" y="4935918"/>
            <a:ext cx="10119300" cy="978000"/>
          </a:xfrm>
          <a:prstGeom prst="rect">
            <a:avLst/>
          </a:prstGeom>
          <a:noFill/>
          <a:ln>
            <a:noFill/>
          </a:ln>
        </p:spPr>
        <p:txBody>
          <a:bodyPr anchorCtr="0" anchor="t" bIns="163575" lIns="785375" spcFirstLastPara="1" rIns="785375" wrap="square" tIns="479025">
            <a:noAutofit/>
          </a:bodyPr>
          <a:lstStyle/>
          <a:p>
            <a:pPr indent="-228600" lvl="1" marL="228600" marR="0" rtl="0" algn="l">
              <a:lnSpc>
                <a:spcPct val="90000"/>
              </a:lnSpc>
              <a:spcBef>
                <a:spcPts val="0"/>
              </a:spcBef>
              <a:spcAft>
                <a:spcPts val="0"/>
              </a:spcAft>
              <a:buClr>
                <a:schemeClr val="dk1"/>
              </a:buClr>
              <a:buSzPts val="2300"/>
              <a:buFont typeface="Arial"/>
              <a:buChar char="•"/>
            </a:pPr>
            <a:r>
              <a:rPr b="0" i="0" lang="en-US" sz="2300" u="none" cap="none" strike="noStrike">
                <a:solidFill>
                  <a:schemeClr val="dk1"/>
                </a:solidFill>
                <a:latin typeface="Arial"/>
                <a:ea typeface="Arial"/>
                <a:cs typeface="Arial"/>
                <a:sym typeface="Arial"/>
              </a:rPr>
              <a:t>Right of equal service is not specified. </a:t>
            </a:r>
            <a:endParaRPr b="0" i="0" sz="2300" u="none" cap="none" strike="noStrike">
              <a:solidFill>
                <a:schemeClr val="dk1"/>
              </a:solidFill>
              <a:latin typeface="Calibri"/>
              <a:ea typeface="Calibri"/>
              <a:cs typeface="Calibri"/>
              <a:sym typeface="Calibri"/>
            </a:endParaRPr>
          </a:p>
        </p:txBody>
      </p:sp>
      <p:sp>
        <p:nvSpPr>
          <p:cNvPr id="300" name="Google Shape;300;p28"/>
          <p:cNvSpPr/>
          <p:nvPr/>
        </p:nvSpPr>
        <p:spPr>
          <a:xfrm>
            <a:off x="1542288" y="4596437"/>
            <a:ext cx="7083600" cy="678900"/>
          </a:xfrm>
          <a:prstGeom prst="roundRect">
            <a:avLst>
              <a:gd fmla="val 16667" name="adj"/>
            </a:avLst>
          </a:prstGeom>
          <a:solidFill>
            <a:srgbClr val="F69444"/>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8"/>
          <p:cNvSpPr txBox="1"/>
          <p:nvPr/>
        </p:nvSpPr>
        <p:spPr>
          <a:xfrm>
            <a:off x="1575432" y="4629581"/>
            <a:ext cx="7017300" cy="612600"/>
          </a:xfrm>
          <a:prstGeom prst="rect">
            <a:avLst/>
          </a:prstGeom>
          <a:noFill/>
          <a:ln>
            <a:noFill/>
          </a:ln>
        </p:spPr>
        <p:txBody>
          <a:bodyPr anchorCtr="0" anchor="ctr" bIns="0" lIns="267725" spcFirstLastPara="1" rIns="267725" wrap="square" tIns="0">
            <a:noAutofit/>
          </a:bodyPr>
          <a:lstStyle/>
          <a:p>
            <a:pPr indent="0" lvl="0" marL="0" marR="0" rtl="0" algn="l">
              <a:lnSpc>
                <a:spcPct val="90000"/>
              </a:lnSpc>
              <a:spcBef>
                <a:spcPts val="0"/>
              </a:spcBef>
              <a:spcAft>
                <a:spcPts val="0"/>
              </a:spcAft>
              <a:buClr>
                <a:schemeClr val="lt1"/>
              </a:buClr>
              <a:buSzPts val="2300"/>
              <a:buFont typeface="Calibri"/>
              <a:buNone/>
            </a:pPr>
            <a:r>
              <a:rPr b="0" i="0" lang="en-US" sz="2300" u="none" cap="none" strike="noStrike">
                <a:solidFill>
                  <a:schemeClr val="lt1"/>
                </a:solidFill>
                <a:latin typeface="Calibri"/>
                <a:ea typeface="Calibri"/>
                <a:cs typeface="Calibri"/>
                <a:sym typeface="Calibri"/>
              </a:rPr>
              <a:t>PDPA</a:t>
            </a:r>
            <a:endParaRPr b="0" i="0" sz="2300" u="none" cap="none" strike="noStrike">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05" name="Shape 305"/>
        <p:cNvGrpSpPr/>
        <p:nvPr/>
      </p:nvGrpSpPr>
      <p:grpSpPr>
        <a:xfrm>
          <a:off x="0" y="0"/>
          <a:ext cx="0" cy="0"/>
          <a:chOff x="0" y="0"/>
          <a:chExt cx="0" cy="0"/>
        </a:xfrm>
      </p:grpSpPr>
      <p:sp>
        <p:nvSpPr>
          <p:cNvPr id="306" name="Google Shape;306;p29"/>
          <p:cNvSpPr/>
          <p:nvPr/>
        </p:nvSpPr>
        <p:spPr>
          <a:xfrm>
            <a:off x="355801" y="152400"/>
            <a:ext cx="11480400" cy="2754000"/>
          </a:xfrm>
          <a:prstGeom prst="rect">
            <a:avLst/>
          </a:prstGeom>
          <a:gradFill>
            <a:gsLst>
              <a:gs pos="0">
                <a:srgbClr val="4173AF"/>
              </a:gs>
              <a:gs pos="25000">
                <a:srgbClr val="4173AF"/>
              </a:gs>
              <a:gs pos="94000">
                <a:srgbClr val="494429"/>
              </a:gs>
              <a:gs pos="100000">
                <a:srgbClr val="494429"/>
              </a:gs>
            </a:gsLst>
            <a:lin ang="4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07" name="Google Shape;307;p29"/>
          <p:cNvPicPr preferRelativeResize="0"/>
          <p:nvPr/>
        </p:nvPicPr>
        <p:blipFill rotWithShape="1">
          <a:blip r:embed="rId3">
            <a:alphaModFix/>
          </a:blip>
          <a:srcRect b="0" l="0" r="0" t="0"/>
          <a:stretch/>
        </p:blipFill>
        <p:spPr>
          <a:xfrm>
            <a:off x="0" y="0"/>
            <a:ext cx="12192000" cy="5773224"/>
          </a:xfrm>
          <a:prstGeom prst="rect">
            <a:avLst/>
          </a:prstGeom>
          <a:noFill/>
          <a:ln>
            <a:noFill/>
          </a:ln>
        </p:spPr>
      </p:pic>
      <p:sp>
        <p:nvSpPr>
          <p:cNvPr id="308" name="Google Shape;308;p29"/>
          <p:cNvSpPr txBox="1"/>
          <p:nvPr>
            <p:ph type="title"/>
          </p:nvPr>
        </p:nvSpPr>
        <p:spPr>
          <a:xfrm>
            <a:off x="1179301" y="567105"/>
            <a:ext cx="98334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4000"/>
              <a:buFont typeface="Arial"/>
              <a:buNone/>
            </a:pPr>
            <a:r>
              <a:rPr lang="en-US" sz="4000">
                <a:solidFill>
                  <a:srgbClr val="FFFFFF"/>
                </a:solidFill>
              </a:rPr>
              <a:t>Right to be Forgotten</a:t>
            </a:r>
            <a:endParaRPr sz="4000">
              <a:solidFill>
                <a:srgbClr val="FFFFFF"/>
              </a:solidFill>
            </a:endParaRPr>
          </a:p>
        </p:txBody>
      </p:sp>
      <p:sp>
        <p:nvSpPr>
          <p:cNvPr id="309" name="Google Shape;309;p29"/>
          <p:cNvSpPr/>
          <p:nvPr/>
        </p:nvSpPr>
        <p:spPr>
          <a:xfrm rot="5400000">
            <a:off x="6809725" y="-332850"/>
            <a:ext cx="1318500" cy="7373400"/>
          </a:xfrm>
          <a:prstGeom prst="round2SameRect">
            <a:avLst>
              <a:gd fmla="val 16667" name="adj1"/>
              <a:gd fmla="val 0" name="adj2"/>
            </a:avLst>
          </a:prstGeom>
          <a:solidFill>
            <a:srgbClr val="E7CFCF">
              <a:alpha val="89411"/>
            </a:srgbClr>
          </a:solidFill>
          <a:ln cap="flat" cmpd="sng" w="12700">
            <a:solidFill>
              <a:srgbClr val="E7CFCF">
                <a:alpha val="8941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9"/>
          <p:cNvSpPr txBox="1"/>
          <p:nvPr/>
        </p:nvSpPr>
        <p:spPr>
          <a:xfrm>
            <a:off x="3812125" y="2669163"/>
            <a:ext cx="7313700" cy="1322400"/>
          </a:xfrm>
          <a:prstGeom prst="rect">
            <a:avLst/>
          </a:prstGeom>
          <a:noFill/>
          <a:ln>
            <a:noFill/>
          </a:ln>
        </p:spPr>
        <p:txBody>
          <a:bodyPr anchorCtr="0" anchor="ctr" bIns="36175" lIns="72375" spcFirstLastPara="1" rIns="72375" wrap="square" tIns="36175">
            <a:noAutofit/>
          </a:bodyPr>
          <a:lstStyle/>
          <a:p>
            <a:pPr indent="0" lvl="0" marL="457200" marR="0" rtl="0" algn="l">
              <a:lnSpc>
                <a:spcPct val="90000"/>
              </a:lnSpc>
              <a:spcBef>
                <a:spcPts val="0"/>
              </a:spcBef>
              <a:spcAft>
                <a:spcPts val="0"/>
              </a:spcAft>
              <a:buNone/>
            </a:pPr>
            <a:r>
              <a:rPr b="0" i="0" lang="en-US" sz="2400" u="none" cap="none" strike="noStrike">
                <a:solidFill>
                  <a:schemeClr val="dk1"/>
                </a:solidFill>
                <a:latin typeface="Calibri"/>
                <a:ea typeface="Calibri"/>
                <a:cs typeface="Calibri"/>
                <a:sym typeface="Calibri"/>
              </a:rPr>
              <a:t>The right to have a business delete their personal information, with some exceptions</a:t>
            </a:r>
            <a:endParaRPr b="0" i="0" sz="2400" u="none" cap="none" strike="noStrike">
              <a:solidFill>
                <a:srgbClr val="000000"/>
              </a:solidFill>
              <a:latin typeface="Arial"/>
              <a:ea typeface="Arial"/>
              <a:cs typeface="Arial"/>
              <a:sym typeface="Arial"/>
            </a:endParaRPr>
          </a:p>
        </p:txBody>
      </p:sp>
      <p:sp>
        <p:nvSpPr>
          <p:cNvPr id="311" name="Google Shape;311;p29"/>
          <p:cNvSpPr/>
          <p:nvPr/>
        </p:nvSpPr>
        <p:spPr>
          <a:xfrm>
            <a:off x="1036375" y="4695550"/>
            <a:ext cx="2745900" cy="1778400"/>
          </a:xfrm>
          <a:prstGeom prst="roundRect">
            <a:avLst>
              <a:gd fmla="val 16667" name="adj"/>
            </a:avLst>
          </a:prstGeom>
          <a:solidFill>
            <a:srgbClr val="938953"/>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9"/>
          <p:cNvSpPr/>
          <p:nvPr/>
        </p:nvSpPr>
        <p:spPr>
          <a:xfrm rot="5400000">
            <a:off x="6736225" y="1898050"/>
            <a:ext cx="1465500" cy="7373400"/>
          </a:xfrm>
          <a:prstGeom prst="round2SameRect">
            <a:avLst>
              <a:gd fmla="val 16667" name="adj1"/>
              <a:gd fmla="val 0" name="adj2"/>
            </a:avLst>
          </a:prstGeom>
          <a:solidFill>
            <a:srgbClr val="DCE4CF">
              <a:alpha val="89411"/>
            </a:srgbClr>
          </a:solidFill>
          <a:ln cap="flat" cmpd="sng" w="12700">
            <a:solidFill>
              <a:srgbClr val="DCE4CF">
                <a:alpha val="8941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9"/>
          <p:cNvSpPr txBox="1"/>
          <p:nvPr/>
        </p:nvSpPr>
        <p:spPr>
          <a:xfrm>
            <a:off x="3812125" y="4923450"/>
            <a:ext cx="7176000" cy="1322400"/>
          </a:xfrm>
          <a:prstGeom prst="rect">
            <a:avLst/>
          </a:prstGeom>
          <a:noFill/>
          <a:ln>
            <a:noFill/>
          </a:ln>
        </p:spPr>
        <p:txBody>
          <a:bodyPr anchorCtr="0" anchor="ctr" bIns="36175" lIns="72375" spcFirstLastPara="1" rIns="72375" wrap="square" tIns="36175">
            <a:noAutofit/>
          </a:bodyPr>
          <a:lstStyle/>
          <a:p>
            <a:pPr indent="0" lvl="0" marL="0" marR="0" rtl="0" algn="just">
              <a:lnSpc>
                <a:spcPct val="90000"/>
              </a:lnSpc>
              <a:spcBef>
                <a:spcPts val="0"/>
              </a:spcBef>
              <a:spcAft>
                <a:spcPts val="0"/>
              </a:spcAft>
              <a:buNone/>
            </a:pPr>
            <a:r>
              <a:rPr b="0" i="0" lang="en-US" sz="2200" u="none" cap="none" strike="noStrike">
                <a:solidFill>
                  <a:schemeClr val="dk1"/>
                </a:solidFill>
                <a:latin typeface="Calibri"/>
                <a:ea typeface="Calibri"/>
                <a:cs typeface="Calibri"/>
                <a:sym typeface="Calibri"/>
              </a:rPr>
              <a:t>Organizations are obligated not to retain personal data if it is no longer required for the purpose for which it was collected, and if there are no business or legal reasons to retain it.</a:t>
            </a:r>
            <a:endParaRPr b="0" i="0" sz="2200" u="none" cap="none" strike="noStrike">
              <a:solidFill>
                <a:srgbClr val="000000"/>
              </a:solidFill>
              <a:latin typeface="Arial"/>
              <a:ea typeface="Arial"/>
              <a:cs typeface="Arial"/>
              <a:sym typeface="Arial"/>
            </a:endParaRPr>
          </a:p>
        </p:txBody>
      </p:sp>
      <p:sp>
        <p:nvSpPr>
          <p:cNvPr id="314" name="Google Shape;314;p29"/>
          <p:cNvSpPr/>
          <p:nvPr/>
        </p:nvSpPr>
        <p:spPr>
          <a:xfrm>
            <a:off x="1036375" y="2541813"/>
            <a:ext cx="2745900" cy="1577100"/>
          </a:xfrm>
          <a:prstGeom prst="roundRect">
            <a:avLst>
              <a:gd fmla="val 16667" name="adj"/>
            </a:avLst>
          </a:prstGeom>
          <a:solidFill>
            <a:srgbClr val="BA5A5A"/>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9"/>
          <p:cNvSpPr txBox="1"/>
          <p:nvPr/>
        </p:nvSpPr>
        <p:spPr>
          <a:xfrm>
            <a:off x="1036475" y="4758250"/>
            <a:ext cx="2745900" cy="1653000"/>
          </a:xfrm>
          <a:prstGeom prst="rect">
            <a:avLst/>
          </a:prstGeom>
          <a:noFill/>
          <a:ln>
            <a:noFill/>
          </a:ln>
        </p:spPr>
        <p:txBody>
          <a:bodyPr anchorCtr="0" anchor="ctr" bIns="123825" lIns="247650" spcFirstLastPara="1" rIns="247650" wrap="square" tIns="123825">
            <a:noAutofit/>
          </a:bodyPr>
          <a:lstStyle/>
          <a:p>
            <a:pPr indent="0" lvl="0" marL="0" marR="0" rtl="0" algn="ctr">
              <a:lnSpc>
                <a:spcPct val="90000"/>
              </a:lnSpc>
              <a:spcBef>
                <a:spcPts val="0"/>
              </a:spcBef>
              <a:spcAft>
                <a:spcPts val="0"/>
              </a:spcAft>
              <a:buClr>
                <a:schemeClr val="lt1"/>
              </a:buClr>
              <a:buSzPts val="6500"/>
              <a:buFont typeface="Calibri"/>
              <a:buNone/>
            </a:pPr>
            <a:r>
              <a:rPr b="0" i="0" lang="en-US" sz="4800" u="none" cap="none" strike="noStrike">
                <a:solidFill>
                  <a:schemeClr val="lt1"/>
                </a:solidFill>
                <a:latin typeface="Calibri"/>
                <a:ea typeface="Calibri"/>
                <a:cs typeface="Calibri"/>
                <a:sym typeface="Calibri"/>
              </a:rPr>
              <a:t>PDPA</a:t>
            </a:r>
            <a:endParaRPr b="0" i="0" sz="4800" u="none" cap="none" strike="noStrike">
              <a:solidFill>
                <a:schemeClr val="lt1"/>
              </a:solidFill>
              <a:latin typeface="Calibri"/>
              <a:ea typeface="Calibri"/>
              <a:cs typeface="Calibri"/>
              <a:sym typeface="Calibri"/>
            </a:endParaRPr>
          </a:p>
        </p:txBody>
      </p:sp>
      <p:sp>
        <p:nvSpPr>
          <p:cNvPr id="316" name="Google Shape;316;p29"/>
          <p:cNvSpPr txBox="1"/>
          <p:nvPr/>
        </p:nvSpPr>
        <p:spPr>
          <a:xfrm>
            <a:off x="1066325" y="2579750"/>
            <a:ext cx="2745900" cy="1577100"/>
          </a:xfrm>
          <a:prstGeom prst="rect">
            <a:avLst/>
          </a:prstGeom>
          <a:noFill/>
          <a:ln>
            <a:noFill/>
          </a:ln>
        </p:spPr>
        <p:txBody>
          <a:bodyPr anchorCtr="0" anchor="ctr" bIns="123825" lIns="247650" spcFirstLastPara="1" rIns="247650" wrap="square" tIns="123825">
            <a:noAutofit/>
          </a:bodyPr>
          <a:lstStyle/>
          <a:p>
            <a:pPr indent="0" lvl="0" marL="0" marR="0" rtl="0" algn="ctr">
              <a:lnSpc>
                <a:spcPct val="90000"/>
              </a:lnSpc>
              <a:spcBef>
                <a:spcPts val="0"/>
              </a:spcBef>
              <a:spcAft>
                <a:spcPts val="0"/>
              </a:spcAft>
              <a:buClr>
                <a:schemeClr val="lt1"/>
              </a:buClr>
              <a:buSzPts val="6500"/>
              <a:buFont typeface="Calibri"/>
              <a:buNone/>
            </a:pPr>
            <a:r>
              <a:rPr b="0" i="0" lang="en-US" sz="4800" u="none" cap="none" strike="noStrike">
                <a:solidFill>
                  <a:schemeClr val="lt1"/>
                </a:solidFill>
                <a:latin typeface="Calibri"/>
                <a:ea typeface="Calibri"/>
                <a:cs typeface="Calibri"/>
                <a:sym typeface="Calibri"/>
              </a:rPr>
              <a:t>CCPA</a:t>
            </a:r>
            <a:endParaRPr b="0" i="0" sz="4800" u="none" cap="none" strike="noStrike">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320" name="Shape 320"/>
        <p:cNvGrpSpPr/>
        <p:nvPr/>
      </p:nvGrpSpPr>
      <p:grpSpPr>
        <a:xfrm>
          <a:off x="0" y="0"/>
          <a:ext cx="0" cy="0"/>
          <a:chOff x="0" y="0"/>
          <a:chExt cx="0" cy="0"/>
        </a:xfrm>
      </p:grpSpPr>
      <p:sp>
        <p:nvSpPr>
          <p:cNvPr id="321" name="Google Shape;321;p30"/>
          <p:cNvSpPr/>
          <p:nvPr/>
        </p:nvSpPr>
        <p:spPr>
          <a:xfrm>
            <a:off x="475488" y="0"/>
            <a:ext cx="10910400" cy="6858000"/>
          </a:xfrm>
          <a:prstGeom prst="rect">
            <a:avLst/>
          </a:prstGeom>
          <a:gradFill>
            <a:gsLst>
              <a:gs pos="0">
                <a:srgbClr val="4173AF"/>
              </a:gs>
              <a:gs pos="25000">
                <a:srgbClr val="4173AF"/>
              </a:gs>
              <a:gs pos="94000">
                <a:srgbClr val="494429"/>
              </a:gs>
              <a:gs pos="100000">
                <a:srgbClr val="494429"/>
              </a:gs>
            </a:gsLst>
            <a:lin ang="419989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22" name="Google Shape;322;p3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23" name="Google Shape;323;p30"/>
          <p:cNvSpPr txBox="1"/>
          <p:nvPr>
            <p:ph type="ctrTitle"/>
          </p:nvPr>
        </p:nvSpPr>
        <p:spPr>
          <a:xfrm>
            <a:off x="4116443" y="1899997"/>
            <a:ext cx="6105300" cy="2031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    </a:t>
            </a:r>
            <a:r>
              <a:rPr lang="en-US" sz="7200">
                <a:solidFill>
                  <a:srgbClr val="FFFFFF"/>
                </a:solidFill>
              </a:rPr>
              <a:t> Q &amp; A</a:t>
            </a:r>
            <a:endParaRPr sz="7200">
              <a:solidFill>
                <a:srgbClr val="FFFFFF"/>
              </a:solidFill>
            </a:endParaRPr>
          </a:p>
        </p:txBody>
      </p:sp>
      <p:sp>
        <p:nvSpPr>
          <p:cNvPr id="324" name="Google Shape;324;p30"/>
          <p:cNvSpPr txBox="1"/>
          <p:nvPr>
            <p:ph idx="1" type="subTitle"/>
          </p:nvPr>
        </p:nvSpPr>
        <p:spPr>
          <a:xfrm>
            <a:off x="2878043" y="3144226"/>
            <a:ext cx="6105300" cy="689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Clr>
                <a:srgbClr val="FFFFFF"/>
              </a:buClr>
              <a:buSzPts val="2400"/>
              <a:buNone/>
            </a:pPr>
            <a:br>
              <a:rPr lang="en-US">
                <a:solidFill>
                  <a:srgbClr val="FFFFFF"/>
                </a:solidFill>
              </a:rPr>
            </a:br>
            <a:endParaRPr sz="20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3" name="Google Shape;93;p14"/>
          <p:cNvSpPr/>
          <p:nvPr/>
        </p:nvSpPr>
        <p:spPr>
          <a:xfrm>
            <a:off x="1" y="0"/>
            <a:ext cx="12191998" cy="6858000"/>
          </a:xfrm>
          <a:prstGeom prst="rect">
            <a:avLst/>
          </a:prstGeom>
          <a:gradFill>
            <a:gsLst>
              <a:gs pos="0">
                <a:srgbClr val="4173AF"/>
              </a:gs>
              <a:gs pos="25000">
                <a:srgbClr val="4173AF"/>
              </a:gs>
              <a:gs pos="94000">
                <a:srgbClr val="494429"/>
              </a:gs>
              <a:gs pos="100000">
                <a:srgbClr val="494429"/>
              </a:gs>
            </a:gsLst>
            <a:lin ang="4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4" name="Google Shape;94;p1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5" name="Google Shape;95;p14"/>
          <p:cNvSpPr txBox="1"/>
          <p:nvPr>
            <p:ph type="title"/>
          </p:nvPr>
        </p:nvSpPr>
        <p:spPr>
          <a:xfrm>
            <a:off x="335275" y="1901250"/>
            <a:ext cx="4122000" cy="2760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latin typeface="Calibri"/>
                <a:ea typeface="Calibri"/>
                <a:cs typeface="Calibri"/>
                <a:sym typeface="Calibri"/>
              </a:rPr>
              <a:t>Case </a:t>
            </a:r>
            <a:r>
              <a:rPr lang="en-US">
                <a:solidFill>
                  <a:srgbClr val="FFFFFF"/>
                </a:solidFill>
              </a:rPr>
              <a:t>D</a:t>
            </a:r>
            <a:r>
              <a:rPr lang="en-US">
                <a:solidFill>
                  <a:srgbClr val="FFFFFF"/>
                </a:solidFill>
                <a:latin typeface="Calibri"/>
                <a:ea typeface="Calibri"/>
                <a:cs typeface="Calibri"/>
                <a:sym typeface="Calibri"/>
              </a:rPr>
              <a:t>iscussion</a:t>
            </a:r>
            <a:endParaRPr/>
          </a:p>
        </p:txBody>
      </p:sp>
      <p:sp>
        <p:nvSpPr>
          <p:cNvPr id="96" name="Google Shape;96;p14"/>
          <p:cNvSpPr txBox="1"/>
          <p:nvPr/>
        </p:nvSpPr>
        <p:spPr>
          <a:xfrm>
            <a:off x="6090574" y="801866"/>
            <a:ext cx="5306084" cy="5230634"/>
          </a:xfrm>
          <a:prstGeom prst="rect">
            <a:avLst/>
          </a:prstGeom>
          <a:noFill/>
          <a:ln>
            <a:noFill/>
          </a:ln>
        </p:spPr>
        <p:txBody>
          <a:bodyPr anchorCtr="0" anchor="ctr" bIns="45700" lIns="91425" spcFirstLastPara="1" rIns="91425" wrap="square" tIns="45700">
            <a:noAutofit/>
          </a:bodyPr>
          <a:lstStyle/>
          <a:p>
            <a:pPr indent="0" lvl="0" marL="457200" marR="0" rtl="0" algn="just">
              <a:lnSpc>
                <a:spcPct val="90000"/>
              </a:lnSpc>
              <a:spcBef>
                <a:spcPts val="0"/>
              </a:spcBef>
              <a:spcAft>
                <a:spcPts val="0"/>
              </a:spcAft>
              <a:buNone/>
            </a:pPr>
            <a:r>
              <a:rPr b="1" lang="en-US" sz="1900">
                <a:latin typeface="Calibri"/>
                <a:ea typeface="Calibri"/>
                <a:cs typeface="Calibri"/>
                <a:sym typeface="Calibri"/>
              </a:rPr>
              <a:t>       </a:t>
            </a:r>
            <a:r>
              <a:rPr b="1" i="0" lang="en-US" sz="2000" u="none" cap="none" strike="noStrike">
                <a:solidFill>
                  <a:srgbClr val="000000"/>
                </a:solidFill>
                <a:latin typeface="Calibri"/>
                <a:ea typeface="Calibri"/>
                <a:cs typeface="Calibri"/>
                <a:sym typeface="Calibri"/>
              </a:rPr>
              <a:t>C</a:t>
            </a:r>
            <a:r>
              <a:rPr b="1" i="0" lang="en-US" sz="2000" u="none" cap="none" strike="noStrike">
                <a:solidFill>
                  <a:srgbClr val="000000"/>
                </a:solidFill>
                <a:latin typeface="Calibri"/>
                <a:ea typeface="Calibri"/>
                <a:cs typeface="Calibri"/>
                <a:sym typeface="Calibri"/>
              </a:rPr>
              <a:t>alifor</a:t>
            </a:r>
            <a:r>
              <a:rPr b="1" i="0" lang="en-US" sz="2000" u="none" cap="none" strike="noStrike">
                <a:solidFill>
                  <a:srgbClr val="000000"/>
                </a:solidFill>
                <a:latin typeface="Calibri"/>
                <a:ea typeface="Calibri"/>
                <a:cs typeface="Calibri"/>
                <a:sym typeface="Calibri"/>
              </a:rPr>
              <a:t>nia Consumer Privacy Act</a:t>
            </a:r>
            <a:endParaRPr b="1" i="0" sz="2000" u="none" cap="none" strike="noStrike">
              <a:solidFill>
                <a:srgbClr val="000000"/>
              </a:solidFill>
            </a:endParaRPr>
          </a:p>
          <a:p>
            <a:pPr indent="-228600" lvl="0" marL="228600" marR="0" rtl="0" algn="just">
              <a:lnSpc>
                <a:spcPct val="90000"/>
              </a:lnSpc>
              <a:spcBef>
                <a:spcPts val="1000"/>
              </a:spcBef>
              <a:spcAft>
                <a:spcPts val="0"/>
              </a:spcAft>
              <a:buClr>
                <a:srgbClr val="000000"/>
              </a:buClr>
              <a:buSzPts val="1900"/>
              <a:buFont typeface="Arial"/>
              <a:buChar char="•"/>
            </a:pPr>
            <a:r>
              <a:rPr lang="en-US" sz="1900">
                <a:latin typeface="Calibri"/>
                <a:ea typeface="Calibri"/>
                <a:cs typeface="Calibri"/>
                <a:sym typeface="Calibri"/>
              </a:rPr>
              <a:t>S</a:t>
            </a:r>
            <a:r>
              <a:rPr b="0" i="0" lang="en-US" sz="1900" u="none" cap="none" strike="noStrike">
                <a:solidFill>
                  <a:srgbClr val="000000"/>
                </a:solidFill>
                <a:latin typeface="Calibri"/>
                <a:ea typeface="Calibri"/>
                <a:cs typeface="Calibri"/>
                <a:sym typeface="Calibri"/>
              </a:rPr>
              <a:t>eeks to protect users’ data privacy by imposing new rules on companies that gather, use, and share personal data. </a:t>
            </a:r>
            <a:endParaRPr b="0" i="0" sz="1400" u="none" cap="none" strike="noStrike">
              <a:solidFill>
                <a:srgbClr val="000000"/>
              </a:solidFill>
              <a:latin typeface="Arial"/>
              <a:ea typeface="Arial"/>
              <a:cs typeface="Arial"/>
              <a:sym typeface="Arial"/>
            </a:endParaRPr>
          </a:p>
          <a:p>
            <a:pPr indent="-228600" lvl="0" marL="228600" marR="0" rtl="0" algn="just">
              <a:lnSpc>
                <a:spcPct val="90000"/>
              </a:lnSpc>
              <a:spcBef>
                <a:spcPts val="1000"/>
              </a:spcBef>
              <a:spcAft>
                <a:spcPts val="0"/>
              </a:spcAft>
              <a:buClr>
                <a:srgbClr val="000000"/>
              </a:buClr>
              <a:buSzPts val="1900"/>
              <a:buFont typeface="Arial"/>
              <a:buChar char="•"/>
            </a:pPr>
            <a:r>
              <a:rPr b="0" i="0" lang="en-US" sz="1900" u="none" cap="none" strike="noStrike">
                <a:solidFill>
                  <a:srgbClr val="000000"/>
                </a:solidFill>
                <a:latin typeface="Calibri"/>
                <a:ea typeface="Calibri"/>
                <a:cs typeface="Calibri"/>
                <a:sym typeface="Calibri"/>
              </a:rPr>
              <a:t>The law will go into effect in Jan 2020. </a:t>
            </a:r>
            <a:endParaRPr b="0" i="0" sz="1400" u="none" cap="none" strike="noStrike">
              <a:solidFill>
                <a:srgbClr val="000000"/>
              </a:solidFill>
              <a:latin typeface="Arial"/>
              <a:ea typeface="Arial"/>
              <a:cs typeface="Arial"/>
              <a:sym typeface="Arial"/>
            </a:endParaRPr>
          </a:p>
          <a:p>
            <a:pPr indent="-228600" lvl="0" marL="228600" marR="0" rtl="0" algn="just">
              <a:lnSpc>
                <a:spcPct val="90000"/>
              </a:lnSpc>
              <a:spcBef>
                <a:spcPts val="1000"/>
              </a:spcBef>
              <a:spcAft>
                <a:spcPts val="0"/>
              </a:spcAft>
              <a:buClr>
                <a:srgbClr val="000000"/>
              </a:buClr>
              <a:buSzPts val="1900"/>
              <a:buFont typeface="Arial"/>
              <a:buChar char="•"/>
            </a:pPr>
            <a:r>
              <a:rPr b="0" i="0" lang="en-US" sz="1900" u="none" cap="none" strike="noStrike">
                <a:solidFill>
                  <a:srgbClr val="000000"/>
                </a:solidFill>
                <a:latin typeface="Calibri"/>
                <a:ea typeface="Calibri"/>
                <a:cs typeface="Calibri"/>
                <a:sym typeface="Calibri"/>
              </a:rPr>
              <a:t>As the rest of the U.S. stands by and watches, California has become the leader in consumer data privacy protection that many other states will soon follow.</a:t>
            </a:r>
            <a:endParaRPr b="0" i="0" sz="1400" u="none" cap="none" strike="noStrike">
              <a:solidFill>
                <a:srgbClr val="000000"/>
              </a:solidFill>
              <a:latin typeface="Arial"/>
              <a:ea typeface="Arial"/>
              <a:cs typeface="Arial"/>
              <a:sym typeface="Arial"/>
            </a:endParaRPr>
          </a:p>
          <a:p>
            <a:pPr indent="-228600" lvl="0" marL="228600" marR="0" rtl="0" algn="just">
              <a:lnSpc>
                <a:spcPct val="90000"/>
              </a:lnSpc>
              <a:spcBef>
                <a:spcPts val="1000"/>
              </a:spcBef>
              <a:spcAft>
                <a:spcPts val="0"/>
              </a:spcAft>
              <a:buClr>
                <a:srgbClr val="000000"/>
              </a:buClr>
              <a:buSzPts val="1900"/>
              <a:buFont typeface="Arial"/>
              <a:buChar char="•"/>
            </a:pPr>
            <a:r>
              <a:rPr b="0" i="0" lang="en-US" sz="1900" u="none" cap="none" strike="noStrike">
                <a:solidFill>
                  <a:srgbClr val="000000"/>
                </a:solidFill>
                <a:latin typeface="Calibri"/>
                <a:ea typeface="Calibri"/>
                <a:cs typeface="Calibri"/>
                <a:sym typeface="Calibri"/>
              </a:rPr>
              <a:t>The right to be informed about what kind of personal data companies have collected and why it was collected. </a:t>
            </a:r>
            <a:endParaRPr b="0" i="0" sz="1400" u="none" cap="none" strike="noStrike">
              <a:solidFill>
                <a:srgbClr val="000000"/>
              </a:solidFill>
              <a:latin typeface="Arial"/>
              <a:ea typeface="Arial"/>
              <a:cs typeface="Arial"/>
              <a:sym typeface="Arial"/>
            </a:endParaRPr>
          </a:p>
          <a:p>
            <a:pPr indent="-228600" lvl="0" marL="228600" marR="0" rtl="0" algn="just">
              <a:lnSpc>
                <a:spcPct val="90000"/>
              </a:lnSpc>
              <a:spcBef>
                <a:spcPts val="1000"/>
              </a:spcBef>
              <a:spcAft>
                <a:spcPts val="0"/>
              </a:spcAft>
              <a:buClr>
                <a:srgbClr val="000000"/>
              </a:buClr>
              <a:buSzPts val="1900"/>
              <a:buFont typeface="Arial"/>
              <a:buChar char="•"/>
            </a:pPr>
            <a:r>
              <a:rPr lang="en-US" sz="1900">
                <a:latin typeface="Calibri"/>
                <a:ea typeface="Calibri"/>
                <a:cs typeface="Calibri"/>
                <a:sym typeface="Calibri"/>
              </a:rPr>
              <a:t>T</a:t>
            </a:r>
            <a:r>
              <a:rPr b="0" i="0" lang="en-US" sz="1900" u="none" cap="none" strike="noStrike">
                <a:solidFill>
                  <a:srgbClr val="000000"/>
                </a:solidFill>
                <a:latin typeface="Calibri"/>
                <a:ea typeface="Calibri"/>
                <a:cs typeface="Calibri"/>
                <a:sym typeface="Calibri"/>
              </a:rPr>
              <a:t>he law stipulates that consumers have the right to request the deletion of personal information, opt out of the sale of personal information, and </a:t>
            </a:r>
            <a:br>
              <a:rPr b="0" i="0" lang="en-US" sz="1900" u="none" cap="none" strike="noStrike">
                <a:solidFill>
                  <a:srgbClr val="000000"/>
                </a:solidFill>
                <a:latin typeface="Calibri"/>
                <a:ea typeface="Calibri"/>
                <a:cs typeface="Calibri"/>
                <a:sym typeface="Calibri"/>
              </a:rPr>
            </a:br>
            <a:r>
              <a:rPr b="0" i="0" lang="en-US" sz="1900" u="none" cap="none" strike="noStrike">
                <a:solidFill>
                  <a:srgbClr val="000000"/>
                </a:solidFill>
                <a:latin typeface="Calibri"/>
                <a:ea typeface="Calibri"/>
                <a:cs typeface="Calibri"/>
                <a:sym typeface="Calibri"/>
              </a:rPr>
              <a:t>access the personal information in a “readily useable format”.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2" name="Google Shape;102;p15"/>
          <p:cNvSpPr/>
          <p:nvPr/>
        </p:nvSpPr>
        <p:spPr>
          <a:xfrm>
            <a:off x="1" y="0"/>
            <a:ext cx="12192000" cy="6858000"/>
          </a:xfrm>
          <a:prstGeom prst="rect">
            <a:avLst/>
          </a:prstGeom>
          <a:gradFill>
            <a:gsLst>
              <a:gs pos="0">
                <a:srgbClr val="4173AF"/>
              </a:gs>
              <a:gs pos="25000">
                <a:srgbClr val="4173AF"/>
              </a:gs>
              <a:gs pos="94000">
                <a:srgbClr val="494429"/>
              </a:gs>
              <a:gs pos="100000">
                <a:srgbClr val="494429"/>
              </a:gs>
            </a:gsLst>
            <a:lin ang="419989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3" name="Google Shape;103;p15"/>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descr="CCPA - Key takeaways from the California Consumer Privacy Act" id="104" name="Google Shape;104;p15" title="CCPA - California Consumer Privacy Act">
            <a:hlinkClick r:id="rId4"/>
          </p:cNvPr>
          <p:cNvPicPr preferRelativeResize="0"/>
          <p:nvPr/>
        </p:nvPicPr>
        <p:blipFill>
          <a:blip r:embed="rId5">
            <a:alphaModFix/>
          </a:blip>
          <a:stretch>
            <a:fillRect/>
          </a:stretch>
        </p:blipFill>
        <p:spPr>
          <a:xfrm>
            <a:off x="0" y="0"/>
            <a:ext cx="12192000"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8" name="Shape 108"/>
        <p:cNvGrpSpPr/>
        <p:nvPr/>
      </p:nvGrpSpPr>
      <p:grpSpPr>
        <a:xfrm>
          <a:off x="0" y="0"/>
          <a:ext cx="0" cy="0"/>
          <a:chOff x="0" y="0"/>
          <a:chExt cx="0" cy="0"/>
        </a:xfrm>
      </p:grpSpPr>
      <p:sp>
        <p:nvSpPr>
          <p:cNvPr id="109" name="Google Shape;109;p16"/>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0" name="Google Shape;110;p16"/>
          <p:cNvSpPr/>
          <p:nvPr/>
        </p:nvSpPr>
        <p:spPr>
          <a:xfrm>
            <a:off x="1" y="0"/>
            <a:ext cx="12191998" cy="6858000"/>
          </a:xfrm>
          <a:prstGeom prst="rect">
            <a:avLst/>
          </a:prstGeom>
          <a:gradFill>
            <a:gsLst>
              <a:gs pos="0">
                <a:srgbClr val="4173AF"/>
              </a:gs>
              <a:gs pos="25000">
                <a:srgbClr val="4173AF"/>
              </a:gs>
              <a:gs pos="94000">
                <a:srgbClr val="494429"/>
              </a:gs>
              <a:gs pos="100000">
                <a:srgbClr val="494429"/>
              </a:gs>
            </a:gsLst>
            <a:lin ang="4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11" name="Google Shape;111;p1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2" name="Google Shape;112;p16"/>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700"/>
              <a:buFont typeface="Calibri"/>
              <a:buNone/>
            </a:pPr>
            <a:r>
              <a:rPr lang="en-US" sz="3700">
                <a:solidFill>
                  <a:srgbClr val="FFFFFF"/>
                </a:solidFill>
              </a:rPr>
              <a:t>Q1) Who is protected under CCPA and who should comply with CCPA</a:t>
            </a:r>
            <a:endParaRPr sz="3700">
              <a:solidFill>
                <a:srgbClr val="FFFFFF"/>
              </a:solidFill>
            </a:endParaRPr>
          </a:p>
        </p:txBody>
      </p:sp>
      <p:sp>
        <p:nvSpPr>
          <p:cNvPr id="113" name="Google Shape;113;p16"/>
          <p:cNvSpPr txBox="1"/>
          <p:nvPr>
            <p:ph idx="1" type="body"/>
          </p:nvPr>
        </p:nvSpPr>
        <p:spPr>
          <a:xfrm>
            <a:off x="5591775" y="999425"/>
            <a:ext cx="5844300" cy="1513500"/>
          </a:xfrm>
          <a:prstGeom prst="rect">
            <a:avLst/>
          </a:prstGeom>
          <a:noFill/>
          <a:ln>
            <a:noFill/>
          </a:ln>
        </p:spPr>
        <p:txBody>
          <a:bodyPr anchorCtr="0" anchor="ctr" bIns="45700" lIns="91425" spcFirstLastPara="1" rIns="91425" wrap="square" tIns="45700">
            <a:noAutofit/>
          </a:bodyPr>
          <a:lstStyle/>
          <a:p>
            <a:pPr indent="0" lvl="0" marL="457200" rtl="0" algn="l">
              <a:lnSpc>
                <a:spcPct val="90000"/>
              </a:lnSpc>
              <a:spcBef>
                <a:spcPts val="0"/>
              </a:spcBef>
              <a:spcAft>
                <a:spcPts val="0"/>
              </a:spcAft>
              <a:buNone/>
            </a:pPr>
            <a:r>
              <a:rPr lang="en-US" sz="2400">
                <a:solidFill>
                  <a:srgbClr val="000000"/>
                </a:solidFill>
              </a:rPr>
              <a:t>The consumer who is </a:t>
            </a:r>
            <a:r>
              <a:rPr lang="en-US" sz="2400">
                <a:solidFill>
                  <a:srgbClr val="000000"/>
                </a:solidFill>
              </a:rPr>
              <a:t>California resident is protected under CCPA</a:t>
            </a:r>
            <a:endParaRPr sz="2400">
              <a:solidFill>
                <a:srgbClr val="000000"/>
              </a:solidFill>
            </a:endParaRPr>
          </a:p>
          <a:p>
            <a:pPr indent="0" lvl="0" marL="457200" rtl="0" algn="l">
              <a:lnSpc>
                <a:spcPct val="90000"/>
              </a:lnSpc>
              <a:spcBef>
                <a:spcPts val="0"/>
              </a:spcBef>
              <a:spcAft>
                <a:spcPts val="0"/>
              </a:spcAft>
              <a:buNone/>
            </a:pPr>
            <a:r>
              <a:t/>
            </a:r>
            <a:endParaRPr/>
          </a:p>
        </p:txBody>
      </p:sp>
      <p:pic>
        <p:nvPicPr>
          <p:cNvPr id="114" name="Google Shape;114;p16"/>
          <p:cNvPicPr preferRelativeResize="0"/>
          <p:nvPr/>
        </p:nvPicPr>
        <p:blipFill>
          <a:blip r:embed="rId4">
            <a:alphaModFix/>
          </a:blip>
          <a:stretch>
            <a:fillRect/>
          </a:stretch>
        </p:blipFill>
        <p:spPr>
          <a:xfrm>
            <a:off x="9688650" y="2657613"/>
            <a:ext cx="1552175" cy="1552175"/>
          </a:xfrm>
          <a:prstGeom prst="rect">
            <a:avLst/>
          </a:prstGeom>
          <a:noFill/>
          <a:ln>
            <a:noFill/>
          </a:ln>
        </p:spPr>
      </p:pic>
      <p:grpSp>
        <p:nvGrpSpPr>
          <p:cNvPr id="115" name="Google Shape;115;p16"/>
          <p:cNvGrpSpPr/>
          <p:nvPr/>
        </p:nvGrpSpPr>
        <p:grpSpPr>
          <a:xfrm>
            <a:off x="6253672" y="2652923"/>
            <a:ext cx="2667296" cy="1552175"/>
            <a:chOff x="5066825" y="180750"/>
            <a:chExt cx="3052525" cy="1776350"/>
          </a:xfrm>
        </p:grpSpPr>
        <p:pic>
          <p:nvPicPr>
            <p:cNvPr id="116" name="Google Shape;116;p16"/>
            <p:cNvPicPr preferRelativeResize="0"/>
            <p:nvPr/>
          </p:nvPicPr>
          <p:blipFill>
            <a:blip r:embed="rId5">
              <a:alphaModFix/>
            </a:blip>
            <a:stretch>
              <a:fillRect/>
            </a:stretch>
          </p:blipFill>
          <p:spPr>
            <a:xfrm>
              <a:off x="5066825" y="180750"/>
              <a:ext cx="1776350" cy="1776350"/>
            </a:xfrm>
            <a:prstGeom prst="rect">
              <a:avLst/>
            </a:prstGeom>
            <a:noFill/>
            <a:ln>
              <a:noFill/>
            </a:ln>
          </p:spPr>
        </p:pic>
        <p:pic>
          <p:nvPicPr>
            <p:cNvPr id="117" name="Google Shape;117;p16"/>
            <p:cNvPicPr preferRelativeResize="0"/>
            <p:nvPr/>
          </p:nvPicPr>
          <p:blipFill>
            <a:blip r:embed="rId6">
              <a:alphaModFix/>
            </a:blip>
            <a:stretch>
              <a:fillRect/>
            </a:stretch>
          </p:blipFill>
          <p:spPr>
            <a:xfrm>
              <a:off x="6198975" y="180750"/>
              <a:ext cx="1920375" cy="1776350"/>
            </a:xfrm>
            <a:prstGeom prst="rect">
              <a:avLst/>
            </a:prstGeom>
            <a:noFill/>
            <a:ln>
              <a:noFill/>
            </a:ln>
          </p:spPr>
        </p:pic>
      </p:grpSp>
      <p:sp>
        <p:nvSpPr>
          <p:cNvPr id="118" name="Google Shape;118;p16"/>
          <p:cNvSpPr txBox="1"/>
          <p:nvPr/>
        </p:nvSpPr>
        <p:spPr>
          <a:xfrm>
            <a:off x="6082100" y="4574725"/>
            <a:ext cx="5629800" cy="1676400"/>
          </a:xfrm>
          <a:prstGeom prst="rect">
            <a:avLst/>
          </a:prstGeom>
          <a:noFill/>
          <a:ln>
            <a:noFill/>
          </a:ln>
        </p:spPr>
        <p:txBody>
          <a:bodyPr anchorCtr="0" anchor="t" bIns="91425" lIns="91425" spcFirstLastPara="1" rIns="91425" wrap="square" tIns="91425">
            <a:noAutofit/>
          </a:bodyPr>
          <a:lstStyle/>
          <a:p>
            <a:pPr indent="0" lvl="0" marL="0" rtl="0" algn="just">
              <a:lnSpc>
                <a:spcPct val="90000"/>
              </a:lnSpc>
              <a:spcBef>
                <a:spcPts val="0"/>
              </a:spcBef>
              <a:spcAft>
                <a:spcPts val="0"/>
              </a:spcAft>
              <a:buNone/>
            </a:pPr>
            <a:r>
              <a:rPr lang="en-US" sz="2400">
                <a:solidFill>
                  <a:schemeClr val="dk1"/>
                </a:solidFill>
                <a:latin typeface="Calibri"/>
                <a:ea typeface="Calibri"/>
                <a:cs typeface="Calibri"/>
                <a:sym typeface="Calibri"/>
              </a:rPr>
              <a:t>The California business of substantial size (with regard to revenue or number of consumers affected) that collect consumer personal data should comply with CCPA</a:t>
            </a:r>
            <a:endParaRPr sz="2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2" name="Shape 122"/>
        <p:cNvGrpSpPr/>
        <p:nvPr/>
      </p:nvGrpSpPr>
      <p:grpSpPr>
        <a:xfrm>
          <a:off x="0" y="0"/>
          <a:ext cx="0" cy="0"/>
          <a:chOff x="0" y="0"/>
          <a:chExt cx="0" cy="0"/>
        </a:xfrm>
      </p:grpSpPr>
      <p:sp>
        <p:nvSpPr>
          <p:cNvPr id="123" name="Google Shape;123;p17"/>
          <p:cNvSpPr/>
          <p:nvPr/>
        </p:nvSpPr>
        <p:spPr>
          <a:xfrm>
            <a:off x="355601" y="0"/>
            <a:ext cx="11480494" cy="2753936"/>
          </a:xfrm>
          <a:prstGeom prst="rect">
            <a:avLst/>
          </a:prstGeom>
          <a:gradFill>
            <a:gsLst>
              <a:gs pos="0">
                <a:srgbClr val="4173AF"/>
              </a:gs>
              <a:gs pos="25000">
                <a:srgbClr val="4173AF"/>
              </a:gs>
              <a:gs pos="94000">
                <a:srgbClr val="494429"/>
              </a:gs>
              <a:gs pos="100000">
                <a:srgbClr val="494429"/>
              </a:gs>
            </a:gsLst>
            <a:lin ang="4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24" name="Google Shape;124;p17"/>
          <p:cNvPicPr preferRelativeResize="0"/>
          <p:nvPr/>
        </p:nvPicPr>
        <p:blipFill rotWithShape="1">
          <a:blip r:embed="rId3">
            <a:alphaModFix/>
          </a:blip>
          <a:srcRect b="0" l="0" r="0" t="0"/>
          <a:stretch/>
        </p:blipFill>
        <p:spPr>
          <a:xfrm>
            <a:off x="0" y="0"/>
            <a:ext cx="12192000" cy="4853925"/>
          </a:xfrm>
          <a:prstGeom prst="rect">
            <a:avLst/>
          </a:prstGeom>
          <a:noFill/>
          <a:ln>
            <a:noFill/>
          </a:ln>
        </p:spPr>
      </p:pic>
      <p:sp>
        <p:nvSpPr>
          <p:cNvPr id="125" name="Google Shape;125;p17"/>
          <p:cNvSpPr txBox="1"/>
          <p:nvPr>
            <p:ph type="title"/>
          </p:nvPr>
        </p:nvSpPr>
        <p:spPr>
          <a:xfrm>
            <a:off x="1179300" y="442876"/>
            <a:ext cx="9833400" cy="1141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4000"/>
              <a:buFont typeface="Calibri"/>
              <a:buNone/>
            </a:pPr>
            <a:r>
              <a:rPr lang="en-US" sz="3000">
                <a:solidFill>
                  <a:srgbClr val="FFFFFF"/>
                </a:solidFill>
              </a:rPr>
              <a:t>Q1) Who is protected under CCPA and </a:t>
            </a:r>
            <a:endParaRPr sz="3000">
              <a:solidFill>
                <a:srgbClr val="FFFFFF"/>
              </a:solidFill>
            </a:endParaRPr>
          </a:p>
          <a:p>
            <a:pPr indent="0" lvl="0" marL="0" rtl="0" algn="ctr">
              <a:lnSpc>
                <a:spcPct val="90000"/>
              </a:lnSpc>
              <a:spcBef>
                <a:spcPts val="0"/>
              </a:spcBef>
              <a:spcAft>
                <a:spcPts val="0"/>
              </a:spcAft>
              <a:buClr>
                <a:srgbClr val="FFFFFF"/>
              </a:buClr>
              <a:buSzPts val="4000"/>
              <a:buFont typeface="Calibri"/>
              <a:buNone/>
            </a:pPr>
            <a:r>
              <a:rPr lang="en-US" sz="3000">
                <a:solidFill>
                  <a:srgbClr val="FFFFFF"/>
                </a:solidFill>
              </a:rPr>
              <a:t>who should comply with CCPA?</a:t>
            </a:r>
            <a:endParaRPr sz="3000">
              <a:solidFill>
                <a:srgbClr val="FFFFFF"/>
              </a:solidFill>
            </a:endParaRPr>
          </a:p>
        </p:txBody>
      </p:sp>
      <p:sp>
        <p:nvSpPr>
          <p:cNvPr id="126" name="Google Shape;126;p17"/>
          <p:cNvSpPr/>
          <p:nvPr/>
        </p:nvSpPr>
        <p:spPr>
          <a:xfrm>
            <a:off x="3124200" y="2655813"/>
            <a:ext cx="184731" cy="100027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grpSp>
        <p:nvGrpSpPr>
          <p:cNvPr id="127" name="Google Shape;127;p17"/>
          <p:cNvGrpSpPr/>
          <p:nvPr/>
        </p:nvGrpSpPr>
        <p:grpSpPr>
          <a:xfrm>
            <a:off x="995375" y="2104575"/>
            <a:ext cx="10656875" cy="1804800"/>
            <a:chOff x="1179225" y="2858400"/>
            <a:chExt cx="10656875" cy="1804800"/>
          </a:xfrm>
        </p:grpSpPr>
        <p:pic>
          <p:nvPicPr>
            <p:cNvPr id="128" name="Google Shape;128;p17"/>
            <p:cNvPicPr preferRelativeResize="0"/>
            <p:nvPr/>
          </p:nvPicPr>
          <p:blipFill rotWithShape="1">
            <a:blip r:embed="rId4">
              <a:alphaModFix/>
            </a:blip>
            <a:srcRect b="70454" l="7833" r="79842" t="6767"/>
            <a:stretch/>
          </p:blipFill>
          <p:spPr>
            <a:xfrm>
              <a:off x="1179225" y="2872350"/>
              <a:ext cx="1066375" cy="1113301"/>
            </a:xfrm>
            <a:prstGeom prst="rect">
              <a:avLst/>
            </a:prstGeom>
            <a:noFill/>
            <a:ln>
              <a:noFill/>
            </a:ln>
          </p:spPr>
        </p:pic>
        <p:sp>
          <p:nvSpPr>
            <p:cNvPr id="129" name="Google Shape;129;p17"/>
            <p:cNvSpPr txBox="1"/>
            <p:nvPr/>
          </p:nvSpPr>
          <p:spPr>
            <a:xfrm>
              <a:off x="2054600" y="2858400"/>
              <a:ext cx="9781500" cy="1804800"/>
            </a:xfrm>
            <a:prstGeom prst="rect">
              <a:avLst/>
            </a:prstGeom>
            <a:noFill/>
            <a:ln>
              <a:noFill/>
            </a:ln>
          </p:spPr>
          <p:txBody>
            <a:bodyPr anchorCtr="0" anchor="t" bIns="91425" lIns="91425" spcFirstLastPara="1" rIns="91425" wrap="square" tIns="91425">
              <a:noAutofit/>
            </a:bodyPr>
            <a:lstStyle/>
            <a:p>
              <a:pPr indent="0" lvl="0" marL="444500" marR="444500" rtl="0" algn="l">
                <a:lnSpc>
                  <a:spcPct val="139354"/>
                </a:lnSpc>
                <a:spcBef>
                  <a:spcPts val="0"/>
                </a:spcBef>
                <a:spcAft>
                  <a:spcPts val="0"/>
                </a:spcAft>
                <a:buClr>
                  <a:schemeClr val="dk1"/>
                </a:buClr>
                <a:buSzPts val="1100"/>
                <a:buFont typeface="Arial"/>
                <a:buNone/>
              </a:pPr>
              <a:r>
                <a:rPr b="1" lang="en-US" sz="2400">
                  <a:solidFill>
                    <a:schemeClr val="dk2"/>
                  </a:solidFill>
                  <a:highlight>
                    <a:srgbClr val="FFFFFF"/>
                  </a:highlight>
                </a:rPr>
                <a:t>Own Your Personal Information</a:t>
              </a:r>
              <a:endParaRPr b="1" sz="2400">
                <a:solidFill>
                  <a:schemeClr val="dk2"/>
                </a:solidFill>
                <a:highlight>
                  <a:srgbClr val="FFFFFF"/>
                </a:highlight>
              </a:endParaRPr>
            </a:p>
            <a:p>
              <a:pPr indent="0" lvl="0" marL="444500" marR="444500" rtl="0" algn="just">
                <a:lnSpc>
                  <a:spcPct val="100000"/>
                </a:lnSpc>
                <a:spcBef>
                  <a:spcPts val="0"/>
                </a:spcBef>
                <a:spcAft>
                  <a:spcPts val="0"/>
                </a:spcAft>
                <a:buNone/>
              </a:pPr>
              <a:r>
                <a:rPr lang="en-US" sz="1800">
                  <a:solidFill>
                    <a:schemeClr val="dk1"/>
                  </a:solidFill>
                </a:rPr>
                <a:t>Protect your right to tell a business not to share or sell your personal information.</a:t>
              </a:r>
              <a:endParaRPr sz="1800">
                <a:solidFill>
                  <a:schemeClr val="dk1"/>
                </a:solidFill>
              </a:endParaRPr>
            </a:p>
            <a:p>
              <a:pPr indent="0" lvl="0" marL="444500" marR="444500" rtl="0" algn="just">
                <a:lnSpc>
                  <a:spcPct val="100000"/>
                </a:lnSpc>
                <a:spcBef>
                  <a:spcPts val="0"/>
                </a:spcBef>
                <a:spcAft>
                  <a:spcPts val="0"/>
                </a:spcAft>
                <a:buNone/>
              </a:pPr>
              <a:r>
                <a:rPr lang="en-US" sz="1800">
                  <a:solidFill>
                    <a:schemeClr val="dk1"/>
                  </a:solidFill>
                </a:rPr>
                <a:t>The California Consumer Privacy Act empowers you to find out what information businesses are collecting about you, your devices, and your children, and gives you the choice to tell them NO.</a:t>
              </a:r>
              <a:endParaRPr sz="1800">
                <a:solidFill>
                  <a:schemeClr val="dk1"/>
                </a:solidFill>
              </a:endParaRPr>
            </a:p>
          </p:txBody>
        </p:sp>
      </p:grpSp>
      <p:pic>
        <p:nvPicPr>
          <p:cNvPr id="130" name="Google Shape;130;p17"/>
          <p:cNvPicPr preferRelativeResize="0"/>
          <p:nvPr/>
        </p:nvPicPr>
        <p:blipFill rotWithShape="1">
          <a:blip r:embed="rId5">
            <a:alphaModFix/>
          </a:blip>
          <a:srcRect b="20658" l="0" r="0" t="9096"/>
          <a:stretch/>
        </p:blipFill>
        <p:spPr>
          <a:xfrm>
            <a:off x="987600" y="4142725"/>
            <a:ext cx="10216499" cy="2623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4" name="Shape 134"/>
        <p:cNvGrpSpPr/>
        <p:nvPr/>
      </p:nvGrpSpPr>
      <p:grpSpPr>
        <a:xfrm>
          <a:off x="0" y="0"/>
          <a:ext cx="0" cy="0"/>
          <a:chOff x="0" y="0"/>
          <a:chExt cx="0" cy="0"/>
        </a:xfrm>
      </p:grpSpPr>
      <p:sp>
        <p:nvSpPr>
          <p:cNvPr id="135" name="Google Shape;135;p18"/>
          <p:cNvSpPr/>
          <p:nvPr/>
        </p:nvSpPr>
        <p:spPr>
          <a:xfrm>
            <a:off x="355601" y="0"/>
            <a:ext cx="11480400" cy="2754000"/>
          </a:xfrm>
          <a:prstGeom prst="rect">
            <a:avLst/>
          </a:prstGeom>
          <a:gradFill>
            <a:gsLst>
              <a:gs pos="0">
                <a:srgbClr val="4173AF"/>
              </a:gs>
              <a:gs pos="25000">
                <a:srgbClr val="4173AF"/>
              </a:gs>
              <a:gs pos="94000">
                <a:srgbClr val="494429"/>
              </a:gs>
              <a:gs pos="100000">
                <a:srgbClr val="494429"/>
              </a:gs>
            </a:gsLst>
            <a:lin ang="419989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36" name="Google Shape;136;p18"/>
          <p:cNvPicPr preferRelativeResize="0"/>
          <p:nvPr/>
        </p:nvPicPr>
        <p:blipFill rotWithShape="1">
          <a:blip r:embed="rId3">
            <a:alphaModFix/>
          </a:blip>
          <a:srcRect b="0" l="0" r="0" t="0"/>
          <a:stretch/>
        </p:blipFill>
        <p:spPr>
          <a:xfrm>
            <a:off x="0" y="0"/>
            <a:ext cx="12192000" cy="4853925"/>
          </a:xfrm>
          <a:prstGeom prst="rect">
            <a:avLst/>
          </a:prstGeom>
          <a:noFill/>
          <a:ln>
            <a:noFill/>
          </a:ln>
        </p:spPr>
      </p:pic>
      <p:sp>
        <p:nvSpPr>
          <p:cNvPr id="137" name="Google Shape;137;p18"/>
          <p:cNvSpPr txBox="1"/>
          <p:nvPr>
            <p:ph type="title"/>
          </p:nvPr>
        </p:nvSpPr>
        <p:spPr>
          <a:xfrm>
            <a:off x="1179300" y="442876"/>
            <a:ext cx="9833400" cy="1141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4000"/>
              <a:buFont typeface="Calibri"/>
              <a:buNone/>
            </a:pPr>
            <a:r>
              <a:rPr lang="en-US" sz="3000">
                <a:solidFill>
                  <a:srgbClr val="FFFFFF"/>
                </a:solidFill>
              </a:rPr>
              <a:t>Q1) Who is protected under CCPA and </a:t>
            </a:r>
            <a:endParaRPr sz="3000">
              <a:solidFill>
                <a:srgbClr val="FFFFFF"/>
              </a:solidFill>
            </a:endParaRPr>
          </a:p>
          <a:p>
            <a:pPr indent="0" lvl="0" marL="0" rtl="0" algn="ctr">
              <a:lnSpc>
                <a:spcPct val="90000"/>
              </a:lnSpc>
              <a:spcBef>
                <a:spcPts val="0"/>
              </a:spcBef>
              <a:spcAft>
                <a:spcPts val="0"/>
              </a:spcAft>
              <a:buClr>
                <a:srgbClr val="FFFFFF"/>
              </a:buClr>
              <a:buSzPts val="4000"/>
              <a:buFont typeface="Calibri"/>
              <a:buNone/>
            </a:pPr>
            <a:r>
              <a:rPr lang="en-US" sz="3000">
                <a:solidFill>
                  <a:srgbClr val="FFFFFF"/>
                </a:solidFill>
              </a:rPr>
              <a:t>who should comply with CCPA?</a:t>
            </a:r>
            <a:endParaRPr sz="3000">
              <a:solidFill>
                <a:srgbClr val="FFFFFF"/>
              </a:solidFill>
            </a:endParaRPr>
          </a:p>
        </p:txBody>
      </p:sp>
      <p:sp>
        <p:nvSpPr>
          <p:cNvPr id="138" name="Google Shape;138;p18"/>
          <p:cNvSpPr/>
          <p:nvPr/>
        </p:nvSpPr>
        <p:spPr>
          <a:xfrm>
            <a:off x="3124200" y="2655813"/>
            <a:ext cx="184800" cy="1000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grpSp>
        <p:nvGrpSpPr>
          <p:cNvPr id="139" name="Google Shape;139;p18"/>
          <p:cNvGrpSpPr/>
          <p:nvPr/>
        </p:nvGrpSpPr>
        <p:grpSpPr>
          <a:xfrm>
            <a:off x="995375" y="2104575"/>
            <a:ext cx="10656875" cy="1141200"/>
            <a:chOff x="1179225" y="2858400"/>
            <a:chExt cx="10656875" cy="1141200"/>
          </a:xfrm>
        </p:grpSpPr>
        <p:pic>
          <p:nvPicPr>
            <p:cNvPr id="140" name="Google Shape;140;p18"/>
            <p:cNvPicPr preferRelativeResize="0"/>
            <p:nvPr/>
          </p:nvPicPr>
          <p:blipFill rotWithShape="1">
            <a:blip r:embed="rId4">
              <a:alphaModFix/>
            </a:blip>
            <a:srcRect b="70454" l="7833" r="79842" t="6767"/>
            <a:stretch/>
          </p:blipFill>
          <p:spPr>
            <a:xfrm>
              <a:off x="1179225" y="2872350"/>
              <a:ext cx="1066375" cy="1113301"/>
            </a:xfrm>
            <a:prstGeom prst="rect">
              <a:avLst/>
            </a:prstGeom>
            <a:noFill/>
            <a:ln>
              <a:noFill/>
            </a:ln>
          </p:spPr>
        </p:pic>
        <p:sp>
          <p:nvSpPr>
            <p:cNvPr id="141" name="Google Shape;141;p18"/>
            <p:cNvSpPr txBox="1"/>
            <p:nvPr/>
          </p:nvSpPr>
          <p:spPr>
            <a:xfrm>
              <a:off x="2054600" y="2858400"/>
              <a:ext cx="9781500" cy="1141200"/>
            </a:xfrm>
            <a:prstGeom prst="rect">
              <a:avLst/>
            </a:prstGeom>
            <a:noFill/>
            <a:ln>
              <a:noFill/>
            </a:ln>
          </p:spPr>
          <p:txBody>
            <a:bodyPr anchorCtr="0" anchor="t" bIns="91425" lIns="91425" spcFirstLastPara="1" rIns="91425" wrap="square" tIns="91425">
              <a:noAutofit/>
            </a:bodyPr>
            <a:lstStyle/>
            <a:p>
              <a:pPr indent="-381000" lvl="0" marL="457200" marR="444500" rtl="0" algn="l">
                <a:lnSpc>
                  <a:spcPct val="139354"/>
                </a:lnSpc>
                <a:spcBef>
                  <a:spcPts val="0"/>
                </a:spcBef>
                <a:spcAft>
                  <a:spcPts val="0"/>
                </a:spcAft>
                <a:buClr>
                  <a:schemeClr val="dk2"/>
                </a:buClr>
                <a:buSzPts val="2400"/>
                <a:buAutoNum type="arabicPeriod"/>
              </a:pPr>
              <a:r>
                <a:rPr b="1" lang="en-US" sz="2400">
                  <a:solidFill>
                    <a:schemeClr val="dk2"/>
                  </a:solidFill>
                </a:rPr>
                <a:t>Control Your Personal Information</a:t>
              </a:r>
              <a:endParaRPr b="1" sz="2400">
                <a:solidFill>
                  <a:schemeClr val="dk2"/>
                </a:solidFill>
              </a:endParaRPr>
            </a:p>
            <a:p>
              <a:pPr indent="457200" lvl="0" marL="0" marR="444500" rtl="0" algn="just">
                <a:lnSpc>
                  <a:spcPct val="100000"/>
                </a:lnSpc>
                <a:spcBef>
                  <a:spcPts val="0"/>
                </a:spcBef>
                <a:spcAft>
                  <a:spcPts val="0"/>
                </a:spcAft>
                <a:buNone/>
              </a:pPr>
              <a:r>
                <a:rPr lang="en-US" sz="1800"/>
                <a:t>Gain control over the personal information that is collected about you.</a:t>
              </a:r>
              <a:endParaRPr sz="1800"/>
            </a:p>
            <a:p>
              <a:pPr indent="0" lvl="0" marL="457200" marR="444500" rtl="0" algn="just">
                <a:lnSpc>
                  <a:spcPct val="100000"/>
                </a:lnSpc>
                <a:spcBef>
                  <a:spcPts val="0"/>
                </a:spcBef>
                <a:spcAft>
                  <a:spcPts val="0"/>
                </a:spcAft>
                <a:buClr>
                  <a:srgbClr val="000000"/>
                </a:buClr>
                <a:buSzPts val="1100"/>
                <a:buFont typeface="Arial"/>
                <a:buNone/>
              </a:pPr>
              <a:r>
                <a:rPr lang="en-US" sz="1800"/>
                <a:t>The California Consumer Privacy Act protects you from being discriminated against if you tell companies to stop selling your personal data. If you tell a business not to share or sell your private information, they cannot charge you more, deny you access to services, or change the quality of the service you get.</a:t>
              </a:r>
              <a:endParaRPr sz="1800"/>
            </a:p>
          </p:txBody>
        </p:sp>
      </p:grpSp>
      <p:pic>
        <p:nvPicPr>
          <p:cNvPr id="142" name="Google Shape;142;p18"/>
          <p:cNvPicPr preferRelativeResize="0"/>
          <p:nvPr/>
        </p:nvPicPr>
        <p:blipFill rotWithShape="1">
          <a:blip r:embed="rId4">
            <a:alphaModFix/>
          </a:blip>
          <a:srcRect b="37939" l="7833" r="79842" t="37609"/>
          <a:stretch/>
        </p:blipFill>
        <p:spPr>
          <a:xfrm>
            <a:off x="995375" y="2077625"/>
            <a:ext cx="1066375" cy="1195100"/>
          </a:xfrm>
          <a:prstGeom prst="rect">
            <a:avLst/>
          </a:prstGeom>
          <a:noFill/>
          <a:ln>
            <a:noFill/>
          </a:ln>
        </p:spPr>
      </p:pic>
      <p:pic>
        <p:nvPicPr>
          <p:cNvPr id="143" name="Google Shape;143;p18"/>
          <p:cNvPicPr preferRelativeResize="0"/>
          <p:nvPr/>
        </p:nvPicPr>
        <p:blipFill rotWithShape="1">
          <a:blip r:embed="rId5">
            <a:alphaModFix/>
          </a:blip>
          <a:srcRect b="24703" l="0" r="1351" t="6255"/>
          <a:stretch/>
        </p:blipFill>
        <p:spPr>
          <a:xfrm>
            <a:off x="1179300" y="4436950"/>
            <a:ext cx="9833397" cy="2134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7" name="Shape 147"/>
        <p:cNvGrpSpPr/>
        <p:nvPr/>
      </p:nvGrpSpPr>
      <p:grpSpPr>
        <a:xfrm>
          <a:off x="0" y="0"/>
          <a:ext cx="0" cy="0"/>
          <a:chOff x="0" y="0"/>
          <a:chExt cx="0" cy="0"/>
        </a:xfrm>
      </p:grpSpPr>
      <p:sp>
        <p:nvSpPr>
          <p:cNvPr id="148" name="Google Shape;148;p19"/>
          <p:cNvSpPr/>
          <p:nvPr/>
        </p:nvSpPr>
        <p:spPr>
          <a:xfrm>
            <a:off x="355601" y="0"/>
            <a:ext cx="11480400" cy="2754000"/>
          </a:xfrm>
          <a:prstGeom prst="rect">
            <a:avLst/>
          </a:prstGeom>
          <a:gradFill>
            <a:gsLst>
              <a:gs pos="0">
                <a:srgbClr val="4173AF"/>
              </a:gs>
              <a:gs pos="25000">
                <a:srgbClr val="4173AF"/>
              </a:gs>
              <a:gs pos="94000">
                <a:srgbClr val="494429"/>
              </a:gs>
              <a:gs pos="100000">
                <a:srgbClr val="494429"/>
              </a:gs>
            </a:gsLst>
            <a:lin ang="419989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49" name="Google Shape;149;p19"/>
          <p:cNvPicPr preferRelativeResize="0"/>
          <p:nvPr/>
        </p:nvPicPr>
        <p:blipFill rotWithShape="1">
          <a:blip r:embed="rId3">
            <a:alphaModFix/>
          </a:blip>
          <a:srcRect b="0" l="0" r="0" t="0"/>
          <a:stretch/>
        </p:blipFill>
        <p:spPr>
          <a:xfrm>
            <a:off x="0" y="0"/>
            <a:ext cx="12192000" cy="4853925"/>
          </a:xfrm>
          <a:prstGeom prst="rect">
            <a:avLst/>
          </a:prstGeom>
          <a:noFill/>
          <a:ln>
            <a:noFill/>
          </a:ln>
        </p:spPr>
      </p:pic>
      <p:sp>
        <p:nvSpPr>
          <p:cNvPr id="150" name="Google Shape;150;p19"/>
          <p:cNvSpPr txBox="1"/>
          <p:nvPr>
            <p:ph type="title"/>
          </p:nvPr>
        </p:nvSpPr>
        <p:spPr>
          <a:xfrm>
            <a:off x="1179300" y="442876"/>
            <a:ext cx="9833400" cy="1141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4000"/>
              <a:buFont typeface="Calibri"/>
              <a:buNone/>
            </a:pPr>
            <a:r>
              <a:rPr lang="en-US" sz="3000">
                <a:solidFill>
                  <a:srgbClr val="FFFFFF"/>
                </a:solidFill>
              </a:rPr>
              <a:t>Q1) Who is protected under CCPA and </a:t>
            </a:r>
            <a:endParaRPr sz="3000">
              <a:solidFill>
                <a:srgbClr val="FFFFFF"/>
              </a:solidFill>
            </a:endParaRPr>
          </a:p>
          <a:p>
            <a:pPr indent="0" lvl="0" marL="0" rtl="0" algn="ctr">
              <a:lnSpc>
                <a:spcPct val="90000"/>
              </a:lnSpc>
              <a:spcBef>
                <a:spcPts val="0"/>
              </a:spcBef>
              <a:spcAft>
                <a:spcPts val="0"/>
              </a:spcAft>
              <a:buClr>
                <a:srgbClr val="FFFFFF"/>
              </a:buClr>
              <a:buSzPts val="4000"/>
              <a:buFont typeface="Calibri"/>
              <a:buNone/>
            </a:pPr>
            <a:r>
              <a:rPr lang="en-US" sz="3000">
                <a:solidFill>
                  <a:srgbClr val="FFFFFF"/>
                </a:solidFill>
              </a:rPr>
              <a:t>who should comply with CCPA?</a:t>
            </a:r>
            <a:endParaRPr sz="3000">
              <a:solidFill>
                <a:srgbClr val="FFFFFF"/>
              </a:solidFill>
            </a:endParaRPr>
          </a:p>
        </p:txBody>
      </p:sp>
      <p:sp>
        <p:nvSpPr>
          <p:cNvPr id="151" name="Google Shape;151;p19"/>
          <p:cNvSpPr/>
          <p:nvPr/>
        </p:nvSpPr>
        <p:spPr>
          <a:xfrm>
            <a:off x="3124200" y="2655813"/>
            <a:ext cx="184800" cy="1000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52" name="Google Shape;152;p19"/>
          <p:cNvSpPr txBox="1"/>
          <p:nvPr/>
        </p:nvSpPr>
        <p:spPr>
          <a:xfrm>
            <a:off x="1870750" y="2104575"/>
            <a:ext cx="9781500" cy="1141200"/>
          </a:xfrm>
          <a:prstGeom prst="rect">
            <a:avLst/>
          </a:prstGeom>
          <a:noFill/>
          <a:ln>
            <a:noFill/>
          </a:ln>
        </p:spPr>
        <p:txBody>
          <a:bodyPr anchorCtr="0" anchor="t" bIns="91425" lIns="91425" spcFirstLastPara="1" rIns="91425" wrap="square" tIns="91425">
            <a:noAutofit/>
          </a:bodyPr>
          <a:lstStyle/>
          <a:p>
            <a:pPr indent="457200" lvl="0" marL="0" marR="444500" rtl="0" algn="l">
              <a:lnSpc>
                <a:spcPct val="139354"/>
              </a:lnSpc>
              <a:spcBef>
                <a:spcPts val="0"/>
              </a:spcBef>
              <a:spcAft>
                <a:spcPts val="0"/>
              </a:spcAft>
              <a:buNone/>
            </a:pPr>
            <a:r>
              <a:rPr b="1" lang="en-US" sz="2400">
                <a:solidFill>
                  <a:schemeClr val="dk2"/>
                </a:solidFill>
                <a:highlight>
                  <a:srgbClr val="FFFFFF"/>
                </a:highlight>
              </a:rPr>
              <a:t>Secure Your Personal Information</a:t>
            </a:r>
            <a:endParaRPr b="1" sz="2400">
              <a:solidFill>
                <a:schemeClr val="dk2"/>
              </a:solidFill>
              <a:highlight>
                <a:srgbClr val="FFFFFF"/>
              </a:highlight>
            </a:endParaRPr>
          </a:p>
          <a:p>
            <a:pPr indent="0" lvl="0" marL="444500" marR="444500" rtl="0" algn="l">
              <a:lnSpc>
                <a:spcPct val="120000"/>
              </a:lnSpc>
              <a:spcBef>
                <a:spcPts val="0"/>
              </a:spcBef>
              <a:spcAft>
                <a:spcPts val="0"/>
              </a:spcAft>
              <a:buNone/>
            </a:pPr>
            <a:r>
              <a:rPr lang="en-US" sz="1800">
                <a:highlight>
                  <a:srgbClr val="FFFFFF"/>
                </a:highlight>
              </a:rPr>
              <a:t>Hold businesses responsible for safeguarding your personal information.</a:t>
            </a:r>
            <a:endParaRPr sz="1800">
              <a:highlight>
                <a:srgbClr val="FFFFFF"/>
              </a:highlight>
            </a:endParaRPr>
          </a:p>
          <a:p>
            <a:pPr indent="0" lvl="0" marL="444500" marR="444500" rtl="0" algn="just">
              <a:lnSpc>
                <a:spcPct val="120000"/>
              </a:lnSpc>
              <a:spcBef>
                <a:spcPts val="0"/>
              </a:spcBef>
              <a:spcAft>
                <a:spcPts val="0"/>
              </a:spcAft>
              <a:buClr>
                <a:srgbClr val="000000"/>
              </a:buClr>
              <a:buSzPts val="1100"/>
              <a:buFont typeface="Arial"/>
              <a:buNone/>
            </a:pPr>
            <a:r>
              <a:rPr lang="en-US" sz="1800">
                <a:highlight>
                  <a:srgbClr val="FFFFFF"/>
                </a:highlight>
              </a:rPr>
              <a:t>As we have seen with the many breaches of personal information, businesses ignore the current law.  The California Consumer Privacy Act increases fines and penalties for violations of existing law so that you can hold businesses responsible for safeguarding your personal information if the business chooses to collect it.</a:t>
            </a:r>
            <a:endParaRPr sz="1800">
              <a:highlight>
                <a:srgbClr val="FFFFFF"/>
              </a:highlight>
            </a:endParaRPr>
          </a:p>
        </p:txBody>
      </p:sp>
      <p:pic>
        <p:nvPicPr>
          <p:cNvPr id="153" name="Google Shape;153;p19"/>
          <p:cNvPicPr preferRelativeResize="0"/>
          <p:nvPr/>
        </p:nvPicPr>
        <p:blipFill rotWithShape="1">
          <a:blip r:embed="rId4">
            <a:alphaModFix/>
          </a:blip>
          <a:srcRect b="5584" l="7833" r="79842" t="71377"/>
          <a:stretch/>
        </p:blipFill>
        <p:spPr>
          <a:xfrm>
            <a:off x="987600" y="2112175"/>
            <a:ext cx="1066375" cy="1125999"/>
          </a:xfrm>
          <a:prstGeom prst="rect">
            <a:avLst/>
          </a:prstGeom>
          <a:noFill/>
          <a:ln>
            <a:noFill/>
          </a:ln>
        </p:spPr>
      </p:pic>
      <p:pic>
        <p:nvPicPr>
          <p:cNvPr id="154" name="Google Shape;154;p19"/>
          <p:cNvPicPr preferRelativeResize="0"/>
          <p:nvPr/>
        </p:nvPicPr>
        <p:blipFill rotWithShape="1">
          <a:blip r:embed="rId5">
            <a:alphaModFix/>
          </a:blip>
          <a:srcRect b="0" l="0" r="0" t="15938"/>
          <a:stretch/>
        </p:blipFill>
        <p:spPr>
          <a:xfrm>
            <a:off x="1179300" y="4565626"/>
            <a:ext cx="10219351" cy="2178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8" name="Shape 158"/>
        <p:cNvGrpSpPr/>
        <p:nvPr/>
      </p:nvGrpSpPr>
      <p:grpSpPr>
        <a:xfrm>
          <a:off x="0" y="0"/>
          <a:ext cx="0" cy="0"/>
          <a:chOff x="0" y="0"/>
          <a:chExt cx="0" cy="0"/>
        </a:xfrm>
      </p:grpSpPr>
      <p:sp>
        <p:nvSpPr>
          <p:cNvPr id="159" name="Google Shape;159;p20"/>
          <p:cNvSpPr/>
          <p:nvPr/>
        </p:nvSpPr>
        <p:spPr>
          <a:xfrm>
            <a:off x="355601" y="0"/>
            <a:ext cx="11480400" cy="2754000"/>
          </a:xfrm>
          <a:prstGeom prst="rect">
            <a:avLst/>
          </a:prstGeom>
          <a:gradFill>
            <a:gsLst>
              <a:gs pos="0">
                <a:srgbClr val="4173AF"/>
              </a:gs>
              <a:gs pos="25000">
                <a:srgbClr val="4173AF"/>
              </a:gs>
              <a:gs pos="94000">
                <a:srgbClr val="494429"/>
              </a:gs>
              <a:gs pos="100000">
                <a:srgbClr val="494429"/>
              </a:gs>
            </a:gsLst>
            <a:lin ang="419989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60" name="Google Shape;160;p20"/>
          <p:cNvPicPr preferRelativeResize="0"/>
          <p:nvPr/>
        </p:nvPicPr>
        <p:blipFill rotWithShape="1">
          <a:blip r:embed="rId3">
            <a:alphaModFix/>
          </a:blip>
          <a:srcRect b="0" l="0" r="0" t="0"/>
          <a:stretch/>
        </p:blipFill>
        <p:spPr>
          <a:xfrm>
            <a:off x="0" y="0"/>
            <a:ext cx="12192000" cy="4853925"/>
          </a:xfrm>
          <a:prstGeom prst="rect">
            <a:avLst/>
          </a:prstGeom>
          <a:noFill/>
          <a:ln>
            <a:noFill/>
          </a:ln>
        </p:spPr>
      </p:pic>
      <p:sp>
        <p:nvSpPr>
          <p:cNvPr id="161" name="Google Shape;161;p20"/>
          <p:cNvSpPr txBox="1"/>
          <p:nvPr>
            <p:ph type="title"/>
          </p:nvPr>
        </p:nvSpPr>
        <p:spPr>
          <a:xfrm>
            <a:off x="1179300" y="442876"/>
            <a:ext cx="9833400" cy="1141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4000"/>
              <a:buFont typeface="Calibri"/>
              <a:buNone/>
            </a:pPr>
            <a:r>
              <a:rPr lang="en-US" sz="3000">
                <a:solidFill>
                  <a:srgbClr val="FFFFFF"/>
                </a:solidFill>
              </a:rPr>
              <a:t>Q1) Who is protected under CCPA and </a:t>
            </a:r>
            <a:endParaRPr sz="3000">
              <a:solidFill>
                <a:srgbClr val="FFFFFF"/>
              </a:solidFill>
            </a:endParaRPr>
          </a:p>
          <a:p>
            <a:pPr indent="0" lvl="0" marL="0" rtl="0" algn="ctr">
              <a:lnSpc>
                <a:spcPct val="90000"/>
              </a:lnSpc>
              <a:spcBef>
                <a:spcPts val="0"/>
              </a:spcBef>
              <a:spcAft>
                <a:spcPts val="0"/>
              </a:spcAft>
              <a:buClr>
                <a:srgbClr val="FFFFFF"/>
              </a:buClr>
              <a:buSzPts val="4000"/>
              <a:buFont typeface="Calibri"/>
              <a:buNone/>
            </a:pPr>
            <a:r>
              <a:rPr lang="en-US" sz="3000">
                <a:solidFill>
                  <a:srgbClr val="FFFFFF"/>
                </a:solidFill>
              </a:rPr>
              <a:t>who should comply with CCPA?</a:t>
            </a:r>
            <a:endParaRPr sz="3000">
              <a:solidFill>
                <a:srgbClr val="FFFFFF"/>
              </a:solidFill>
            </a:endParaRPr>
          </a:p>
        </p:txBody>
      </p:sp>
      <p:sp>
        <p:nvSpPr>
          <p:cNvPr id="162" name="Google Shape;162;p20"/>
          <p:cNvSpPr/>
          <p:nvPr/>
        </p:nvSpPr>
        <p:spPr>
          <a:xfrm>
            <a:off x="3124200" y="2655813"/>
            <a:ext cx="184800" cy="1000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63" name="Google Shape;163;p20"/>
          <p:cNvSpPr txBox="1"/>
          <p:nvPr/>
        </p:nvSpPr>
        <p:spPr>
          <a:xfrm>
            <a:off x="1870750" y="2104575"/>
            <a:ext cx="9781500" cy="1141200"/>
          </a:xfrm>
          <a:prstGeom prst="rect">
            <a:avLst/>
          </a:prstGeom>
          <a:noFill/>
          <a:ln>
            <a:noFill/>
          </a:ln>
        </p:spPr>
        <p:txBody>
          <a:bodyPr anchorCtr="0" anchor="t" bIns="91425" lIns="91425" spcFirstLastPara="1" rIns="91425" wrap="square" tIns="91425">
            <a:noAutofit/>
          </a:bodyPr>
          <a:lstStyle/>
          <a:p>
            <a:pPr indent="0" lvl="0" marL="444500" marR="444500" rtl="0" algn="l">
              <a:lnSpc>
                <a:spcPct val="139354"/>
              </a:lnSpc>
              <a:spcBef>
                <a:spcPts val="0"/>
              </a:spcBef>
              <a:spcAft>
                <a:spcPts val="0"/>
              </a:spcAft>
              <a:buClr>
                <a:schemeClr val="dk1"/>
              </a:buClr>
              <a:buSzPts val="1100"/>
              <a:buFont typeface="Arial"/>
              <a:buNone/>
            </a:pPr>
            <a:r>
              <a:rPr b="1" lang="en-US" sz="2400">
                <a:solidFill>
                  <a:schemeClr val="dk2"/>
                </a:solidFill>
                <a:highlight>
                  <a:srgbClr val="FFFFFF"/>
                </a:highlight>
              </a:rPr>
              <a:t>Hold Big Corporations Accountable.</a:t>
            </a:r>
            <a:endParaRPr b="1" sz="2400">
              <a:solidFill>
                <a:schemeClr val="dk2"/>
              </a:solidFill>
              <a:highlight>
                <a:srgbClr val="FFFFFF"/>
              </a:highlight>
            </a:endParaRPr>
          </a:p>
          <a:p>
            <a:pPr indent="0" lvl="0" marL="444500" marR="444500" rtl="0" algn="l">
              <a:lnSpc>
                <a:spcPct val="120000"/>
              </a:lnSpc>
              <a:spcBef>
                <a:spcPts val="800"/>
              </a:spcBef>
              <a:spcAft>
                <a:spcPts val="0"/>
              </a:spcAft>
              <a:buClr>
                <a:schemeClr val="dk1"/>
              </a:buClr>
              <a:buSzPts val="1100"/>
              <a:buFont typeface="Arial"/>
              <a:buNone/>
            </a:pPr>
            <a:r>
              <a:rPr lang="en-US" sz="1800">
                <a:highlight>
                  <a:srgbClr val="FFFFFF"/>
                </a:highlight>
              </a:rPr>
              <a:t>Only really big businesses are covered by the CCPA, and data brokers whose entire business model revolves around the sale of your personal information.</a:t>
            </a:r>
            <a:endParaRPr sz="1800">
              <a:highlight>
                <a:srgbClr val="FFFFFF"/>
              </a:highlight>
            </a:endParaRPr>
          </a:p>
          <a:p>
            <a:pPr indent="0" lvl="0" marL="444500" marR="444500" rtl="0" algn="l">
              <a:lnSpc>
                <a:spcPct val="120000"/>
              </a:lnSpc>
              <a:spcBef>
                <a:spcPts val="800"/>
              </a:spcBef>
              <a:spcAft>
                <a:spcPts val="800"/>
              </a:spcAft>
              <a:buNone/>
            </a:pPr>
            <a:r>
              <a:t/>
            </a:r>
            <a:endParaRPr sz="2400">
              <a:highlight>
                <a:srgbClr val="FFFFFF"/>
              </a:highlight>
            </a:endParaRPr>
          </a:p>
        </p:txBody>
      </p:sp>
      <p:pic>
        <p:nvPicPr>
          <p:cNvPr id="164" name="Google Shape;164;p20"/>
          <p:cNvPicPr preferRelativeResize="0"/>
          <p:nvPr/>
        </p:nvPicPr>
        <p:blipFill>
          <a:blip r:embed="rId4">
            <a:alphaModFix/>
          </a:blip>
          <a:stretch>
            <a:fillRect/>
          </a:stretch>
        </p:blipFill>
        <p:spPr>
          <a:xfrm>
            <a:off x="2120350" y="3656025"/>
            <a:ext cx="7802226" cy="3083424"/>
          </a:xfrm>
          <a:prstGeom prst="rect">
            <a:avLst/>
          </a:prstGeom>
          <a:noFill/>
          <a:ln>
            <a:noFill/>
          </a:ln>
        </p:spPr>
      </p:pic>
      <p:pic>
        <p:nvPicPr>
          <p:cNvPr id="165" name="Google Shape;165;p20"/>
          <p:cNvPicPr preferRelativeResize="0"/>
          <p:nvPr/>
        </p:nvPicPr>
        <p:blipFill>
          <a:blip r:embed="rId5">
            <a:alphaModFix/>
          </a:blip>
          <a:stretch>
            <a:fillRect/>
          </a:stretch>
        </p:blipFill>
        <p:spPr>
          <a:xfrm>
            <a:off x="987600" y="2093925"/>
            <a:ext cx="1066375" cy="10930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9" name="Shape 169"/>
        <p:cNvGrpSpPr/>
        <p:nvPr/>
      </p:nvGrpSpPr>
      <p:grpSpPr>
        <a:xfrm>
          <a:off x="0" y="0"/>
          <a:ext cx="0" cy="0"/>
          <a:chOff x="0" y="0"/>
          <a:chExt cx="0" cy="0"/>
        </a:xfrm>
      </p:grpSpPr>
      <p:sp>
        <p:nvSpPr>
          <p:cNvPr id="170" name="Google Shape;170;p21"/>
          <p:cNvSpPr/>
          <p:nvPr/>
        </p:nvSpPr>
        <p:spPr>
          <a:xfrm rot="10800000">
            <a:off x="9016004" y="5554169"/>
            <a:ext cx="3175996" cy="1303831"/>
          </a:xfrm>
          <a:custGeom>
            <a:rect b="b" l="l" r="r" t="t"/>
            <a:pathLst>
              <a:path extrusionOk="0" h="1490093" w="3175996">
                <a:moveTo>
                  <a:pt x="2485888" y="1490093"/>
                </a:moveTo>
                <a:lnTo>
                  <a:pt x="0" y="1490093"/>
                </a:lnTo>
                <a:lnTo>
                  <a:pt x="0" y="0"/>
                </a:lnTo>
                <a:lnTo>
                  <a:pt x="3175996" y="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1" name="Google Shape;171;p21"/>
          <p:cNvSpPr/>
          <p:nvPr/>
        </p:nvSpPr>
        <p:spPr>
          <a:xfrm>
            <a:off x="0" y="5554600"/>
            <a:ext cx="9566296" cy="1303831"/>
          </a:xfrm>
          <a:custGeom>
            <a:rect b="b" l="l" r="r" t="t"/>
            <a:pathLst>
              <a:path extrusionOk="0" h="1490093" w="9566296">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rgbClr val="595959">
              <a:alpha val="4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2" name="Google Shape;172;p21"/>
          <p:cNvSpPr txBox="1"/>
          <p:nvPr>
            <p:ph type="title"/>
          </p:nvPr>
        </p:nvSpPr>
        <p:spPr>
          <a:xfrm>
            <a:off x="343925" y="5554600"/>
            <a:ext cx="8793900" cy="1303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700"/>
              <a:buFont typeface="Calibri"/>
              <a:buNone/>
            </a:pPr>
            <a:r>
              <a:rPr lang="en-US" sz="3700"/>
              <a:t>Q2) The key regulations highlights in CCPA</a:t>
            </a:r>
            <a:endParaRPr sz="3700"/>
          </a:p>
        </p:txBody>
      </p:sp>
      <p:grpSp>
        <p:nvGrpSpPr>
          <p:cNvPr id="173" name="Google Shape;173;p21"/>
          <p:cNvGrpSpPr/>
          <p:nvPr/>
        </p:nvGrpSpPr>
        <p:grpSpPr>
          <a:xfrm>
            <a:off x="496440" y="1568696"/>
            <a:ext cx="11233491" cy="2724403"/>
            <a:chOff x="3594" y="678285"/>
            <a:chExt cx="10508411" cy="2724403"/>
          </a:xfrm>
        </p:grpSpPr>
        <p:sp>
          <p:nvSpPr>
            <p:cNvPr id="174" name="Google Shape;174;p21"/>
            <p:cNvSpPr/>
            <p:nvPr/>
          </p:nvSpPr>
          <p:spPr>
            <a:xfrm>
              <a:off x="3594" y="678285"/>
              <a:ext cx="1946002" cy="2724403"/>
            </a:xfrm>
            <a:prstGeom prst="rect">
              <a:avLst/>
            </a:prstGeom>
            <a:solidFill>
              <a:srgbClr val="E7CFCF">
                <a:alpha val="89411"/>
              </a:srgbClr>
            </a:solidFill>
            <a:ln cap="flat" cmpd="sng" w="9525">
              <a:solidFill>
                <a:srgbClr val="E7CFCF">
                  <a:alpha val="8941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1"/>
            <p:cNvSpPr txBox="1"/>
            <p:nvPr/>
          </p:nvSpPr>
          <p:spPr>
            <a:xfrm>
              <a:off x="3594" y="1713558"/>
              <a:ext cx="1946002" cy="1634641"/>
            </a:xfrm>
            <a:prstGeom prst="rect">
              <a:avLst/>
            </a:prstGeom>
            <a:noFill/>
            <a:ln>
              <a:noFill/>
            </a:ln>
          </p:spPr>
          <p:txBody>
            <a:bodyPr anchorCtr="0" anchor="t" bIns="330200" lIns="151700" spcFirstLastPara="1" rIns="151700" wrap="square" tIns="330200">
              <a:noAutofit/>
            </a:bodyPr>
            <a:lstStyle/>
            <a:p>
              <a:pPr indent="0" lvl="0" marL="0" marR="0" rtl="0" algn="ctr">
                <a:lnSpc>
                  <a:spcPct val="9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The Right to </a:t>
              </a:r>
              <a:r>
                <a:rPr b="1" i="0" lang="en-US" sz="2500" u="none" cap="none" strike="noStrike">
                  <a:solidFill>
                    <a:schemeClr val="dk1"/>
                  </a:solidFill>
                  <a:latin typeface="Calibri"/>
                  <a:ea typeface="Calibri"/>
                  <a:cs typeface="Calibri"/>
                  <a:sym typeface="Calibri"/>
                </a:rPr>
                <a:t>Know</a:t>
              </a:r>
              <a:endParaRPr b="1" i="0" sz="2500" u="none" cap="none" strike="noStrike">
                <a:solidFill>
                  <a:schemeClr val="dk1"/>
                </a:solidFill>
                <a:latin typeface="Calibri"/>
                <a:ea typeface="Calibri"/>
                <a:cs typeface="Calibri"/>
                <a:sym typeface="Calibri"/>
              </a:endParaRPr>
            </a:p>
          </p:txBody>
        </p:sp>
        <p:sp>
          <p:nvSpPr>
            <p:cNvPr id="176" name="Google Shape;176;p21"/>
            <p:cNvSpPr/>
            <p:nvPr/>
          </p:nvSpPr>
          <p:spPr>
            <a:xfrm>
              <a:off x="567934" y="950725"/>
              <a:ext cx="817320" cy="817320"/>
            </a:xfrm>
            <a:prstGeom prst="ellipse">
              <a:avLst/>
            </a:prstGeom>
            <a:gradFill>
              <a:gsLst>
                <a:gs pos="0">
                  <a:srgbClr val="C56765"/>
                </a:gs>
                <a:gs pos="50000">
                  <a:srgbClr val="C34A47"/>
                </a:gs>
                <a:gs pos="100000">
                  <a:srgbClr val="B33B38"/>
                </a:gs>
              </a:gsLst>
              <a:lin ang="5400000" scaled="0"/>
            </a:gradFill>
            <a:ln cap="flat" cmpd="sng" w="9525">
              <a:solidFill>
                <a:srgbClr val="BF504D"/>
              </a:solidFill>
              <a:prstDash val="solid"/>
              <a:miter lim="800000"/>
              <a:headEnd len="sm" w="sm" type="none"/>
              <a:tailEnd len="sm" w="sm" type="none"/>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1"/>
            <p:cNvSpPr txBox="1"/>
            <p:nvPr/>
          </p:nvSpPr>
          <p:spPr>
            <a:xfrm>
              <a:off x="687628" y="1070419"/>
              <a:ext cx="577932" cy="577932"/>
            </a:xfrm>
            <a:prstGeom prst="rect">
              <a:avLst/>
            </a:prstGeom>
            <a:noFill/>
            <a:ln>
              <a:noFill/>
            </a:ln>
          </p:spPr>
          <p:txBody>
            <a:bodyPr anchorCtr="0" anchor="ctr" bIns="12700" lIns="63700" spcFirstLastPara="1" rIns="63700" wrap="square" tIns="12700">
              <a:noAutofit/>
            </a:bodyPr>
            <a:lstStyle/>
            <a:p>
              <a:pPr indent="0" lvl="0" marL="0" marR="0" rtl="0" algn="ctr">
                <a:lnSpc>
                  <a:spcPct val="90000"/>
                </a:lnSpc>
                <a:spcBef>
                  <a:spcPts val="0"/>
                </a:spcBef>
                <a:spcAft>
                  <a:spcPts val="0"/>
                </a:spcAft>
                <a:buClr>
                  <a:schemeClr val="lt1"/>
                </a:buClr>
                <a:buSzPts val="3900"/>
                <a:buFont typeface="Calibri"/>
                <a:buNone/>
              </a:pPr>
              <a:r>
                <a:rPr b="0" i="0" lang="en-US" sz="3900" u="none" cap="none" strike="noStrike">
                  <a:solidFill>
                    <a:schemeClr val="lt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78" name="Google Shape;178;p21"/>
            <p:cNvSpPr/>
            <p:nvPr/>
          </p:nvSpPr>
          <p:spPr>
            <a:xfrm>
              <a:off x="3594" y="3402616"/>
              <a:ext cx="1946002" cy="72"/>
            </a:xfrm>
            <a:prstGeom prst="rect">
              <a:avLst/>
            </a:prstGeom>
            <a:gradFill>
              <a:gsLst>
                <a:gs pos="0">
                  <a:srgbClr val="A5C26D"/>
                </a:gs>
                <a:gs pos="50000">
                  <a:srgbClr val="9CBF53"/>
                </a:gs>
                <a:gs pos="100000">
                  <a:srgbClr val="8BAE44"/>
                </a:gs>
              </a:gsLst>
              <a:lin ang="5400000" scaled="0"/>
            </a:gradFill>
            <a:ln cap="flat" cmpd="sng" w="9525">
              <a:solidFill>
                <a:schemeClr val="accent3"/>
              </a:solidFill>
              <a:prstDash val="solid"/>
              <a:miter lim="800000"/>
              <a:headEnd len="sm" w="sm" type="none"/>
              <a:tailEnd len="sm" w="sm" type="none"/>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1"/>
            <p:cNvSpPr/>
            <p:nvPr/>
          </p:nvSpPr>
          <p:spPr>
            <a:xfrm>
              <a:off x="2144196" y="678285"/>
              <a:ext cx="1946100" cy="2724300"/>
            </a:xfrm>
            <a:prstGeom prst="rect">
              <a:avLst/>
            </a:prstGeom>
            <a:solidFill>
              <a:srgbClr val="DDE5D0">
                <a:alpha val="89411"/>
              </a:srgbClr>
            </a:solidFill>
            <a:ln cap="flat" cmpd="sng" w="9525">
              <a:solidFill>
                <a:srgbClr val="DDE5D0">
                  <a:alpha val="8941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1"/>
            <p:cNvSpPr txBox="1"/>
            <p:nvPr/>
          </p:nvSpPr>
          <p:spPr>
            <a:xfrm>
              <a:off x="2144196" y="1713558"/>
              <a:ext cx="1946002" cy="1634641"/>
            </a:xfrm>
            <a:prstGeom prst="rect">
              <a:avLst/>
            </a:prstGeom>
            <a:noFill/>
            <a:ln>
              <a:noFill/>
            </a:ln>
          </p:spPr>
          <p:txBody>
            <a:bodyPr anchorCtr="0" anchor="t" bIns="330200" lIns="151700" spcFirstLastPara="1" rIns="151700" wrap="square" tIns="330200">
              <a:noAutofit/>
            </a:bodyPr>
            <a:lstStyle/>
            <a:p>
              <a:pPr indent="0" lvl="0" marL="0" marR="0" rtl="0" algn="ctr">
                <a:lnSpc>
                  <a:spcPct val="9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The Right to </a:t>
              </a:r>
              <a:r>
                <a:rPr b="1" i="0" lang="en-US" sz="2500" u="none" cap="none" strike="noStrike">
                  <a:solidFill>
                    <a:schemeClr val="dk1"/>
                  </a:solidFill>
                  <a:latin typeface="Calibri"/>
                  <a:ea typeface="Calibri"/>
                  <a:cs typeface="Calibri"/>
                  <a:sym typeface="Calibri"/>
                </a:rPr>
                <a:t>O</a:t>
              </a:r>
              <a:r>
                <a:rPr b="1" lang="en-US" sz="2500">
                  <a:solidFill>
                    <a:schemeClr val="dk1"/>
                  </a:solidFill>
                  <a:latin typeface="Calibri"/>
                  <a:ea typeface="Calibri"/>
                  <a:cs typeface="Calibri"/>
                  <a:sym typeface="Calibri"/>
                </a:rPr>
                <a:t>pt Out</a:t>
              </a:r>
              <a:endParaRPr b="1" i="0" sz="2500" u="none" cap="none" strike="noStrike">
                <a:solidFill>
                  <a:schemeClr val="dk1"/>
                </a:solidFill>
                <a:latin typeface="Calibri"/>
                <a:ea typeface="Calibri"/>
                <a:cs typeface="Calibri"/>
                <a:sym typeface="Calibri"/>
              </a:endParaRPr>
            </a:p>
          </p:txBody>
        </p:sp>
        <p:sp>
          <p:nvSpPr>
            <p:cNvPr id="181" name="Google Shape;181;p21"/>
            <p:cNvSpPr/>
            <p:nvPr/>
          </p:nvSpPr>
          <p:spPr>
            <a:xfrm>
              <a:off x="2708537" y="950725"/>
              <a:ext cx="817320" cy="817320"/>
            </a:xfrm>
            <a:prstGeom prst="ellipse">
              <a:avLst/>
            </a:prstGeom>
            <a:gradFill>
              <a:gsLst>
                <a:gs pos="0">
                  <a:srgbClr val="8D76AA"/>
                </a:gs>
                <a:gs pos="50000">
                  <a:srgbClr val="7F5FA5"/>
                </a:gs>
                <a:gs pos="100000">
                  <a:srgbClr val="6F5195"/>
                </a:gs>
              </a:gsLst>
              <a:lin ang="5400000" scaled="0"/>
            </a:gradFill>
            <a:ln cap="flat" cmpd="sng" w="9525">
              <a:solidFill>
                <a:schemeClr val="accent4"/>
              </a:solidFill>
              <a:prstDash val="solid"/>
              <a:miter lim="800000"/>
              <a:headEnd len="sm" w="sm" type="none"/>
              <a:tailEnd len="sm" w="sm" type="none"/>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1"/>
            <p:cNvSpPr txBox="1"/>
            <p:nvPr/>
          </p:nvSpPr>
          <p:spPr>
            <a:xfrm>
              <a:off x="2828231" y="1070419"/>
              <a:ext cx="577932" cy="577932"/>
            </a:xfrm>
            <a:prstGeom prst="rect">
              <a:avLst/>
            </a:prstGeom>
            <a:noFill/>
            <a:ln>
              <a:noFill/>
            </a:ln>
          </p:spPr>
          <p:txBody>
            <a:bodyPr anchorCtr="0" anchor="ctr" bIns="12700" lIns="63700" spcFirstLastPara="1" rIns="63700" wrap="square" tIns="12700">
              <a:noAutofit/>
            </a:bodyPr>
            <a:lstStyle/>
            <a:p>
              <a:pPr indent="0" lvl="0" marL="0" marR="0" rtl="0" algn="ctr">
                <a:lnSpc>
                  <a:spcPct val="90000"/>
                </a:lnSpc>
                <a:spcBef>
                  <a:spcPts val="0"/>
                </a:spcBef>
                <a:spcAft>
                  <a:spcPts val="0"/>
                </a:spcAft>
                <a:buClr>
                  <a:schemeClr val="lt1"/>
                </a:buClr>
                <a:buSzPts val="3900"/>
                <a:buFont typeface="Calibri"/>
                <a:buNone/>
              </a:pPr>
              <a:r>
                <a:rPr b="0" i="0" lang="en-US" sz="39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183" name="Google Shape;183;p21"/>
            <p:cNvSpPr/>
            <p:nvPr/>
          </p:nvSpPr>
          <p:spPr>
            <a:xfrm>
              <a:off x="2144196" y="3402616"/>
              <a:ext cx="1946002" cy="72"/>
            </a:xfrm>
            <a:prstGeom prst="rect">
              <a:avLst/>
            </a:prstGeom>
            <a:gradFill>
              <a:gsLst>
                <a:gs pos="0">
                  <a:srgbClr val="63B4CB"/>
                </a:gs>
                <a:gs pos="50000">
                  <a:srgbClr val="41AFCB"/>
                </a:gs>
                <a:gs pos="100000">
                  <a:srgbClr val="329EB9"/>
                </a:gs>
              </a:gsLst>
              <a:lin ang="5400000" scaled="0"/>
            </a:gradFill>
            <a:ln cap="flat" cmpd="sng" w="9525">
              <a:solidFill>
                <a:srgbClr val="49ACC5"/>
              </a:solidFill>
              <a:prstDash val="solid"/>
              <a:miter lim="800000"/>
              <a:headEnd len="sm" w="sm" type="none"/>
              <a:tailEnd len="sm" w="sm" type="none"/>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1"/>
            <p:cNvSpPr/>
            <p:nvPr/>
          </p:nvSpPr>
          <p:spPr>
            <a:xfrm>
              <a:off x="4284798" y="678285"/>
              <a:ext cx="1946002" cy="2724403"/>
            </a:xfrm>
            <a:prstGeom prst="rect">
              <a:avLst/>
            </a:prstGeom>
            <a:solidFill>
              <a:srgbClr val="D7D1DF">
                <a:alpha val="89411"/>
              </a:srgbClr>
            </a:solidFill>
            <a:ln cap="flat" cmpd="sng" w="9525">
              <a:solidFill>
                <a:srgbClr val="D7D1DF">
                  <a:alpha val="8941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1"/>
            <p:cNvSpPr txBox="1"/>
            <p:nvPr/>
          </p:nvSpPr>
          <p:spPr>
            <a:xfrm>
              <a:off x="4284798" y="1713558"/>
              <a:ext cx="1946002" cy="1634641"/>
            </a:xfrm>
            <a:prstGeom prst="rect">
              <a:avLst/>
            </a:prstGeom>
            <a:noFill/>
            <a:ln>
              <a:noFill/>
            </a:ln>
          </p:spPr>
          <p:txBody>
            <a:bodyPr anchorCtr="0" anchor="t" bIns="330200" lIns="151700" spcFirstLastPara="1" rIns="151700" wrap="square" tIns="330200">
              <a:noAutofit/>
            </a:bodyPr>
            <a:lstStyle/>
            <a:p>
              <a:pPr indent="0" lvl="0" marL="0" marR="0" rtl="0" algn="ctr">
                <a:lnSpc>
                  <a:spcPct val="9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The Right to </a:t>
              </a:r>
              <a:r>
                <a:rPr b="1" i="0" lang="en-US" sz="2500" u="none" cap="none" strike="noStrike">
                  <a:solidFill>
                    <a:schemeClr val="dk1"/>
                  </a:solidFill>
                  <a:latin typeface="Calibri"/>
                  <a:ea typeface="Calibri"/>
                  <a:cs typeface="Calibri"/>
                  <a:sym typeface="Calibri"/>
                </a:rPr>
                <a:t>Deletion </a:t>
              </a:r>
              <a:endParaRPr b="1" i="0" sz="2500" u="none" cap="none" strike="noStrike">
                <a:solidFill>
                  <a:schemeClr val="dk1"/>
                </a:solidFill>
                <a:latin typeface="Calibri"/>
                <a:ea typeface="Calibri"/>
                <a:cs typeface="Calibri"/>
                <a:sym typeface="Calibri"/>
              </a:endParaRPr>
            </a:p>
          </p:txBody>
        </p:sp>
        <p:sp>
          <p:nvSpPr>
            <p:cNvPr id="186" name="Google Shape;186;p21"/>
            <p:cNvSpPr/>
            <p:nvPr/>
          </p:nvSpPr>
          <p:spPr>
            <a:xfrm>
              <a:off x="4849139" y="950725"/>
              <a:ext cx="817320" cy="817320"/>
            </a:xfrm>
            <a:prstGeom prst="ellipse">
              <a:avLst/>
            </a:prstGeom>
            <a:gradFill>
              <a:gsLst>
                <a:gs pos="0">
                  <a:srgbClr val="F9A05F"/>
                </a:gs>
                <a:gs pos="50000">
                  <a:srgbClr val="FE943A"/>
                </a:gs>
                <a:gs pos="100000">
                  <a:srgbClr val="E38127"/>
                </a:gs>
              </a:gsLst>
              <a:lin ang="5400000" scaled="0"/>
            </a:gradFill>
            <a:ln cap="flat" cmpd="sng" w="9525">
              <a:solidFill>
                <a:srgbClr val="F79543"/>
              </a:solidFill>
              <a:prstDash val="solid"/>
              <a:miter lim="800000"/>
              <a:headEnd len="sm" w="sm" type="none"/>
              <a:tailEnd len="sm" w="sm" type="none"/>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1"/>
            <p:cNvSpPr txBox="1"/>
            <p:nvPr/>
          </p:nvSpPr>
          <p:spPr>
            <a:xfrm>
              <a:off x="4968833" y="1070419"/>
              <a:ext cx="577932" cy="577932"/>
            </a:xfrm>
            <a:prstGeom prst="rect">
              <a:avLst/>
            </a:prstGeom>
            <a:noFill/>
            <a:ln>
              <a:noFill/>
            </a:ln>
          </p:spPr>
          <p:txBody>
            <a:bodyPr anchorCtr="0" anchor="ctr" bIns="12700" lIns="63700" spcFirstLastPara="1" rIns="63700" wrap="square" tIns="12700">
              <a:noAutofit/>
            </a:bodyPr>
            <a:lstStyle/>
            <a:p>
              <a:pPr indent="0" lvl="0" marL="0" marR="0" rtl="0" algn="ctr">
                <a:lnSpc>
                  <a:spcPct val="90000"/>
                </a:lnSpc>
                <a:spcBef>
                  <a:spcPts val="0"/>
                </a:spcBef>
                <a:spcAft>
                  <a:spcPts val="0"/>
                </a:spcAft>
                <a:buClr>
                  <a:schemeClr val="lt1"/>
                </a:buClr>
                <a:buSzPts val="3900"/>
                <a:buFont typeface="Calibri"/>
                <a:buNone/>
              </a:pPr>
              <a:r>
                <a:rPr b="0" i="0" lang="en-US" sz="3900" u="none" cap="none" strike="noStrike">
                  <a:solidFill>
                    <a:schemeClr val="lt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188" name="Google Shape;188;p21"/>
            <p:cNvSpPr/>
            <p:nvPr/>
          </p:nvSpPr>
          <p:spPr>
            <a:xfrm>
              <a:off x="4284798" y="3402616"/>
              <a:ext cx="1946002" cy="72"/>
            </a:xfrm>
            <a:prstGeom prst="rect">
              <a:avLst/>
            </a:prstGeom>
            <a:gradFill>
              <a:gsLst>
                <a:gs pos="0">
                  <a:srgbClr val="C56765"/>
                </a:gs>
                <a:gs pos="50000">
                  <a:srgbClr val="C34A47"/>
                </a:gs>
                <a:gs pos="100000">
                  <a:srgbClr val="B33B38"/>
                </a:gs>
              </a:gsLst>
              <a:lin ang="5400000" scaled="0"/>
            </a:gradFill>
            <a:ln cap="flat" cmpd="sng" w="9525">
              <a:solidFill>
                <a:srgbClr val="BF504D"/>
              </a:solidFill>
              <a:prstDash val="solid"/>
              <a:miter lim="800000"/>
              <a:headEnd len="sm" w="sm" type="none"/>
              <a:tailEnd len="sm" w="sm" type="none"/>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1"/>
            <p:cNvSpPr/>
            <p:nvPr/>
          </p:nvSpPr>
          <p:spPr>
            <a:xfrm>
              <a:off x="6425401" y="678285"/>
              <a:ext cx="1946002" cy="2724403"/>
            </a:xfrm>
            <a:prstGeom prst="rect">
              <a:avLst/>
            </a:prstGeom>
            <a:solidFill>
              <a:srgbClr val="CDE1E8">
                <a:alpha val="89411"/>
              </a:srgbClr>
            </a:solidFill>
            <a:ln cap="flat" cmpd="sng" w="9525">
              <a:solidFill>
                <a:srgbClr val="CDE1E8">
                  <a:alpha val="8941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1"/>
            <p:cNvSpPr txBox="1"/>
            <p:nvPr/>
          </p:nvSpPr>
          <p:spPr>
            <a:xfrm>
              <a:off x="6425401" y="1713558"/>
              <a:ext cx="1946002" cy="1634641"/>
            </a:xfrm>
            <a:prstGeom prst="rect">
              <a:avLst/>
            </a:prstGeom>
            <a:noFill/>
            <a:ln>
              <a:noFill/>
            </a:ln>
          </p:spPr>
          <p:txBody>
            <a:bodyPr anchorCtr="0" anchor="t" bIns="330200" lIns="151700" spcFirstLastPara="1" rIns="151700" wrap="square" tIns="330200">
              <a:noAutofit/>
            </a:bodyPr>
            <a:lstStyle/>
            <a:p>
              <a:pPr indent="0" lvl="0" marL="0" marR="0" rtl="0" algn="ctr">
                <a:lnSpc>
                  <a:spcPct val="9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The Right to </a:t>
              </a:r>
              <a:r>
                <a:rPr b="1" i="0" lang="en-US" sz="2500" u="none" cap="none" strike="noStrike">
                  <a:solidFill>
                    <a:schemeClr val="dk1"/>
                  </a:solidFill>
                  <a:latin typeface="Calibri"/>
                  <a:ea typeface="Calibri"/>
                  <a:cs typeface="Calibri"/>
                  <a:sym typeface="Calibri"/>
                </a:rPr>
                <a:t>Equal Service</a:t>
              </a:r>
              <a:endParaRPr b="1" i="0" sz="2500" u="none" cap="none" strike="noStrike">
                <a:solidFill>
                  <a:schemeClr val="dk1"/>
                </a:solidFill>
                <a:latin typeface="Calibri"/>
                <a:ea typeface="Calibri"/>
                <a:cs typeface="Calibri"/>
                <a:sym typeface="Calibri"/>
              </a:endParaRPr>
            </a:p>
          </p:txBody>
        </p:sp>
        <p:sp>
          <p:nvSpPr>
            <p:cNvPr id="191" name="Google Shape;191;p21"/>
            <p:cNvSpPr/>
            <p:nvPr/>
          </p:nvSpPr>
          <p:spPr>
            <a:xfrm>
              <a:off x="6989741" y="950725"/>
              <a:ext cx="817320" cy="817320"/>
            </a:xfrm>
            <a:prstGeom prst="ellipse">
              <a:avLst/>
            </a:prstGeom>
            <a:gradFill>
              <a:gsLst>
                <a:gs pos="0">
                  <a:srgbClr val="A5C26D"/>
                </a:gs>
                <a:gs pos="50000">
                  <a:srgbClr val="9CBF53"/>
                </a:gs>
                <a:gs pos="100000">
                  <a:srgbClr val="8BAE44"/>
                </a:gs>
              </a:gsLst>
              <a:lin ang="5400000" scaled="0"/>
            </a:gradFill>
            <a:ln cap="flat" cmpd="sng" w="9525">
              <a:solidFill>
                <a:schemeClr val="accent3"/>
              </a:solidFill>
              <a:prstDash val="solid"/>
              <a:miter lim="800000"/>
              <a:headEnd len="sm" w="sm" type="none"/>
              <a:tailEnd len="sm" w="sm" type="none"/>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1"/>
            <p:cNvSpPr txBox="1"/>
            <p:nvPr/>
          </p:nvSpPr>
          <p:spPr>
            <a:xfrm>
              <a:off x="7109435" y="1070419"/>
              <a:ext cx="577932" cy="577932"/>
            </a:xfrm>
            <a:prstGeom prst="rect">
              <a:avLst/>
            </a:prstGeom>
            <a:noFill/>
            <a:ln>
              <a:noFill/>
            </a:ln>
          </p:spPr>
          <p:txBody>
            <a:bodyPr anchorCtr="0" anchor="ctr" bIns="12700" lIns="63700" spcFirstLastPara="1" rIns="63700" wrap="square" tIns="12700">
              <a:noAutofit/>
            </a:bodyPr>
            <a:lstStyle/>
            <a:p>
              <a:pPr indent="0" lvl="0" marL="0" marR="0" rtl="0" algn="ctr">
                <a:lnSpc>
                  <a:spcPct val="90000"/>
                </a:lnSpc>
                <a:spcBef>
                  <a:spcPts val="0"/>
                </a:spcBef>
                <a:spcAft>
                  <a:spcPts val="0"/>
                </a:spcAft>
                <a:buClr>
                  <a:schemeClr val="lt1"/>
                </a:buClr>
                <a:buSzPts val="3900"/>
                <a:buFont typeface="Calibri"/>
                <a:buNone/>
              </a:pPr>
              <a:r>
                <a:rPr b="0" i="0" lang="en-US" sz="3900" u="none" cap="none" strike="noStrike">
                  <a:solidFill>
                    <a:schemeClr val="lt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193" name="Google Shape;193;p21"/>
            <p:cNvSpPr/>
            <p:nvPr/>
          </p:nvSpPr>
          <p:spPr>
            <a:xfrm>
              <a:off x="6425401" y="3402616"/>
              <a:ext cx="1946002" cy="72"/>
            </a:xfrm>
            <a:prstGeom prst="rect">
              <a:avLst/>
            </a:prstGeom>
            <a:gradFill>
              <a:gsLst>
                <a:gs pos="0">
                  <a:srgbClr val="8D76AA"/>
                </a:gs>
                <a:gs pos="50000">
                  <a:srgbClr val="7F5FA5"/>
                </a:gs>
                <a:gs pos="100000">
                  <a:srgbClr val="6F5195"/>
                </a:gs>
              </a:gsLst>
              <a:lin ang="5400000" scaled="0"/>
            </a:gradFill>
            <a:ln cap="flat" cmpd="sng" w="9525">
              <a:solidFill>
                <a:schemeClr val="accent4"/>
              </a:solidFill>
              <a:prstDash val="solid"/>
              <a:miter lim="800000"/>
              <a:headEnd len="sm" w="sm" type="none"/>
              <a:tailEnd len="sm" w="sm" type="none"/>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1"/>
            <p:cNvSpPr/>
            <p:nvPr/>
          </p:nvSpPr>
          <p:spPr>
            <a:xfrm>
              <a:off x="8566003" y="678285"/>
              <a:ext cx="1946002" cy="2724403"/>
            </a:xfrm>
            <a:prstGeom prst="rect">
              <a:avLst/>
            </a:prstGeom>
            <a:solidFill>
              <a:srgbClr val="FBDCCE">
                <a:alpha val="89411"/>
              </a:srgbClr>
            </a:solidFill>
            <a:ln cap="flat" cmpd="sng" w="9525">
              <a:solidFill>
                <a:srgbClr val="FBDCCE">
                  <a:alpha val="8941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1"/>
            <p:cNvSpPr txBox="1"/>
            <p:nvPr/>
          </p:nvSpPr>
          <p:spPr>
            <a:xfrm>
              <a:off x="8566003" y="1713558"/>
              <a:ext cx="1946002" cy="1634641"/>
            </a:xfrm>
            <a:prstGeom prst="rect">
              <a:avLst/>
            </a:prstGeom>
            <a:noFill/>
            <a:ln>
              <a:noFill/>
            </a:ln>
          </p:spPr>
          <p:txBody>
            <a:bodyPr anchorCtr="0" anchor="t" bIns="330200" lIns="151700" spcFirstLastPara="1" rIns="151700" wrap="square" tIns="330200">
              <a:noAutofit/>
            </a:bodyPr>
            <a:lstStyle/>
            <a:p>
              <a:pPr indent="0" lvl="0" marL="0" marR="0" rtl="0" algn="ctr">
                <a:lnSpc>
                  <a:spcPct val="9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The Right to </a:t>
              </a:r>
              <a:r>
                <a:rPr b="1" i="0" lang="en-US" sz="2500" u="none" cap="none" strike="noStrike">
                  <a:solidFill>
                    <a:schemeClr val="dk1"/>
                  </a:solidFill>
                  <a:latin typeface="Calibri"/>
                  <a:ea typeface="Calibri"/>
                  <a:cs typeface="Calibri"/>
                  <a:sym typeface="Calibri"/>
                </a:rPr>
                <a:t>Access</a:t>
              </a:r>
              <a:endParaRPr b="1" i="0" sz="2500" u="none" cap="none" strike="noStrike">
                <a:solidFill>
                  <a:schemeClr val="dk1"/>
                </a:solidFill>
                <a:latin typeface="Calibri"/>
                <a:ea typeface="Calibri"/>
                <a:cs typeface="Calibri"/>
                <a:sym typeface="Calibri"/>
              </a:endParaRPr>
            </a:p>
          </p:txBody>
        </p:sp>
        <p:sp>
          <p:nvSpPr>
            <p:cNvPr id="196" name="Google Shape;196;p21"/>
            <p:cNvSpPr/>
            <p:nvPr/>
          </p:nvSpPr>
          <p:spPr>
            <a:xfrm>
              <a:off x="9130344" y="950725"/>
              <a:ext cx="817320" cy="817320"/>
            </a:xfrm>
            <a:prstGeom prst="ellipse">
              <a:avLst/>
            </a:prstGeom>
            <a:gradFill>
              <a:gsLst>
                <a:gs pos="0">
                  <a:srgbClr val="63B4CB"/>
                </a:gs>
                <a:gs pos="50000">
                  <a:srgbClr val="41AFCB"/>
                </a:gs>
                <a:gs pos="100000">
                  <a:srgbClr val="329EB9"/>
                </a:gs>
              </a:gsLst>
              <a:lin ang="5400000" scaled="0"/>
            </a:gradFill>
            <a:ln cap="flat" cmpd="sng" w="9525">
              <a:solidFill>
                <a:srgbClr val="49ACC5"/>
              </a:solidFill>
              <a:prstDash val="solid"/>
              <a:miter lim="800000"/>
              <a:headEnd len="sm" w="sm" type="none"/>
              <a:tailEnd len="sm" w="sm" type="none"/>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1"/>
            <p:cNvSpPr txBox="1"/>
            <p:nvPr/>
          </p:nvSpPr>
          <p:spPr>
            <a:xfrm>
              <a:off x="9250038" y="1070419"/>
              <a:ext cx="577932" cy="577932"/>
            </a:xfrm>
            <a:prstGeom prst="rect">
              <a:avLst/>
            </a:prstGeom>
            <a:noFill/>
            <a:ln>
              <a:noFill/>
            </a:ln>
          </p:spPr>
          <p:txBody>
            <a:bodyPr anchorCtr="0" anchor="ctr" bIns="12700" lIns="63700" spcFirstLastPara="1" rIns="63700" wrap="square" tIns="12700">
              <a:noAutofit/>
            </a:bodyPr>
            <a:lstStyle/>
            <a:p>
              <a:pPr indent="0" lvl="0" marL="0" marR="0" rtl="0" algn="ctr">
                <a:lnSpc>
                  <a:spcPct val="90000"/>
                </a:lnSpc>
                <a:spcBef>
                  <a:spcPts val="0"/>
                </a:spcBef>
                <a:spcAft>
                  <a:spcPts val="0"/>
                </a:spcAft>
                <a:buClr>
                  <a:schemeClr val="lt1"/>
                </a:buClr>
                <a:buSzPts val="3900"/>
                <a:buFont typeface="Calibri"/>
                <a:buNone/>
              </a:pPr>
              <a:r>
                <a:rPr b="0" i="0" lang="en-US" sz="3900" u="none" cap="none" strike="noStrike">
                  <a:solidFill>
                    <a:schemeClr val="lt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
          <p:nvSpPr>
            <p:cNvPr id="198" name="Google Shape;198;p21"/>
            <p:cNvSpPr/>
            <p:nvPr/>
          </p:nvSpPr>
          <p:spPr>
            <a:xfrm>
              <a:off x="8566003" y="3402616"/>
              <a:ext cx="1946002" cy="72"/>
            </a:xfrm>
            <a:prstGeom prst="rect">
              <a:avLst/>
            </a:prstGeom>
            <a:gradFill>
              <a:gsLst>
                <a:gs pos="0">
                  <a:srgbClr val="F9A05F"/>
                </a:gs>
                <a:gs pos="50000">
                  <a:srgbClr val="FE943A"/>
                </a:gs>
                <a:gs pos="100000">
                  <a:srgbClr val="E38127"/>
                </a:gs>
              </a:gsLst>
              <a:lin ang="5400000" scaled="0"/>
            </a:gradFill>
            <a:ln cap="flat" cmpd="sng" w="9525">
              <a:solidFill>
                <a:srgbClr val="F79543"/>
              </a:solidFill>
              <a:prstDash val="solid"/>
              <a:miter lim="800000"/>
              <a:headEnd len="sm" w="sm" type="none"/>
              <a:tailEnd len="sm" w="sm" type="none"/>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