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710" r:id="rId2"/>
  </p:sldMasterIdLst>
  <p:notesMasterIdLst>
    <p:notesMasterId r:id="rId37"/>
  </p:notesMasterIdLst>
  <p:sldIdLst>
    <p:sldId id="394" r:id="rId3"/>
    <p:sldId id="382" r:id="rId4"/>
    <p:sldId id="293" r:id="rId5"/>
    <p:sldId id="385" r:id="rId6"/>
    <p:sldId id="386" r:id="rId7"/>
    <p:sldId id="413" r:id="rId8"/>
    <p:sldId id="442" r:id="rId9"/>
    <p:sldId id="387" r:id="rId10"/>
    <p:sldId id="415" r:id="rId11"/>
    <p:sldId id="416" r:id="rId12"/>
    <p:sldId id="417" r:id="rId13"/>
    <p:sldId id="418" r:id="rId14"/>
    <p:sldId id="419" r:id="rId15"/>
    <p:sldId id="420" r:id="rId16"/>
    <p:sldId id="421" r:id="rId17"/>
    <p:sldId id="422" r:id="rId18"/>
    <p:sldId id="423" r:id="rId19"/>
    <p:sldId id="425" r:id="rId20"/>
    <p:sldId id="427" r:id="rId21"/>
    <p:sldId id="428" r:id="rId22"/>
    <p:sldId id="429" r:id="rId23"/>
    <p:sldId id="430" r:id="rId24"/>
    <p:sldId id="431" r:id="rId25"/>
    <p:sldId id="432" r:id="rId26"/>
    <p:sldId id="433" r:id="rId27"/>
    <p:sldId id="434" r:id="rId28"/>
    <p:sldId id="435" r:id="rId29"/>
    <p:sldId id="436" r:id="rId30"/>
    <p:sldId id="437" r:id="rId31"/>
    <p:sldId id="438" r:id="rId32"/>
    <p:sldId id="439" r:id="rId33"/>
    <p:sldId id="440" r:id="rId34"/>
    <p:sldId id="441" r:id="rId35"/>
    <p:sldId id="404" r:id="rId36"/>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g Xuan" initials="YX"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3C00"/>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44" autoAdjust="0"/>
    <p:restoredTop sz="88732"/>
  </p:normalViewPr>
  <p:slideViewPr>
    <p:cSldViewPr snapToGrid="0" snapToObjects="1">
      <p:cViewPr varScale="1">
        <p:scale>
          <a:sx n="77" d="100"/>
          <a:sy n="77" d="100"/>
        </p:scale>
        <p:origin x="1286" y="58"/>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42EADE-C2FA-B248-8BF8-3939DE1DC65A}" type="datetimeFigureOut">
              <a:rPr kumimoji="1" lang="zh-CN" altLang="en-US" smtClean="0"/>
              <a:t>2018/5/11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CF5152-CFDF-944B-A17C-822A76F6E1FA}" type="slidenum">
              <a:rPr kumimoji="1" lang="zh-CN" altLang="en-US" smtClean="0"/>
              <a:t>‹#›</a:t>
            </a:fld>
            <a:endParaRPr kumimoji="1" lang="zh-CN" altLang="en-US"/>
          </a:p>
        </p:txBody>
      </p:sp>
    </p:spTree>
    <p:extLst>
      <p:ext uri="{BB962C8B-B14F-4D97-AF65-F5344CB8AC3E}">
        <p14:creationId xmlns:p14="http://schemas.microsoft.com/office/powerpoint/2010/main" val="902474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CCF5152-CFDF-944B-A17C-822A76F6E1FA}" type="slidenum">
              <a:rPr kumimoji="1" lang="zh-CN" altLang="en-US" smtClean="0"/>
              <a:t>1</a:t>
            </a:fld>
            <a:endParaRPr kumimoji="1" lang="zh-CN" altLang="en-US"/>
          </a:p>
        </p:txBody>
      </p:sp>
    </p:spTree>
    <p:extLst>
      <p:ext uri="{BB962C8B-B14F-4D97-AF65-F5344CB8AC3E}">
        <p14:creationId xmlns:p14="http://schemas.microsoft.com/office/powerpoint/2010/main" val="3041393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2" name="Shape 3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27660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41629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4" name="Shape 3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61945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0" name="Shape 3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63846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6" name="Shape 3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85879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2" name="Shape 3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21882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8" name="Shape 3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00589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 name="Shape 3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96374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34009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CCF5152-CFDF-944B-A17C-822A76F6E1FA}" type="slidenum">
              <a:rPr kumimoji="1" lang="zh-CN" altLang="en-US" smtClean="0"/>
              <a:t>3</a:t>
            </a:fld>
            <a:endParaRPr kumimoji="1" lang="zh-CN" altLang="en-US"/>
          </a:p>
        </p:txBody>
      </p:sp>
    </p:spTree>
    <p:extLst>
      <p:ext uri="{BB962C8B-B14F-4D97-AF65-F5344CB8AC3E}">
        <p14:creationId xmlns:p14="http://schemas.microsoft.com/office/powerpoint/2010/main" val="1479304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kumimoji="1" lang="zh-CN" altLang="en-US" dirty="0"/>
          </a:p>
        </p:txBody>
      </p:sp>
      <p:sp>
        <p:nvSpPr>
          <p:cNvPr id="4" name="幻灯片编号占位符 3"/>
          <p:cNvSpPr>
            <a:spLocks noGrp="1"/>
          </p:cNvSpPr>
          <p:nvPr>
            <p:ph type="sldNum" sz="quarter" idx="10"/>
          </p:nvPr>
        </p:nvSpPr>
        <p:spPr/>
        <p:txBody>
          <a:bodyPr/>
          <a:lstStyle/>
          <a:p>
            <a:fld id="{ACCF5152-CFDF-944B-A17C-822A76F6E1FA}" type="slidenum">
              <a:rPr kumimoji="1" lang="zh-CN" altLang="en-US" smtClean="0"/>
              <a:t>5</a:t>
            </a:fld>
            <a:endParaRPr kumimoji="1" lang="zh-CN" altLang="en-US"/>
          </a:p>
        </p:txBody>
      </p:sp>
    </p:spTree>
    <p:extLst>
      <p:ext uri="{BB962C8B-B14F-4D97-AF65-F5344CB8AC3E}">
        <p14:creationId xmlns:p14="http://schemas.microsoft.com/office/powerpoint/2010/main" val="1972679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9" name="Shape 2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 sz="1200">
                <a:solidFill>
                  <a:schemeClr val="dk1"/>
                </a:solidFill>
              </a:rPr>
              <a:t>@startuml</a:t>
            </a:r>
            <a:endParaRPr sz="120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200">
                <a:solidFill>
                  <a:schemeClr val="dk1"/>
                </a:solidFill>
              </a:rPr>
              <a:t>participant "BlockChain"</a:t>
            </a:r>
            <a:endParaRPr sz="120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200">
                <a:solidFill>
                  <a:schemeClr val="dk1"/>
                </a:solidFill>
              </a:rPr>
              <a:t>participant "Validating\nNode"</a:t>
            </a:r>
            <a:endParaRPr sz="120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200">
                <a:solidFill>
                  <a:schemeClr val="dk1"/>
                </a:solidFill>
              </a:rPr>
              <a:t>participant "HTTPS\nServer"</a:t>
            </a:r>
            <a:endParaRPr sz="120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200">
                <a:solidFill>
                  <a:schemeClr val="dk1"/>
                </a:solidFill>
              </a:rPr>
              <a:t>"HTTPS\nServer" --&gt; "Validating\nNode": 1. requests Certificate</a:t>
            </a:r>
            <a:endParaRPr sz="120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200">
                <a:solidFill>
                  <a:schemeClr val="dk1"/>
                </a:solidFill>
              </a:rPr>
              <a:t>"Validating\nNode" --&gt; "HTTPS\nServer": 2. replies with a nonce R</a:t>
            </a:r>
            <a:endParaRPr sz="120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200">
                <a:solidFill>
                  <a:schemeClr val="dk1"/>
                </a:solidFill>
              </a:rPr>
              <a:t>"Validating\nNode" --&gt; "Validating\nNode" : 3. performs validation</a:t>
            </a:r>
            <a:endParaRPr sz="120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200">
                <a:solidFill>
                  <a:schemeClr val="dk1"/>
                </a:solidFill>
              </a:rPr>
              <a:t>"Validating\nNode" --&gt; "BlockChain": 4. For valid requests,store signature on\nblockchain pending for mining or confirmation</a:t>
            </a:r>
            <a:endParaRPr sz="120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200">
                <a:solidFill>
                  <a:schemeClr val="dk1"/>
                </a:solidFill>
              </a:rPr>
              <a:t>@enduml</a:t>
            </a:r>
            <a:endParaRPr sz="1200">
              <a:solidFill>
                <a:schemeClr val="dk1"/>
              </a:solidFill>
            </a:endParaRPr>
          </a:p>
          <a:p>
            <a:pPr marL="0" lvl="0" indent="0">
              <a:spcBef>
                <a:spcPts val="0"/>
              </a:spcBef>
              <a:spcAft>
                <a:spcPts val="0"/>
              </a:spcAft>
              <a:buNone/>
            </a:pPr>
            <a:endParaRPr/>
          </a:p>
        </p:txBody>
      </p:sp>
    </p:spTree>
    <p:extLst>
      <p:ext uri="{BB962C8B-B14F-4D97-AF65-F5344CB8AC3E}">
        <p14:creationId xmlns:p14="http://schemas.microsoft.com/office/powerpoint/2010/main" val="3028679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 sz="1200">
                <a:solidFill>
                  <a:schemeClr val="dk1"/>
                </a:solidFill>
              </a:rPr>
              <a:t>@startuml</a:t>
            </a:r>
            <a:endParaRPr sz="120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200">
                <a:solidFill>
                  <a:schemeClr val="dk1"/>
                </a:solidFill>
              </a:rPr>
              <a:t>participant "HTTP\nServer"</a:t>
            </a:r>
            <a:endParaRPr sz="120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200">
                <a:solidFill>
                  <a:schemeClr val="dk1"/>
                </a:solidFill>
              </a:rPr>
              <a:t>participant "Random\nValidating\nNode"</a:t>
            </a:r>
            <a:endParaRPr sz="120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200">
                <a:solidFill>
                  <a:schemeClr val="dk1"/>
                </a:solidFill>
              </a:rPr>
              <a:t>participant "Validating\nNode X"</a:t>
            </a:r>
            <a:endParaRPr sz="120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200">
                <a:solidFill>
                  <a:schemeClr val="dk1"/>
                </a:solidFill>
              </a:rPr>
              <a:t>participant "Blockchain\nNode#1"</a:t>
            </a:r>
            <a:endParaRPr sz="120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200">
                <a:solidFill>
                  <a:schemeClr val="dk1"/>
                </a:solidFill>
              </a:rPr>
              <a:t>participant "Blockchain\nNode#2"</a:t>
            </a:r>
            <a:endParaRPr sz="120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200">
                <a:solidFill>
                  <a:schemeClr val="dk1"/>
                </a:solidFill>
              </a:rPr>
              <a:t>participant "BlockChain\nNode#N"</a:t>
            </a:r>
            <a:endParaRPr sz="120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200">
                <a:solidFill>
                  <a:schemeClr val="dk1"/>
                </a:solidFill>
              </a:rPr>
              <a:t>"Validating\nNode X" --&gt; "Blockchain\nNode#1": Check for pending sign request</a:t>
            </a:r>
            <a:endParaRPr sz="120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200">
                <a:solidFill>
                  <a:schemeClr val="dk1"/>
                </a:solidFill>
              </a:rPr>
              <a:t>"Validating\nNode X" --&gt; "Blockchain\nNode#2": Check for pending sign request</a:t>
            </a:r>
            <a:endParaRPr sz="120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200">
                <a:solidFill>
                  <a:schemeClr val="dk1"/>
                </a:solidFill>
              </a:rPr>
              <a:t>"Validating\nNode X" --&gt; "BlockChain\nNode#N": Check for pending sign request</a:t>
            </a:r>
            <a:endParaRPr sz="120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200">
                <a:solidFill>
                  <a:schemeClr val="dk1"/>
                </a:solidFill>
              </a:rPr>
              <a:t>"Blockchain\nNode#1" --&gt; "Validating\nNode X": Replies with pending sign request</a:t>
            </a:r>
            <a:endParaRPr sz="120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200">
                <a:solidFill>
                  <a:schemeClr val="dk1"/>
                </a:solidFill>
              </a:rPr>
              <a:t>"Blockchain\nNode#2" --&gt; "Validating\nNode X": Replies with pending sign request</a:t>
            </a:r>
            <a:endParaRPr sz="120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200">
                <a:solidFill>
                  <a:schemeClr val="dk1"/>
                </a:solidFill>
              </a:rPr>
              <a:t>"BlockChain\nNode#N" --&gt; "Validating\nNode X": Replies with pending sign request</a:t>
            </a:r>
            <a:endParaRPr sz="120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200">
                <a:solidFill>
                  <a:schemeClr val="dk1"/>
                </a:solidFill>
              </a:rPr>
              <a:t>"Random\nValidating\nNode" --&gt; "HTTP\nServer": Domain ownership validation \nwith hash of nonce and signature</a:t>
            </a:r>
            <a:endParaRPr sz="120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200">
                <a:solidFill>
                  <a:schemeClr val="dk1"/>
                </a:solidFill>
              </a:rPr>
              <a:t>"Validating\nNode X" --&gt; "Validating\nNode X": Node will verify signature using public key\nprovided in certificate signing request</a:t>
            </a:r>
            <a:endParaRPr sz="120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200">
                <a:solidFill>
                  <a:schemeClr val="dk1"/>
                </a:solidFill>
              </a:rPr>
              <a:t>"Random\nValidating\nNode" --&gt; "Random\nValidating\nNode": Node will verify signature using public key\nprovided in certificate signing request</a:t>
            </a:r>
            <a:endParaRPr sz="120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200">
                <a:solidFill>
                  <a:schemeClr val="dk1"/>
                </a:solidFill>
              </a:rPr>
              <a:t>"Validating\nNode X" --&gt; "Blockchain\nNode#1": For valid signing request, store the signature\non the blockchain</a:t>
            </a:r>
            <a:endParaRPr sz="120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200">
                <a:solidFill>
                  <a:schemeClr val="dk1"/>
                </a:solidFill>
              </a:rPr>
              <a:t>"Validating\nNode X" --&gt; "Blockchain\nNode#2": For valid signing request, store the signature\non the blockchain</a:t>
            </a:r>
            <a:endParaRPr sz="120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200">
                <a:solidFill>
                  <a:schemeClr val="dk1"/>
                </a:solidFill>
              </a:rPr>
              <a:t>"Validating\nNode X" --&gt; "BlockChain\nNode#N": For valid signing request, store the signature\non the blockchain</a:t>
            </a:r>
            <a:endParaRPr sz="120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200">
                <a:solidFill>
                  <a:schemeClr val="dk1"/>
                </a:solidFill>
              </a:rPr>
              <a:t>@enduml</a:t>
            </a:r>
            <a:endParaRPr sz="1200">
              <a:solidFill>
                <a:schemeClr val="dk1"/>
              </a:solidFill>
            </a:endParaRPr>
          </a:p>
          <a:p>
            <a:pPr marL="0" lvl="0" indent="0" rtl="0">
              <a:lnSpc>
                <a:spcPct val="115000"/>
              </a:lnSpc>
              <a:spcBef>
                <a:spcPts val="0"/>
              </a:spcBef>
              <a:spcAft>
                <a:spcPts val="0"/>
              </a:spcAft>
              <a:buClr>
                <a:schemeClr val="dk1"/>
              </a:buClr>
              <a:buSzPts val="1100"/>
              <a:buFont typeface="Arial"/>
              <a:buNone/>
            </a:pPr>
            <a:r>
              <a:rPr lang="en" sz="1200">
                <a:solidFill>
                  <a:schemeClr val="dk1"/>
                </a:solidFill>
              </a:rPr>
              <a:t>@enduml</a:t>
            </a:r>
            <a:endParaRPr sz="1200">
              <a:solidFill>
                <a:schemeClr val="dk1"/>
              </a:solidFill>
            </a:endParaRPr>
          </a:p>
          <a:p>
            <a:pPr marL="0" lvl="0" indent="0">
              <a:spcBef>
                <a:spcPts val="0"/>
              </a:spcBef>
              <a:spcAft>
                <a:spcPts val="0"/>
              </a:spcAft>
              <a:buNone/>
            </a:pPr>
            <a:endParaRPr/>
          </a:p>
        </p:txBody>
      </p:sp>
    </p:spTree>
    <p:extLst>
      <p:ext uri="{BB962C8B-B14F-4D97-AF65-F5344CB8AC3E}">
        <p14:creationId xmlns:p14="http://schemas.microsoft.com/office/powerpoint/2010/main" val="4024908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@startuml</a:t>
            </a:r>
            <a:endParaRPr/>
          </a:p>
          <a:p>
            <a:pPr marL="0" lvl="0" indent="0">
              <a:spcBef>
                <a:spcPts val="0"/>
              </a:spcBef>
              <a:spcAft>
                <a:spcPts val="0"/>
              </a:spcAft>
              <a:buNone/>
            </a:pPr>
            <a:endParaRPr/>
          </a:p>
          <a:p>
            <a:pPr marL="0" lvl="0" indent="0">
              <a:spcBef>
                <a:spcPts val="0"/>
              </a:spcBef>
              <a:spcAft>
                <a:spcPts val="0"/>
              </a:spcAft>
              <a:buNone/>
            </a:pPr>
            <a:r>
              <a:rPr lang="en"/>
              <a:t>participant "Signee\nWeb Server"</a:t>
            </a:r>
            <a:endParaRPr/>
          </a:p>
          <a:p>
            <a:pPr marL="0" lvl="0" indent="0">
              <a:spcBef>
                <a:spcPts val="0"/>
              </a:spcBef>
              <a:spcAft>
                <a:spcPts val="0"/>
              </a:spcAft>
              <a:buNone/>
            </a:pPr>
            <a:r>
              <a:rPr lang="en"/>
              <a:t>participant "Cert. Signing\nRequest"</a:t>
            </a:r>
            <a:endParaRPr/>
          </a:p>
          <a:p>
            <a:pPr marL="0" lvl="0" indent="0">
              <a:spcBef>
                <a:spcPts val="0"/>
              </a:spcBef>
              <a:spcAft>
                <a:spcPts val="0"/>
              </a:spcAft>
              <a:buNone/>
            </a:pPr>
            <a:r>
              <a:rPr lang="en"/>
              <a:t>participant "Blockchain\nBlock"</a:t>
            </a:r>
            <a:endParaRPr/>
          </a:p>
          <a:p>
            <a:pPr marL="0" lvl="0" indent="0">
              <a:spcBef>
                <a:spcPts val="0"/>
              </a:spcBef>
              <a:spcAft>
                <a:spcPts val="0"/>
              </a:spcAft>
              <a:buNone/>
            </a:pPr>
            <a:r>
              <a:rPr lang="en"/>
              <a:t>participant "Blockchain\nNode#ALL"</a:t>
            </a:r>
            <a:endParaRPr/>
          </a:p>
          <a:p>
            <a:pPr marL="0" lvl="0" indent="0">
              <a:spcBef>
                <a:spcPts val="0"/>
              </a:spcBef>
              <a:spcAft>
                <a:spcPts val="0"/>
              </a:spcAft>
              <a:buNone/>
            </a:pPr>
            <a:endParaRPr/>
          </a:p>
          <a:p>
            <a:pPr marL="0" lvl="0" indent="0">
              <a:spcBef>
                <a:spcPts val="0"/>
              </a:spcBef>
              <a:spcAft>
                <a:spcPts val="0"/>
              </a:spcAft>
              <a:buNone/>
            </a:pPr>
            <a:r>
              <a:rPr lang="en"/>
              <a:t>"Cert. Signing\nRequest" -&gt; "Blockchain\nNode#N": request to signature from\na random node</a:t>
            </a:r>
            <a:endParaRPr/>
          </a:p>
          <a:p>
            <a:pPr marL="0" lvl="0" indent="0">
              <a:spcBef>
                <a:spcPts val="0"/>
              </a:spcBef>
              <a:spcAft>
                <a:spcPts val="0"/>
              </a:spcAft>
              <a:buNone/>
            </a:pPr>
            <a:r>
              <a:rPr lang="en"/>
              <a:t>"Cert. Signing\nRequest" &lt;- "Blockchain\nNode#N": instructs to store hash(x) to\nhttp://&lt;server&gt;/hash(y)</a:t>
            </a:r>
            <a:endParaRPr/>
          </a:p>
          <a:p>
            <a:pPr marL="0" lvl="0" indent="0">
              <a:spcBef>
                <a:spcPts val="0"/>
              </a:spcBef>
              <a:spcAft>
                <a:spcPts val="0"/>
              </a:spcAft>
              <a:buNone/>
            </a:pPr>
            <a:r>
              <a:rPr lang="en"/>
              <a:t>"Blockchain\nNode#N" -&gt; "Blockchain\nBlock": Node#N stores the signing\nrequest to the current block</a:t>
            </a:r>
            <a:endParaRPr/>
          </a:p>
          <a:p>
            <a:pPr marL="0" lvl="0" indent="0">
              <a:spcBef>
                <a:spcPts val="0"/>
              </a:spcBef>
              <a:spcAft>
                <a:spcPts val="0"/>
              </a:spcAft>
              <a:buNone/>
            </a:pPr>
            <a:r>
              <a:rPr lang="en"/>
              <a:t>"Blockchain\nNode#N" -&gt; "Blockchain\nNode#ALL": notifies all nodes for a\npending signing request</a:t>
            </a:r>
            <a:endParaRPr/>
          </a:p>
          <a:p>
            <a:pPr marL="0" lvl="0" indent="0">
              <a:spcBef>
                <a:spcPts val="0"/>
              </a:spcBef>
              <a:spcAft>
                <a:spcPts val="0"/>
              </a:spcAft>
              <a:buNone/>
            </a:pPr>
            <a:r>
              <a:rPr lang="en"/>
              <a:t>"Blockchain\nNode#ALL" --&gt; "Signee\nWeb Server": GET http://&lt;server&gt;/hash(y)</a:t>
            </a:r>
            <a:endParaRPr/>
          </a:p>
          <a:p>
            <a:pPr marL="0" lvl="0" indent="0">
              <a:spcBef>
                <a:spcPts val="0"/>
              </a:spcBef>
              <a:spcAft>
                <a:spcPts val="0"/>
              </a:spcAft>
              <a:buNone/>
            </a:pPr>
            <a:r>
              <a:rPr lang="en"/>
              <a:t>"Blockchain\nNode#N" --&gt; "Signee\nWeb Server": GET http://&lt;server&gt;/hash(y)</a:t>
            </a:r>
            <a:endParaRPr/>
          </a:p>
          <a:p>
            <a:pPr marL="0" lvl="0" indent="0">
              <a:spcBef>
                <a:spcPts val="0"/>
              </a:spcBef>
              <a:spcAft>
                <a:spcPts val="0"/>
              </a:spcAft>
              <a:buNone/>
            </a:pPr>
            <a:r>
              <a:rPr lang="en"/>
              <a:t>"Blockchain\nNode#ALL" &lt;-- "Signee\nWeb Server": hash(x) OK</a:t>
            </a:r>
            <a:endParaRPr/>
          </a:p>
          <a:p>
            <a:pPr marL="0" lvl="0" indent="0">
              <a:spcBef>
                <a:spcPts val="0"/>
              </a:spcBef>
              <a:spcAft>
                <a:spcPts val="0"/>
              </a:spcAft>
              <a:buNone/>
            </a:pPr>
            <a:r>
              <a:rPr lang="en"/>
              <a:t>"Blockchain\nNode#N" &lt;-- "Signee\nWeb Server": hash(x) OK</a:t>
            </a:r>
            <a:endParaRPr/>
          </a:p>
          <a:p>
            <a:pPr marL="0" lvl="0" indent="0">
              <a:spcBef>
                <a:spcPts val="0"/>
              </a:spcBef>
              <a:spcAft>
                <a:spcPts val="0"/>
              </a:spcAft>
              <a:buNone/>
            </a:pPr>
            <a:r>
              <a:rPr lang="en"/>
              <a:t>"Blockchain\nNode#ALL" --&gt; "Blockchain\nBlock": sign certificate and store to block</a:t>
            </a:r>
            <a:endParaRPr/>
          </a:p>
          <a:p>
            <a:pPr marL="0" lvl="0" indent="0">
              <a:spcBef>
                <a:spcPts val="0"/>
              </a:spcBef>
              <a:spcAft>
                <a:spcPts val="0"/>
              </a:spcAft>
              <a:buNone/>
            </a:pPr>
            <a:r>
              <a:rPr lang="en"/>
              <a:t>"Blockchain\nNode#N" --&gt; "Blockchain\nBlock": sign certificate and store to block</a:t>
            </a:r>
            <a:endParaRPr/>
          </a:p>
          <a:p>
            <a:pPr marL="0" lvl="0" indent="0">
              <a:spcBef>
                <a:spcPts val="0"/>
              </a:spcBef>
              <a:spcAft>
                <a:spcPts val="0"/>
              </a:spcAft>
              <a:buNone/>
            </a:pPr>
            <a:r>
              <a:rPr lang="en"/>
              <a:t>"Cert. Signing\nRequest" -&gt; "Blockchain\nBlock": polls block to see if cert was signed by all nodes</a:t>
            </a:r>
            <a:endParaRPr/>
          </a:p>
          <a:p>
            <a:pPr marL="0" lvl="0" indent="0">
              <a:spcBef>
                <a:spcPts val="0"/>
              </a:spcBef>
              <a:spcAft>
                <a:spcPts val="0"/>
              </a:spcAft>
              <a:buNone/>
            </a:pPr>
            <a:endParaRPr/>
          </a:p>
          <a:p>
            <a:pPr marL="0" lvl="0" indent="0" rtl="0">
              <a:spcBef>
                <a:spcPts val="0"/>
              </a:spcBef>
              <a:spcAft>
                <a:spcPts val="0"/>
              </a:spcAft>
              <a:buNone/>
            </a:pPr>
            <a:r>
              <a:rPr lang="en"/>
              <a:t>@enduml</a:t>
            </a:r>
            <a:endParaRPr/>
          </a:p>
        </p:txBody>
      </p:sp>
    </p:spTree>
    <p:extLst>
      <p:ext uri="{BB962C8B-B14F-4D97-AF65-F5344CB8AC3E}">
        <p14:creationId xmlns:p14="http://schemas.microsoft.com/office/powerpoint/2010/main" val="2994122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7" name="Shape 3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@startuml</a:t>
            </a:r>
            <a:endParaRPr/>
          </a:p>
          <a:p>
            <a:pPr marL="0" lvl="0" indent="0" rtl="0">
              <a:spcBef>
                <a:spcPts val="0"/>
              </a:spcBef>
              <a:spcAft>
                <a:spcPts val="0"/>
              </a:spcAft>
              <a:buNone/>
            </a:pPr>
            <a:endParaRPr/>
          </a:p>
          <a:p>
            <a:pPr marL="0" lvl="0" indent="0" rtl="0">
              <a:spcBef>
                <a:spcPts val="0"/>
              </a:spcBef>
              <a:spcAft>
                <a:spcPts val="0"/>
              </a:spcAft>
              <a:buNone/>
            </a:pPr>
            <a:r>
              <a:rPr lang="en"/>
              <a:t>participant "Validating\nNode"</a:t>
            </a:r>
            <a:endParaRPr/>
          </a:p>
          <a:p>
            <a:pPr marL="0" lvl="0" indent="0" rtl="0">
              <a:spcBef>
                <a:spcPts val="0"/>
              </a:spcBef>
              <a:spcAft>
                <a:spcPts val="0"/>
              </a:spcAft>
              <a:buNone/>
            </a:pPr>
            <a:r>
              <a:rPr lang="en"/>
              <a:t>participant Browser</a:t>
            </a:r>
            <a:endParaRPr/>
          </a:p>
          <a:p>
            <a:pPr marL="0" lvl="0" indent="0" rtl="0">
              <a:spcBef>
                <a:spcPts val="0"/>
              </a:spcBef>
              <a:spcAft>
                <a:spcPts val="0"/>
              </a:spcAft>
              <a:buNone/>
            </a:pPr>
            <a:r>
              <a:rPr lang="en"/>
              <a:t>participant "HTTPS\nServer"</a:t>
            </a:r>
            <a:endParaRPr/>
          </a:p>
          <a:p>
            <a:pPr marL="0" lvl="0" indent="0" rtl="0">
              <a:spcBef>
                <a:spcPts val="0"/>
              </a:spcBef>
              <a:spcAft>
                <a:spcPts val="0"/>
              </a:spcAft>
              <a:buNone/>
            </a:pPr>
            <a:r>
              <a:rPr lang="en"/>
              <a:t>participant "Blockchain\nNode#1"</a:t>
            </a:r>
            <a:endParaRPr/>
          </a:p>
          <a:p>
            <a:pPr marL="0" lvl="0" indent="0" rtl="0">
              <a:spcBef>
                <a:spcPts val="0"/>
              </a:spcBef>
              <a:spcAft>
                <a:spcPts val="0"/>
              </a:spcAft>
              <a:buNone/>
            </a:pPr>
            <a:r>
              <a:rPr lang="en"/>
              <a:t>participant "Blockchain\nNode#2"</a:t>
            </a:r>
            <a:endParaRPr/>
          </a:p>
          <a:p>
            <a:pPr marL="0" lvl="0" indent="0" rtl="0">
              <a:spcBef>
                <a:spcPts val="0"/>
              </a:spcBef>
              <a:spcAft>
                <a:spcPts val="0"/>
              </a:spcAft>
              <a:buNone/>
            </a:pPr>
            <a:r>
              <a:rPr lang="en"/>
              <a:t>participant "Blockchain\nNode#N"</a:t>
            </a:r>
            <a:endParaRPr/>
          </a:p>
          <a:p>
            <a:pPr marL="0" lvl="0" indent="0" rtl="0">
              <a:spcBef>
                <a:spcPts val="0"/>
              </a:spcBef>
              <a:spcAft>
                <a:spcPts val="0"/>
              </a:spcAft>
              <a:buNone/>
            </a:pPr>
            <a:endParaRPr/>
          </a:p>
          <a:p>
            <a:pPr marL="0" lvl="0" indent="0" rtl="0">
              <a:spcBef>
                <a:spcPts val="0"/>
              </a:spcBef>
              <a:spcAft>
                <a:spcPts val="0"/>
              </a:spcAft>
              <a:buNone/>
            </a:pPr>
            <a:r>
              <a:rPr lang="en"/>
              <a:t>Browser -&gt; "HTTPS\nServer": requests certificate</a:t>
            </a:r>
            <a:endParaRPr/>
          </a:p>
          <a:p>
            <a:pPr marL="0" lvl="0" indent="0" rtl="0">
              <a:spcBef>
                <a:spcPts val="0"/>
              </a:spcBef>
              <a:spcAft>
                <a:spcPts val="0"/>
              </a:spcAft>
              <a:buNone/>
            </a:pPr>
            <a:r>
              <a:rPr lang="en"/>
              <a:t>"HTTPS\nServer" -&gt; Browser: replies with its __cert and__\n__txid__ where it was signed</a:t>
            </a:r>
            <a:endParaRPr/>
          </a:p>
          <a:p>
            <a:pPr marL="0" lvl="0" indent="0" rtl="0">
              <a:spcBef>
                <a:spcPts val="0"/>
              </a:spcBef>
              <a:spcAft>
                <a:spcPts val="0"/>
              </a:spcAft>
              <a:buNone/>
            </a:pPr>
            <a:r>
              <a:rPr lang="en"/>
              <a:t>Browser --&gt; "Validating\nNode": browser contacts one of the\n nodes and replies with\n__all the available validating nodes addresses__</a:t>
            </a:r>
            <a:endParaRPr/>
          </a:p>
          <a:p>
            <a:pPr marL="0" lvl="0" indent="0" rtl="0">
              <a:spcBef>
                <a:spcPts val="0"/>
              </a:spcBef>
              <a:spcAft>
                <a:spcPts val="0"/>
              </a:spcAft>
              <a:buNone/>
            </a:pPr>
            <a:r>
              <a:rPr lang="en"/>
              <a:t>Browser --&gt; Browser: selects random N IP addr</a:t>
            </a:r>
            <a:endParaRPr/>
          </a:p>
          <a:p>
            <a:pPr marL="0" lvl="0" indent="0" rtl="0">
              <a:spcBef>
                <a:spcPts val="0"/>
              </a:spcBef>
              <a:spcAft>
                <a:spcPts val="0"/>
              </a:spcAft>
              <a:buNone/>
            </a:pPr>
            <a:r>
              <a:rPr lang="en"/>
              <a:t>Browser -&gt; "Blockchain\nNode#1": get signaturues on the given txid</a:t>
            </a:r>
            <a:endParaRPr/>
          </a:p>
          <a:p>
            <a:pPr marL="0" lvl="0" indent="0" rtl="0">
              <a:spcBef>
                <a:spcPts val="0"/>
              </a:spcBef>
              <a:spcAft>
                <a:spcPts val="0"/>
              </a:spcAft>
              <a:buNone/>
            </a:pPr>
            <a:r>
              <a:rPr lang="en"/>
              <a:t>Browser -&gt; "Blockchain\nNode#2": get signaturues on the given txid</a:t>
            </a:r>
            <a:endParaRPr/>
          </a:p>
          <a:p>
            <a:pPr marL="0" lvl="0" indent="0" rtl="0">
              <a:spcBef>
                <a:spcPts val="0"/>
              </a:spcBef>
              <a:spcAft>
                <a:spcPts val="0"/>
              </a:spcAft>
              <a:buNone/>
            </a:pPr>
            <a:r>
              <a:rPr lang="en"/>
              <a:t>Browser -&gt; "Blockchain\nNode#N": get signaturues on the given txid</a:t>
            </a:r>
            <a:endParaRPr/>
          </a:p>
          <a:p>
            <a:pPr marL="0" lvl="0" indent="0" rtl="0">
              <a:spcBef>
                <a:spcPts val="0"/>
              </a:spcBef>
              <a:spcAft>
                <a:spcPts val="0"/>
              </a:spcAft>
              <a:buNone/>
            </a:pPr>
            <a:r>
              <a:rPr lang="en"/>
              <a:t>Browser &lt;- "Blockchain\nNode#N": cert signed on txids\ne411c699, 71e07314, da097e70</a:t>
            </a:r>
            <a:endParaRPr/>
          </a:p>
          <a:p>
            <a:pPr marL="0" lvl="0" indent="0" rtl="0">
              <a:spcBef>
                <a:spcPts val="0"/>
              </a:spcBef>
              <a:spcAft>
                <a:spcPts val="0"/>
              </a:spcAft>
              <a:buNone/>
            </a:pPr>
            <a:r>
              <a:rPr lang="en"/>
              <a:t>Browser &lt;- "Blockchain\nNode#1": cert signed on txids\ne411c699, 71e07314, da097e70</a:t>
            </a:r>
            <a:endParaRPr/>
          </a:p>
          <a:p>
            <a:pPr marL="0" lvl="0" indent="0" rtl="0">
              <a:spcBef>
                <a:spcPts val="0"/>
              </a:spcBef>
              <a:spcAft>
                <a:spcPts val="0"/>
              </a:spcAft>
              <a:buNone/>
            </a:pPr>
            <a:r>
              <a:rPr lang="en"/>
              <a:t>Browser &lt;- "Blockchain\nNode#2": cert signed on txids\ne411c699, 71e07314, da097e70</a:t>
            </a:r>
            <a:endParaRPr/>
          </a:p>
          <a:p>
            <a:pPr marL="0" lvl="0" indent="0" rtl="0">
              <a:spcBef>
                <a:spcPts val="0"/>
              </a:spcBef>
              <a:spcAft>
                <a:spcPts val="0"/>
              </a:spcAft>
              <a:buNone/>
            </a:pPr>
            <a:r>
              <a:rPr lang="en"/>
              <a:t>Browser -&gt; "HTTPS\nServer": signal OK, continue handshake</a:t>
            </a:r>
            <a:endParaRPr/>
          </a:p>
          <a:p>
            <a:pPr marL="0" lvl="0" indent="0" rtl="0">
              <a:spcBef>
                <a:spcPts val="0"/>
              </a:spcBef>
              <a:spcAft>
                <a:spcPts val="0"/>
              </a:spcAft>
              <a:buNone/>
            </a:pPr>
            <a:endParaRPr/>
          </a:p>
          <a:p>
            <a:pPr marL="0" lvl="0" indent="0" rtl="0">
              <a:spcBef>
                <a:spcPts val="0"/>
              </a:spcBef>
              <a:spcAft>
                <a:spcPts val="0"/>
              </a:spcAft>
              <a:buNone/>
            </a:pPr>
            <a:r>
              <a:rPr lang="en"/>
              <a:t>@enduml</a:t>
            </a:r>
            <a:endParaRPr/>
          </a:p>
          <a:p>
            <a:pPr marL="0" lvl="0" indent="0" rtl="0">
              <a:spcBef>
                <a:spcPts val="0"/>
              </a:spcBef>
              <a:spcAft>
                <a:spcPts val="0"/>
              </a:spcAft>
              <a:buNone/>
            </a:pPr>
            <a:endParaRPr/>
          </a:p>
          <a:p>
            <a:pPr marL="0" lvl="0" indent="0" rtl="0">
              <a:spcBef>
                <a:spcPts val="0"/>
              </a:spcBef>
              <a:spcAft>
                <a:spcPts val="0"/>
              </a:spcAft>
              <a:buNone/>
            </a:pPr>
            <a:endParaRPr/>
          </a:p>
        </p:txBody>
      </p:sp>
    </p:spTree>
    <p:extLst>
      <p:ext uri="{BB962C8B-B14F-4D97-AF65-F5344CB8AC3E}">
        <p14:creationId xmlns:p14="http://schemas.microsoft.com/office/powerpoint/2010/main" val="324745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3" name="Shape 3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@startuml</a:t>
            </a:r>
            <a:endParaRPr/>
          </a:p>
          <a:p>
            <a:pPr marL="0" lvl="0" indent="0" rtl="0">
              <a:spcBef>
                <a:spcPts val="0"/>
              </a:spcBef>
              <a:spcAft>
                <a:spcPts val="0"/>
              </a:spcAft>
              <a:buNone/>
            </a:pPr>
            <a:endParaRPr/>
          </a:p>
          <a:p>
            <a:pPr marL="0" lvl="0" indent="0" rtl="0">
              <a:spcBef>
                <a:spcPts val="0"/>
              </a:spcBef>
              <a:spcAft>
                <a:spcPts val="0"/>
              </a:spcAft>
              <a:buNone/>
            </a:pPr>
            <a:r>
              <a:rPr lang="en"/>
              <a:t>participant "Pubkey cache"</a:t>
            </a:r>
            <a:endParaRPr/>
          </a:p>
          <a:p>
            <a:pPr marL="0" lvl="0" indent="0" rtl="0">
              <a:spcBef>
                <a:spcPts val="0"/>
              </a:spcBef>
              <a:spcAft>
                <a:spcPts val="0"/>
              </a:spcAft>
              <a:buNone/>
            </a:pPr>
            <a:r>
              <a:rPr lang="en"/>
              <a:t>participant Browser</a:t>
            </a:r>
            <a:endParaRPr/>
          </a:p>
          <a:p>
            <a:pPr marL="0" lvl="0" indent="0" rtl="0">
              <a:spcBef>
                <a:spcPts val="0"/>
              </a:spcBef>
              <a:spcAft>
                <a:spcPts val="0"/>
              </a:spcAft>
              <a:buNone/>
            </a:pPr>
            <a:r>
              <a:rPr lang="en"/>
              <a:t>participant "HTTPS\nServer"</a:t>
            </a:r>
            <a:endParaRPr/>
          </a:p>
          <a:p>
            <a:pPr marL="0" lvl="0" indent="0" rtl="0">
              <a:spcBef>
                <a:spcPts val="0"/>
              </a:spcBef>
              <a:spcAft>
                <a:spcPts val="0"/>
              </a:spcAft>
              <a:buNone/>
            </a:pPr>
            <a:endParaRPr/>
          </a:p>
          <a:p>
            <a:pPr marL="0" lvl="0" indent="0" rtl="0">
              <a:spcBef>
                <a:spcPts val="0"/>
              </a:spcBef>
              <a:spcAft>
                <a:spcPts val="0"/>
              </a:spcAft>
              <a:buNone/>
            </a:pPr>
            <a:r>
              <a:rPr lang="en"/>
              <a:t>"Pubkey cache" &lt;--&gt; "Blockchain\nNode#1": refreshes all node pubkey</a:t>
            </a:r>
            <a:endParaRPr/>
          </a:p>
          <a:p>
            <a:pPr marL="0" lvl="0" indent="0" rtl="0">
              <a:spcBef>
                <a:spcPts val="0"/>
              </a:spcBef>
              <a:spcAft>
                <a:spcPts val="0"/>
              </a:spcAft>
              <a:buNone/>
            </a:pPr>
            <a:r>
              <a:rPr lang="en"/>
              <a:t>"Pubkey cache" &lt;--&gt; "Blockchain\nNode#2": refreshes all node pubkey</a:t>
            </a:r>
            <a:endParaRPr/>
          </a:p>
          <a:p>
            <a:pPr marL="0" lvl="0" indent="0" rtl="0">
              <a:spcBef>
                <a:spcPts val="0"/>
              </a:spcBef>
              <a:spcAft>
                <a:spcPts val="0"/>
              </a:spcAft>
              <a:buNone/>
            </a:pPr>
            <a:r>
              <a:rPr lang="en"/>
              <a:t>"Pubkey cache" &lt;--&gt; "Blockchain\nNode#N": refreshes all node pubkey</a:t>
            </a:r>
            <a:endParaRPr/>
          </a:p>
          <a:p>
            <a:pPr marL="0" lvl="0" indent="0" rtl="0">
              <a:spcBef>
                <a:spcPts val="0"/>
              </a:spcBef>
              <a:spcAft>
                <a:spcPts val="0"/>
              </a:spcAft>
              <a:buNone/>
            </a:pPr>
            <a:r>
              <a:rPr lang="en"/>
              <a:t>Browser -&gt; "HTTPS\nServer": requests certificate</a:t>
            </a:r>
            <a:endParaRPr/>
          </a:p>
          <a:p>
            <a:pPr marL="0" lvl="0" indent="0" rtl="0">
              <a:spcBef>
                <a:spcPts val="0"/>
              </a:spcBef>
              <a:spcAft>
                <a:spcPts val="0"/>
              </a:spcAft>
              <a:buNone/>
            </a:pPr>
            <a:r>
              <a:rPr lang="en"/>
              <a:t>"HTTPS\nServer" -&gt; "Pubkey cache": verifies **ALL signatures** from\nthe pubkey cache</a:t>
            </a:r>
            <a:endParaRPr/>
          </a:p>
          <a:p>
            <a:pPr marL="0" lvl="0" indent="0" rtl="0">
              <a:spcBef>
                <a:spcPts val="0"/>
              </a:spcBef>
              <a:spcAft>
                <a:spcPts val="0"/>
              </a:spcAft>
              <a:buNone/>
            </a:pPr>
            <a:r>
              <a:rPr lang="en"/>
              <a:t>"HTTPS\nServer" -&gt; Browser: replies with its __cert, txid__ **and ALL signatures**</a:t>
            </a:r>
            <a:endParaRPr/>
          </a:p>
          <a:p>
            <a:pPr marL="0" lvl="0" indent="0" rtl="0">
              <a:spcBef>
                <a:spcPts val="0"/>
              </a:spcBef>
              <a:spcAft>
                <a:spcPts val="0"/>
              </a:spcAft>
              <a:buNone/>
            </a:pPr>
            <a:r>
              <a:rPr lang="en"/>
              <a:t>"Pubkey cache" --&gt; Browser: ALL signatures verified</a:t>
            </a:r>
            <a:endParaRPr/>
          </a:p>
          <a:p>
            <a:pPr marL="0" lvl="0" indent="0" rtl="0">
              <a:spcBef>
                <a:spcPts val="0"/>
              </a:spcBef>
              <a:spcAft>
                <a:spcPts val="0"/>
              </a:spcAft>
              <a:buNone/>
            </a:pPr>
            <a:r>
              <a:rPr lang="en"/>
              <a:t>Browser -&gt; "HTTPS\nServer": signal OK, continue handshake</a:t>
            </a:r>
            <a:endParaRPr/>
          </a:p>
          <a:p>
            <a:pPr marL="0" lvl="0" indent="0" rtl="0">
              <a:spcBef>
                <a:spcPts val="0"/>
              </a:spcBef>
              <a:spcAft>
                <a:spcPts val="0"/>
              </a:spcAft>
              <a:buNone/>
            </a:pPr>
            <a:endParaRPr/>
          </a:p>
          <a:p>
            <a:pPr marL="0" lvl="0" indent="0" rtl="0">
              <a:spcBef>
                <a:spcPts val="0"/>
              </a:spcBef>
              <a:spcAft>
                <a:spcPts val="0"/>
              </a:spcAft>
              <a:buNone/>
            </a:pPr>
            <a:r>
              <a:rPr lang="en"/>
              <a:t>@enduml</a:t>
            </a:r>
            <a:endParaRPr/>
          </a:p>
        </p:txBody>
      </p:sp>
    </p:spTree>
    <p:extLst>
      <p:ext uri="{BB962C8B-B14F-4D97-AF65-F5344CB8AC3E}">
        <p14:creationId xmlns:p14="http://schemas.microsoft.com/office/powerpoint/2010/main" val="2792373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4" name="Shape 3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70787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fficeplus.cn/" TargetMode="Externa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内容页_4">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629514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145983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145983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9" name="文本占位符 6"/>
          <p:cNvSpPr>
            <a:spLocks noGrp="1"/>
          </p:cNvSpPr>
          <p:nvPr>
            <p:ph type="body" sz="quarter" idx="16" hasCustomPrompt="1"/>
          </p:nvPr>
        </p:nvSpPr>
        <p:spPr>
          <a:xfrm>
            <a:off x="8433254"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0" name="文本占位符 6"/>
          <p:cNvSpPr>
            <a:spLocks noGrp="1"/>
          </p:cNvSpPr>
          <p:nvPr>
            <p:ph type="body" sz="quarter" idx="17" hasCustomPrompt="1"/>
          </p:nvPr>
        </p:nvSpPr>
        <p:spPr>
          <a:xfrm>
            <a:off x="8433253"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494654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494654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extLst>
      <p:ext uri="{BB962C8B-B14F-4D97-AF65-F5344CB8AC3E}">
        <p14:creationId xmlns:p14="http://schemas.microsoft.com/office/powerpoint/2010/main" val="1682085273"/>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79519"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18"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348448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3483070"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4" name="文本占位符 6"/>
          <p:cNvSpPr>
            <a:spLocks noGrp="1"/>
          </p:cNvSpPr>
          <p:nvPr>
            <p:ph type="body" sz="quarter" idx="20" hasCustomPrompt="1"/>
          </p:nvPr>
        </p:nvSpPr>
        <p:spPr>
          <a:xfrm>
            <a:off x="6389445"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5" name="文本占位符 6"/>
          <p:cNvSpPr>
            <a:spLocks noGrp="1"/>
          </p:cNvSpPr>
          <p:nvPr>
            <p:ph type="body" sz="quarter" idx="21" hasCustomPrompt="1"/>
          </p:nvPr>
        </p:nvSpPr>
        <p:spPr>
          <a:xfrm>
            <a:off x="6390855"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6" name="文本占位符 6"/>
          <p:cNvSpPr>
            <a:spLocks noGrp="1"/>
          </p:cNvSpPr>
          <p:nvPr>
            <p:ph type="body" sz="quarter" idx="22" hasCustomPrompt="1"/>
          </p:nvPr>
        </p:nvSpPr>
        <p:spPr>
          <a:xfrm>
            <a:off x="9294408"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7" name="文本占位符 6"/>
          <p:cNvSpPr>
            <a:spLocks noGrp="1"/>
          </p:cNvSpPr>
          <p:nvPr>
            <p:ph type="body" sz="quarter" idx="23" hasCustomPrompt="1"/>
          </p:nvPr>
        </p:nvSpPr>
        <p:spPr>
          <a:xfrm>
            <a:off x="9294407"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extLst>
      <p:ext uri="{BB962C8B-B14F-4D97-AF65-F5344CB8AC3E}">
        <p14:creationId xmlns:p14="http://schemas.microsoft.com/office/powerpoint/2010/main" val="2118421993"/>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marL="0" indent="0" algn="ctr">
              <a:lnSpc>
                <a:spcPct val="130000"/>
              </a:lnSpc>
              <a:buNone/>
              <a:defRPr sz="1400" b="0">
                <a:latin typeface="Microsoft YaHei" charset="0"/>
                <a:ea typeface="Microsoft YaHei" charset="0"/>
                <a:cs typeface="Microsoft YaHei" charset="0"/>
              </a:defRPr>
            </a:lvl1pPr>
          </a:lstStyle>
          <a:p>
            <a:pPr lvl="0"/>
            <a:endParaRPr kumimoji="1" lang="zh-CN" altLang="en-US" dirty="0"/>
          </a:p>
        </p:txBody>
      </p:sp>
      <p:sp>
        <p:nvSpPr>
          <p:cNvPr id="7" name="文本占位符 6"/>
          <p:cNvSpPr>
            <a:spLocks noGrp="1"/>
          </p:cNvSpPr>
          <p:nvPr>
            <p:ph type="body" sz="quarter" idx="14" hasCustomPrompt="1"/>
          </p:nvPr>
        </p:nvSpPr>
        <p:spPr>
          <a:xfrm>
            <a:off x="579519"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18"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892015"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892013"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5204511"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5204511"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517007"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517007"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29503"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29502"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extLst>
      <p:ext uri="{BB962C8B-B14F-4D97-AF65-F5344CB8AC3E}">
        <p14:creationId xmlns:p14="http://schemas.microsoft.com/office/powerpoint/2010/main" val="1857962504"/>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733053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0517571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内容页_1">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8" y="-12700"/>
            <a:ext cx="4189442" cy="6858000"/>
          </a:xfrm>
          <a:prstGeom prst="rect">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848071672"/>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目录页_六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58800" y="4167324"/>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58799" y="4622800"/>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408797"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408797"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4258794"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4258794"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958788" y="4167324"/>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954761" y="4622800"/>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08784"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08783"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6" name="文本占位符 6"/>
          <p:cNvSpPr>
            <a:spLocks noGrp="1"/>
          </p:cNvSpPr>
          <p:nvPr>
            <p:ph type="body" sz="quarter" idx="24" hasCustomPrompt="1"/>
          </p:nvPr>
        </p:nvSpPr>
        <p:spPr>
          <a:xfrm>
            <a:off x="6108791"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7" name="文本占位符 6"/>
          <p:cNvSpPr>
            <a:spLocks noGrp="1"/>
          </p:cNvSpPr>
          <p:nvPr>
            <p:ph type="body" sz="quarter" idx="25" hasCustomPrompt="1"/>
          </p:nvPr>
        </p:nvSpPr>
        <p:spPr>
          <a:xfrm>
            <a:off x="6108791"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extLst>
      <p:ext uri="{BB962C8B-B14F-4D97-AF65-F5344CB8AC3E}">
        <p14:creationId xmlns:p14="http://schemas.microsoft.com/office/powerpoint/2010/main" val="691626165"/>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副标题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1"/>
          </p:nvPr>
        </p:nvSpPr>
        <p:spPr>
          <a:xfrm>
            <a:off x="2326105" y="2470485"/>
            <a:ext cx="7539792" cy="1074822"/>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2"/>
          </p:nvPr>
        </p:nvSpPr>
        <p:spPr>
          <a:xfrm>
            <a:off x="2326105" y="3545305"/>
            <a:ext cx="7539792" cy="707725"/>
          </a:xfrm>
          <a:prstGeom prst="rect">
            <a:avLst/>
          </a:prstGeom>
          <a:ln w="12700" cmpd="sng">
            <a:noFill/>
          </a:ln>
        </p:spPr>
        <p:txBody>
          <a:bodyPr vert="horz" anchor="ctr"/>
          <a:lstStyle>
            <a:lvl1pPr marL="0" indent="0" algn="ctr">
              <a:buNone/>
              <a:defRPr sz="4400" b="0">
                <a:latin typeface="Microsoft YaHei" charset="0"/>
                <a:ea typeface="Microsoft YaHei" charset="0"/>
                <a:cs typeface="Microsoft YaHei" charset="0"/>
              </a:defRPr>
            </a:lvl1pPr>
          </a:lstStyle>
          <a:p>
            <a:pPr lvl="0"/>
            <a:endParaRPr kumimoji="1" lang="zh-CN" altLang="en-US" dirty="0"/>
          </a:p>
        </p:txBody>
      </p:sp>
    </p:spTree>
    <p:extLst>
      <p:ext uri="{BB962C8B-B14F-4D97-AF65-F5344CB8AC3E}">
        <p14:creationId xmlns:p14="http://schemas.microsoft.com/office/powerpoint/2010/main" val="1979457591"/>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内容页_3">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0"/>
            <a:ext cx="4452788" cy="6862813"/>
          </a:xfrm>
          <a:prstGeom prst="rect">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2074556260"/>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38976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封面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849510" y="-12701"/>
            <a:ext cx="10492980" cy="6858001"/>
          </a:xfrm>
          <a:prstGeom prst="rect">
            <a:avLst/>
          </a:prstGeom>
        </p:spPr>
      </p:pic>
      <p:sp>
        <p:nvSpPr>
          <p:cNvPr id="4" name="文本占位符 7"/>
          <p:cNvSpPr>
            <a:spLocks noGrp="1"/>
          </p:cNvSpPr>
          <p:nvPr>
            <p:ph type="body" sz="quarter" idx="10"/>
          </p:nvPr>
        </p:nvSpPr>
        <p:spPr>
          <a:xfrm>
            <a:off x="522697" y="2307026"/>
            <a:ext cx="11146606" cy="937764"/>
          </a:xfrm>
          <a:prstGeom prst="rect">
            <a:avLst/>
          </a:prstGeom>
          <a:ln w="12700" cmpd="sng">
            <a:noFill/>
          </a:ln>
        </p:spPr>
        <p:txBody>
          <a:bodyPr vert="horz" anchor="ctr"/>
          <a:lstStyle>
            <a:lvl1pPr marL="0" indent="0" algn="ctr">
              <a:buNone/>
              <a:defRPr sz="48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1"/>
          </p:nvPr>
        </p:nvSpPr>
        <p:spPr>
          <a:xfrm>
            <a:off x="3155230" y="3669185"/>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7" name="文本占位符 7"/>
          <p:cNvSpPr>
            <a:spLocks noGrp="1"/>
          </p:cNvSpPr>
          <p:nvPr>
            <p:ph type="body" sz="quarter" idx="12"/>
          </p:nvPr>
        </p:nvSpPr>
        <p:spPr>
          <a:xfrm>
            <a:off x="6742690" y="3669184"/>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8" name="文本占位符 7"/>
          <p:cNvSpPr>
            <a:spLocks noGrp="1"/>
          </p:cNvSpPr>
          <p:nvPr>
            <p:ph type="body" sz="quarter" idx="13"/>
          </p:nvPr>
        </p:nvSpPr>
        <p:spPr>
          <a:xfrm>
            <a:off x="3155230" y="4448647"/>
            <a:ext cx="5881540" cy="508364"/>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endParaRPr kumimoji="1" lang="zh-CN" altLang="en-US" dirty="0"/>
          </a:p>
        </p:txBody>
      </p:sp>
      <p:sp>
        <p:nvSpPr>
          <p:cNvPr id="10" name="文本占位符 7"/>
          <p:cNvSpPr>
            <a:spLocks noGrp="1"/>
          </p:cNvSpPr>
          <p:nvPr>
            <p:ph type="body" sz="quarter" idx="14"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39469289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Shape 1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544590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Shape 23"/>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Shape 2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794112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3317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封面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849510" y="-12701"/>
            <a:ext cx="10492980" cy="6858001"/>
          </a:xfrm>
          <a:prstGeom prst="rect">
            <a:avLst/>
          </a:prstGeom>
        </p:spPr>
      </p:pic>
      <p:sp>
        <p:nvSpPr>
          <p:cNvPr id="4" name="文本占位符 7"/>
          <p:cNvSpPr>
            <a:spLocks noGrp="1"/>
          </p:cNvSpPr>
          <p:nvPr>
            <p:ph type="body" sz="quarter" idx="10"/>
          </p:nvPr>
        </p:nvSpPr>
        <p:spPr>
          <a:xfrm>
            <a:off x="522697" y="2307026"/>
            <a:ext cx="11146606" cy="937764"/>
          </a:xfrm>
          <a:prstGeom prst="rect">
            <a:avLst/>
          </a:prstGeom>
          <a:ln w="12700" cmpd="sng">
            <a:noFill/>
          </a:ln>
        </p:spPr>
        <p:txBody>
          <a:bodyPr vert="horz" anchor="ctr"/>
          <a:lstStyle>
            <a:lvl1pPr marL="0" indent="0" algn="ctr">
              <a:buNone/>
              <a:defRPr sz="48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1"/>
          </p:nvPr>
        </p:nvSpPr>
        <p:spPr>
          <a:xfrm>
            <a:off x="3155230" y="3669185"/>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7" name="文本占位符 7"/>
          <p:cNvSpPr>
            <a:spLocks noGrp="1"/>
          </p:cNvSpPr>
          <p:nvPr>
            <p:ph type="body" sz="quarter" idx="12"/>
          </p:nvPr>
        </p:nvSpPr>
        <p:spPr>
          <a:xfrm>
            <a:off x="6742690" y="3669184"/>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8" name="文本占位符 7"/>
          <p:cNvSpPr>
            <a:spLocks noGrp="1"/>
          </p:cNvSpPr>
          <p:nvPr>
            <p:ph type="body" sz="quarter" idx="13"/>
          </p:nvPr>
        </p:nvSpPr>
        <p:spPr>
          <a:xfrm>
            <a:off x="3155230" y="4448647"/>
            <a:ext cx="5881540" cy="508364"/>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endParaRPr kumimoji="1" lang="zh-CN" altLang="en-US" dirty="0"/>
          </a:p>
        </p:txBody>
      </p:sp>
      <p:sp>
        <p:nvSpPr>
          <p:cNvPr id="10" name="文本占位符 7"/>
          <p:cNvSpPr>
            <a:spLocks noGrp="1"/>
          </p:cNvSpPr>
          <p:nvPr>
            <p:ph type="body" sz="quarter" idx="14"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497972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内容页_1">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8" y="-12700"/>
            <a:ext cx="4189442" cy="6858000"/>
          </a:xfrm>
          <a:prstGeom prst="rect">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469601898"/>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目录页_六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58800" y="4167324"/>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58799" y="4622800"/>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408797"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408797"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4258794"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4258794"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958788" y="4167324"/>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954761" y="4622800"/>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08784"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08783"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6" name="文本占位符 6"/>
          <p:cNvSpPr>
            <a:spLocks noGrp="1"/>
          </p:cNvSpPr>
          <p:nvPr>
            <p:ph type="body" sz="quarter" idx="24" hasCustomPrompt="1"/>
          </p:nvPr>
        </p:nvSpPr>
        <p:spPr>
          <a:xfrm>
            <a:off x="6108791"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7" name="文本占位符 6"/>
          <p:cNvSpPr>
            <a:spLocks noGrp="1"/>
          </p:cNvSpPr>
          <p:nvPr>
            <p:ph type="body" sz="quarter" idx="25" hasCustomPrompt="1"/>
          </p:nvPr>
        </p:nvSpPr>
        <p:spPr>
          <a:xfrm>
            <a:off x="6108791"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extLst>
      <p:ext uri="{BB962C8B-B14F-4D97-AF65-F5344CB8AC3E}">
        <p14:creationId xmlns:p14="http://schemas.microsoft.com/office/powerpoint/2010/main" val="1389675539"/>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副标题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1"/>
          </p:nvPr>
        </p:nvSpPr>
        <p:spPr>
          <a:xfrm>
            <a:off x="2326105" y="2470485"/>
            <a:ext cx="7539792" cy="1074822"/>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2"/>
          </p:nvPr>
        </p:nvSpPr>
        <p:spPr>
          <a:xfrm>
            <a:off x="2326105" y="3545305"/>
            <a:ext cx="7539792" cy="707725"/>
          </a:xfrm>
          <a:prstGeom prst="rect">
            <a:avLst/>
          </a:prstGeom>
          <a:ln w="12700" cmpd="sng">
            <a:noFill/>
          </a:ln>
        </p:spPr>
        <p:txBody>
          <a:bodyPr vert="horz" anchor="ctr"/>
          <a:lstStyle>
            <a:lvl1pPr marL="0" indent="0" algn="ctr">
              <a:buNone/>
              <a:defRPr sz="4400" b="0">
                <a:latin typeface="Microsoft YaHei" charset="0"/>
                <a:ea typeface="Microsoft YaHei" charset="0"/>
                <a:cs typeface="Microsoft YaHei" charset="0"/>
              </a:defRPr>
            </a:lvl1pPr>
          </a:lstStyle>
          <a:p>
            <a:pPr lvl="0"/>
            <a:endParaRPr kumimoji="1" lang="zh-CN" altLang="en-US" dirty="0"/>
          </a:p>
        </p:txBody>
      </p:sp>
    </p:spTree>
    <p:extLst>
      <p:ext uri="{BB962C8B-B14F-4D97-AF65-F5344CB8AC3E}">
        <p14:creationId xmlns:p14="http://schemas.microsoft.com/office/powerpoint/2010/main" val="244639201"/>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内容页_3">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0"/>
            <a:ext cx="4452788" cy="6862813"/>
          </a:xfrm>
          <a:prstGeom prst="rect">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367350849"/>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内容页_2">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0" y="-12700"/>
            <a:ext cx="4189442" cy="6858000"/>
          </a:xfrm>
          <a:prstGeom prst="rect">
            <a:avLst/>
          </a:prstGeom>
        </p:spPr>
      </p:pic>
      <p:sp>
        <p:nvSpPr>
          <p:cNvPr id="3" name="文本占位符 7"/>
          <p:cNvSpPr>
            <a:spLocks noGrp="1"/>
          </p:cNvSpPr>
          <p:nvPr>
            <p:ph type="body" sz="quarter" idx="10" hasCustomPrompt="1"/>
          </p:nvPr>
        </p:nvSpPr>
        <p:spPr>
          <a:xfrm>
            <a:off x="8583804" y="220133"/>
            <a:ext cx="3303395" cy="389467"/>
          </a:xfrm>
          <a:prstGeom prst="rect">
            <a:avLst/>
          </a:prstGeom>
          <a:ln w="12700" cmpd="sng">
            <a:noFill/>
          </a:ln>
        </p:spPr>
        <p:txBody>
          <a:bodyPr vert="horz" anchor="ctr"/>
          <a:lstStyle>
            <a:lvl1pPr marL="0" indent="0" algn="r">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843212596"/>
      </p:ext>
    </p:extLst>
  </p:cSld>
  <p:clrMapOvr>
    <a:masterClrMapping/>
  </p:clrMapOvr>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1" r:id="rId3"/>
    <p:sldLayoutId id="2147483703" r:id="rId4"/>
    <p:sldLayoutId id="2147483704" r:id="rId5"/>
    <p:sldLayoutId id="2147483705" r:id="rId6"/>
    <p:sldLayoutId id="2147483706" r:id="rId7"/>
    <p:sldLayoutId id="2147483707" r:id="rId8"/>
    <p:sldLayoutId id="2147483708" r:id="rId9"/>
    <p:sldLayoutId id="2147483709" r:id="rId10"/>
    <p:sldLayoutId id="2147483699" r:id="rId11"/>
    <p:sldLayoutId id="2147483700" r:id="rId12"/>
    <p:sldLayoutId id="2147483701" r:id="rId13"/>
    <p:sldLayoutId id="214748369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5/11/2018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74439501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220133"/>
            <a:ext cx="8908513" cy="4948215"/>
          </a:xfrm>
        </p:spPr>
        <p:txBody>
          <a:bodyPr>
            <a:normAutofit/>
          </a:bodyPr>
          <a:lstStyle/>
          <a:p>
            <a:r>
              <a:rPr lang="en-US" altLang="zh-CN" sz="4000" dirty="0">
                <a:latin typeface="Times New Roman" panose="02020603050405020304" pitchFamily="18" charset="0"/>
                <a:ea typeface="微软雅黑"/>
                <a:cs typeface="Times New Roman" panose="02020603050405020304" pitchFamily="18" charset="0"/>
              </a:rPr>
              <a:t>A Decentralized PKI to issue, verify and revoke certificates over Blockchain</a:t>
            </a:r>
          </a:p>
        </p:txBody>
      </p:sp>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3A64DC-6279-471D-9898-96A6EA046525}"/>
              </a:ext>
            </a:extLst>
          </p:cNvPr>
          <p:cNvSpPr>
            <a:spLocks noGrp="1"/>
          </p:cNvSpPr>
          <p:nvPr>
            <p:ph type="body" sz="quarter" idx="4294967295"/>
          </p:nvPr>
        </p:nvSpPr>
        <p:spPr>
          <a:xfrm>
            <a:off x="-1" y="414338"/>
            <a:ext cx="11072191" cy="390525"/>
          </a:xfrm>
        </p:spPr>
        <p:txBody>
          <a:bodyPr>
            <a:noAutofit/>
          </a:bodyPr>
          <a:lstStyle/>
          <a:p>
            <a:pPr marL="0" indent="0">
              <a:buNone/>
            </a:pPr>
            <a:r>
              <a:rPr lang="en-US" sz="3200" b="1">
                <a:latin typeface="Times New Roman" panose="02020603050405020304" pitchFamily="18" charset="0"/>
                <a:cs typeface="Times New Roman" panose="02020603050405020304" pitchFamily="18" charset="0"/>
              </a:rPr>
              <a:t>	Standard x.509 Cert vs Decentralized PKI Cert</a:t>
            </a:r>
            <a:endParaRPr lang="en-SG" sz="3200" b="1">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8C6B376-4F23-4172-9EE1-4BF4C89CB186}"/>
              </a:ext>
            </a:extLst>
          </p:cNvPr>
          <p:cNvPicPr>
            <a:picLocks noChangeAspect="1"/>
          </p:cNvPicPr>
          <p:nvPr/>
        </p:nvPicPr>
        <p:blipFill>
          <a:blip r:embed="rId2"/>
          <a:stretch>
            <a:fillRect/>
          </a:stretch>
        </p:blipFill>
        <p:spPr>
          <a:xfrm>
            <a:off x="0" y="1049820"/>
            <a:ext cx="12192000" cy="5808180"/>
          </a:xfrm>
          <a:prstGeom prst="rect">
            <a:avLst/>
          </a:prstGeom>
        </p:spPr>
      </p:pic>
    </p:spTree>
    <p:extLst>
      <p:ext uri="{BB962C8B-B14F-4D97-AF65-F5344CB8AC3E}">
        <p14:creationId xmlns:p14="http://schemas.microsoft.com/office/powerpoint/2010/main" val="133619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107EF8-D478-42CF-83AA-F925462C7038}"/>
              </a:ext>
            </a:extLst>
          </p:cNvPr>
          <p:cNvSpPr>
            <a:spLocks noGrp="1"/>
          </p:cNvSpPr>
          <p:nvPr>
            <p:ph type="body" sz="quarter" idx="4294967295"/>
          </p:nvPr>
        </p:nvSpPr>
        <p:spPr>
          <a:xfrm>
            <a:off x="0" y="220663"/>
            <a:ext cx="9919252" cy="388937"/>
          </a:xfrm>
        </p:spPr>
        <p:txBody>
          <a:bodyPr>
            <a:noAutofit/>
          </a:bodyPr>
          <a:lstStyle/>
          <a:p>
            <a:pPr marL="0" indent="0">
              <a:buNone/>
            </a:pPr>
            <a:r>
              <a:rPr lang="en" sz="3200" b="1" dirty="0">
                <a:latin typeface="Times New Roman" panose="02020603050405020304" pitchFamily="18" charset="0"/>
                <a:cs typeface="Times New Roman" panose="02020603050405020304" pitchFamily="18" charset="0"/>
              </a:rPr>
              <a:t>	Standard x.509 Cert vs Decentralized PKI Cert</a:t>
            </a:r>
            <a:endParaRPr lang="en-SG" sz="3200" b="1" dirty="0">
              <a:latin typeface="Times New Roman" panose="02020603050405020304" pitchFamily="18" charset="0"/>
              <a:cs typeface="Times New Roman" panose="02020603050405020304" pitchFamily="18" charset="0"/>
            </a:endParaRPr>
          </a:p>
        </p:txBody>
      </p:sp>
      <p:sp>
        <p:nvSpPr>
          <p:cNvPr id="5" name="Shape 118">
            <a:extLst>
              <a:ext uri="{FF2B5EF4-FFF2-40B4-BE49-F238E27FC236}">
                <a16:creationId xmlns:a16="http://schemas.microsoft.com/office/drawing/2014/main" id="{2E226FDD-C117-447D-AA9F-DC86B1E92977}"/>
              </a:ext>
            </a:extLst>
          </p:cNvPr>
          <p:cNvSpPr txBox="1"/>
          <p:nvPr/>
        </p:nvSpPr>
        <p:spPr>
          <a:xfrm>
            <a:off x="447260" y="2305879"/>
            <a:ext cx="5138531" cy="3071192"/>
          </a:xfrm>
          <a:prstGeom prst="rect">
            <a:avLst/>
          </a:prstGeom>
          <a:noFill/>
          <a:ln>
            <a:noFill/>
          </a:ln>
        </p:spPr>
        <p:txBody>
          <a:bodyPr spcFirstLastPara="1" wrap="square" lIns="91425" tIns="91425" rIns="91425" bIns="91425" anchor="t" anchorCtr="0">
            <a:noAutofit/>
          </a:bodyPr>
          <a:lstStyle/>
          <a:p>
            <a:pPr lvl="0"/>
            <a:r>
              <a:rPr lang="en-US" sz="2400" dirty="0">
                <a:latin typeface="Times New Roman" panose="02020603050405020304" pitchFamily="18" charset="0"/>
                <a:cs typeface="Times New Roman" panose="02020603050405020304" pitchFamily="18" charset="0"/>
              </a:rPr>
              <a:t>Certificates are signed by multiple CA certificates which also includes the transaction ID where the certificate signature was done on the blockchain</a:t>
            </a:r>
          </a:p>
        </p:txBody>
      </p:sp>
      <p:pic>
        <p:nvPicPr>
          <p:cNvPr id="25" name="Picture 24">
            <a:extLst>
              <a:ext uri="{FF2B5EF4-FFF2-40B4-BE49-F238E27FC236}">
                <a16:creationId xmlns:a16="http://schemas.microsoft.com/office/drawing/2014/main" id="{9D74737B-3F6E-4E34-BA96-F46ACC0695E2}"/>
              </a:ext>
            </a:extLst>
          </p:cNvPr>
          <p:cNvPicPr>
            <a:picLocks noChangeAspect="1"/>
          </p:cNvPicPr>
          <p:nvPr/>
        </p:nvPicPr>
        <p:blipFill>
          <a:blip r:embed="rId2"/>
          <a:stretch>
            <a:fillRect/>
          </a:stretch>
        </p:blipFill>
        <p:spPr>
          <a:xfrm>
            <a:off x="5937596" y="609600"/>
            <a:ext cx="6254403" cy="6248400"/>
          </a:xfrm>
          <a:prstGeom prst="rect">
            <a:avLst/>
          </a:prstGeom>
        </p:spPr>
      </p:pic>
    </p:spTree>
    <p:extLst>
      <p:ext uri="{BB962C8B-B14F-4D97-AF65-F5344CB8AC3E}">
        <p14:creationId xmlns:p14="http://schemas.microsoft.com/office/powerpoint/2010/main" val="1907211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A012F7-6695-4680-99D8-C5D0AF164E70}"/>
              </a:ext>
            </a:extLst>
          </p:cNvPr>
          <p:cNvSpPr>
            <a:spLocks noGrp="1"/>
          </p:cNvSpPr>
          <p:nvPr>
            <p:ph type="body" sz="quarter" idx="4294967295"/>
          </p:nvPr>
        </p:nvSpPr>
        <p:spPr>
          <a:xfrm>
            <a:off x="463826" y="469141"/>
            <a:ext cx="6007100" cy="388937"/>
          </a:xfrm>
        </p:spPr>
        <p:txBody>
          <a:bodyPr>
            <a:noAutofit/>
          </a:bodyPr>
          <a:lstStyle/>
          <a:p>
            <a:pPr marL="0" indent="0">
              <a:buNone/>
            </a:pPr>
            <a:r>
              <a:rPr lang="en" sz="3200" b="1" dirty="0">
                <a:latin typeface="Times New Roman" panose="02020603050405020304" pitchFamily="18" charset="0"/>
                <a:cs typeface="Times New Roman" panose="02020603050405020304" pitchFamily="18" charset="0"/>
              </a:rPr>
              <a:t>Trust Model on CA Network</a:t>
            </a:r>
            <a:endParaRPr lang="en-SG" sz="3200" b="1"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9F6EE487-68C9-4D39-B5C3-26EC3079F61D}"/>
              </a:ext>
            </a:extLst>
          </p:cNvPr>
          <p:cNvSpPr/>
          <p:nvPr/>
        </p:nvSpPr>
        <p:spPr>
          <a:xfrm>
            <a:off x="463826" y="1947653"/>
            <a:ext cx="4992757" cy="2845907"/>
          </a:xfrm>
          <a:prstGeom prst="rect">
            <a:avLst/>
          </a:prstGeom>
        </p:spPr>
        <p:txBody>
          <a:bodyPr wrap="square">
            <a:spAutoFit/>
          </a:bodyPr>
          <a:lstStyle/>
          <a:p>
            <a:pPr lvl="0" defTabSz="914400">
              <a:lnSpc>
                <a:spcPct val="115000"/>
              </a:lnSpc>
              <a:buClr>
                <a:srgbClr val="595959"/>
              </a:buClr>
              <a:buSzPts val="1800"/>
            </a:pPr>
            <a:r>
              <a:rPr lang="en-US" sz="2400" b="1" kern="0" dirty="0">
                <a:latin typeface="Arial"/>
                <a:cs typeface="Arial"/>
                <a:sym typeface="Arial"/>
              </a:rPr>
              <a:t>Multiple CA nodes for every member entity</a:t>
            </a:r>
          </a:p>
          <a:p>
            <a:pPr lvl="0" defTabSz="914400">
              <a:lnSpc>
                <a:spcPct val="115000"/>
              </a:lnSpc>
              <a:spcBef>
                <a:spcPts val="1600"/>
              </a:spcBef>
              <a:spcAft>
                <a:spcPts val="1600"/>
              </a:spcAft>
              <a:buClr>
                <a:srgbClr val="595959"/>
              </a:buClr>
              <a:buSzPts val="1800"/>
            </a:pPr>
            <a:r>
              <a:rPr lang="en-US" sz="2400" kern="0" dirty="0">
                <a:latin typeface="Arial"/>
                <a:cs typeface="Arial"/>
                <a:sym typeface="Arial"/>
              </a:rPr>
              <a:t>Every organization or entity will have an equal number of validating nodes distributed on different locations</a:t>
            </a:r>
          </a:p>
        </p:txBody>
      </p:sp>
      <p:pic>
        <p:nvPicPr>
          <p:cNvPr id="8" name="Picture 7">
            <a:extLst>
              <a:ext uri="{FF2B5EF4-FFF2-40B4-BE49-F238E27FC236}">
                <a16:creationId xmlns:a16="http://schemas.microsoft.com/office/drawing/2014/main" id="{D6C9C41A-5703-4153-9418-D2BBA0530282}"/>
              </a:ext>
            </a:extLst>
          </p:cNvPr>
          <p:cNvPicPr>
            <a:picLocks noChangeAspect="1"/>
          </p:cNvPicPr>
          <p:nvPr/>
        </p:nvPicPr>
        <p:blipFill>
          <a:blip r:embed="rId2"/>
          <a:stretch>
            <a:fillRect/>
          </a:stretch>
        </p:blipFill>
        <p:spPr>
          <a:xfrm>
            <a:off x="6136585" y="1795379"/>
            <a:ext cx="5793408" cy="2998181"/>
          </a:xfrm>
          <a:prstGeom prst="rect">
            <a:avLst/>
          </a:prstGeom>
        </p:spPr>
      </p:pic>
    </p:spTree>
    <p:extLst>
      <p:ext uri="{BB962C8B-B14F-4D97-AF65-F5344CB8AC3E}">
        <p14:creationId xmlns:p14="http://schemas.microsoft.com/office/powerpoint/2010/main" val="1594898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CE36106-7345-4134-AD85-0C621A128B49}"/>
              </a:ext>
            </a:extLst>
          </p:cNvPr>
          <p:cNvSpPr/>
          <p:nvPr/>
        </p:nvSpPr>
        <p:spPr>
          <a:xfrm>
            <a:off x="536713" y="232778"/>
            <a:ext cx="5193858" cy="584775"/>
          </a:xfrm>
          <a:prstGeom prst="rect">
            <a:avLst/>
          </a:prstGeom>
        </p:spPr>
        <p:txBody>
          <a:bodyPr wrap="none">
            <a:spAutoFit/>
          </a:bodyPr>
          <a:lstStyle/>
          <a:p>
            <a:r>
              <a:rPr lang="en-US" sz="3200" b="1">
                <a:latin typeface="Times New Roman" panose="02020603050405020304" pitchFamily="18" charset="0"/>
                <a:cs typeface="Times New Roman" panose="02020603050405020304" pitchFamily="18" charset="0"/>
              </a:rPr>
              <a:t>Trust Model on CA Network</a:t>
            </a:r>
            <a:endParaRPr lang="en-SG" sz="3200" b="1">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4E663A62-5146-4B01-8657-120C36A6B236}"/>
              </a:ext>
            </a:extLst>
          </p:cNvPr>
          <p:cNvSpPr/>
          <p:nvPr/>
        </p:nvSpPr>
        <p:spPr>
          <a:xfrm>
            <a:off x="536713" y="1788379"/>
            <a:ext cx="4422913" cy="2421176"/>
          </a:xfrm>
          <a:prstGeom prst="rect">
            <a:avLst/>
          </a:prstGeom>
        </p:spPr>
        <p:txBody>
          <a:bodyPr wrap="square">
            <a:spAutoFit/>
          </a:bodyPr>
          <a:lstStyle/>
          <a:p>
            <a:pPr lvl="0" defTabSz="914400">
              <a:lnSpc>
                <a:spcPct val="115000"/>
              </a:lnSpc>
              <a:buClr>
                <a:srgbClr val="595959"/>
              </a:buClr>
              <a:buSzPts val="1800"/>
            </a:pPr>
            <a:r>
              <a:rPr lang="en-US" sz="2000" b="1" kern="0" dirty="0">
                <a:latin typeface="Arial"/>
                <a:cs typeface="Arial"/>
                <a:sym typeface="Arial"/>
              </a:rPr>
              <a:t>Multiple entities form a consortium</a:t>
            </a:r>
          </a:p>
          <a:p>
            <a:pPr lvl="0" defTabSz="914400">
              <a:lnSpc>
                <a:spcPct val="115000"/>
              </a:lnSpc>
              <a:spcBef>
                <a:spcPts val="1600"/>
              </a:spcBef>
              <a:spcAft>
                <a:spcPts val="1600"/>
              </a:spcAft>
              <a:buClr>
                <a:srgbClr val="595959"/>
              </a:buClr>
              <a:buSzPts val="1800"/>
            </a:pPr>
            <a:r>
              <a:rPr lang="en-US" sz="2000" kern="0" dirty="0">
                <a:latin typeface="Arial"/>
                <a:cs typeface="Arial"/>
                <a:sym typeface="Arial"/>
              </a:rPr>
              <a:t>There are multiple organizations that are a member of the consortium. They are also maintaining their own number of validating nodes</a:t>
            </a:r>
          </a:p>
        </p:txBody>
      </p:sp>
      <p:pic>
        <p:nvPicPr>
          <p:cNvPr id="7" name="Picture 6">
            <a:extLst>
              <a:ext uri="{FF2B5EF4-FFF2-40B4-BE49-F238E27FC236}">
                <a16:creationId xmlns:a16="http://schemas.microsoft.com/office/drawing/2014/main" id="{8B19CE27-6E18-453A-9756-F0C36EDCEE7C}"/>
              </a:ext>
            </a:extLst>
          </p:cNvPr>
          <p:cNvPicPr>
            <a:picLocks noChangeAspect="1"/>
          </p:cNvPicPr>
          <p:nvPr/>
        </p:nvPicPr>
        <p:blipFill>
          <a:blip r:embed="rId2"/>
          <a:stretch>
            <a:fillRect/>
          </a:stretch>
        </p:blipFill>
        <p:spPr>
          <a:xfrm>
            <a:off x="4750904" y="1434962"/>
            <a:ext cx="6929805" cy="4906203"/>
          </a:xfrm>
          <a:prstGeom prst="rect">
            <a:avLst/>
          </a:prstGeom>
        </p:spPr>
      </p:pic>
    </p:spTree>
    <p:extLst>
      <p:ext uri="{BB962C8B-B14F-4D97-AF65-F5344CB8AC3E}">
        <p14:creationId xmlns:p14="http://schemas.microsoft.com/office/powerpoint/2010/main" val="2978743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0DE8F8-DF6D-4308-ABCA-8BDE0EFC4614}"/>
              </a:ext>
            </a:extLst>
          </p:cNvPr>
          <p:cNvSpPr/>
          <p:nvPr/>
        </p:nvSpPr>
        <p:spPr>
          <a:xfrm>
            <a:off x="1487292" y="407188"/>
            <a:ext cx="5193858" cy="584775"/>
          </a:xfrm>
          <a:prstGeom prst="rect">
            <a:avLst/>
          </a:prstGeom>
        </p:spPr>
        <p:txBody>
          <a:bodyPr wrap="none">
            <a:spAutoFit/>
          </a:bodyPr>
          <a:lstStyle/>
          <a:p>
            <a:r>
              <a:rPr lang="en" sz="3200" b="1" dirty="0">
                <a:latin typeface="Times New Roman" panose="02020603050405020304" pitchFamily="18" charset="0"/>
                <a:cs typeface="Times New Roman" panose="02020603050405020304" pitchFamily="18" charset="0"/>
              </a:rPr>
              <a:t>Trust Model on CA Network</a:t>
            </a:r>
            <a:endParaRPr lang="en-SG" sz="3200" b="1" dirty="0">
              <a:latin typeface="Times New Roman" panose="02020603050405020304" pitchFamily="18" charset="0"/>
              <a:cs typeface="Times New Roman" panose="02020603050405020304" pitchFamily="18" charset="0"/>
            </a:endParaRPr>
          </a:p>
        </p:txBody>
      </p:sp>
      <p:grpSp>
        <p:nvGrpSpPr>
          <p:cNvPr id="3" name="Shape 211">
            <a:extLst>
              <a:ext uri="{FF2B5EF4-FFF2-40B4-BE49-F238E27FC236}">
                <a16:creationId xmlns:a16="http://schemas.microsoft.com/office/drawing/2014/main" id="{B16CEB6A-E972-4C84-AB61-C591182B6045}"/>
              </a:ext>
            </a:extLst>
          </p:cNvPr>
          <p:cNvGrpSpPr/>
          <p:nvPr/>
        </p:nvGrpSpPr>
        <p:grpSpPr>
          <a:xfrm>
            <a:off x="1110860" y="1629793"/>
            <a:ext cx="5440950" cy="3391588"/>
            <a:chOff x="1851525" y="1236975"/>
            <a:chExt cx="5440950" cy="3391588"/>
          </a:xfrm>
        </p:grpSpPr>
        <p:pic>
          <p:nvPicPr>
            <p:cNvPr id="4" name="Shape 212">
              <a:extLst>
                <a:ext uri="{FF2B5EF4-FFF2-40B4-BE49-F238E27FC236}">
                  <a16:creationId xmlns:a16="http://schemas.microsoft.com/office/drawing/2014/main" id="{FAE439DE-CEBB-40B9-9BAE-A1396B8A5212}"/>
                </a:ext>
              </a:extLst>
            </p:cNvPr>
            <p:cNvPicPr preferRelativeResize="0"/>
            <p:nvPr/>
          </p:nvPicPr>
          <p:blipFill>
            <a:blip r:embed="rId2">
              <a:alphaModFix/>
            </a:blip>
            <a:stretch>
              <a:fillRect/>
            </a:stretch>
          </p:blipFill>
          <p:spPr>
            <a:xfrm>
              <a:off x="3454675" y="1236975"/>
              <a:ext cx="522300" cy="522300"/>
            </a:xfrm>
            <a:prstGeom prst="rect">
              <a:avLst/>
            </a:prstGeom>
            <a:noFill/>
            <a:ln>
              <a:noFill/>
            </a:ln>
          </p:spPr>
        </p:pic>
        <p:pic>
          <p:nvPicPr>
            <p:cNvPr id="5" name="Shape 213">
              <a:extLst>
                <a:ext uri="{FF2B5EF4-FFF2-40B4-BE49-F238E27FC236}">
                  <a16:creationId xmlns:a16="http://schemas.microsoft.com/office/drawing/2014/main" id="{A0093E46-312D-4472-83C7-9D6D32D43905}"/>
                </a:ext>
              </a:extLst>
            </p:cNvPr>
            <p:cNvPicPr preferRelativeResize="0"/>
            <p:nvPr/>
          </p:nvPicPr>
          <p:blipFill>
            <a:blip r:embed="rId3">
              <a:alphaModFix/>
            </a:blip>
            <a:stretch>
              <a:fillRect/>
            </a:stretch>
          </p:blipFill>
          <p:spPr>
            <a:xfrm>
              <a:off x="3472813" y="1817350"/>
              <a:ext cx="486025" cy="486025"/>
            </a:xfrm>
            <a:prstGeom prst="rect">
              <a:avLst/>
            </a:prstGeom>
            <a:noFill/>
            <a:ln>
              <a:noFill/>
            </a:ln>
          </p:spPr>
        </p:pic>
        <p:pic>
          <p:nvPicPr>
            <p:cNvPr id="6" name="Shape 214">
              <a:extLst>
                <a:ext uri="{FF2B5EF4-FFF2-40B4-BE49-F238E27FC236}">
                  <a16:creationId xmlns:a16="http://schemas.microsoft.com/office/drawing/2014/main" id="{E134EFC8-437E-4AD1-A7D9-292C51109252}"/>
                </a:ext>
              </a:extLst>
            </p:cNvPr>
            <p:cNvPicPr preferRelativeResize="0"/>
            <p:nvPr/>
          </p:nvPicPr>
          <p:blipFill>
            <a:blip r:embed="rId2">
              <a:alphaModFix/>
            </a:blip>
            <a:stretch>
              <a:fillRect/>
            </a:stretch>
          </p:blipFill>
          <p:spPr>
            <a:xfrm>
              <a:off x="5304650" y="1236975"/>
              <a:ext cx="522300" cy="522300"/>
            </a:xfrm>
            <a:prstGeom prst="rect">
              <a:avLst/>
            </a:prstGeom>
            <a:noFill/>
            <a:ln>
              <a:noFill/>
            </a:ln>
          </p:spPr>
        </p:pic>
        <p:pic>
          <p:nvPicPr>
            <p:cNvPr id="7" name="Shape 215">
              <a:extLst>
                <a:ext uri="{FF2B5EF4-FFF2-40B4-BE49-F238E27FC236}">
                  <a16:creationId xmlns:a16="http://schemas.microsoft.com/office/drawing/2014/main" id="{42FC2730-148B-4307-8679-8654EA33C976}"/>
                </a:ext>
              </a:extLst>
            </p:cNvPr>
            <p:cNvPicPr preferRelativeResize="0"/>
            <p:nvPr/>
          </p:nvPicPr>
          <p:blipFill>
            <a:blip r:embed="rId3">
              <a:alphaModFix/>
            </a:blip>
            <a:stretch>
              <a:fillRect/>
            </a:stretch>
          </p:blipFill>
          <p:spPr>
            <a:xfrm>
              <a:off x="5322788" y="1817350"/>
              <a:ext cx="486025" cy="486025"/>
            </a:xfrm>
            <a:prstGeom prst="rect">
              <a:avLst/>
            </a:prstGeom>
            <a:noFill/>
            <a:ln>
              <a:noFill/>
            </a:ln>
          </p:spPr>
        </p:pic>
        <p:pic>
          <p:nvPicPr>
            <p:cNvPr id="8" name="Shape 216">
              <a:extLst>
                <a:ext uri="{FF2B5EF4-FFF2-40B4-BE49-F238E27FC236}">
                  <a16:creationId xmlns:a16="http://schemas.microsoft.com/office/drawing/2014/main" id="{4106E80A-2008-4C2E-B4D9-BE107E41193F}"/>
                </a:ext>
              </a:extLst>
            </p:cNvPr>
            <p:cNvPicPr preferRelativeResize="0"/>
            <p:nvPr/>
          </p:nvPicPr>
          <p:blipFill>
            <a:blip r:embed="rId2">
              <a:alphaModFix/>
            </a:blip>
            <a:stretch>
              <a:fillRect/>
            </a:stretch>
          </p:blipFill>
          <p:spPr>
            <a:xfrm>
              <a:off x="1851525" y="2680675"/>
              <a:ext cx="522300" cy="522300"/>
            </a:xfrm>
            <a:prstGeom prst="rect">
              <a:avLst/>
            </a:prstGeom>
            <a:noFill/>
            <a:ln>
              <a:noFill/>
            </a:ln>
          </p:spPr>
        </p:pic>
        <p:pic>
          <p:nvPicPr>
            <p:cNvPr id="9" name="Shape 217">
              <a:extLst>
                <a:ext uri="{FF2B5EF4-FFF2-40B4-BE49-F238E27FC236}">
                  <a16:creationId xmlns:a16="http://schemas.microsoft.com/office/drawing/2014/main" id="{1DBCFF32-89A8-4565-9B92-4F35BAC573C7}"/>
                </a:ext>
              </a:extLst>
            </p:cNvPr>
            <p:cNvPicPr preferRelativeResize="0"/>
            <p:nvPr/>
          </p:nvPicPr>
          <p:blipFill>
            <a:blip r:embed="rId3">
              <a:alphaModFix/>
            </a:blip>
            <a:stretch>
              <a:fillRect/>
            </a:stretch>
          </p:blipFill>
          <p:spPr>
            <a:xfrm>
              <a:off x="2457288" y="2698813"/>
              <a:ext cx="486025" cy="486025"/>
            </a:xfrm>
            <a:prstGeom prst="rect">
              <a:avLst/>
            </a:prstGeom>
            <a:noFill/>
            <a:ln>
              <a:noFill/>
            </a:ln>
          </p:spPr>
        </p:pic>
        <p:pic>
          <p:nvPicPr>
            <p:cNvPr id="10" name="Shape 218">
              <a:extLst>
                <a:ext uri="{FF2B5EF4-FFF2-40B4-BE49-F238E27FC236}">
                  <a16:creationId xmlns:a16="http://schemas.microsoft.com/office/drawing/2014/main" id="{CFAA6B0F-C519-4DF0-B764-1CEF4A48335E}"/>
                </a:ext>
              </a:extLst>
            </p:cNvPr>
            <p:cNvPicPr preferRelativeResize="0"/>
            <p:nvPr/>
          </p:nvPicPr>
          <p:blipFill>
            <a:blip r:embed="rId2">
              <a:alphaModFix/>
            </a:blip>
            <a:stretch>
              <a:fillRect/>
            </a:stretch>
          </p:blipFill>
          <p:spPr>
            <a:xfrm>
              <a:off x="2451850" y="4106250"/>
              <a:ext cx="522300" cy="522300"/>
            </a:xfrm>
            <a:prstGeom prst="rect">
              <a:avLst/>
            </a:prstGeom>
            <a:noFill/>
            <a:ln>
              <a:noFill/>
            </a:ln>
          </p:spPr>
        </p:pic>
        <p:pic>
          <p:nvPicPr>
            <p:cNvPr id="11" name="Shape 219">
              <a:extLst>
                <a:ext uri="{FF2B5EF4-FFF2-40B4-BE49-F238E27FC236}">
                  <a16:creationId xmlns:a16="http://schemas.microsoft.com/office/drawing/2014/main" id="{E45A67FF-747E-4E79-B1EF-7D8031C75839}"/>
                </a:ext>
              </a:extLst>
            </p:cNvPr>
            <p:cNvPicPr preferRelativeResize="0"/>
            <p:nvPr/>
          </p:nvPicPr>
          <p:blipFill>
            <a:blip r:embed="rId3">
              <a:alphaModFix/>
            </a:blip>
            <a:stretch>
              <a:fillRect/>
            </a:stretch>
          </p:blipFill>
          <p:spPr>
            <a:xfrm>
              <a:off x="3057613" y="4124388"/>
              <a:ext cx="486025" cy="486025"/>
            </a:xfrm>
            <a:prstGeom prst="rect">
              <a:avLst/>
            </a:prstGeom>
            <a:noFill/>
            <a:ln>
              <a:noFill/>
            </a:ln>
          </p:spPr>
        </p:pic>
        <p:pic>
          <p:nvPicPr>
            <p:cNvPr id="12" name="Shape 220">
              <a:extLst>
                <a:ext uri="{FF2B5EF4-FFF2-40B4-BE49-F238E27FC236}">
                  <a16:creationId xmlns:a16="http://schemas.microsoft.com/office/drawing/2014/main" id="{330FC6C0-2529-4DB1-A075-741032E46606}"/>
                </a:ext>
              </a:extLst>
            </p:cNvPr>
            <p:cNvPicPr preferRelativeResize="0"/>
            <p:nvPr/>
          </p:nvPicPr>
          <p:blipFill>
            <a:blip r:embed="rId2">
              <a:alphaModFix/>
            </a:blip>
            <a:stretch>
              <a:fillRect/>
            </a:stretch>
          </p:blipFill>
          <p:spPr>
            <a:xfrm>
              <a:off x="6770175" y="2680675"/>
              <a:ext cx="522300" cy="522300"/>
            </a:xfrm>
            <a:prstGeom prst="rect">
              <a:avLst/>
            </a:prstGeom>
            <a:noFill/>
            <a:ln>
              <a:noFill/>
            </a:ln>
          </p:spPr>
        </p:pic>
        <p:pic>
          <p:nvPicPr>
            <p:cNvPr id="13" name="Shape 221">
              <a:extLst>
                <a:ext uri="{FF2B5EF4-FFF2-40B4-BE49-F238E27FC236}">
                  <a16:creationId xmlns:a16="http://schemas.microsoft.com/office/drawing/2014/main" id="{DBD94949-EFF8-4F12-A384-3AF3FEFFB96D}"/>
                </a:ext>
              </a:extLst>
            </p:cNvPr>
            <p:cNvPicPr preferRelativeResize="0"/>
            <p:nvPr/>
          </p:nvPicPr>
          <p:blipFill>
            <a:blip r:embed="rId3">
              <a:alphaModFix/>
            </a:blip>
            <a:stretch>
              <a:fillRect/>
            </a:stretch>
          </p:blipFill>
          <p:spPr>
            <a:xfrm>
              <a:off x="6164438" y="2698813"/>
              <a:ext cx="486025" cy="486025"/>
            </a:xfrm>
            <a:prstGeom prst="rect">
              <a:avLst/>
            </a:prstGeom>
            <a:noFill/>
            <a:ln>
              <a:noFill/>
            </a:ln>
          </p:spPr>
        </p:pic>
        <p:pic>
          <p:nvPicPr>
            <p:cNvPr id="14" name="Shape 222">
              <a:extLst>
                <a:ext uri="{FF2B5EF4-FFF2-40B4-BE49-F238E27FC236}">
                  <a16:creationId xmlns:a16="http://schemas.microsoft.com/office/drawing/2014/main" id="{CFD4AC08-DBE3-4279-8575-A8214F2D530A}"/>
                </a:ext>
              </a:extLst>
            </p:cNvPr>
            <p:cNvPicPr preferRelativeResize="0"/>
            <p:nvPr/>
          </p:nvPicPr>
          <p:blipFill>
            <a:blip r:embed="rId2">
              <a:alphaModFix/>
            </a:blip>
            <a:stretch>
              <a:fillRect/>
            </a:stretch>
          </p:blipFill>
          <p:spPr>
            <a:xfrm>
              <a:off x="6169850" y="4106263"/>
              <a:ext cx="522300" cy="522300"/>
            </a:xfrm>
            <a:prstGeom prst="rect">
              <a:avLst/>
            </a:prstGeom>
            <a:noFill/>
            <a:ln>
              <a:noFill/>
            </a:ln>
          </p:spPr>
        </p:pic>
        <p:pic>
          <p:nvPicPr>
            <p:cNvPr id="15" name="Shape 223">
              <a:extLst>
                <a:ext uri="{FF2B5EF4-FFF2-40B4-BE49-F238E27FC236}">
                  <a16:creationId xmlns:a16="http://schemas.microsoft.com/office/drawing/2014/main" id="{00AF099E-AF47-4D6F-B3AE-53F1D1B5F0AE}"/>
                </a:ext>
              </a:extLst>
            </p:cNvPr>
            <p:cNvPicPr preferRelativeResize="0"/>
            <p:nvPr/>
          </p:nvPicPr>
          <p:blipFill>
            <a:blip r:embed="rId3">
              <a:alphaModFix/>
            </a:blip>
            <a:stretch>
              <a:fillRect/>
            </a:stretch>
          </p:blipFill>
          <p:spPr>
            <a:xfrm>
              <a:off x="5564113" y="4124400"/>
              <a:ext cx="486025" cy="486025"/>
            </a:xfrm>
            <a:prstGeom prst="rect">
              <a:avLst/>
            </a:prstGeom>
            <a:noFill/>
            <a:ln>
              <a:noFill/>
            </a:ln>
          </p:spPr>
        </p:pic>
        <p:cxnSp>
          <p:nvCxnSpPr>
            <p:cNvPr id="16" name="Shape 224">
              <a:extLst>
                <a:ext uri="{FF2B5EF4-FFF2-40B4-BE49-F238E27FC236}">
                  <a16:creationId xmlns:a16="http://schemas.microsoft.com/office/drawing/2014/main" id="{279A1CF4-B03D-418E-B396-7A32D08B21C7}"/>
                </a:ext>
              </a:extLst>
            </p:cNvPr>
            <p:cNvCxnSpPr>
              <a:stCxn id="9" idx="0"/>
              <a:endCxn id="5" idx="1"/>
            </p:cNvCxnSpPr>
            <p:nvPr/>
          </p:nvCxnSpPr>
          <p:spPr>
            <a:xfrm rot="10800000" flipH="1">
              <a:off x="2700300" y="2060413"/>
              <a:ext cx="772500" cy="638400"/>
            </a:xfrm>
            <a:prstGeom prst="straightConnector1">
              <a:avLst/>
            </a:prstGeom>
            <a:noFill/>
            <a:ln w="9525" cap="flat" cmpd="sng">
              <a:solidFill>
                <a:schemeClr val="dk2"/>
              </a:solidFill>
              <a:prstDash val="solid"/>
              <a:round/>
              <a:headEnd type="stealth" w="med" len="med"/>
              <a:tailEnd type="stealth" w="med" len="med"/>
            </a:ln>
          </p:spPr>
        </p:cxnSp>
        <p:cxnSp>
          <p:nvCxnSpPr>
            <p:cNvPr id="17" name="Shape 225">
              <a:extLst>
                <a:ext uri="{FF2B5EF4-FFF2-40B4-BE49-F238E27FC236}">
                  <a16:creationId xmlns:a16="http://schemas.microsoft.com/office/drawing/2014/main" id="{12089A3A-8377-4383-9E56-82B12959E3CC}"/>
                </a:ext>
              </a:extLst>
            </p:cNvPr>
            <p:cNvCxnSpPr>
              <a:stCxn id="9" idx="2"/>
              <a:endCxn id="11" idx="0"/>
            </p:cNvCxnSpPr>
            <p:nvPr/>
          </p:nvCxnSpPr>
          <p:spPr>
            <a:xfrm>
              <a:off x="2700300" y="3184838"/>
              <a:ext cx="600300" cy="939600"/>
            </a:xfrm>
            <a:prstGeom prst="straightConnector1">
              <a:avLst/>
            </a:prstGeom>
            <a:noFill/>
            <a:ln w="9525" cap="flat" cmpd="sng">
              <a:solidFill>
                <a:schemeClr val="dk2"/>
              </a:solidFill>
              <a:prstDash val="solid"/>
              <a:round/>
              <a:headEnd type="stealth" w="med" len="med"/>
              <a:tailEnd type="stealth" w="med" len="med"/>
            </a:ln>
          </p:spPr>
        </p:cxnSp>
        <p:cxnSp>
          <p:nvCxnSpPr>
            <p:cNvPr id="18" name="Shape 226">
              <a:extLst>
                <a:ext uri="{FF2B5EF4-FFF2-40B4-BE49-F238E27FC236}">
                  <a16:creationId xmlns:a16="http://schemas.microsoft.com/office/drawing/2014/main" id="{8C875895-1EDA-43AA-B1E9-DE2D84E34102}"/>
                </a:ext>
              </a:extLst>
            </p:cNvPr>
            <p:cNvCxnSpPr>
              <a:endCxn id="15" idx="1"/>
            </p:cNvCxnSpPr>
            <p:nvPr/>
          </p:nvCxnSpPr>
          <p:spPr>
            <a:xfrm>
              <a:off x="3543613" y="4367413"/>
              <a:ext cx="2020500" cy="0"/>
            </a:xfrm>
            <a:prstGeom prst="straightConnector1">
              <a:avLst/>
            </a:prstGeom>
            <a:noFill/>
            <a:ln w="9525" cap="flat" cmpd="sng">
              <a:solidFill>
                <a:schemeClr val="dk2"/>
              </a:solidFill>
              <a:prstDash val="solid"/>
              <a:round/>
              <a:headEnd type="stealth" w="med" len="med"/>
              <a:tailEnd type="stealth" w="med" len="med"/>
            </a:ln>
          </p:spPr>
        </p:cxnSp>
        <p:cxnSp>
          <p:nvCxnSpPr>
            <p:cNvPr id="19" name="Shape 227">
              <a:extLst>
                <a:ext uri="{FF2B5EF4-FFF2-40B4-BE49-F238E27FC236}">
                  <a16:creationId xmlns:a16="http://schemas.microsoft.com/office/drawing/2014/main" id="{AF11F9A1-FFCB-47F5-87BD-830725AB8DC0}"/>
                </a:ext>
              </a:extLst>
            </p:cNvPr>
            <p:cNvCxnSpPr>
              <a:stCxn id="15" idx="0"/>
              <a:endCxn id="13" idx="2"/>
            </p:cNvCxnSpPr>
            <p:nvPr/>
          </p:nvCxnSpPr>
          <p:spPr>
            <a:xfrm rot="10800000" flipH="1">
              <a:off x="5807125" y="3184800"/>
              <a:ext cx="600300" cy="939600"/>
            </a:xfrm>
            <a:prstGeom prst="straightConnector1">
              <a:avLst/>
            </a:prstGeom>
            <a:noFill/>
            <a:ln w="9525" cap="flat" cmpd="sng">
              <a:solidFill>
                <a:schemeClr val="dk2"/>
              </a:solidFill>
              <a:prstDash val="solid"/>
              <a:round/>
              <a:headEnd type="stealth" w="med" len="med"/>
              <a:tailEnd type="stealth" w="med" len="med"/>
            </a:ln>
          </p:spPr>
        </p:cxnSp>
        <p:cxnSp>
          <p:nvCxnSpPr>
            <p:cNvPr id="20" name="Shape 228">
              <a:extLst>
                <a:ext uri="{FF2B5EF4-FFF2-40B4-BE49-F238E27FC236}">
                  <a16:creationId xmlns:a16="http://schemas.microsoft.com/office/drawing/2014/main" id="{DFBC2DCF-92A1-4400-BBE4-14F594FB0850}"/>
                </a:ext>
              </a:extLst>
            </p:cNvPr>
            <p:cNvCxnSpPr>
              <a:stCxn id="13" idx="0"/>
              <a:endCxn id="7" idx="3"/>
            </p:cNvCxnSpPr>
            <p:nvPr/>
          </p:nvCxnSpPr>
          <p:spPr>
            <a:xfrm rot="10800000">
              <a:off x="5808950" y="2060413"/>
              <a:ext cx="598500" cy="638400"/>
            </a:xfrm>
            <a:prstGeom prst="straightConnector1">
              <a:avLst/>
            </a:prstGeom>
            <a:noFill/>
            <a:ln w="9525" cap="flat" cmpd="sng">
              <a:solidFill>
                <a:schemeClr val="dk2"/>
              </a:solidFill>
              <a:prstDash val="solid"/>
              <a:round/>
              <a:headEnd type="stealth" w="med" len="med"/>
              <a:tailEnd type="stealth" w="med" len="med"/>
            </a:ln>
          </p:spPr>
        </p:cxnSp>
        <p:cxnSp>
          <p:nvCxnSpPr>
            <p:cNvPr id="21" name="Shape 229">
              <a:extLst>
                <a:ext uri="{FF2B5EF4-FFF2-40B4-BE49-F238E27FC236}">
                  <a16:creationId xmlns:a16="http://schemas.microsoft.com/office/drawing/2014/main" id="{4C7E0142-8E40-4DF2-ABD7-5A42DC41549D}"/>
                </a:ext>
              </a:extLst>
            </p:cNvPr>
            <p:cNvCxnSpPr>
              <a:stCxn id="5" idx="3"/>
              <a:endCxn id="7" idx="1"/>
            </p:cNvCxnSpPr>
            <p:nvPr/>
          </p:nvCxnSpPr>
          <p:spPr>
            <a:xfrm>
              <a:off x="3958838" y="2060363"/>
              <a:ext cx="1364100" cy="0"/>
            </a:xfrm>
            <a:prstGeom prst="straightConnector1">
              <a:avLst/>
            </a:prstGeom>
            <a:noFill/>
            <a:ln w="9525" cap="flat" cmpd="sng">
              <a:solidFill>
                <a:schemeClr val="dk2"/>
              </a:solidFill>
              <a:prstDash val="solid"/>
              <a:round/>
              <a:headEnd type="stealth" w="med" len="med"/>
              <a:tailEnd type="stealth" w="med" len="med"/>
            </a:ln>
          </p:spPr>
        </p:cxnSp>
        <p:cxnSp>
          <p:nvCxnSpPr>
            <p:cNvPr id="22" name="Shape 230">
              <a:extLst>
                <a:ext uri="{FF2B5EF4-FFF2-40B4-BE49-F238E27FC236}">
                  <a16:creationId xmlns:a16="http://schemas.microsoft.com/office/drawing/2014/main" id="{054C5699-5BB7-4028-A553-06911F9FC0CB}"/>
                </a:ext>
              </a:extLst>
            </p:cNvPr>
            <p:cNvCxnSpPr>
              <a:stCxn id="9" idx="3"/>
              <a:endCxn id="13" idx="1"/>
            </p:cNvCxnSpPr>
            <p:nvPr/>
          </p:nvCxnSpPr>
          <p:spPr>
            <a:xfrm>
              <a:off x="2943313" y="2941825"/>
              <a:ext cx="3221100" cy="0"/>
            </a:xfrm>
            <a:prstGeom prst="straightConnector1">
              <a:avLst/>
            </a:prstGeom>
            <a:noFill/>
            <a:ln w="9525" cap="flat" cmpd="sng">
              <a:solidFill>
                <a:schemeClr val="dk2"/>
              </a:solidFill>
              <a:prstDash val="solid"/>
              <a:round/>
              <a:headEnd type="stealth" w="med" len="med"/>
              <a:tailEnd type="stealth" w="med" len="med"/>
            </a:ln>
          </p:spPr>
        </p:cxnSp>
        <p:cxnSp>
          <p:nvCxnSpPr>
            <p:cNvPr id="23" name="Shape 231">
              <a:extLst>
                <a:ext uri="{FF2B5EF4-FFF2-40B4-BE49-F238E27FC236}">
                  <a16:creationId xmlns:a16="http://schemas.microsoft.com/office/drawing/2014/main" id="{F291FA3A-3E33-4A41-8ED3-89D7D7900ADA}"/>
                </a:ext>
              </a:extLst>
            </p:cNvPr>
            <p:cNvCxnSpPr/>
            <p:nvPr/>
          </p:nvCxnSpPr>
          <p:spPr>
            <a:xfrm rot="10800000" flipH="1">
              <a:off x="2974375" y="2270725"/>
              <a:ext cx="2321400" cy="442500"/>
            </a:xfrm>
            <a:prstGeom prst="straightConnector1">
              <a:avLst/>
            </a:prstGeom>
            <a:noFill/>
            <a:ln w="9525" cap="flat" cmpd="sng">
              <a:solidFill>
                <a:schemeClr val="dk2"/>
              </a:solidFill>
              <a:prstDash val="solid"/>
              <a:round/>
              <a:headEnd type="stealth" w="med" len="med"/>
              <a:tailEnd type="stealth" w="med" len="med"/>
            </a:ln>
          </p:spPr>
        </p:cxnSp>
        <p:cxnSp>
          <p:nvCxnSpPr>
            <p:cNvPr id="24" name="Shape 232">
              <a:extLst>
                <a:ext uri="{FF2B5EF4-FFF2-40B4-BE49-F238E27FC236}">
                  <a16:creationId xmlns:a16="http://schemas.microsoft.com/office/drawing/2014/main" id="{9296307F-90C5-4BF2-BF23-0496763FAE35}"/>
                </a:ext>
              </a:extLst>
            </p:cNvPr>
            <p:cNvCxnSpPr/>
            <p:nvPr/>
          </p:nvCxnSpPr>
          <p:spPr>
            <a:xfrm>
              <a:off x="2967125" y="3141225"/>
              <a:ext cx="2524500" cy="1095600"/>
            </a:xfrm>
            <a:prstGeom prst="straightConnector1">
              <a:avLst/>
            </a:prstGeom>
            <a:noFill/>
            <a:ln w="9525" cap="flat" cmpd="sng">
              <a:solidFill>
                <a:schemeClr val="dk2"/>
              </a:solidFill>
              <a:prstDash val="solid"/>
              <a:round/>
              <a:headEnd type="stealth" w="med" len="med"/>
              <a:tailEnd type="stealth" w="med" len="med"/>
            </a:ln>
          </p:spPr>
        </p:cxnSp>
        <p:cxnSp>
          <p:nvCxnSpPr>
            <p:cNvPr id="25" name="Shape 233">
              <a:extLst>
                <a:ext uri="{FF2B5EF4-FFF2-40B4-BE49-F238E27FC236}">
                  <a16:creationId xmlns:a16="http://schemas.microsoft.com/office/drawing/2014/main" id="{F2ED22CC-FB3C-4B66-A952-12D39EBB407A}"/>
                </a:ext>
              </a:extLst>
            </p:cNvPr>
            <p:cNvCxnSpPr/>
            <p:nvPr/>
          </p:nvCxnSpPr>
          <p:spPr>
            <a:xfrm flipH="1">
              <a:off x="3369500" y="2306950"/>
              <a:ext cx="127200" cy="1828200"/>
            </a:xfrm>
            <a:prstGeom prst="straightConnector1">
              <a:avLst/>
            </a:prstGeom>
            <a:noFill/>
            <a:ln w="9525" cap="flat" cmpd="sng">
              <a:solidFill>
                <a:schemeClr val="dk2"/>
              </a:solidFill>
              <a:prstDash val="solid"/>
              <a:round/>
              <a:headEnd type="stealth" w="med" len="med"/>
              <a:tailEnd type="stealth" w="med" len="med"/>
            </a:ln>
          </p:spPr>
        </p:cxnSp>
        <p:cxnSp>
          <p:nvCxnSpPr>
            <p:cNvPr id="26" name="Shape 234">
              <a:extLst>
                <a:ext uri="{FF2B5EF4-FFF2-40B4-BE49-F238E27FC236}">
                  <a16:creationId xmlns:a16="http://schemas.microsoft.com/office/drawing/2014/main" id="{AF4437B2-BADB-40C3-A2BD-610958553FBA}"/>
                </a:ext>
              </a:extLst>
            </p:cNvPr>
            <p:cNvCxnSpPr/>
            <p:nvPr/>
          </p:nvCxnSpPr>
          <p:spPr>
            <a:xfrm>
              <a:off x="4004525" y="2256175"/>
              <a:ext cx="2103900" cy="457200"/>
            </a:xfrm>
            <a:prstGeom prst="straightConnector1">
              <a:avLst/>
            </a:prstGeom>
            <a:noFill/>
            <a:ln w="9525" cap="flat" cmpd="sng">
              <a:solidFill>
                <a:schemeClr val="dk2"/>
              </a:solidFill>
              <a:prstDash val="solid"/>
              <a:round/>
              <a:headEnd type="stealth" w="med" len="med"/>
              <a:tailEnd type="stealth" w="med" len="med"/>
            </a:ln>
          </p:spPr>
        </p:cxnSp>
        <p:cxnSp>
          <p:nvCxnSpPr>
            <p:cNvPr id="27" name="Shape 235">
              <a:extLst>
                <a:ext uri="{FF2B5EF4-FFF2-40B4-BE49-F238E27FC236}">
                  <a16:creationId xmlns:a16="http://schemas.microsoft.com/office/drawing/2014/main" id="{F4C24F0F-0203-4110-A3C9-D5A2C97E442C}"/>
                </a:ext>
              </a:extLst>
            </p:cNvPr>
            <p:cNvCxnSpPr>
              <a:stCxn id="5" idx="2"/>
            </p:cNvCxnSpPr>
            <p:nvPr/>
          </p:nvCxnSpPr>
          <p:spPr>
            <a:xfrm>
              <a:off x="3715825" y="2303375"/>
              <a:ext cx="1826700" cy="1817100"/>
            </a:xfrm>
            <a:prstGeom prst="straightConnector1">
              <a:avLst/>
            </a:prstGeom>
            <a:noFill/>
            <a:ln w="9525" cap="flat" cmpd="sng">
              <a:solidFill>
                <a:schemeClr val="dk2"/>
              </a:solidFill>
              <a:prstDash val="solid"/>
              <a:round/>
              <a:headEnd type="stealth" w="med" len="med"/>
              <a:tailEnd type="stealth" w="med" len="med"/>
            </a:ln>
          </p:spPr>
        </p:cxnSp>
        <p:cxnSp>
          <p:nvCxnSpPr>
            <p:cNvPr id="28" name="Shape 236">
              <a:extLst>
                <a:ext uri="{FF2B5EF4-FFF2-40B4-BE49-F238E27FC236}">
                  <a16:creationId xmlns:a16="http://schemas.microsoft.com/office/drawing/2014/main" id="{AB9E60CD-AC84-4B2C-9100-E8AB3B3C054A}"/>
                </a:ext>
              </a:extLst>
            </p:cNvPr>
            <p:cNvCxnSpPr/>
            <p:nvPr/>
          </p:nvCxnSpPr>
          <p:spPr>
            <a:xfrm flipH="1">
              <a:off x="5658475" y="2321475"/>
              <a:ext cx="65400" cy="1770000"/>
            </a:xfrm>
            <a:prstGeom prst="straightConnector1">
              <a:avLst/>
            </a:prstGeom>
            <a:noFill/>
            <a:ln w="9525" cap="flat" cmpd="sng">
              <a:solidFill>
                <a:schemeClr val="dk2"/>
              </a:solidFill>
              <a:prstDash val="solid"/>
              <a:round/>
              <a:headEnd type="stealth" w="med" len="med"/>
              <a:tailEnd type="stealth" w="med" len="med"/>
            </a:ln>
          </p:spPr>
        </p:cxnSp>
        <p:cxnSp>
          <p:nvCxnSpPr>
            <p:cNvPr id="29" name="Shape 237">
              <a:extLst>
                <a:ext uri="{FF2B5EF4-FFF2-40B4-BE49-F238E27FC236}">
                  <a16:creationId xmlns:a16="http://schemas.microsoft.com/office/drawing/2014/main" id="{2E8D79DA-F706-408C-A050-83A838D2D40A}"/>
                </a:ext>
              </a:extLst>
            </p:cNvPr>
            <p:cNvCxnSpPr>
              <a:cxnSpLocks/>
            </p:cNvCxnSpPr>
            <p:nvPr/>
          </p:nvCxnSpPr>
          <p:spPr>
            <a:xfrm flipH="1">
              <a:off x="4241863" y="2679337"/>
              <a:ext cx="2040000" cy="1802700"/>
            </a:xfrm>
            <a:prstGeom prst="straightConnector1">
              <a:avLst/>
            </a:prstGeom>
            <a:noFill/>
            <a:ln w="9525" cap="flat" cmpd="sng">
              <a:solidFill>
                <a:schemeClr val="dk2"/>
              </a:solidFill>
              <a:prstDash val="solid"/>
              <a:round/>
              <a:headEnd type="stealth" w="med" len="med"/>
              <a:tailEnd type="stealth" w="med" len="med"/>
            </a:ln>
          </p:spPr>
        </p:cxnSp>
        <p:cxnSp>
          <p:nvCxnSpPr>
            <p:cNvPr id="30" name="Shape 238">
              <a:extLst>
                <a:ext uri="{FF2B5EF4-FFF2-40B4-BE49-F238E27FC236}">
                  <a16:creationId xmlns:a16="http://schemas.microsoft.com/office/drawing/2014/main" id="{FCCE756D-2507-448C-87AB-F2E932C24B38}"/>
                </a:ext>
              </a:extLst>
            </p:cNvPr>
            <p:cNvCxnSpPr/>
            <p:nvPr/>
          </p:nvCxnSpPr>
          <p:spPr>
            <a:xfrm flipH="1">
              <a:off x="3598375" y="3155750"/>
              <a:ext cx="2524500" cy="1066500"/>
            </a:xfrm>
            <a:prstGeom prst="straightConnector1">
              <a:avLst/>
            </a:prstGeom>
            <a:noFill/>
            <a:ln w="9525" cap="flat" cmpd="sng">
              <a:solidFill>
                <a:schemeClr val="dk2"/>
              </a:solidFill>
              <a:prstDash val="solid"/>
              <a:round/>
              <a:headEnd type="stealth" w="med" len="med"/>
              <a:tailEnd type="stealth" w="med" len="med"/>
            </a:ln>
          </p:spPr>
        </p:cxnSp>
      </p:grpSp>
    </p:spTree>
    <p:extLst>
      <p:ext uri="{BB962C8B-B14F-4D97-AF65-F5344CB8AC3E}">
        <p14:creationId xmlns:p14="http://schemas.microsoft.com/office/powerpoint/2010/main" val="2283354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F16CFF-F2FD-4E89-B30E-8CFDF5581166}"/>
              </a:ext>
            </a:extLst>
          </p:cNvPr>
          <p:cNvSpPr>
            <a:spLocks noGrp="1"/>
          </p:cNvSpPr>
          <p:nvPr>
            <p:ph type="body" sz="quarter" idx="4294967295"/>
          </p:nvPr>
        </p:nvSpPr>
        <p:spPr>
          <a:xfrm>
            <a:off x="0" y="220663"/>
            <a:ext cx="6145213" cy="931862"/>
          </a:xfrm>
        </p:spPr>
        <p:txBody>
          <a:bodyPr>
            <a:noAutofit/>
          </a:bodyPr>
          <a:lstStyle/>
          <a:p>
            <a:pPr marL="0" indent="0">
              <a:buNone/>
            </a:pPr>
            <a:r>
              <a:rPr lang="en" sz="3200" b="1" dirty="0">
                <a:latin typeface="Times New Roman" panose="02020603050405020304" pitchFamily="18" charset="0"/>
                <a:cs typeface="Times New Roman" panose="02020603050405020304" pitchFamily="18" charset="0"/>
              </a:rPr>
              <a:t>	Trust Model on CA Network</a:t>
            </a:r>
            <a:endParaRPr lang="en-SG" sz="32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3E2A2EDE-EC6E-4D8C-A996-1457DBD6B1CC}"/>
              </a:ext>
            </a:extLst>
          </p:cNvPr>
          <p:cNvSpPr/>
          <p:nvPr/>
        </p:nvSpPr>
        <p:spPr>
          <a:xfrm>
            <a:off x="145774" y="2056735"/>
            <a:ext cx="4803913" cy="1890261"/>
          </a:xfrm>
          <a:prstGeom prst="rect">
            <a:avLst/>
          </a:prstGeom>
        </p:spPr>
        <p:txBody>
          <a:bodyPr wrap="square">
            <a:spAutoFit/>
          </a:bodyPr>
          <a:lstStyle/>
          <a:p>
            <a:pPr lvl="0" defTabSz="914400">
              <a:lnSpc>
                <a:spcPct val="115000"/>
              </a:lnSpc>
              <a:buClr>
                <a:srgbClr val="595959"/>
              </a:buClr>
              <a:buSzPts val="1800"/>
            </a:pPr>
            <a:r>
              <a:rPr lang="en-US" b="1" kern="0" dirty="0">
                <a:latin typeface="Arial"/>
                <a:cs typeface="Arial"/>
                <a:sym typeface="Arial"/>
              </a:rPr>
              <a:t>Cross-certification between certs</a:t>
            </a:r>
          </a:p>
          <a:p>
            <a:pPr lvl="0" defTabSz="914400">
              <a:lnSpc>
                <a:spcPct val="115000"/>
              </a:lnSpc>
              <a:spcBef>
                <a:spcPts val="1600"/>
              </a:spcBef>
              <a:spcAft>
                <a:spcPts val="1600"/>
              </a:spcAft>
              <a:buClr>
                <a:srgbClr val="595959"/>
              </a:buClr>
              <a:buSzPts val="1800"/>
            </a:pPr>
            <a:r>
              <a:rPr lang="en-US" kern="0" dirty="0">
                <a:latin typeface="Arial"/>
                <a:cs typeface="Arial"/>
                <a:sym typeface="Arial"/>
              </a:rPr>
              <a:t>Each Validating Node’s CA certificate should be signed and trusted by the verifier. In this case, </a:t>
            </a:r>
            <a:r>
              <a:rPr lang="en-US" i="1" kern="0" dirty="0">
                <a:latin typeface="Times New Roman"/>
                <a:ea typeface="Times New Roman"/>
                <a:cs typeface="Times New Roman"/>
                <a:sym typeface="Times New Roman"/>
              </a:rPr>
              <a:t>V</a:t>
            </a:r>
            <a:r>
              <a:rPr lang="en-US" i="1" kern="0" baseline="-25000" dirty="0">
                <a:latin typeface="Times New Roman"/>
                <a:ea typeface="Times New Roman"/>
                <a:cs typeface="Times New Roman"/>
                <a:sym typeface="Times New Roman"/>
              </a:rPr>
              <a:t>1</a:t>
            </a:r>
            <a:r>
              <a:rPr lang="en-US" kern="0" dirty="0">
                <a:latin typeface="Arial"/>
                <a:cs typeface="Arial"/>
                <a:sym typeface="Arial"/>
              </a:rPr>
              <a:t> signed and trusts </a:t>
            </a:r>
            <a:r>
              <a:rPr lang="en-US" i="1" kern="0" dirty="0">
                <a:latin typeface="Times New Roman"/>
                <a:ea typeface="Times New Roman"/>
                <a:cs typeface="Times New Roman"/>
                <a:sym typeface="Times New Roman"/>
              </a:rPr>
              <a:t>V</a:t>
            </a:r>
            <a:r>
              <a:rPr lang="en-US" i="1" kern="0" baseline="-25000" dirty="0">
                <a:latin typeface="Times New Roman"/>
                <a:ea typeface="Times New Roman"/>
                <a:cs typeface="Times New Roman"/>
                <a:sym typeface="Times New Roman"/>
              </a:rPr>
              <a:t>2</a:t>
            </a:r>
            <a:r>
              <a:rPr lang="en-US" kern="0" dirty="0">
                <a:latin typeface="Arial"/>
                <a:cs typeface="Arial"/>
                <a:sym typeface="Arial"/>
              </a:rPr>
              <a:t> before they can establish connection</a:t>
            </a:r>
          </a:p>
        </p:txBody>
      </p:sp>
      <p:grpSp>
        <p:nvGrpSpPr>
          <p:cNvPr id="6" name="Shape 250">
            <a:extLst>
              <a:ext uri="{FF2B5EF4-FFF2-40B4-BE49-F238E27FC236}">
                <a16:creationId xmlns:a16="http://schemas.microsoft.com/office/drawing/2014/main" id="{6079EE6B-AD8A-4CF8-8B17-7D7A4D20BFD6}"/>
              </a:ext>
            </a:extLst>
          </p:cNvPr>
          <p:cNvGrpSpPr/>
          <p:nvPr/>
        </p:nvGrpSpPr>
        <p:grpSpPr>
          <a:xfrm>
            <a:off x="5586025" y="1402769"/>
            <a:ext cx="5943366" cy="4481196"/>
            <a:chOff x="1851525" y="1236975"/>
            <a:chExt cx="5440950" cy="3391588"/>
          </a:xfrm>
        </p:grpSpPr>
        <p:pic>
          <p:nvPicPr>
            <p:cNvPr id="7" name="Shape 251">
              <a:extLst>
                <a:ext uri="{FF2B5EF4-FFF2-40B4-BE49-F238E27FC236}">
                  <a16:creationId xmlns:a16="http://schemas.microsoft.com/office/drawing/2014/main" id="{6D019BA9-B66D-4584-A93A-A0C671EDD3A4}"/>
                </a:ext>
              </a:extLst>
            </p:cNvPr>
            <p:cNvPicPr preferRelativeResize="0"/>
            <p:nvPr/>
          </p:nvPicPr>
          <p:blipFill>
            <a:blip r:embed="rId2">
              <a:alphaModFix/>
            </a:blip>
            <a:stretch>
              <a:fillRect/>
            </a:stretch>
          </p:blipFill>
          <p:spPr>
            <a:xfrm>
              <a:off x="3454675" y="1236975"/>
              <a:ext cx="522300" cy="522300"/>
            </a:xfrm>
            <a:prstGeom prst="rect">
              <a:avLst/>
            </a:prstGeom>
            <a:noFill/>
            <a:ln>
              <a:noFill/>
            </a:ln>
          </p:spPr>
        </p:pic>
        <p:pic>
          <p:nvPicPr>
            <p:cNvPr id="8" name="Shape 252">
              <a:extLst>
                <a:ext uri="{FF2B5EF4-FFF2-40B4-BE49-F238E27FC236}">
                  <a16:creationId xmlns:a16="http://schemas.microsoft.com/office/drawing/2014/main" id="{ED3AC7D6-2D84-4EB7-A748-BFA84C1DDA7A}"/>
                </a:ext>
              </a:extLst>
            </p:cNvPr>
            <p:cNvPicPr preferRelativeResize="0"/>
            <p:nvPr/>
          </p:nvPicPr>
          <p:blipFill>
            <a:blip r:embed="rId3">
              <a:alphaModFix/>
            </a:blip>
            <a:stretch>
              <a:fillRect/>
            </a:stretch>
          </p:blipFill>
          <p:spPr>
            <a:xfrm>
              <a:off x="3472813" y="1817350"/>
              <a:ext cx="486025" cy="486025"/>
            </a:xfrm>
            <a:prstGeom prst="rect">
              <a:avLst/>
            </a:prstGeom>
            <a:noFill/>
            <a:ln>
              <a:noFill/>
            </a:ln>
          </p:spPr>
        </p:pic>
        <p:pic>
          <p:nvPicPr>
            <p:cNvPr id="9" name="Shape 253">
              <a:extLst>
                <a:ext uri="{FF2B5EF4-FFF2-40B4-BE49-F238E27FC236}">
                  <a16:creationId xmlns:a16="http://schemas.microsoft.com/office/drawing/2014/main" id="{0489666A-FD69-4A21-A079-5C9BE018BBC9}"/>
                </a:ext>
              </a:extLst>
            </p:cNvPr>
            <p:cNvPicPr preferRelativeResize="0"/>
            <p:nvPr/>
          </p:nvPicPr>
          <p:blipFill>
            <a:blip r:embed="rId2">
              <a:alphaModFix/>
            </a:blip>
            <a:stretch>
              <a:fillRect/>
            </a:stretch>
          </p:blipFill>
          <p:spPr>
            <a:xfrm>
              <a:off x="5304650" y="1236975"/>
              <a:ext cx="522300" cy="522300"/>
            </a:xfrm>
            <a:prstGeom prst="rect">
              <a:avLst/>
            </a:prstGeom>
            <a:noFill/>
            <a:ln>
              <a:noFill/>
            </a:ln>
          </p:spPr>
        </p:pic>
        <p:pic>
          <p:nvPicPr>
            <p:cNvPr id="10" name="Shape 254">
              <a:extLst>
                <a:ext uri="{FF2B5EF4-FFF2-40B4-BE49-F238E27FC236}">
                  <a16:creationId xmlns:a16="http://schemas.microsoft.com/office/drawing/2014/main" id="{CBE7EDB4-A6E4-4865-994A-1DBE65FD82AD}"/>
                </a:ext>
              </a:extLst>
            </p:cNvPr>
            <p:cNvPicPr preferRelativeResize="0"/>
            <p:nvPr/>
          </p:nvPicPr>
          <p:blipFill>
            <a:blip r:embed="rId3">
              <a:alphaModFix/>
            </a:blip>
            <a:stretch>
              <a:fillRect/>
            </a:stretch>
          </p:blipFill>
          <p:spPr>
            <a:xfrm>
              <a:off x="5322788" y="1817350"/>
              <a:ext cx="486025" cy="486025"/>
            </a:xfrm>
            <a:prstGeom prst="rect">
              <a:avLst/>
            </a:prstGeom>
            <a:noFill/>
            <a:ln>
              <a:noFill/>
            </a:ln>
          </p:spPr>
        </p:pic>
        <p:pic>
          <p:nvPicPr>
            <p:cNvPr id="11" name="Shape 255">
              <a:extLst>
                <a:ext uri="{FF2B5EF4-FFF2-40B4-BE49-F238E27FC236}">
                  <a16:creationId xmlns:a16="http://schemas.microsoft.com/office/drawing/2014/main" id="{3C253E49-F27C-4FFA-8BA0-729252EEFDA6}"/>
                </a:ext>
              </a:extLst>
            </p:cNvPr>
            <p:cNvPicPr preferRelativeResize="0"/>
            <p:nvPr/>
          </p:nvPicPr>
          <p:blipFill>
            <a:blip r:embed="rId2">
              <a:alphaModFix/>
            </a:blip>
            <a:stretch>
              <a:fillRect/>
            </a:stretch>
          </p:blipFill>
          <p:spPr>
            <a:xfrm>
              <a:off x="1851525" y="2680675"/>
              <a:ext cx="522300" cy="522300"/>
            </a:xfrm>
            <a:prstGeom prst="rect">
              <a:avLst/>
            </a:prstGeom>
            <a:noFill/>
            <a:ln>
              <a:noFill/>
            </a:ln>
          </p:spPr>
        </p:pic>
        <p:pic>
          <p:nvPicPr>
            <p:cNvPr id="12" name="Shape 256">
              <a:extLst>
                <a:ext uri="{FF2B5EF4-FFF2-40B4-BE49-F238E27FC236}">
                  <a16:creationId xmlns:a16="http://schemas.microsoft.com/office/drawing/2014/main" id="{3B6ED7F6-2485-4FC7-9ED8-4EF139425176}"/>
                </a:ext>
              </a:extLst>
            </p:cNvPr>
            <p:cNvPicPr preferRelativeResize="0"/>
            <p:nvPr/>
          </p:nvPicPr>
          <p:blipFill>
            <a:blip r:embed="rId3">
              <a:alphaModFix/>
            </a:blip>
            <a:stretch>
              <a:fillRect/>
            </a:stretch>
          </p:blipFill>
          <p:spPr>
            <a:xfrm>
              <a:off x="2457288" y="2698813"/>
              <a:ext cx="486025" cy="486025"/>
            </a:xfrm>
            <a:prstGeom prst="rect">
              <a:avLst/>
            </a:prstGeom>
            <a:noFill/>
            <a:ln>
              <a:noFill/>
            </a:ln>
          </p:spPr>
        </p:pic>
        <p:pic>
          <p:nvPicPr>
            <p:cNvPr id="13" name="Shape 257">
              <a:extLst>
                <a:ext uri="{FF2B5EF4-FFF2-40B4-BE49-F238E27FC236}">
                  <a16:creationId xmlns:a16="http://schemas.microsoft.com/office/drawing/2014/main" id="{FA6691F0-72B5-4958-A170-21CE8D238168}"/>
                </a:ext>
              </a:extLst>
            </p:cNvPr>
            <p:cNvPicPr preferRelativeResize="0"/>
            <p:nvPr/>
          </p:nvPicPr>
          <p:blipFill>
            <a:blip r:embed="rId2">
              <a:alphaModFix/>
            </a:blip>
            <a:stretch>
              <a:fillRect/>
            </a:stretch>
          </p:blipFill>
          <p:spPr>
            <a:xfrm>
              <a:off x="2451850" y="4106250"/>
              <a:ext cx="522300" cy="522300"/>
            </a:xfrm>
            <a:prstGeom prst="rect">
              <a:avLst/>
            </a:prstGeom>
            <a:noFill/>
            <a:ln>
              <a:noFill/>
            </a:ln>
          </p:spPr>
        </p:pic>
        <p:pic>
          <p:nvPicPr>
            <p:cNvPr id="14" name="Shape 258">
              <a:extLst>
                <a:ext uri="{FF2B5EF4-FFF2-40B4-BE49-F238E27FC236}">
                  <a16:creationId xmlns:a16="http://schemas.microsoft.com/office/drawing/2014/main" id="{3B37EB3B-B0CE-424D-AA5C-644717216952}"/>
                </a:ext>
              </a:extLst>
            </p:cNvPr>
            <p:cNvPicPr preferRelativeResize="0"/>
            <p:nvPr/>
          </p:nvPicPr>
          <p:blipFill>
            <a:blip r:embed="rId3">
              <a:alphaModFix/>
            </a:blip>
            <a:stretch>
              <a:fillRect/>
            </a:stretch>
          </p:blipFill>
          <p:spPr>
            <a:xfrm>
              <a:off x="3057613" y="4124388"/>
              <a:ext cx="486025" cy="486025"/>
            </a:xfrm>
            <a:prstGeom prst="rect">
              <a:avLst/>
            </a:prstGeom>
            <a:noFill/>
            <a:ln>
              <a:noFill/>
            </a:ln>
          </p:spPr>
        </p:pic>
        <p:pic>
          <p:nvPicPr>
            <p:cNvPr id="15" name="Shape 259">
              <a:extLst>
                <a:ext uri="{FF2B5EF4-FFF2-40B4-BE49-F238E27FC236}">
                  <a16:creationId xmlns:a16="http://schemas.microsoft.com/office/drawing/2014/main" id="{5DA594C0-B65D-4F2F-9E5F-2806CBA3A070}"/>
                </a:ext>
              </a:extLst>
            </p:cNvPr>
            <p:cNvPicPr preferRelativeResize="0"/>
            <p:nvPr/>
          </p:nvPicPr>
          <p:blipFill>
            <a:blip r:embed="rId2">
              <a:alphaModFix/>
            </a:blip>
            <a:stretch>
              <a:fillRect/>
            </a:stretch>
          </p:blipFill>
          <p:spPr>
            <a:xfrm>
              <a:off x="6770175" y="2680675"/>
              <a:ext cx="522300" cy="522300"/>
            </a:xfrm>
            <a:prstGeom prst="rect">
              <a:avLst/>
            </a:prstGeom>
            <a:noFill/>
            <a:ln>
              <a:noFill/>
            </a:ln>
          </p:spPr>
        </p:pic>
        <p:pic>
          <p:nvPicPr>
            <p:cNvPr id="16" name="Shape 260">
              <a:extLst>
                <a:ext uri="{FF2B5EF4-FFF2-40B4-BE49-F238E27FC236}">
                  <a16:creationId xmlns:a16="http://schemas.microsoft.com/office/drawing/2014/main" id="{66ABA4A1-1586-402B-8643-3FB4F4CAE421}"/>
                </a:ext>
              </a:extLst>
            </p:cNvPr>
            <p:cNvPicPr preferRelativeResize="0"/>
            <p:nvPr/>
          </p:nvPicPr>
          <p:blipFill>
            <a:blip r:embed="rId3">
              <a:alphaModFix/>
            </a:blip>
            <a:stretch>
              <a:fillRect/>
            </a:stretch>
          </p:blipFill>
          <p:spPr>
            <a:xfrm>
              <a:off x="6164438" y="2698813"/>
              <a:ext cx="486025" cy="486025"/>
            </a:xfrm>
            <a:prstGeom prst="rect">
              <a:avLst/>
            </a:prstGeom>
            <a:noFill/>
            <a:ln>
              <a:noFill/>
            </a:ln>
          </p:spPr>
        </p:pic>
        <p:pic>
          <p:nvPicPr>
            <p:cNvPr id="17" name="Shape 261">
              <a:extLst>
                <a:ext uri="{FF2B5EF4-FFF2-40B4-BE49-F238E27FC236}">
                  <a16:creationId xmlns:a16="http://schemas.microsoft.com/office/drawing/2014/main" id="{A496753C-D9C9-43D6-92DB-AA8D255221C4}"/>
                </a:ext>
              </a:extLst>
            </p:cNvPr>
            <p:cNvPicPr preferRelativeResize="0"/>
            <p:nvPr/>
          </p:nvPicPr>
          <p:blipFill>
            <a:blip r:embed="rId2">
              <a:alphaModFix/>
            </a:blip>
            <a:stretch>
              <a:fillRect/>
            </a:stretch>
          </p:blipFill>
          <p:spPr>
            <a:xfrm>
              <a:off x="6169850" y="4106263"/>
              <a:ext cx="522300" cy="522300"/>
            </a:xfrm>
            <a:prstGeom prst="rect">
              <a:avLst/>
            </a:prstGeom>
            <a:noFill/>
            <a:ln>
              <a:noFill/>
            </a:ln>
          </p:spPr>
        </p:pic>
        <p:pic>
          <p:nvPicPr>
            <p:cNvPr id="18" name="Shape 262">
              <a:extLst>
                <a:ext uri="{FF2B5EF4-FFF2-40B4-BE49-F238E27FC236}">
                  <a16:creationId xmlns:a16="http://schemas.microsoft.com/office/drawing/2014/main" id="{DE3B9E5E-8492-49C6-BD95-F12229A14E71}"/>
                </a:ext>
              </a:extLst>
            </p:cNvPr>
            <p:cNvPicPr preferRelativeResize="0"/>
            <p:nvPr/>
          </p:nvPicPr>
          <p:blipFill>
            <a:blip r:embed="rId3">
              <a:alphaModFix/>
            </a:blip>
            <a:stretch>
              <a:fillRect/>
            </a:stretch>
          </p:blipFill>
          <p:spPr>
            <a:xfrm>
              <a:off x="5564113" y="4124400"/>
              <a:ext cx="486025" cy="486025"/>
            </a:xfrm>
            <a:prstGeom prst="rect">
              <a:avLst/>
            </a:prstGeom>
            <a:noFill/>
            <a:ln>
              <a:noFill/>
            </a:ln>
          </p:spPr>
        </p:pic>
        <p:cxnSp>
          <p:nvCxnSpPr>
            <p:cNvPr id="19" name="Shape 263">
              <a:extLst>
                <a:ext uri="{FF2B5EF4-FFF2-40B4-BE49-F238E27FC236}">
                  <a16:creationId xmlns:a16="http://schemas.microsoft.com/office/drawing/2014/main" id="{F373EE82-B382-4348-8B97-B20D5D1A3878}"/>
                </a:ext>
              </a:extLst>
            </p:cNvPr>
            <p:cNvCxnSpPr>
              <a:stCxn id="12" idx="0"/>
              <a:endCxn id="8" idx="1"/>
            </p:cNvCxnSpPr>
            <p:nvPr/>
          </p:nvCxnSpPr>
          <p:spPr>
            <a:xfrm rot="10800000" flipH="1">
              <a:off x="2700300" y="2060413"/>
              <a:ext cx="772500" cy="638400"/>
            </a:xfrm>
            <a:prstGeom prst="straightConnector1">
              <a:avLst/>
            </a:prstGeom>
            <a:noFill/>
            <a:ln w="9525" cap="flat" cmpd="sng">
              <a:solidFill>
                <a:schemeClr val="dk2"/>
              </a:solidFill>
              <a:prstDash val="solid"/>
              <a:round/>
              <a:headEnd type="stealth" w="med" len="med"/>
              <a:tailEnd type="stealth" w="med" len="med"/>
            </a:ln>
          </p:spPr>
        </p:cxnSp>
        <p:cxnSp>
          <p:nvCxnSpPr>
            <p:cNvPr id="20" name="Shape 264">
              <a:extLst>
                <a:ext uri="{FF2B5EF4-FFF2-40B4-BE49-F238E27FC236}">
                  <a16:creationId xmlns:a16="http://schemas.microsoft.com/office/drawing/2014/main" id="{C98A0CC9-5C53-4777-AB39-15EC1466E34F}"/>
                </a:ext>
              </a:extLst>
            </p:cNvPr>
            <p:cNvCxnSpPr>
              <a:stCxn id="12" idx="2"/>
              <a:endCxn id="14" idx="0"/>
            </p:cNvCxnSpPr>
            <p:nvPr/>
          </p:nvCxnSpPr>
          <p:spPr>
            <a:xfrm>
              <a:off x="2700300" y="3184838"/>
              <a:ext cx="600300" cy="939600"/>
            </a:xfrm>
            <a:prstGeom prst="straightConnector1">
              <a:avLst/>
            </a:prstGeom>
            <a:noFill/>
            <a:ln w="9525" cap="flat" cmpd="sng">
              <a:solidFill>
                <a:schemeClr val="dk2"/>
              </a:solidFill>
              <a:prstDash val="solid"/>
              <a:round/>
              <a:headEnd type="stealth" w="med" len="med"/>
              <a:tailEnd type="stealth" w="med" len="med"/>
            </a:ln>
          </p:spPr>
        </p:cxnSp>
        <p:cxnSp>
          <p:nvCxnSpPr>
            <p:cNvPr id="21" name="Shape 265">
              <a:extLst>
                <a:ext uri="{FF2B5EF4-FFF2-40B4-BE49-F238E27FC236}">
                  <a16:creationId xmlns:a16="http://schemas.microsoft.com/office/drawing/2014/main" id="{9F0B2B2D-E824-42AE-B51B-8AE49B77C4F5}"/>
                </a:ext>
              </a:extLst>
            </p:cNvPr>
            <p:cNvCxnSpPr>
              <a:endCxn id="18" idx="1"/>
            </p:cNvCxnSpPr>
            <p:nvPr/>
          </p:nvCxnSpPr>
          <p:spPr>
            <a:xfrm>
              <a:off x="3543613" y="4367413"/>
              <a:ext cx="2020500" cy="0"/>
            </a:xfrm>
            <a:prstGeom prst="straightConnector1">
              <a:avLst/>
            </a:prstGeom>
            <a:noFill/>
            <a:ln w="9525" cap="flat" cmpd="sng">
              <a:solidFill>
                <a:schemeClr val="dk2"/>
              </a:solidFill>
              <a:prstDash val="solid"/>
              <a:round/>
              <a:headEnd type="stealth" w="med" len="med"/>
              <a:tailEnd type="stealth" w="med" len="med"/>
            </a:ln>
          </p:spPr>
        </p:cxnSp>
        <p:cxnSp>
          <p:nvCxnSpPr>
            <p:cNvPr id="22" name="Shape 266">
              <a:extLst>
                <a:ext uri="{FF2B5EF4-FFF2-40B4-BE49-F238E27FC236}">
                  <a16:creationId xmlns:a16="http://schemas.microsoft.com/office/drawing/2014/main" id="{2DCA7583-846B-47D6-B99C-F56BEC7B81FB}"/>
                </a:ext>
              </a:extLst>
            </p:cNvPr>
            <p:cNvCxnSpPr>
              <a:stCxn id="18" idx="0"/>
              <a:endCxn id="16" idx="2"/>
            </p:cNvCxnSpPr>
            <p:nvPr/>
          </p:nvCxnSpPr>
          <p:spPr>
            <a:xfrm rot="10800000" flipH="1">
              <a:off x="5807125" y="3184800"/>
              <a:ext cx="600300" cy="939600"/>
            </a:xfrm>
            <a:prstGeom prst="straightConnector1">
              <a:avLst/>
            </a:prstGeom>
            <a:noFill/>
            <a:ln w="9525" cap="flat" cmpd="sng">
              <a:solidFill>
                <a:schemeClr val="dk2"/>
              </a:solidFill>
              <a:prstDash val="solid"/>
              <a:round/>
              <a:headEnd type="stealth" w="med" len="med"/>
              <a:tailEnd type="stealth" w="med" len="med"/>
            </a:ln>
          </p:spPr>
        </p:cxnSp>
        <p:cxnSp>
          <p:nvCxnSpPr>
            <p:cNvPr id="23" name="Shape 267">
              <a:extLst>
                <a:ext uri="{FF2B5EF4-FFF2-40B4-BE49-F238E27FC236}">
                  <a16:creationId xmlns:a16="http://schemas.microsoft.com/office/drawing/2014/main" id="{63D5F73F-F156-4720-BE41-3C821E8604DC}"/>
                </a:ext>
              </a:extLst>
            </p:cNvPr>
            <p:cNvCxnSpPr>
              <a:stCxn id="16" idx="0"/>
              <a:endCxn id="10" idx="3"/>
            </p:cNvCxnSpPr>
            <p:nvPr/>
          </p:nvCxnSpPr>
          <p:spPr>
            <a:xfrm rot="10800000">
              <a:off x="5808950" y="2060413"/>
              <a:ext cx="598500" cy="638400"/>
            </a:xfrm>
            <a:prstGeom prst="straightConnector1">
              <a:avLst/>
            </a:prstGeom>
            <a:noFill/>
            <a:ln w="9525" cap="flat" cmpd="sng">
              <a:solidFill>
                <a:schemeClr val="dk2"/>
              </a:solidFill>
              <a:prstDash val="solid"/>
              <a:round/>
              <a:headEnd type="stealth" w="med" len="med"/>
              <a:tailEnd type="stealth" w="med" len="med"/>
            </a:ln>
          </p:spPr>
        </p:cxnSp>
        <p:cxnSp>
          <p:nvCxnSpPr>
            <p:cNvPr id="24" name="Shape 268">
              <a:extLst>
                <a:ext uri="{FF2B5EF4-FFF2-40B4-BE49-F238E27FC236}">
                  <a16:creationId xmlns:a16="http://schemas.microsoft.com/office/drawing/2014/main" id="{5D491DC9-F848-4334-9BA2-425AC0FBEF0F}"/>
                </a:ext>
              </a:extLst>
            </p:cNvPr>
            <p:cNvCxnSpPr>
              <a:stCxn id="8" idx="3"/>
              <a:endCxn id="10" idx="1"/>
            </p:cNvCxnSpPr>
            <p:nvPr/>
          </p:nvCxnSpPr>
          <p:spPr>
            <a:xfrm>
              <a:off x="3958838" y="2060363"/>
              <a:ext cx="1364100" cy="0"/>
            </a:xfrm>
            <a:prstGeom prst="straightConnector1">
              <a:avLst/>
            </a:prstGeom>
            <a:noFill/>
            <a:ln w="9525" cap="flat" cmpd="sng">
              <a:solidFill>
                <a:schemeClr val="dk2"/>
              </a:solidFill>
              <a:prstDash val="solid"/>
              <a:round/>
              <a:headEnd type="stealth" w="med" len="med"/>
              <a:tailEnd type="stealth" w="med" len="med"/>
            </a:ln>
          </p:spPr>
        </p:cxnSp>
        <p:cxnSp>
          <p:nvCxnSpPr>
            <p:cNvPr id="25" name="Shape 269">
              <a:extLst>
                <a:ext uri="{FF2B5EF4-FFF2-40B4-BE49-F238E27FC236}">
                  <a16:creationId xmlns:a16="http://schemas.microsoft.com/office/drawing/2014/main" id="{454B3AA0-79A7-47D3-AB8D-7C4BB9E878D3}"/>
                </a:ext>
              </a:extLst>
            </p:cNvPr>
            <p:cNvCxnSpPr>
              <a:stCxn id="12" idx="3"/>
              <a:endCxn id="16" idx="1"/>
            </p:cNvCxnSpPr>
            <p:nvPr/>
          </p:nvCxnSpPr>
          <p:spPr>
            <a:xfrm>
              <a:off x="2943313" y="2941825"/>
              <a:ext cx="3221100" cy="0"/>
            </a:xfrm>
            <a:prstGeom prst="straightConnector1">
              <a:avLst/>
            </a:prstGeom>
            <a:noFill/>
            <a:ln w="9525" cap="flat" cmpd="sng">
              <a:solidFill>
                <a:schemeClr val="dk2"/>
              </a:solidFill>
              <a:prstDash val="solid"/>
              <a:round/>
              <a:headEnd type="stealth" w="med" len="med"/>
              <a:tailEnd type="stealth" w="med" len="med"/>
            </a:ln>
          </p:spPr>
        </p:cxnSp>
        <p:cxnSp>
          <p:nvCxnSpPr>
            <p:cNvPr id="26" name="Shape 270">
              <a:extLst>
                <a:ext uri="{FF2B5EF4-FFF2-40B4-BE49-F238E27FC236}">
                  <a16:creationId xmlns:a16="http://schemas.microsoft.com/office/drawing/2014/main" id="{F04ED508-F4D1-4907-83A2-B5B8560029C0}"/>
                </a:ext>
              </a:extLst>
            </p:cNvPr>
            <p:cNvCxnSpPr/>
            <p:nvPr/>
          </p:nvCxnSpPr>
          <p:spPr>
            <a:xfrm rot="10800000" flipH="1">
              <a:off x="2974375" y="2270725"/>
              <a:ext cx="2321400" cy="442500"/>
            </a:xfrm>
            <a:prstGeom prst="straightConnector1">
              <a:avLst/>
            </a:prstGeom>
            <a:noFill/>
            <a:ln w="9525" cap="flat" cmpd="sng">
              <a:solidFill>
                <a:schemeClr val="dk2"/>
              </a:solidFill>
              <a:prstDash val="solid"/>
              <a:round/>
              <a:headEnd type="stealth" w="med" len="med"/>
              <a:tailEnd type="stealth" w="med" len="med"/>
            </a:ln>
          </p:spPr>
        </p:cxnSp>
        <p:cxnSp>
          <p:nvCxnSpPr>
            <p:cNvPr id="27" name="Shape 271">
              <a:extLst>
                <a:ext uri="{FF2B5EF4-FFF2-40B4-BE49-F238E27FC236}">
                  <a16:creationId xmlns:a16="http://schemas.microsoft.com/office/drawing/2014/main" id="{E16F3A78-71D2-427F-90B1-2D1EA5A37D94}"/>
                </a:ext>
              </a:extLst>
            </p:cNvPr>
            <p:cNvCxnSpPr/>
            <p:nvPr/>
          </p:nvCxnSpPr>
          <p:spPr>
            <a:xfrm>
              <a:off x="2967125" y="3141225"/>
              <a:ext cx="2524500" cy="1095600"/>
            </a:xfrm>
            <a:prstGeom prst="straightConnector1">
              <a:avLst/>
            </a:prstGeom>
            <a:noFill/>
            <a:ln w="9525" cap="flat" cmpd="sng">
              <a:solidFill>
                <a:schemeClr val="dk2"/>
              </a:solidFill>
              <a:prstDash val="solid"/>
              <a:round/>
              <a:headEnd type="stealth" w="med" len="med"/>
              <a:tailEnd type="stealth" w="med" len="med"/>
            </a:ln>
          </p:spPr>
        </p:cxnSp>
        <p:cxnSp>
          <p:nvCxnSpPr>
            <p:cNvPr id="28" name="Shape 272">
              <a:extLst>
                <a:ext uri="{FF2B5EF4-FFF2-40B4-BE49-F238E27FC236}">
                  <a16:creationId xmlns:a16="http://schemas.microsoft.com/office/drawing/2014/main" id="{A4D4759D-4F39-4634-AF66-B3ED540CB29A}"/>
                </a:ext>
              </a:extLst>
            </p:cNvPr>
            <p:cNvCxnSpPr/>
            <p:nvPr/>
          </p:nvCxnSpPr>
          <p:spPr>
            <a:xfrm flipH="1">
              <a:off x="3369500" y="2306950"/>
              <a:ext cx="127200" cy="1828200"/>
            </a:xfrm>
            <a:prstGeom prst="straightConnector1">
              <a:avLst/>
            </a:prstGeom>
            <a:noFill/>
            <a:ln w="9525" cap="flat" cmpd="sng">
              <a:solidFill>
                <a:schemeClr val="dk2"/>
              </a:solidFill>
              <a:prstDash val="solid"/>
              <a:round/>
              <a:headEnd type="stealth" w="med" len="med"/>
              <a:tailEnd type="stealth" w="med" len="med"/>
            </a:ln>
          </p:spPr>
        </p:cxnSp>
        <p:cxnSp>
          <p:nvCxnSpPr>
            <p:cNvPr id="29" name="Shape 273">
              <a:extLst>
                <a:ext uri="{FF2B5EF4-FFF2-40B4-BE49-F238E27FC236}">
                  <a16:creationId xmlns:a16="http://schemas.microsoft.com/office/drawing/2014/main" id="{8D6DFC5E-A5BE-48DB-961B-090320625336}"/>
                </a:ext>
              </a:extLst>
            </p:cNvPr>
            <p:cNvCxnSpPr/>
            <p:nvPr/>
          </p:nvCxnSpPr>
          <p:spPr>
            <a:xfrm>
              <a:off x="4004525" y="2256175"/>
              <a:ext cx="2103900" cy="457200"/>
            </a:xfrm>
            <a:prstGeom prst="straightConnector1">
              <a:avLst/>
            </a:prstGeom>
            <a:noFill/>
            <a:ln w="9525" cap="flat" cmpd="sng">
              <a:solidFill>
                <a:schemeClr val="dk2"/>
              </a:solidFill>
              <a:prstDash val="solid"/>
              <a:round/>
              <a:headEnd type="stealth" w="med" len="med"/>
              <a:tailEnd type="stealth" w="med" len="med"/>
            </a:ln>
          </p:spPr>
        </p:cxnSp>
        <p:cxnSp>
          <p:nvCxnSpPr>
            <p:cNvPr id="30" name="Shape 274">
              <a:extLst>
                <a:ext uri="{FF2B5EF4-FFF2-40B4-BE49-F238E27FC236}">
                  <a16:creationId xmlns:a16="http://schemas.microsoft.com/office/drawing/2014/main" id="{5110C774-45BB-49C7-A62D-973417F6F7FC}"/>
                </a:ext>
              </a:extLst>
            </p:cNvPr>
            <p:cNvCxnSpPr>
              <a:stCxn id="8" idx="2"/>
            </p:cNvCxnSpPr>
            <p:nvPr/>
          </p:nvCxnSpPr>
          <p:spPr>
            <a:xfrm>
              <a:off x="3715825" y="2303375"/>
              <a:ext cx="1826700" cy="1817100"/>
            </a:xfrm>
            <a:prstGeom prst="straightConnector1">
              <a:avLst/>
            </a:prstGeom>
            <a:noFill/>
            <a:ln w="9525" cap="flat" cmpd="sng">
              <a:solidFill>
                <a:schemeClr val="dk2"/>
              </a:solidFill>
              <a:prstDash val="solid"/>
              <a:round/>
              <a:headEnd type="stealth" w="med" len="med"/>
              <a:tailEnd type="stealth" w="med" len="med"/>
            </a:ln>
          </p:spPr>
        </p:cxnSp>
        <p:cxnSp>
          <p:nvCxnSpPr>
            <p:cNvPr id="31" name="Shape 275">
              <a:extLst>
                <a:ext uri="{FF2B5EF4-FFF2-40B4-BE49-F238E27FC236}">
                  <a16:creationId xmlns:a16="http://schemas.microsoft.com/office/drawing/2014/main" id="{742C1CD0-1B83-4CB6-803D-FF88F7805DA7}"/>
                </a:ext>
              </a:extLst>
            </p:cNvPr>
            <p:cNvCxnSpPr/>
            <p:nvPr/>
          </p:nvCxnSpPr>
          <p:spPr>
            <a:xfrm flipH="1">
              <a:off x="5658475" y="2321475"/>
              <a:ext cx="65400" cy="1770000"/>
            </a:xfrm>
            <a:prstGeom prst="straightConnector1">
              <a:avLst/>
            </a:prstGeom>
            <a:noFill/>
            <a:ln w="9525" cap="flat" cmpd="sng">
              <a:solidFill>
                <a:schemeClr val="dk2"/>
              </a:solidFill>
              <a:prstDash val="solid"/>
              <a:round/>
              <a:headEnd type="stealth" w="med" len="med"/>
              <a:tailEnd type="stealth" w="med" len="med"/>
            </a:ln>
          </p:spPr>
        </p:cxnSp>
        <p:cxnSp>
          <p:nvCxnSpPr>
            <p:cNvPr id="32" name="Shape 276">
              <a:extLst>
                <a:ext uri="{FF2B5EF4-FFF2-40B4-BE49-F238E27FC236}">
                  <a16:creationId xmlns:a16="http://schemas.microsoft.com/office/drawing/2014/main" id="{04AFABBF-C206-4A97-B627-6E9DC05EB1D1}"/>
                </a:ext>
              </a:extLst>
            </p:cNvPr>
            <p:cNvCxnSpPr>
              <a:stCxn id="10" idx="2"/>
            </p:cNvCxnSpPr>
            <p:nvPr/>
          </p:nvCxnSpPr>
          <p:spPr>
            <a:xfrm flipH="1">
              <a:off x="3525800" y="2303375"/>
              <a:ext cx="2040000" cy="1802700"/>
            </a:xfrm>
            <a:prstGeom prst="straightConnector1">
              <a:avLst/>
            </a:prstGeom>
            <a:noFill/>
            <a:ln w="9525" cap="flat" cmpd="sng">
              <a:solidFill>
                <a:schemeClr val="dk2"/>
              </a:solidFill>
              <a:prstDash val="solid"/>
              <a:round/>
              <a:headEnd type="stealth" w="med" len="med"/>
              <a:tailEnd type="stealth" w="med" len="med"/>
            </a:ln>
          </p:spPr>
        </p:cxnSp>
        <p:cxnSp>
          <p:nvCxnSpPr>
            <p:cNvPr id="33" name="Shape 277">
              <a:extLst>
                <a:ext uri="{FF2B5EF4-FFF2-40B4-BE49-F238E27FC236}">
                  <a16:creationId xmlns:a16="http://schemas.microsoft.com/office/drawing/2014/main" id="{481171A6-0DB0-4C1C-9B67-C73EB4637AA7}"/>
                </a:ext>
              </a:extLst>
            </p:cNvPr>
            <p:cNvCxnSpPr/>
            <p:nvPr/>
          </p:nvCxnSpPr>
          <p:spPr>
            <a:xfrm flipH="1">
              <a:off x="3598375" y="3155750"/>
              <a:ext cx="2524500" cy="1066500"/>
            </a:xfrm>
            <a:prstGeom prst="straightConnector1">
              <a:avLst/>
            </a:prstGeom>
            <a:noFill/>
            <a:ln w="9525" cap="flat" cmpd="sng">
              <a:solidFill>
                <a:schemeClr val="dk2"/>
              </a:solidFill>
              <a:prstDash val="solid"/>
              <a:round/>
              <a:headEnd type="stealth" w="med" len="med"/>
              <a:tailEnd type="stealth" w="med" len="med"/>
            </a:ln>
          </p:spPr>
        </p:cxnSp>
      </p:grpSp>
    </p:spTree>
    <p:extLst>
      <p:ext uri="{BB962C8B-B14F-4D97-AF65-F5344CB8AC3E}">
        <p14:creationId xmlns:p14="http://schemas.microsoft.com/office/powerpoint/2010/main" val="3024372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B5255D-279D-4BB4-B550-72548481174D}"/>
              </a:ext>
            </a:extLst>
          </p:cNvPr>
          <p:cNvSpPr/>
          <p:nvPr/>
        </p:nvSpPr>
        <p:spPr>
          <a:xfrm>
            <a:off x="732183" y="407529"/>
            <a:ext cx="9266582" cy="58477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 sz="32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But before that … Design Restrictions</a:t>
            </a:r>
            <a:endParaRPr kumimoji="0" lang="en-SG" sz="32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388F88B9-5A94-4C39-B45B-F232A145425A}"/>
              </a:ext>
            </a:extLst>
          </p:cNvPr>
          <p:cNvSpPr/>
          <p:nvPr/>
        </p:nvSpPr>
        <p:spPr>
          <a:xfrm>
            <a:off x="493643" y="1262992"/>
            <a:ext cx="7765773" cy="5509200"/>
          </a:xfrm>
          <a:prstGeom prst="rect">
            <a:avLst/>
          </a:prstGeom>
        </p:spPr>
        <p:txBody>
          <a:bodyPr wrap="square">
            <a:spAutoFit/>
          </a:bodyPr>
          <a:lstStyle/>
          <a:p>
            <a:pPr marL="457200" lvl="0" indent="-317500">
              <a:buSzPts val="1400"/>
              <a:buAutoNum type="arabicPeriod"/>
            </a:pPr>
            <a:r>
              <a:rPr lang="en-US" sz="2200" dirty="0">
                <a:latin typeface="Times New Roman" panose="02020603050405020304" pitchFamily="18" charset="0"/>
                <a:cs typeface="Times New Roman" panose="02020603050405020304" pitchFamily="18" charset="0"/>
              </a:rPr>
              <a:t>This will be done on a private blockchain network with only few selected members which each members represents a single node. The reason for this that validations are done by adding a custom DNS record and/or adding a file containing a hash and served over HTTP. We don’t want 100,000 nodes verifying which can cause a DDoS attack</a:t>
            </a:r>
          </a:p>
          <a:p>
            <a:pPr marL="457200" lvl="0" indent="-317500">
              <a:buSzPts val="1400"/>
              <a:buAutoNum type="arabicPeriod"/>
            </a:pPr>
            <a:r>
              <a:rPr lang="en-US" sz="2200" dirty="0">
                <a:latin typeface="Times New Roman" panose="02020603050405020304" pitchFamily="18" charset="0"/>
                <a:cs typeface="Times New Roman" panose="02020603050405020304" pitchFamily="18" charset="0"/>
              </a:rPr>
              <a:t>Good uptime is needed to ensure that all member nodes can sign all certs. That’s why we’re going to assign on members to an organization who has a capability to maintain the required infrastructure uptime.</a:t>
            </a:r>
          </a:p>
          <a:p>
            <a:pPr marL="457200" indent="-317500">
              <a:buSzPts val="1400"/>
              <a:buFontTx/>
              <a:buAutoNum type="arabicPeriod"/>
            </a:pPr>
            <a:r>
              <a:rPr lang="en-US" sz="2200" dirty="0">
                <a:latin typeface="Times New Roman" panose="02020603050405020304" pitchFamily="18" charset="0"/>
                <a:cs typeface="Times New Roman" panose="02020603050405020304" pitchFamily="18" charset="0"/>
              </a:rPr>
              <a:t>This is going to be a private network so only selected, trusted nodes can join the network. Each selected organization should have an equal node on the network. This is to prevent a certificate signed by rogue nodes. 1 bogus, signed certificate might cause an issue </a:t>
            </a:r>
          </a:p>
          <a:p>
            <a:pPr marL="457200" lvl="0" indent="-317500">
              <a:buSzPts val="1400"/>
              <a:buAutoNum type="arabicPeriod"/>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1660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2224505" y="2859952"/>
            <a:ext cx="8020162" cy="1074822"/>
          </a:xfrm>
        </p:spPr>
        <p:txBody>
          <a:bodyPr>
            <a:normAutofit fontScale="92500"/>
          </a:bodyPr>
          <a:lstStyle/>
          <a:p>
            <a:r>
              <a:rPr kumimoji="1" lang="en-US" altLang="zh-CN" sz="4400" dirty="0">
                <a:latin typeface="Times New Roman" panose="02020603050405020304" pitchFamily="18" charset="0"/>
                <a:cs typeface="Times New Roman" panose="02020603050405020304" pitchFamily="18" charset="0"/>
              </a:rPr>
              <a:t>Certificate Issuance and Validation</a:t>
            </a:r>
          </a:p>
        </p:txBody>
      </p:sp>
      <p:sp>
        <p:nvSpPr>
          <p:cNvPr id="7" name="矩形 6"/>
          <p:cNvSpPr/>
          <p:nvPr/>
        </p:nvSpPr>
        <p:spPr>
          <a:xfrm>
            <a:off x="2926144" y="3856130"/>
            <a:ext cx="687384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1931385626"/>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170000" y="298433"/>
            <a:ext cx="11360800" cy="1122400"/>
          </a:xfrm>
          <a:prstGeom prst="rect">
            <a:avLst/>
          </a:prstGeom>
        </p:spPr>
        <p:txBody>
          <a:bodyPr spcFirstLastPara="1" vert="horz" wrap="square" lIns="121900" tIns="121900" rIns="121900" bIns="121900" rtlCol="0" anchor="ctr" anchorCtr="0">
            <a:noAutofit/>
          </a:bodyPr>
          <a:lstStyle/>
          <a:p>
            <a:r>
              <a:rPr lang="en" sz="3600" b="1" dirty="0">
                <a:latin typeface="Times New Roman" panose="02020603050405020304" pitchFamily="18" charset="0"/>
                <a:cs typeface="Times New Roman" panose="02020603050405020304" pitchFamily="18" charset="0"/>
              </a:rPr>
              <a:t>Certificate Request </a:t>
            </a:r>
            <a:endParaRPr sz="3600" dirty="0">
              <a:latin typeface="Times New Roman" panose="02020603050405020304" pitchFamily="18" charset="0"/>
              <a:cs typeface="Times New Roman" panose="02020603050405020304" pitchFamily="18" charset="0"/>
            </a:endParaRPr>
          </a:p>
        </p:txBody>
      </p:sp>
      <p:pic>
        <p:nvPicPr>
          <p:cNvPr id="302" name="Shape 302"/>
          <p:cNvPicPr preferRelativeResize="0"/>
          <p:nvPr/>
        </p:nvPicPr>
        <p:blipFill>
          <a:blip r:embed="rId3">
            <a:alphaModFix/>
          </a:blip>
          <a:stretch>
            <a:fillRect/>
          </a:stretch>
        </p:blipFill>
        <p:spPr>
          <a:xfrm>
            <a:off x="1435100" y="1680700"/>
            <a:ext cx="9130196" cy="4521200"/>
          </a:xfrm>
          <a:prstGeom prst="rect">
            <a:avLst/>
          </a:prstGeom>
          <a:noFill/>
          <a:ln>
            <a:noFill/>
          </a:ln>
        </p:spPr>
      </p:pic>
    </p:spTree>
    <p:extLst>
      <p:ext uri="{BB962C8B-B14F-4D97-AF65-F5344CB8AC3E}">
        <p14:creationId xmlns:p14="http://schemas.microsoft.com/office/powerpoint/2010/main" val="2450014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226667" y="0"/>
            <a:ext cx="11360800" cy="1122400"/>
          </a:xfrm>
          <a:prstGeom prst="rect">
            <a:avLst/>
          </a:prstGeom>
        </p:spPr>
        <p:txBody>
          <a:bodyPr spcFirstLastPara="1" vert="horz" wrap="square" lIns="121900" tIns="121900" rIns="121900" bIns="121900" rtlCol="0" anchor="ctr" anchorCtr="0">
            <a:noAutofit/>
          </a:bodyPr>
          <a:lstStyle/>
          <a:p>
            <a:r>
              <a:rPr lang="en" sz="3600" b="1" dirty="0">
                <a:latin typeface="Times New Roman" panose="02020603050405020304" pitchFamily="18" charset="0"/>
                <a:cs typeface="Times New Roman" panose="02020603050405020304" pitchFamily="18" charset="0"/>
              </a:rPr>
              <a:t>Certificate Validation</a:t>
            </a:r>
            <a:endParaRPr sz="3600" b="1" dirty="0">
              <a:latin typeface="Times New Roman" panose="02020603050405020304" pitchFamily="18" charset="0"/>
              <a:cs typeface="Times New Roman" panose="02020603050405020304" pitchFamily="18" charset="0"/>
            </a:endParaRPr>
          </a:p>
        </p:txBody>
      </p:sp>
      <p:pic>
        <p:nvPicPr>
          <p:cNvPr id="308" name="Shape 308"/>
          <p:cNvPicPr preferRelativeResize="0"/>
          <p:nvPr/>
        </p:nvPicPr>
        <p:blipFill>
          <a:blip r:embed="rId3">
            <a:alphaModFix/>
          </a:blip>
          <a:stretch>
            <a:fillRect/>
          </a:stretch>
        </p:blipFill>
        <p:spPr>
          <a:xfrm>
            <a:off x="546652" y="1383001"/>
            <a:ext cx="11151705" cy="5068601"/>
          </a:xfrm>
          <a:prstGeom prst="rect">
            <a:avLst/>
          </a:prstGeom>
          <a:noFill/>
          <a:ln>
            <a:noFill/>
          </a:ln>
        </p:spPr>
      </p:pic>
    </p:spTree>
    <p:extLst>
      <p:ext uri="{BB962C8B-B14F-4D97-AF65-F5344CB8AC3E}">
        <p14:creationId xmlns:p14="http://schemas.microsoft.com/office/powerpoint/2010/main" val="9884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220133"/>
            <a:ext cx="4492047" cy="833060"/>
          </a:xfrm>
        </p:spPr>
        <p:txBody>
          <a:bodyPr/>
          <a:lstStyle/>
          <a:p>
            <a:r>
              <a:rPr kumimoji="1" lang="en-US" altLang="zh-CN" sz="2800" dirty="0"/>
              <a:t>Team Members</a:t>
            </a:r>
            <a:endParaRPr kumimoji="1" lang="zh-CN" altLang="en-US" sz="2800" dirty="0"/>
          </a:p>
        </p:txBody>
      </p:sp>
      <p:sp>
        <p:nvSpPr>
          <p:cNvPr id="75" name="矩形 74"/>
          <p:cNvSpPr/>
          <p:nvPr/>
        </p:nvSpPr>
        <p:spPr>
          <a:xfrm>
            <a:off x="2030928" y="3000626"/>
            <a:ext cx="1886434" cy="123573"/>
          </a:xfrm>
          <a:prstGeom prst="rect">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1" name="矩形 80"/>
          <p:cNvSpPr/>
          <p:nvPr/>
        </p:nvSpPr>
        <p:spPr>
          <a:xfrm>
            <a:off x="4527769" y="2631294"/>
            <a:ext cx="1509708" cy="369332"/>
          </a:xfrm>
          <a:prstGeom prst="rect">
            <a:avLst/>
          </a:prstGeom>
        </p:spPr>
        <p:txBody>
          <a:bodyPr wrap="none">
            <a:spAutoFit/>
          </a:bodyPr>
          <a:lstStyle/>
          <a:p>
            <a:pPr algn="ctr"/>
            <a:r>
              <a:rPr lang="en-US" altLang="zh-CN" b="1" dirty="0">
                <a:solidFill>
                  <a:srgbClr val="000000"/>
                </a:solidFill>
                <a:latin typeface="Segoe UI"/>
                <a:ea typeface="微软雅黑"/>
              </a:rPr>
              <a:t>Jayson Cena</a:t>
            </a:r>
          </a:p>
        </p:txBody>
      </p:sp>
      <p:sp>
        <p:nvSpPr>
          <p:cNvPr id="84" name="矩形 83"/>
          <p:cNvSpPr/>
          <p:nvPr/>
        </p:nvSpPr>
        <p:spPr>
          <a:xfrm>
            <a:off x="4344780" y="3000626"/>
            <a:ext cx="1886434" cy="123573"/>
          </a:xfrm>
          <a:prstGeom prst="rect">
            <a:avLst/>
          </a:prstGeom>
          <a:solidFill>
            <a:schemeClr val="accent2"/>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8" name="矩形 87"/>
          <p:cNvSpPr/>
          <p:nvPr/>
        </p:nvSpPr>
        <p:spPr>
          <a:xfrm>
            <a:off x="2069224" y="4409302"/>
            <a:ext cx="1886434" cy="123573"/>
          </a:xfrm>
          <a:prstGeom prst="rect">
            <a:avLst/>
          </a:prstGeom>
          <a:solidFill>
            <a:schemeClr val="accent3"/>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89" name="矩形 88"/>
          <p:cNvSpPr/>
          <p:nvPr/>
        </p:nvSpPr>
        <p:spPr>
          <a:xfrm>
            <a:off x="1867745" y="4039970"/>
            <a:ext cx="2289409" cy="369332"/>
          </a:xfrm>
          <a:prstGeom prst="rect">
            <a:avLst/>
          </a:prstGeom>
        </p:spPr>
        <p:txBody>
          <a:bodyPr wrap="none">
            <a:spAutoFit/>
          </a:bodyPr>
          <a:lstStyle/>
          <a:p>
            <a:pPr algn="ctr"/>
            <a:r>
              <a:rPr lang="en-US" altLang="zh-CN" b="1" dirty="0">
                <a:solidFill>
                  <a:srgbClr val="000000"/>
                </a:solidFill>
                <a:latin typeface="Segoe UI"/>
                <a:ea typeface="微软雅黑"/>
              </a:rPr>
              <a:t>Maddi Kamal Divya</a:t>
            </a:r>
          </a:p>
        </p:txBody>
      </p:sp>
      <p:sp>
        <p:nvSpPr>
          <p:cNvPr id="91" name="矩形 90"/>
          <p:cNvSpPr/>
          <p:nvPr/>
        </p:nvSpPr>
        <p:spPr>
          <a:xfrm>
            <a:off x="4432247" y="4422683"/>
            <a:ext cx="1886434" cy="123573"/>
          </a:xfrm>
          <a:prstGeom prst="rect">
            <a:avLst/>
          </a:prstGeom>
          <a:solidFill>
            <a:schemeClr val="accent4"/>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92" name="矩形 91"/>
          <p:cNvSpPr/>
          <p:nvPr/>
        </p:nvSpPr>
        <p:spPr>
          <a:xfrm>
            <a:off x="4902429" y="4053351"/>
            <a:ext cx="946093" cy="369332"/>
          </a:xfrm>
          <a:prstGeom prst="rect">
            <a:avLst/>
          </a:prstGeom>
        </p:spPr>
        <p:txBody>
          <a:bodyPr wrap="none">
            <a:spAutoFit/>
          </a:bodyPr>
          <a:lstStyle/>
          <a:p>
            <a:pPr algn="ctr"/>
            <a:r>
              <a:rPr lang="en-US" altLang="zh-CN" b="1" dirty="0">
                <a:solidFill>
                  <a:srgbClr val="000000"/>
                </a:solidFill>
                <a:latin typeface="Segoe UI"/>
                <a:ea typeface="微软雅黑"/>
              </a:rPr>
              <a:t>Hu Hui</a:t>
            </a:r>
          </a:p>
        </p:txBody>
      </p:sp>
      <p:sp>
        <p:nvSpPr>
          <p:cNvPr id="11" name="矩形 84">
            <a:extLst>
              <a:ext uri="{FF2B5EF4-FFF2-40B4-BE49-F238E27FC236}">
                <a16:creationId xmlns:a16="http://schemas.microsoft.com/office/drawing/2014/main" id="{D9C5A54B-1D9D-45A6-9DE6-5425C7DFD6E2}"/>
              </a:ext>
            </a:extLst>
          </p:cNvPr>
          <p:cNvSpPr/>
          <p:nvPr/>
        </p:nvSpPr>
        <p:spPr>
          <a:xfrm>
            <a:off x="2074475" y="2646280"/>
            <a:ext cx="1870064" cy="369332"/>
          </a:xfrm>
          <a:prstGeom prst="rect">
            <a:avLst/>
          </a:prstGeom>
        </p:spPr>
        <p:txBody>
          <a:bodyPr wrap="none">
            <a:spAutoFit/>
          </a:bodyPr>
          <a:lstStyle/>
          <a:p>
            <a:pPr algn="ctr"/>
            <a:r>
              <a:rPr lang="en-US" altLang="zh-CN" b="1" dirty="0" err="1">
                <a:solidFill>
                  <a:srgbClr val="000000"/>
                </a:solidFill>
                <a:latin typeface="Segoe UI"/>
                <a:ea typeface="微软雅黑"/>
              </a:rPr>
              <a:t>Rohitangsu</a:t>
            </a:r>
            <a:r>
              <a:rPr lang="en-US" altLang="zh-CN" b="1" dirty="0">
                <a:solidFill>
                  <a:srgbClr val="000000"/>
                </a:solidFill>
                <a:latin typeface="Segoe UI"/>
                <a:ea typeface="微软雅黑"/>
              </a:rPr>
              <a:t> Das</a:t>
            </a:r>
          </a:p>
        </p:txBody>
      </p:sp>
    </p:spTree>
    <p:extLst>
      <p:ext uri="{BB962C8B-B14F-4D97-AF65-F5344CB8AC3E}">
        <p14:creationId xmlns:p14="http://schemas.microsoft.com/office/powerpoint/2010/main" val="230253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Shape 313"/>
          <p:cNvPicPr preferRelativeResize="0"/>
          <p:nvPr/>
        </p:nvPicPr>
        <p:blipFill>
          <a:blip r:embed="rId3">
            <a:alphaModFix/>
          </a:blip>
          <a:stretch>
            <a:fillRect/>
          </a:stretch>
        </p:blipFill>
        <p:spPr>
          <a:xfrm>
            <a:off x="1305485" y="1560200"/>
            <a:ext cx="9581039" cy="5094600"/>
          </a:xfrm>
          <a:prstGeom prst="rect">
            <a:avLst/>
          </a:prstGeom>
          <a:noFill/>
          <a:ln>
            <a:noFill/>
          </a:ln>
        </p:spPr>
      </p:pic>
      <p:sp>
        <p:nvSpPr>
          <p:cNvPr id="314" name="Shape 314"/>
          <p:cNvSpPr txBox="1">
            <a:spLocks noGrp="1"/>
          </p:cNvSpPr>
          <p:nvPr>
            <p:ph type="title"/>
          </p:nvPr>
        </p:nvSpPr>
        <p:spPr>
          <a:xfrm>
            <a:off x="1380911" y="370523"/>
            <a:ext cx="11360800" cy="763600"/>
          </a:xfrm>
          <a:prstGeom prst="rect">
            <a:avLst/>
          </a:prstGeom>
        </p:spPr>
        <p:txBody>
          <a:bodyPr spcFirstLastPara="1" vert="horz" wrap="square" lIns="121900" tIns="121900" rIns="121900" bIns="121900" rtlCol="0" anchor="t" anchorCtr="0">
            <a:noAutofit/>
          </a:bodyPr>
          <a:lstStyle/>
          <a:p>
            <a:pPr>
              <a:spcBef>
                <a:spcPts val="0"/>
              </a:spcBef>
            </a:pPr>
            <a:r>
              <a:rPr lang="en" sz="4000" b="1" dirty="0">
                <a:latin typeface="Times New Roman" panose="02020603050405020304" pitchFamily="18" charset="0"/>
                <a:cs typeface="Times New Roman" panose="02020603050405020304" pitchFamily="18" charset="0"/>
              </a:rPr>
              <a:t>Issuance of signed cert</a:t>
            </a:r>
            <a:endParaRPr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5719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415600" y="85800"/>
            <a:ext cx="11360800" cy="1271200"/>
          </a:xfrm>
          <a:prstGeom prst="rect">
            <a:avLst/>
          </a:prstGeom>
        </p:spPr>
        <p:txBody>
          <a:bodyPr spcFirstLastPara="1" vert="horz" wrap="square" lIns="121900" tIns="121900" rIns="121900" bIns="121900" rtlCol="0" anchor="t" anchorCtr="0">
            <a:noAutofit/>
          </a:bodyPr>
          <a:lstStyle/>
          <a:p>
            <a:pPr>
              <a:spcBef>
                <a:spcPts val="0"/>
              </a:spcBef>
            </a:pPr>
            <a:r>
              <a:rPr lang="en" sz="3200" b="1" dirty="0">
                <a:latin typeface="Times New Roman" panose="02020603050405020304" pitchFamily="18" charset="0"/>
                <a:cs typeface="Times New Roman" panose="02020603050405020304" pitchFamily="18" charset="0"/>
              </a:rPr>
              <a:t>How </a:t>
            </a:r>
            <a:r>
              <a:rPr lang="en-SG" sz="3200" b="1" dirty="0">
                <a:latin typeface="Times New Roman" panose="02020603050405020304" pitchFamily="18" charset="0"/>
                <a:cs typeface="Times New Roman" panose="02020603050405020304" pitchFamily="18" charset="0"/>
              </a:rPr>
              <a:t>B</a:t>
            </a:r>
            <a:r>
              <a:rPr lang="en" sz="3200" b="1" dirty="0">
                <a:latin typeface="Times New Roman" panose="02020603050405020304" pitchFamily="18" charset="0"/>
                <a:cs typeface="Times New Roman" panose="02020603050405020304" pitchFamily="18" charset="0"/>
              </a:rPr>
              <a:t>rowser Authenticate Certs from a </a:t>
            </a:r>
            <a:r>
              <a:rPr lang="en-SG" sz="3200" b="1" dirty="0">
                <a:latin typeface="Times New Roman" panose="02020603050405020304" pitchFamily="18" charset="0"/>
                <a:cs typeface="Times New Roman" panose="02020603050405020304" pitchFamily="18" charset="0"/>
              </a:rPr>
              <a:t>D</a:t>
            </a:r>
            <a:r>
              <a:rPr lang="en" sz="3200" b="1" dirty="0">
                <a:latin typeface="Times New Roman" panose="02020603050405020304" pitchFamily="18" charset="0"/>
                <a:cs typeface="Times New Roman" panose="02020603050405020304" pitchFamily="18" charset="0"/>
              </a:rPr>
              <a:t>ecentralized CA</a:t>
            </a:r>
            <a:endParaRPr sz="3200" b="1" dirty="0">
              <a:latin typeface="Times New Roman" panose="02020603050405020304" pitchFamily="18" charset="0"/>
              <a:cs typeface="Times New Roman" panose="02020603050405020304" pitchFamily="18" charset="0"/>
            </a:endParaRPr>
          </a:p>
        </p:txBody>
      </p:sp>
      <p:pic>
        <p:nvPicPr>
          <p:cNvPr id="320" name="Shape 320"/>
          <p:cNvPicPr preferRelativeResize="0"/>
          <p:nvPr/>
        </p:nvPicPr>
        <p:blipFill>
          <a:blip r:embed="rId3">
            <a:alphaModFix/>
          </a:blip>
          <a:stretch>
            <a:fillRect/>
          </a:stretch>
        </p:blipFill>
        <p:spPr>
          <a:xfrm>
            <a:off x="1527267" y="921967"/>
            <a:ext cx="9748565" cy="5657268"/>
          </a:xfrm>
          <a:prstGeom prst="rect">
            <a:avLst/>
          </a:prstGeom>
          <a:noFill/>
          <a:ln>
            <a:noFill/>
          </a:ln>
        </p:spPr>
      </p:pic>
    </p:spTree>
    <p:extLst>
      <p:ext uri="{BB962C8B-B14F-4D97-AF65-F5344CB8AC3E}">
        <p14:creationId xmlns:p14="http://schemas.microsoft.com/office/powerpoint/2010/main" val="3919926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Shape 325"/>
          <p:cNvSpPr txBox="1">
            <a:spLocks noGrp="1"/>
          </p:cNvSpPr>
          <p:nvPr>
            <p:ph type="title"/>
          </p:nvPr>
        </p:nvSpPr>
        <p:spPr>
          <a:xfrm>
            <a:off x="415600" y="324339"/>
            <a:ext cx="11262878" cy="1017443"/>
          </a:xfrm>
          <a:prstGeom prst="rect">
            <a:avLst/>
          </a:prstGeom>
        </p:spPr>
        <p:txBody>
          <a:bodyPr spcFirstLastPara="1" vert="horz" wrap="square" lIns="121900" tIns="121900" rIns="121900" bIns="121900" rtlCol="0" anchor="t" anchorCtr="0">
            <a:noAutofit/>
          </a:bodyPr>
          <a:lstStyle/>
          <a:p>
            <a:pPr>
              <a:spcBef>
                <a:spcPts val="0"/>
              </a:spcBef>
            </a:pPr>
            <a:r>
              <a:rPr lang="en" sz="2800" b="1" dirty="0">
                <a:latin typeface="Times New Roman" panose="02020603050405020304" pitchFamily="18" charset="0"/>
                <a:cs typeface="Times New Roman" panose="02020603050405020304" pitchFamily="18" charset="0"/>
              </a:rPr>
              <a:t>How browser authenticates certs from a </a:t>
            </a:r>
            <a:r>
              <a:rPr lang="en-SG" sz="2800" b="1" dirty="0">
                <a:latin typeface="Times New Roman" panose="02020603050405020304" pitchFamily="18" charset="0"/>
                <a:cs typeface="Times New Roman" panose="02020603050405020304" pitchFamily="18" charset="0"/>
              </a:rPr>
              <a:t>D</a:t>
            </a:r>
            <a:r>
              <a:rPr lang="en" sz="2800" b="1" dirty="0">
                <a:latin typeface="Times New Roman" panose="02020603050405020304" pitchFamily="18" charset="0"/>
                <a:cs typeface="Times New Roman" panose="02020603050405020304" pitchFamily="18" charset="0"/>
              </a:rPr>
              <a:t>ecentralized CA (signature stored on cert)</a:t>
            </a:r>
            <a:endParaRPr sz="2800" b="1" dirty="0">
              <a:latin typeface="Times New Roman" panose="02020603050405020304" pitchFamily="18" charset="0"/>
              <a:cs typeface="Times New Roman" panose="02020603050405020304" pitchFamily="18" charset="0"/>
            </a:endParaRPr>
          </a:p>
        </p:txBody>
      </p:sp>
      <p:pic>
        <p:nvPicPr>
          <p:cNvPr id="326" name="Shape 326"/>
          <p:cNvPicPr preferRelativeResize="0"/>
          <p:nvPr/>
        </p:nvPicPr>
        <p:blipFill>
          <a:blip r:embed="rId3">
            <a:alphaModFix/>
          </a:blip>
          <a:stretch>
            <a:fillRect/>
          </a:stretch>
        </p:blipFill>
        <p:spPr>
          <a:xfrm>
            <a:off x="381000" y="1543267"/>
            <a:ext cx="11430000" cy="4800600"/>
          </a:xfrm>
          <a:prstGeom prst="rect">
            <a:avLst/>
          </a:prstGeom>
          <a:noFill/>
          <a:ln>
            <a:noFill/>
          </a:ln>
        </p:spPr>
      </p:pic>
    </p:spTree>
    <p:extLst>
      <p:ext uri="{BB962C8B-B14F-4D97-AF65-F5344CB8AC3E}">
        <p14:creationId xmlns:p14="http://schemas.microsoft.com/office/powerpoint/2010/main" val="3853476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2224505" y="2859952"/>
            <a:ext cx="8020162" cy="1074822"/>
          </a:xfrm>
        </p:spPr>
        <p:txBody>
          <a:bodyPr>
            <a:normAutofit/>
          </a:bodyPr>
          <a:lstStyle/>
          <a:p>
            <a:r>
              <a:rPr kumimoji="1" lang="en-US" altLang="zh-CN" sz="4400" dirty="0">
                <a:latin typeface="Times New Roman" panose="02020603050405020304" pitchFamily="18" charset="0"/>
                <a:cs typeface="Times New Roman" panose="02020603050405020304" pitchFamily="18" charset="0"/>
              </a:rPr>
              <a:t>Certificate Revocation</a:t>
            </a:r>
          </a:p>
        </p:txBody>
      </p:sp>
      <p:sp>
        <p:nvSpPr>
          <p:cNvPr id="7" name="矩形 6"/>
          <p:cNvSpPr/>
          <p:nvPr/>
        </p:nvSpPr>
        <p:spPr>
          <a:xfrm>
            <a:off x="3627783" y="3889055"/>
            <a:ext cx="5357191"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3009829968"/>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idx="4294967295"/>
          </p:nvPr>
        </p:nvSpPr>
        <p:spPr>
          <a:xfrm>
            <a:off x="626165" y="414821"/>
            <a:ext cx="11360150" cy="763588"/>
          </a:xfrm>
          <a:prstGeom prst="rect">
            <a:avLst/>
          </a:prstGeom>
        </p:spPr>
        <p:txBody>
          <a:bodyPr spcFirstLastPara="1" vert="horz" wrap="square" lIns="121900" tIns="121900" rIns="121900" bIns="121900" rtlCol="0" anchor="t" anchorCtr="0">
            <a:noAutofit/>
          </a:bodyPr>
          <a:lstStyle/>
          <a:p>
            <a:r>
              <a:rPr lang="en" b="1" dirty="0">
                <a:latin typeface="Times New Roman" panose="02020603050405020304" pitchFamily="18" charset="0"/>
                <a:cs typeface="Times New Roman" panose="02020603050405020304" pitchFamily="18" charset="0"/>
              </a:rPr>
              <a:t>Revocation</a:t>
            </a:r>
            <a:endParaRPr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B687543-3E11-4628-AFD7-AEAAD032A6EF}"/>
              </a:ext>
            </a:extLst>
          </p:cNvPr>
          <p:cNvSpPr/>
          <p:nvPr/>
        </p:nvSpPr>
        <p:spPr>
          <a:xfrm>
            <a:off x="520699" y="1730905"/>
            <a:ext cx="7400788" cy="3582519"/>
          </a:xfrm>
          <a:prstGeom prst="rect">
            <a:avLst/>
          </a:prstGeom>
        </p:spPr>
        <p:txBody>
          <a:bodyPr wrap="square">
            <a:spAutoFit/>
          </a:bodyPr>
          <a:lstStyle/>
          <a:p>
            <a:pPr marL="186262" lvl="0" algn="just" defTabSz="914400">
              <a:lnSpc>
                <a:spcPct val="90000"/>
              </a:lnSpc>
              <a:buSzPts val="1400"/>
            </a:pPr>
            <a:r>
              <a:rPr lang="en-US" sz="2800" dirty="0">
                <a:solidFill>
                  <a:prstClr val="black"/>
                </a:solidFill>
                <a:latin typeface="Times New Roman" panose="02020603050405020304" pitchFamily="18" charset="0"/>
                <a:cs typeface="Times New Roman" panose="02020603050405020304" pitchFamily="18" charset="0"/>
              </a:rPr>
              <a:t>1. Nodes on the blockchain can vote to revoke their signature from a certificate and then revocation are added to a separate, “revocation” blockchain store.</a:t>
            </a:r>
          </a:p>
          <a:p>
            <a:pPr marL="186262" lvl="0" algn="just" defTabSz="914400">
              <a:lnSpc>
                <a:spcPct val="90000"/>
              </a:lnSpc>
              <a:buSzPts val="1400"/>
            </a:pPr>
            <a:endParaRPr lang="en-US" sz="2800" dirty="0">
              <a:solidFill>
                <a:prstClr val="black"/>
              </a:solidFill>
              <a:latin typeface="Times New Roman" panose="02020603050405020304" pitchFamily="18" charset="0"/>
              <a:cs typeface="Times New Roman" panose="02020603050405020304" pitchFamily="18" charset="0"/>
            </a:endParaRPr>
          </a:p>
          <a:p>
            <a:pPr marL="186262" lvl="0" algn="just" defTabSz="914400">
              <a:lnSpc>
                <a:spcPct val="90000"/>
              </a:lnSpc>
              <a:buSzPts val="1400"/>
            </a:pPr>
            <a:r>
              <a:rPr lang="en-US" sz="2800" dirty="0">
                <a:solidFill>
                  <a:prstClr val="black"/>
                </a:solidFill>
                <a:latin typeface="Times New Roman" panose="02020603050405020304" pitchFamily="18" charset="0"/>
                <a:cs typeface="Times New Roman" panose="02020603050405020304" pitchFamily="18" charset="0"/>
              </a:rPr>
              <a:t>2. When the browser tries to verify the cert, “revocation” blockchain store will be queried first to see if the cert was revoked before doing an authentication</a:t>
            </a:r>
          </a:p>
        </p:txBody>
      </p:sp>
    </p:spTree>
    <p:extLst>
      <p:ext uri="{BB962C8B-B14F-4D97-AF65-F5344CB8AC3E}">
        <p14:creationId xmlns:p14="http://schemas.microsoft.com/office/powerpoint/2010/main" val="33674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idx="4294967295"/>
          </p:nvPr>
        </p:nvSpPr>
        <p:spPr>
          <a:xfrm>
            <a:off x="0" y="593725"/>
            <a:ext cx="11360150" cy="763588"/>
          </a:xfrm>
          <a:prstGeom prst="rect">
            <a:avLst/>
          </a:prstGeom>
        </p:spPr>
        <p:txBody>
          <a:bodyPr spcFirstLastPara="1" vert="horz" wrap="square" lIns="121900" tIns="121900" rIns="121900" bIns="121900" rtlCol="0" anchor="t" anchorCtr="0">
            <a:noAutofit/>
          </a:bodyPr>
          <a:lstStyle/>
          <a:p>
            <a:pPr>
              <a:lnSpc>
                <a:spcPct val="120000"/>
              </a:lnSpc>
              <a:buClr>
                <a:schemeClr val="dk1"/>
              </a:buClr>
              <a:buSzPts val="1100"/>
            </a:pPr>
            <a:r>
              <a:rPr lang="en" sz="4000" b="1" dirty="0">
                <a:latin typeface="Times New Roman" panose="02020603050405020304" pitchFamily="18" charset="0"/>
                <a:cs typeface="Times New Roman" panose="02020603050405020304" pitchFamily="18" charset="0"/>
              </a:rPr>
              <a:t>Current Revocation Mechanism</a:t>
            </a:r>
            <a:endParaRPr sz="4000" b="1" dirty="0">
              <a:latin typeface="Times New Roman" panose="02020603050405020304" pitchFamily="18" charset="0"/>
              <a:cs typeface="Times New Roman" panose="02020603050405020304" pitchFamily="18" charset="0"/>
            </a:endParaRPr>
          </a:p>
          <a:p>
            <a:pPr>
              <a:lnSpc>
                <a:spcPct val="115000"/>
              </a:lnSpc>
              <a:buClr>
                <a:schemeClr val="dk1"/>
              </a:buClr>
              <a:buSzPts val="1100"/>
            </a:pPr>
            <a:endParaRPr dirty="0"/>
          </a:p>
          <a:p>
            <a:endParaRPr dirty="0"/>
          </a:p>
        </p:txBody>
      </p:sp>
      <p:sp>
        <p:nvSpPr>
          <p:cNvPr id="6" name="Shape 345">
            <a:extLst>
              <a:ext uri="{FF2B5EF4-FFF2-40B4-BE49-F238E27FC236}">
                <a16:creationId xmlns:a16="http://schemas.microsoft.com/office/drawing/2014/main" id="{6895E188-147D-4CED-8452-EAC9F9421921}"/>
              </a:ext>
            </a:extLst>
          </p:cNvPr>
          <p:cNvSpPr txBox="1">
            <a:spLocks/>
          </p:cNvSpPr>
          <p:nvPr/>
        </p:nvSpPr>
        <p:spPr>
          <a:xfrm>
            <a:off x="415600" y="1536633"/>
            <a:ext cx="7088443" cy="45552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7946"/>
              </a:lnSpc>
              <a:buClr>
                <a:schemeClr val="dk2"/>
              </a:buClr>
              <a:buNone/>
            </a:pPr>
            <a:r>
              <a:rPr lang="en-US" sz="2000" dirty="0">
                <a:latin typeface="Times New Roman" panose="02020603050405020304" pitchFamily="18" charset="0"/>
                <a:cs typeface="Times New Roman" panose="02020603050405020304" pitchFamily="18" charset="0"/>
              </a:rPr>
              <a:t>The Certificate Authority maintains a Certificate Revocation List(CRL), which it periodically updates. As the name suggests, it is a storehouse of all the revoked certificates.</a:t>
            </a:r>
          </a:p>
          <a:p>
            <a:pPr marL="0" indent="0">
              <a:lnSpc>
                <a:spcPct val="137946"/>
              </a:lnSpc>
              <a:buClr>
                <a:schemeClr val="dk2"/>
              </a:buClr>
              <a:buNone/>
            </a:pPr>
            <a:r>
              <a:rPr lang="en-US" sz="2000" dirty="0">
                <a:latin typeface="Times New Roman" panose="02020603050405020304" pitchFamily="18" charset="0"/>
                <a:cs typeface="Times New Roman" panose="02020603050405020304" pitchFamily="18" charset="0"/>
              </a:rPr>
              <a:t>Revocation is necessary to prevent invalid certificates from being circulated.</a:t>
            </a:r>
          </a:p>
          <a:p>
            <a:pPr marL="0" indent="0">
              <a:lnSpc>
                <a:spcPct val="137946"/>
              </a:lnSpc>
              <a:spcBef>
                <a:spcPts val="2133"/>
              </a:spcBef>
              <a:buClr>
                <a:schemeClr val="dk2"/>
              </a:buClr>
              <a:buNone/>
            </a:pPr>
            <a:r>
              <a:rPr lang="en-US" sz="2000" dirty="0">
                <a:latin typeface="Times New Roman" panose="02020603050405020304" pitchFamily="18" charset="0"/>
                <a:cs typeface="Times New Roman" panose="02020603050405020304" pitchFamily="18" charset="0"/>
              </a:rPr>
              <a:t>Revocation is triggered upon the following conditions: if a CA improperly issued a certificate, or if a private-key has been compromised, or any domain did not adhere to the policies of a valid certificate issuance.</a:t>
            </a:r>
          </a:p>
          <a:p>
            <a:pPr marL="0" indent="0">
              <a:lnSpc>
                <a:spcPct val="138000"/>
              </a:lnSpc>
              <a:spcBef>
                <a:spcPts val="2133"/>
              </a:spcBef>
              <a:buClr>
                <a:schemeClr val="dk1"/>
              </a:buClr>
              <a:buSzPts val="1100"/>
              <a:buFont typeface="Arial" panose="020B0604020202020204" pitchFamily="34" charset="0"/>
              <a:buNone/>
            </a:pPr>
            <a:r>
              <a:rPr lang="en-US" dirty="0"/>
              <a:t> </a:t>
            </a:r>
          </a:p>
          <a:p>
            <a:pPr marL="0" indent="0">
              <a:spcBef>
                <a:spcPts val="2133"/>
              </a:spcBef>
              <a:buClr>
                <a:schemeClr val="dk1"/>
              </a:buClr>
              <a:buSzPts val="1100"/>
              <a:buFont typeface="Arial" panose="020B0604020202020204" pitchFamily="34" charset="0"/>
              <a:buNone/>
            </a:pPr>
            <a:endParaRPr lang="en-US" dirty="0"/>
          </a:p>
          <a:p>
            <a:pPr marL="0" indent="0">
              <a:spcAft>
                <a:spcPts val="2133"/>
              </a:spcAft>
              <a:buFont typeface="Arial" panose="020B0604020202020204" pitchFamily="34" charset="0"/>
              <a:buNone/>
            </a:pPr>
            <a:endParaRPr lang="en-US" dirty="0"/>
          </a:p>
        </p:txBody>
      </p:sp>
    </p:spTree>
    <p:extLst>
      <p:ext uri="{BB962C8B-B14F-4D97-AF65-F5344CB8AC3E}">
        <p14:creationId xmlns:p14="http://schemas.microsoft.com/office/powerpoint/2010/main" val="3834103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idx="4294967295"/>
          </p:nvPr>
        </p:nvSpPr>
        <p:spPr>
          <a:xfrm>
            <a:off x="0" y="593725"/>
            <a:ext cx="11360150" cy="763588"/>
          </a:xfrm>
          <a:prstGeom prst="rect">
            <a:avLst/>
          </a:prstGeom>
        </p:spPr>
        <p:txBody>
          <a:bodyPr spcFirstLastPara="1" vert="horz" wrap="square" lIns="121900" tIns="121900" rIns="121900" bIns="121900" rtlCol="0" anchor="t" anchorCtr="0">
            <a:noAutofit/>
          </a:bodyPr>
          <a:lstStyle/>
          <a:p>
            <a:pPr>
              <a:lnSpc>
                <a:spcPct val="120000"/>
              </a:lnSpc>
              <a:buClr>
                <a:schemeClr val="dk1"/>
              </a:buClr>
              <a:buSzPts val="1100"/>
            </a:pPr>
            <a:r>
              <a:rPr lang="en" sz="3600" b="1" dirty="0">
                <a:latin typeface="Times New Roman" panose="02020603050405020304" pitchFamily="18" charset="0"/>
                <a:cs typeface="Times New Roman" panose="02020603050405020304" pitchFamily="18" charset="0"/>
              </a:rPr>
              <a:t>Current Revocation Mechanism(Contd)</a:t>
            </a:r>
            <a:endParaRPr sz="3600" b="1" dirty="0">
              <a:latin typeface="Times New Roman" panose="02020603050405020304" pitchFamily="18" charset="0"/>
              <a:cs typeface="Times New Roman" panose="02020603050405020304" pitchFamily="18" charset="0"/>
            </a:endParaRPr>
          </a:p>
          <a:p>
            <a:pPr>
              <a:lnSpc>
                <a:spcPct val="115000"/>
              </a:lnSpc>
              <a:buClr>
                <a:schemeClr val="dk1"/>
              </a:buClr>
              <a:buSzPts val="1100"/>
            </a:pPr>
            <a:br>
              <a:rPr lang="en-US" sz="2000" dirty="0">
                <a:latin typeface="Times New Roman" panose="02020603050405020304" pitchFamily="18" charset="0"/>
                <a:cs typeface="Times New Roman" panose="02020603050405020304" pitchFamily="18" charset="0"/>
              </a:rPr>
            </a:br>
            <a:br>
              <a:rPr lang="en-US" sz="1400" dirty="0"/>
            </a:br>
            <a:br>
              <a:rPr lang="en-US" sz="1400" dirty="0"/>
            </a:br>
            <a:endParaRPr sz="1400" dirty="0"/>
          </a:p>
        </p:txBody>
      </p:sp>
      <p:sp>
        <p:nvSpPr>
          <p:cNvPr id="3" name="TextBox 2">
            <a:extLst>
              <a:ext uri="{FF2B5EF4-FFF2-40B4-BE49-F238E27FC236}">
                <a16:creationId xmlns:a16="http://schemas.microsoft.com/office/drawing/2014/main" id="{ACC205CE-A9C4-44EB-9FE0-AD8C461BD905}"/>
              </a:ext>
            </a:extLst>
          </p:cNvPr>
          <p:cNvSpPr txBox="1"/>
          <p:nvPr/>
        </p:nvSpPr>
        <p:spPr>
          <a:xfrm>
            <a:off x="298172" y="1798983"/>
            <a:ext cx="7901611" cy="3785652"/>
          </a:xfrm>
          <a:prstGeom prst="rect">
            <a:avLst/>
          </a:prstGeom>
          <a:noFill/>
        </p:spPr>
        <p:txBody>
          <a:bodyPr wrap="square" rtlCol="0">
            <a:spAutoFit/>
          </a:bodyPr>
          <a:lstStyle/>
          <a:p>
            <a:pPr algn="just">
              <a:buClr>
                <a:schemeClr val="dk2"/>
              </a:buClr>
              <a:buSzPts val="1800"/>
            </a:pPr>
            <a:r>
              <a:rPr lang="en-US" sz="2000" dirty="0">
                <a:latin typeface="Times New Roman" panose="02020603050405020304" pitchFamily="18" charset="0"/>
                <a:cs typeface="Times New Roman" panose="02020603050405020304" pitchFamily="18" charset="0"/>
              </a:rPr>
              <a:t>A browser connecting to a remote server over https, receives the certificate of the remote server.</a:t>
            </a:r>
          </a:p>
          <a:p>
            <a:pPr algn="just">
              <a:buClr>
                <a:schemeClr val="dk2"/>
              </a:buClr>
              <a:buSzPts val="1800"/>
            </a:pP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 validation step requiring the non-occupancy of the certificate in the current CRL is important before trusting the certificate. To ensure this, the browser needs to connect to the updated CRL and get the validation result.</a:t>
            </a:r>
          </a:p>
          <a:p>
            <a:pPr algn="just">
              <a:buClr>
                <a:schemeClr val="dk2"/>
              </a:buClr>
              <a:buSzPts val="1800"/>
            </a:pP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process is often a costly mechanism, requiring considerable bandwidth. Negates the purpose of PKI, certificates should be self validating.</a:t>
            </a:r>
          </a:p>
          <a:p>
            <a:pPr algn="just">
              <a:buClr>
                <a:schemeClr val="dk2"/>
              </a:buClr>
              <a:buSzPts val="1800"/>
            </a:pP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Faster protocol such as OCSP, works better.</a:t>
            </a:r>
            <a:endParaRPr lang="en-SG" sz="2000" dirty="0"/>
          </a:p>
        </p:txBody>
      </p:sp>
    </p:spTree>
    <p:extLst>
      <p:ext uri="{BB962C8B-B14F-4D97-AF65-F5344CB8AC3E}">
        <p14:creationId xmlns:p14="http://schemas.microsoft.com/office/powerpoint/2010/main" val="2950749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idx="4294967295"/>
          </p:nvPr>
        </p:nvSpPr>
        <p:spPr>
          <a:xfrm>
            <a:off x="407504" y="235916"/>
            <a:ext cx="11360150" cy="763588"/>
          </a:xfrm>
          <a:prstGeom prst="rect">
            <a:avLst/>
          </a:prstGeom>
        </p:spPr>
        <p:txBody>
          <a:bodyPr spcFirstLastPara="1" vert="horz" wrap="square" lIns="121900" tIns="121900" rIns="121900" bIns="121900" rtlCol="0" anchor="t" anchorCtr="0">
            <a:noAutofit/>
          </a:bodyPr>
          <a:lstStyle/>
          <a:p>
            <a:pPr>
              <a:lnSpc>
                <a:spcPct val="120000"/>
              </a:lnSpc>
              <a:buClr>
                <a:schemeClr val="dk1"/>
              </a:buClr>
              <a:buSzPts val="1100"/>
            </a:pPr>
            <a:r>
              <a:rPr lang="en" b="1" dirty="0">
                <a:latin typeface="Times New Roman" panose="02020603050405020304" pitchFamily="18" charset="0"/>
                <a:cs typeface="Times New Roman" panose="02020603050405020304" pitchFamily="18" charset="0"/>
              </a:rPr>
              <a:t>Modelling the CRL</a:t>
            </a:r>
            <a:endParaRPr b="1" dirty="0">
              <a:latin typeface="Times New Roman" panose="02020603050405020304" pitchFamily="18" charset="0"/>
              <a:cs typeface="Times New Roman" panose="02020603050405020304" pitchFamily="18" charset="0"/>
            </a:endParaRPr>
          </a:p>
          <a:p>
            <a:pPr>
              <a:lnSpc>
                <a:spcPct val="115000"/>
              </a:lnSpc>
              <a:buClr>
                <a:schemeClr val="dk1"/>
              </a:buClr>
              <a:buSzPts val="1100"/>
            </a:pPr>
            <a:endParaRPr dirty="0">
              <a:latin typeface="Times New Roman" panose="02020603050405020304" pitchFamily="18" charset="0"/>
              <a:cs typeface="Times New Roman" panose="02020603050405020304" pitchFamily="18" charset="0"/>
            </a:endParaRPr>
          </a:p>
          <a:p>
            <a:endParaRPr sz="1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F95F9DA-1EEC-471D-B684-495768BC6D61}"/>
              </a:ext>
            </a:extLst>
          </p:cNvPr>
          <p:cNvSpPr txBox="1"/>
          <p:nvPr/>
        </p:nvSpPr>
        <p:spPr>
          <a:xfrm>
            <a:off x="407504" y="1431235"/>
            <a:ext cx="7802217" cy="5587683"/>
          </a:xfrm>
          <a:prstGeom prst="rect">
            <a:avLst/>
          </a:prstGeom>
          <a:noFill/>
        </p:spPr>
        <p:txBody>
          <a:bodyPr wrap="square" rtlCol="0">
            <a:spAutoFit/>
          </a:bodyPr>
          <a:lstStyle/>
          <a:p>
            <a:pPr indent="-457189" algn="just">
              <a:lnSpc>
                <a:spcPct val="138000"/>
              </a:lnSpc>
              <a:buClr>
                <a:schemeClr val="dk2"/>
              </a:buClr>
              <a:buSzPts val="1800"/>
              <a:buFont typeface="Arial"/>
              <a:buAutoNum type="arabicPeriod"/>
            </a:pPr>
            <a:r>
              <a:rPr lang="en-US" sz="2000" dirty="0">
                <a:latin typeface="Times New Roman" panose="02020603050405020304" pitchFamily="18" charset="0"/>
                <a:cs typeface="Times New Roman" panose="02020603050405020304" pitchFamily="18" charset="0"/>
              </a:rPr>
              <a:t>There are many ways to implement CRL.</a:t>
            </a:r>
          </a:p>
          <a:p>
            <a:pPr indent="-457189" algn="just">
              <a:lnSpc>
                <a:spcPct val="138000"/>
              </a:lnSpc>
              <a:buClr>
                <a:schemeClr val="dk2"/>
              </a:buClr>
              <a:buSzPts val="1800"/>
              <a:buFont typeface="Arial"/>
              <a:buAutoNum type="arabicPeriod"/>
            </a:pPr>
            <a:r>
              <a:rPr lang="en-US" sz="2000" dirty="0">
                <a:latin typeface="Times New Roman" panose="02020603050405020304" pitchFamily="18" charset="0"/>
                <a:cs typeface="Times New Roman" panose="02020603050405020304" pitchFamily="18" charset="0"/>
              </a:rPr>
              <a:t>Distributed secure hash tables such as </a:t>
            </a:r>
            <a:r>
              <a:rPr lang="en-US" sz="2000" dirty="0" err="1">
                <a:latin typeface="Times New Roman" panose="02020603050405020304" pitchFamily="18" charset="0"/>
                <a:cs typeface="Times New Roman" panose="02020603050405020304" pitchFamily="18" charset="0"/>
              </a:rPr>
              <a:t>Kademlia</a:t>
            </a:r>
            <a:r>
              <a:rPr lang="en-US" sz="2000" dirty="0">
                <a:latin typeface="Times New Roman" panose="02020603050405020304" pitchFamily="18" charset="0"/>
                <a:cs typeface="Times New Roman" panose="02020603050405020304" pitchFamily="18" charset="0"/>
              </a:rPr>
              <a:t>, can address the availability and scalability of maintaining the revoked certificates.</a:t>
            </a:r>
          </a:p>
          <a:p>
            <a:pPr indent="-457189" algn="just">
              <a:lnSpc>
                <a:spcPct val="138000"/>
              </a:lnSpc>
              <a:buClr>
                <a:schemeClr val="dk2"/>
              </a:buClr>
              <a:buSzPts val="1800"/>
              <a:buFont typeface="Arial"/>
              <a:buAutoNum type="arabicPeriod"/>
            </a:pPr>
            <a:r>
              <a:rPr lang="en-US" sz="2000" dirty="0">
                <a:latin typeface="Times New Roman" panose="02020603050405020304" pitchFamily="18" charset="0"/>
                <a:cs typeface="Times New Roman" panose="02020603050405020304" pitchFamily="18" charset="0"/>
              </a:rPr>
              <a:t>Constant expected lookup time is indeed a motivation.</a:t>
            </a:r>
          </a:p>
          <a:p>
            <a:pPr indent="-457189" algn="just">
              <a:lnSpc>
                <a:spcPct val="138000"/>
              </a:lnSpc>
              <a:buClr>
                <a:schemeClr val="dk2"/>
              </a:buClr>
              <a:buSzPts val="1800"/>
              <a:buFont typeface="Arial"/>
              <a:buAutoNum type="arabicPeriod"/>
            </a:pPr>
            <a:r>
              <a:rPr lang="en-US" sz="2000" dirty="0">
                <a:latin typeface="Times New Roman" panose="02020603050405020304" pitchFamily="18" charset="0"/>
                <a:cs typeface="Times New Roman" panose="02020603050405020304" pitchFamily="18" charset="0"/>
              </a:rPr>
              <a:t>However, additional burden in maintaining </a:t>
            </a:r>
            <a:r>
              <a:rPr lang="en-US" sz="2000" dirty="0" err="1">
                <a:latin typeface="Times New Roman" panose="02020603050405020304" pitchFamily="18" charset="0"/>
                <a:cs typeface="Times New Roman" panose="02020603050405020304" pitchFamily="18" charset="0"/>
              </a:rPr>
              <a:t>dht</a:t>
            </a:r>
            <a:r>
              <a:rPr lang="en-US" sz="2000" dirty="0">
                <a:latin typeface="Times New Roman" panose="02020603050405020304" pitchFamily="18" charset="0"/>
                <a:cs typeface="Times New Roman" panose="02020603050405020304" pitchFamily="18" charset="0"/>
              </a:rPr>
              <a:t> together with our      blockchain.</a:t>
            </a:r>
          </a:p>
          <a:p>
            <a:pPr indent="-457189" algn="just">
              <a:lnSpc>
                <a:spcPct val="138000"/>
              </a:lnSpc>
              <a:buClr>
                <a:schemeClr val="dk2"/>
              </a:buClr>
              <a:buSzPts val="1800"/>
              <a:buFont typeface="Arial"/>
              <a:buAutoNum type="arabicPeriod"/>
            </a:pPr>
            <a:r>
              <a:rPr lang="en-US" sz="2000" dirty="0">
                <a:latin typeface="Times New Roman" panose="02020603050405020304" pitchFamily="18" charset="0"/>
                <a:cs typeface="Times New Roman" panose="02020603050405020304" pitchFamily="18" charset="0"/>
              </a:rPr>
              <a:t>Important to note, distributed systems are inherently more complex.</a:t>
            </a:r>
          </a:p>
          <a:p>
            <a:pPr indent="-457189" algn="just">
              <a:lnSpc>
                <a:spcPct val="138000"/>
              </a:lnSpc>
              <a:buClr>
                <a:schemeClr val="dk2"/>
              </a:buClr>
              <a:buSzPts val="1800"/>
              <a:buFont typeface="Arial"/>
              <a:buAutoNum type="arabicPeriod"/>
            </a:pPr>
            <a:r>
              <a:rPr lang="en-US" sz="2000" dirty="0">
                <a:latin typeface="Times New Roman" panose="02020603050405020304" pitchFamily="18" charset="0"/>
                <a:cs typeface="Times New Roman" panose="02020603050405020304" pitchFamily="18" charset="0"/>
              </a:rPr>
              <a:t>Another approach, to model a revoked certificates as a transaction.</a:t>
            </a:r>
          </a:p>
          <a:p>
            <a:pPr algn="just">
              <a:lnSpc>
                <a:spcPct val="138000"/>
              </a:lnSpc>
              <a:buClr>
                <a:schemeClr val="dk2"/>
              </a:buClr>
              <a:buSzPts val="1800"/>
            </a:pPr>
            <a:endParaRPr lang="en-US" sz="2000" dirty="0">
              <a:latin typeface="Times New Roman" panose="02020603050405020304" pitchFamily="18" charset="0"/>
              <a:cs typeface="Times New Roman" panose="02020603050405020304" pitchFamily="18" charset="0"/>
            </a:endParaRPr>
          </a:p>
          <a:p>
            <a:pPr algn="just">
              <a:lnSpc>
                <a:spcPct val="138000"/>
              </a:lnSpc>
              <a:buClr>
                <a:schemeClr val="dk2"/>
              </a:buClr>
              <a:buSzPts val="1800"/>
            </a:pPr>
            <a:r>
              <a:rPr lang="en-US" sz="2000" dirty="0">
                <a:latin typeface="Times New Roman" panose="02020603050405020304" pitchFamily="18" charset="0"/>
                <a:cs typeface="Times New Roman" panose="02020603050405020304" pitchFamily="18" charset="0"/>
              </a:rPr>
              <a:t> However, this approach might increase the lookup time as entire blockchain needs traversing.</a:t>
            </a:r>
          </a:p>
          <a:p>
            <a:pPr algn="just">
              <a:spcBef>
                <a:spcPts val="2133"/>
              </a:spcBef>
              <a:buClr>
                <a:schemeClr val="dk1"/>
              </a:buClr>
              <a:buSzPts val="1100"/>
            </a:pPr>
            <a:endParaRPr lang="en-US" dirty="0"/>
          </a:p>
          <a:p>
            <a:pPr algn="just">
              <a:spcAft>
                <a:spcPts val="2133"/>
              </a:spcAft>
            </a:pPr>
            <a:endParaRPr lang="en-US" dirty="0"/>
          </a:p>
        </p:txBody>
      </p:sp>
    </p:spTree>
    <p:extLst>
      <p:ext uri="{BB962C8B-B14F-4D97-AF65-F5344CB8AC3E}">
        <p14:creationId xmlns:p14="http://schemas.microsoft.com/office/powerpoint/2010/main" val="4077910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idx="4294967295"/>
          </p:nvPr>
        </p:nvSpPr>
        <p:spPr>
          <a:xfrm>
            <a:off x="159026" y="176281"/>
            <a:ext cx="11360150" cy="763588"/>
          </a:xfrm>
          <a:prstGeom prst="rect">
            <a:avLst/>
          </a:prstGeom>
        </p:spPr>
        <p:txBody>
          <a:bodyPr spcFirstLastPara="1" vert="horz" wrap="square" lIns="121900" tIns="121900" rIns="121900" bIns="121900" rtlCol="0" anchor="t" anchorCtr="0">
            <a:noAutofit/>
          </a:bodyPr>
          <a:lstStyle/>
          <a:p>
            <a:pPr>
              <a:lnSpc>
                <a:spcPct val="120000"/>
              </a:lnSpc>
              <a:buClr>
                <a:schemeClr val="dk1"/>
              </a:buClr>
              <a:buSzPts val="1100"/>
            </a:pPr>
            <a:r>
              <a:rPr lang="en" sz="4000" b="1" dirty="0">
                <a:latin typeface="Times New Roman" panose="02020603050405020304" pitchFamily="18" charset="0"/>
                <a:cs typeface="Times New Roman" panose="02020603050405020304" pitchFamily="18" charset="0"/>
              </a:rPr>
              <a:t>Cryptographic </a:t>
            </a:r>
            <a:r>
              <a:rPr lang="en-SG" sz="4000" b="1" dirty="0">
                <a:latin typeface="Times New Roman" panose="02020603050405020304" pitchFamily="18" charset="0"/>
                <a:cs typeface="Times New Roman" panose="02020603050405020304" pitchFamily="18" charset="0"/>
              </a:rPr>
              <a:t>A</a:t>
            </a:r>
            <a:r>
              <a:rPr lang="en" sz="4000" b="1" dirty="0">
                <a:latin typeface="Times New Roman" panose="02020603050405020304" pitchFamily="18" charset="0"/>
                <a:cs typeface="Times New Roman" panose="02020603050405020304" pitchFamily="18" charset="0"/>
              </a:rPr>
              <a:t>ccumulators</a:t>
            </a:r>
            <a:endParaRPr sz="4000" b="1" dirty="0">
              <a:latin typeface="Times New Roman" panose="02020603050405020304" pitchFamily="18" charset="0"/>
              <a:cs typeface="Times New Roman" panose="02020603050405020304" pitchFamily="18" charset="0"/>
            </a:endParaRPr>
          </a:p>
          <a:p>
            <a:pPr>
              <a:lnSpc>
                <a:spcPct val="115000"/>
              </a:lnSpc>
              <a:buClr>
                <a:schemeClr val="dk1"/>
              </a:buClr>
              <a:buSzPts val="1100"/>
            </a:pPr>
            <a:endParaRPr dirty="0"/>
          </a:p>
          <a:p>
            <a:endParaRPr dirty="0"/>
          </a:p>
        </p:txBody>
      </p:sp>
      <p:sp>
        <p:nvSpPr>
          <p:cNvPr id="3" name="TextBox 2">
            <a:extLst>
              <a:ext uri="{FF2B5EF4-FFF2-40B4-BE49-F238E27FC236}">
                <a16:creationId xmlns:a16="http://schemas.microsoft.com/office/drawing/2014/main" id="{96F9F1CB-45F1-4A0A-8634-6A3D11AFF8C1}"/>
              </a:ext>
            </a:extLst>
          </p:cNvPr>
          <p:cNvSpPr txBox="1"/>
          <p:nvPr/>
        </p:nvSpPr>
        <p:spPr>
          <a:xfrm>
            <a:off x="447261" y="1182757"/>
            <a:ext cx="7464287" cy="5224507"/>
          </a:xfrm>
          <a:prstGeom prst="rect">
            <a:avLst/>
          </a:prstGeom>
          <a:noFill/>
        </p:spPr>
        <p:txBody>
          <a:bodyPr wrap="square" rtlCol="0">
            <a:spAutoFit/>
          </a:bodyPr>
          <a:lstStyle/>
          <a:p>
            <a:pPr indent="-457189" algn="just">
              <a:lnSpc>
                <a:spcPct val="138000"/>
              </a:lnSpc>
              <a:buClr>
                <a:schemeClr val="dk2"/>
              </a:buClr>
              <a:buSzPts val="1800"/>
              <a:buFont typeface="Arial"/>
              <a:buAutoNum type="arabicPeriod"/>
            </a:pPr>
            <a:r>
              <a:rPr lang="en-US" sz="2000" dirty="0">
                <a:latin typeface="Times New Roman" panose="02020603050405020304" pitchFamily="18" charset="0"/>
                <a:cs typeface="Times New Roman" panose="02020603050405020304" pitchFamily="18" charset="0"/>
              </a:rPr>
              <a:t>A tool for compact set membership representation and secure set membership proof, was first introduced by </a:t>
            </a:r>
            <a:r>
              <a:rPr lang="en-US" sz="2000" dirty="0" err="1">
                <a:latin typeface="Times New Roman" panose="02020603050405020304" pitchFamily="18" charset="0"/>
                <a:cs typeface="Times New Roman" panose="02020603050405020304" pitchFamily="18" charset="0"/>
              </a:rPr>
              <a:t>Benaloh</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Demare</a:t>
            </a:r>
            <a:r>
              <a:rPr lang="en-US" sz="2000" dirty="0">
                <a:latin typeface="Times New Roman" panose="02020603050405020304" pitchFamily="18" charset="0"/>
                <a:cs typeface="Times New Roman" panose="02020603050405020304" pitchFamily="18" charset="0"/>
              </a:rPr>
              <a:t>.</a:t>
            </a:r>
          </a:p>
          <a:p>
            <a:pPr indent="-457189" algn="just">
              <a:lnSpc>
                <a:spcPct val="138000"/>
              </a:lnSpc>
              <a:buClr>
                <a:schemeClr val="dk2"/>
              </a:buClr>
              <a:buSzPts val="1800"/>
              <a:buFont typeface="Arial"/>
              <a:buAutoNum type="arabicPeriod"/>
            </a:pPr>
            <a:r>
              <a:rPr lang="en-US" sz="2000" dirty="0">
                <a:latin typeface="Times New Roman" panose="02020603050405020304" pitchFamily="18" charset="0"/>
                <a:cs typeface="Times New Roman" panose="02020603050405020304" pitchFamily="18" charset="0"/>
              </a:rPr>
              <a:t>When an element is added to a set by means of an accumulator, a membership witness is generated.</a:t>
            </a:r>
          </a:p>
          <a:p>
            <a:pPr indent="-457189" algn="just">
              <a:lnSpc>
                <a:spcPct val="138000"/>
              </a:lnSpc>
              <a:buClr>
                <a:schemeClr val="dk2"/>
              </a:buClr>
              <a:buSzPts val="1800"/>
              <a:buFont typeface="Arial"/>
              <a:buAutoNum type="arabicPeriod"/>
            </a:pPr>
            <a:r>
              <a:rPr lang="en-US" sz="2000" dirty="0">
                <a:latin typeface="Times New Roman" panose="02020603050405020304" pitchFamily="18" charset="0"/>
                <a:cs typeface="Times New Roman" panose="02020603050405020304" pitchFamily="18" charset="0"/>
              </a:rPr>
              <a:t>Different types of accumulators: RSA, Bilinear, Merkle Hash root</a:t>
            </a:r>
          </a:p>
          <a:p>
            <a:pPr indent="-457189" algn="just">
              <a:lnSpc>
                <a:spcPct val="138000"/>
              </a:lnSpc>
              <a:buClr>
                <a:schemeClr val="dk2"/>
              </a:buClr>
              <a:buSzPts val="1800"/>
              <a:buFont typeface="Arial"/>
              <a:buAutoNum type="arabicPeriod"/>
            </a:pPr>
            <a:r>
              <a:rPr lang="en-US" sz="2000" dirty="0">
                <a:latin typeface="Times New Roman" panose="02020603050405020304" pitchFamily="18" charset="0"/>
                <a:cs typeface="Times New Roman" panose="02020603050405020304" pitchFamily="18" charset="0"/>
              </a:rPr>
              <a:t>Maintaining of witnesses can be cumbersome because with each addition of an element into the accumulator, need to update the witnesses for already added elements. Need a centralized accumulator manager, bringing in the notion of single point of failure.</a:t>
            </a:r>
          </a:p>
          <a:p>
            <a:pPr indent="-457189" algn="just">
              <a:lnSpc>
                <a:spcPct val="138000"/>
              </a:lnSpc>
              <a:buClr>
                <a:schemeClr val="dk2"/>
              </a:buClr>
              <a:buSzPts val="1800"/>
              <a:buFont typeface="Arial"/>
              <a:buAutoNum type="arabicPeriod"/>
            </a:pPr>
            <a:r>
              <a:rPr lang="en-US" sz="2000" dirty="0">
                <a:latin typeface="Times New Roman" panose="02020603050405020304" pitchFamily="18" charset="0"/>
                <a:cs typeface="Times New Roman" panose="02020603050405020304" pitchFamily="18" charset="0"/>
              </a:rPr>
              <a:t>Therefore, we will formalize the notion of a strong accumulator.</a:t>
            </a:r>
          </a:p>
          <a:p>
            <a:pPr algn="just">
              <a:spcBef>
                <a:spcPts val="2133"/>
              </a:spcBef>
              <a:buClr>
                <a:schemeClr val="dk1"/>
              </a:buClr>
              <a:buSzPts val="1100"/>
            </a:pPr>
            <a:endParaRPr lang="en-US" sz="2000" dirty="0">
              <a:latin typeface="Times New Roman" panose="02020603050405020304" pitchFamily="18" charset="0"/>
              <a:cs typeface="Times New Roman" panose="02020603050405020304" pitchFamily="18" charset="0"/>
            </a:endParaRPr>
          </a:p>
          <a:p>
            <a:pPr algn="just">
              <a:spcAft>
                <a:spcPts val="2133"/>
              </a:spcAft>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4844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idx="4294967295"/>
          </p:nvPr>
        </p:nvSpPr>
        <p:spPr>
          <a:xfrm>
            <a:off x="238540" y="211931"/>
            <a:ext cx="11360150" cy="763588"/>
          </a:xfrm>
          <a:prstGeom prst="rect">
            <a:avLst/>
          </a:prstGeom>
        </p:spPr>
        <p:txBody>
          <a:bodyPr spcFirstLastPara="1" vert="horz" wrap="square" lIns="121900" tIns="121900" rIns="121900" bIns="121900" rtlCol="0" anchor="t" anchorCtr="0">
            <a:noAutofit/>
          </a:bodyPr>
          <a:lstStyle/>
          <a:p>
            <a:pPr>
              <a:lnSpc>
                <a:spcPct val="120000"/>
              </a:lnSpc>
              <a:buClr>
                <a:schemeClr val="dk1"/>
              </a:buClr>
              <a:buSzPts val="1100"/>
            </a:pPr>
            <a:r>
              <a:rPr lang="en" sz="4000" b="1" dirty="0">
                <a:latin typeface="Times New Roman" panose="02020603050405020304" pitchFamily="18" charset="0"/>
                <a:cs typeface="Times New Roman" panose="02020603050405020304" pitchFamily="18" charset="0"/>
              </a:rPr>
              <a:t>Properties</a:t>
            </a:r>
            <a:endParaRPr sz="4000" b="1" dirty="0">
              <a:latin typeface="Times New Roman" panose="02020603050405020304" pitchFamily="18" charset="0"/>
              <a:cs typeface="Times New Roman" panose="02020603050405020304" pitchFamily="18" charset="0"/>
            </a:endParaRPr>
          </a:p>
          <a:p>
            <a:pPr>
              <a:lnSpc>
                <a:spcPct val="115000"/>
              </a:lnSpc>
              <a:buClr>
                <a:schemeClr val="dk1"/>
              </a:buClr>
              <a:buSzPts val="1100"/>
            </a:pPr>
            <a:endParaRPr dirty="0"/>
          </a:p>
          <a:p>
            <a:endParaRPr dirty="0"/>
          </a:p>
        </p:txBody>
      </p:sp>
      <p:sp>
        <p:nvSpPr>
          <p:cNvPr id="6" name="Shape 369">
            <a:extLst>
              <a:ext uri="{FF2B5EF4-FFF2-40B4-BE49-F238E27FC236}">
                <a16:creationId xmlns:a16="http://schemas.microsoft.com/office/drawing/2014/main" id="{826190EE-3295-4FF7-BAC2-100DFD9134DC}"/>
              </a:ext>
            </a:extLst>
          </p:cNvPr>
          <p:cNvSpPr txBox="1">
            <a:spLocks/>
          </p:cNvSpPr>
          <p:nvPr/>
        </p:nvSpPr>
        <p:spPr>
          <a:xfrm>
            <a:off x="326148" y="811077"/>
            <a:ext cx="7913391" cy="596741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40256" algn="just">
              <a:lnSpc>
                <a:spcPct val="138000"/>
              </a:lnSpc>
              <a:buClr>
                <a:schemeClr val="dk2"/>
              </a:buClr>
              <a:buSzPts val="1600"/>
              <a:buFont typeface="Arial"/>
              <a:buAutoNum type="arabicPeriod"/>
            </a:pPr>
            <a:r>
              <a:rPr lang="en-US" sz="2000" b="1" dirty="0">
                <a:latin typeface="Times New Roman" panose="02020603050405020304" pitchFamily="18" charset="0"/>
                <a:cs typeface="Times New Roman" panose="02020603050405020304" pitchFamily="18" charset="0"/>
              </a:rPr>
              <a:t>Correctness</a:t>
            </a:r>
            <a:r>
              <a:rPr lang="en-US" sz="2000" dirty="0">
                <a:latin typeface="Times New Roman" panose="02020603050405020304" pitchFamily="18" charset="0"/>
                <a:cs typeface="Times New Roman" panose="02020603050405020304" pitchFamily="18" charset="0"/>
              </a:rPr>
              <a:t>:  A strong accumulator is correct if an up-to-date witness </a:t>
            </a:r>
            <a:r>
              <a:rPr lang="en-US" sz="2000" dirty="0" err="1">
                <a:latin typeface="Times New Roman" panose="02020603050405020304" pitchFamily="18" charset="0"/>
                <a:cs typeface="Times New Roman" panose="02020603050405020304" pitchFamily="18" charset="0"/>
              </a:rPr>
              <a:t>wx</a:t>
            </a:r>
            <a:r>
              <a:rPr lang="en-US" sz="2000" dirty="0">
                <a:latin typeface="Times New Roman" panose="02020603050405020304" pitchFamily="18" charset="0"/>
                <a:cs typeface="Times New Roman" panose="02020603050405020304" pitchFamily="18" charset="0"/>
              </a:rPr>
              <a:t> corresponding to value x can always be used to verify the membership of x in an up-to-date accumulator a.</a:t>
            </a:r>
          </a:p>
          <a:p>
            <a:pPr indent="-440256" algn="just">
              <a:lnSpc>
                <a:spcPct val="138000"/>
              </a:lnSpc>
              <a:buClr>
                <a:schemeClr val="dk2"/>
              </a:buClr>
              <a:buSzPts val="1600"/>
              <a:buFont typeface="Arial"/>
              <a:buAutoNum type="arabicPeriod"/>
            </a:pPr>
            <a:r>
              <a:rPr lang="en-US" sz="2000" b="1" dirty="0">
                <a:latin typeface="Times New Roman" panose="02020603050405020304" pitchFamily="18" charset="0"/>
                <a:cs typeface="Times New Roman" panose="02020603050405020304" pitchFamily="18" charset="0"/>
              </a:rPr>
              <a:t>Soundness</a:t>
            </a:r>
            <a:r>
              <a:rPr lang="en-US" sz="2000" dirty="0">
                <a:latin typeface="Times New Roman" panose="02020603050405020304" pitchFamily="18" charset="0"/>
                <a:cs typeface="Times New Roman" panose="02020603050405020304" pitchFamily="18" charset="0"/>
              </a:rPr>
              <a:t>:  A strong accumulator is sound (or secure) if it is hard to fabricate a witness w for a value x that has not been added to the accumulator.</a:t>
            </a:r>
          </a:p>
          <a:p>
            <a:pPr indent="-440256" algn="just">
              <a:lnSpc>
                <a:spcPct val="138000"/>
              </a:lnSpc>
              <a:buClr>
                <a:schemeClr val="dk2"/>
              </a:buClr>
              <a:buSzPts val="1600"/>
              <a:buFont typeface="Arial"/>
              <a:buAutoNum type="arabicPeriod"/>
            </a:pPr>
            <a:r>
              <a:rPr lang="en-US" sz="2000" b="1" dirty="0" err="1">
                <a:latin typeface="Times New Roman" panose="02020603050405020304" pitchFamily="18" charset="0"/>
                <a:cs typeface="Times New Roman" panose="02020603050405020304" pitchFamily="18" charset="0"/>
              </a:rPr>
              <a:t>Asynchronicity</a:t>
            </a:r>
            <a:r>
              <a:rPr lang="en-US" sz="2000" dirty="0">
                <a:latin typeface="Times New Roman" panose="02020603050405020304" pitchFamily="18" charset="0"/>
                <a:cs typeface="Times New Roman" panose="02020603050405020304" pitchFamily="18" charset="0"/>
              </a:rPr>
              <a:t>: An accumulator is asynchronous if the accumulator value and the membership witnesses can be out of sync, and veriﬁcation still works.</a:t>
            </a:r>
          </a:p>
          <a:p>
            <a:pPr indent="-440256" algn="just">
              <a:lnSpc>
                <a:spcPct val="138000"/>
              </a:lnSpc>
              <a:buClr>
                <a:schemeClr val="dk2"/>
              </a:buClr>
              <a:buSzPts val="1600"/>
              <a:buFont typeface="Arial"/>
              <a:buAutoNum type="arabicPeriod"/>
            </a:pPr>
            <a:r>
              <a:rPr lang="en-US" sz="2000" dirty="0">
                <a:latin typeface="Times New Roman" panose="02020603050405020304" pitchFamily="18" charset="0"/>
                <a:cs typeface="Times New Roman" panose="02020603050405020304" pitchFamily="18" charset="0"/>
              </a:rPr>
              <a:t>Finally, we will impose further restriction on the accumulator, it has to have a </a:t>
            </a:r>
            <a:r>
              <a:rPr lang="en-US" sz="2000" b="1" dirty="0">
                <a:latin typeface="Times New Roman" panose="02020603050405020304" pitchFamily="18" charset="0"/>
                <a:cs typeface="Times New Roman" panose="02020603050405020304" pitchFamily="18" charset="0"/>
              </a:rPr>
              <a:t>low-update frequency</a:t>
            </a:r>
            <a:r>
              <a:rPr lang="en-US" sz="2000" dirty="0">
                <a:latin typeface="Times New Roman" panose="02020603050405020304" pitchFamily="18" charset="0"/>
                <a:cs typeface="Times New Roman" panose="02020603050405020304" pitchFamily="18" charset="0"/>
              </a:rPr>
              <a:t> and should be </a:t>
            </a:r>
            <a:r>
              <a:rPr lang="en-US" sz="2000" b="1" dirty="0">
                <a:latin typeface="Times New Roman" panose="02020603050405020304" pitchFamily="18" charset="0"/>
                <a:cs typeface="Times New Roman" panose="02020603050405020304" pitchFamily="18" charset="0"/>
              </a:rPr>
              <a:t>old-accumulator</a:t>
            </a:r>
            <a:r>
              <a:rPr lang="en-US" sz="2000" dirty="0">
                <a:latin typeface="Times New Roman" panose="02020603050405020304" pitchFamily="18" charset="0"/>
                <a:cs typeface="Times New Roman" panose="02020603050405020304" pitchFamily="18" charset="0"/>
              </a:rPr>
              <a:t> compatible.</a:t>
            </a:r>
          </a:p>
          <a:p>
            <a:pPr marL="0" indent="0" algn="just">
              <a:spcBef>
                <a:spcPts val="2133"/>
              </a:spcBef>
              <a:buClr>
                <a:schemeClr val="dk1"/>
              </a:buClr>
              <a:buSzPts val="1100"/>
              <a:buFont typeface="Arial" panose="020B0604020202020204" pitchFamily="34" charset="0"/>
              <a:buNone/>
            </a:pPr>
            <a:endParaRPr lang="en-US" sz="2000" dirty="0">
              <a:latin typeface="Times New Roman" panose="02020603050405020304" pitchFamily="18" charset="0"/>
              <a:cs typeface="Times New Roman" panose="02020603050405020304" pitchFamily="18" charset="0"/>
            </a:endParaRPr>
          </a:p>
          <a:p>
            <a:pPr marL="0" indent="0" algn="just">
              <a:spcAft>
                <a:spcPts val="2133"/>
              </a:spcAft>
              <a:buFont typeface="Arial" panose="020B0604020202020204" pitchFamily="34" charse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6108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3340858" y="1475923"/>
            <a:ext cx="4588044" cy="888855"/>
          </a:xfrm>
        </p:spPr>
        <p:txBody>
          <a:bodyPr>
            <a:normAutofit lnSpcReduction="10000"/>
          </a:bodyPr>
          <a:lstStyle/>
          <a:p>
            <a:r>
              <a:rPr kumimoji="1" lang="en-US" altLang="zh-CN" dirty="0"/>
              <a:t>Content</a:t>
            </a:r>
            <a:endParaRPr kumimoji="1" lang="zh-CN" altLang="en-US" dirty="0"/>
          </a:p>
        </p:txBody>
      </p:sp>
      <p:sp>
        <p:nvSpPr>
          <p:cNvPr id="6" name="文本占位符 5"/>
          <p:cNvSpPr>
            <a:spLocks noGrp="1"/>
          </p:cNvSpPr>
          <p:nvPr>
            <p:ph type="body" sz="quarter" idx="12"/>
          </p:nvPr>
        </p:nvSpPr>
        <p:spPr>
          <a:xfrm>
            <a:off x="328884" y="3438235"/>
            <a:ext cx="1846774" cy="455476"/>
          </a:xfrm>
        </p:spPr>
        <p:txBody>
          <a:bodyPr>
            <a:normAutofit/>
          </a:bodyPr>
          <a:lstStyle/>
          <a:p>
            <a:r>
              <a:rPr lang="en-US" altLang="zh-CN" dirty="0">
                <a:latin typeface="Segoe UI"/>
                <a:ea typeface="微软雅黑" charset="0"/>
              </a:rPr>
              <a:t>Introduction</a:t>
            </a:r>
          </a:p>
        </p:txBody>
      </p:sp>
      <p:sp>
        <p:nvSpPr>
          <p:cNvPr id="12" name="文本占位符 11"/>
          <p:cNvSpPr>
            <a:spLocks noGrp="1"/>
          </p:cNvSpPr>
          <p:nvPr>
            <p:ph type="body" sz="quarter" idx="14"/>
          </p:nvPr>
        </p:nvSpPr>
        <p:spPr>
          <a:xfrm>
            <a:off x="6111064" y="3491914"/>
            <a:ext cx="1458825" cy="455476"/>
          </a:xfrm>
        </p:spPr>
        <p:txBody>
          <a:bodyPr>
            <a:normAutofit/>
          </a:bodyPr>
          <a:lstStyle/>
          <a:p>
            <a:r>
              <a:rPr lang="en-US" altLang="zh-CN" b="0" dirty="0">
                <a:latin typeface="Segoe UI"/>
                <a:ea typeface="微软雅黑" charset="0"/>
              </a:rPr>
              <a:t>Signing</a:t>
            </a:r>
            <a:endParaRPr kumimoji="1" lang="zh-CN" altLang="en-US" b="0" dirty="0">
              <a:latin typeface="Segoe UI"/>
              <a:ea typeface="微软雅黑" charset="0"/>
            </a:endParaRPr>
          </a:p>
        </p:txBody>
      </p:sp>
      <p:sp>
        <p:nvSpPr>
          <p:cNvPr id="29" name="文本占位符 11"/>
          <p:cNvSpPr>
            <a:spLocks noGrp="1"/>
          </p:cNvSpPr>
          <p:nvPr>
            <p:ph type="body" sz="quarter" idx="15"/>
          </p:nvPr>
        </p:nvSpPr>
        <p:spPr>
          <a:xfrm>
            <a:off x="2531668" y="3492228"/>
            <a:ext cx="3143365" cy="455476"/>
          </a:xfrm>
        </p:spPr>
        <p:txBody>
          <a:bodyPr>
            <a:normAutofit fontScale="92500"/>
          </a:bodyPr>
          <a:lstStyle/>
          <a:p>
            <a:r>
              <a:rPr lang="en-US" altLang="zh-CN" sz="2000" dirty="0">
                <a:latin typeface="Segoe UI"/>
                <a:ea typeface="微软雅黑" charset="0"/>
              </a:rPr>
              <a:t>Certificate (and its structure)</a:t>
            </a:r>
            <a:endParaRPr kumimoji="1" lang="zh-CN" altLang="en-US" dirty="0">
              <a:latin typeface="Segoe UI"/>
              <a:ea typeface="微软雅黑" charset="0"/>
            </a:endParaRPr>
          </a:p>
        </p:txBody>
      </p:sp>
      <p:sp>
        <p:nvSpPr>
          <p:cNvPr id="14" name="文本占位符 13"/>
          <p:cNvSpPr>
            <a:spLocks noGrp="1"/>
          </p:cNvSpPr>
          <p:nvPr>
            <p:ph type="body" sz="quarter" idx="16"/>
          </p:nvPr>
        </p:nvSpPr>
        <p:spPr>
          <a:xfrm>
            <a:off x="7547374" y="3498777"/>
            <a:ext cx="1846774" cy="486365"/>
          </a:xfrm>
        </p:spPr>
        <p:txBody>
          <a:bodyPr/>
          <a:lstStyle/>
          <a:p>
            <a:r>
              <a:rPr kumimoji="1" lang="en-US" altLang="zh-CN" b="0" dirty="0">
                <a:latin typeface="Segoe UI"/>
                <a:ea typeface="微软雅黑" charset="0"/>
              </a:rPr>
              <a:t>Revocation</a:t>
            </a:r>
            <a:endParaRPr kumimoji="1" lang="zh-CN" altLang="en-US" b="0" dirty="0">
              <a:latin typeface="Segoe UI"/>
              <a:ea typeface="微软雅黑" charset="0"/>
            </a:endParaRPr>
          </a:p>
        </p:txBody>
      </p:sp>
      <p:sp>
        <p:nvSpPr>
          <p:cNvPr id="18" name="矩形 17"/>
          <p:cNvSpPr/>
          <p:nvPr/>
        </p:nvSpPr>
        <p:spPr>
          <a:xfrm>
            <a:off x="659326" y="3855550"/>
            <a:ext cx="1078060" cy="50386"/>
          </a:xfrm>
          <a:prstGeom prst="rect">
            <a:avLst/>
          </a:prstGeom>
          <a:solidFill>
            <a:schemeClr val="accent1"/>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latin typeface="Segoe UI"/>
              <a:ea typeface="微软雅黑"/>
            </a:endParaRPr>
          </a:p>
        </p:txBody>
      </p:sp>
      <p:sp>
        <p:nvSpPr>
          <p:cNvPr id="22" name="矩形 21"/>
          <p:cNvSpPr/>
          <p:nvPr/>
        </p:nvSpPr>
        <p:spPr>
          <a:xfrm>
            <a:off x="6444579" y="3847135"/>
            <a:ext cx="711424" cy="52411"/>
          </a:xfrm>
          <a:prstGeom prst="rect">
            <a:avLst/>
          </a:prstGeom>
          <a:solidFill>
            <a:schemeClr val="accent5"/>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latin typeface="Segoe UI"/>
              <a:ea typeface="微软雅黑"/>
            </a:endParaRPr>
          </a:p>
        </p:txBody>
      </p:sp>
      <p:sp>
        <p:nvSpPr>
          <p:cNvPr id="23" name="矩形 22"/>
          <p:cNvSpPr/>
          <p:nvPr/>
        </p:nvSpPr>
        <p:spPr>
          <a:xfrm>
            <a:off x="7928902" y="3832955"/>
            <a:ext cx="1083718" cy="60756"/>
          </a:xfrm>
          <a:prstGeom prst="rect">
            <a:avLst/>
          </a:prstGeom>
          <a:solidFill>
            <a:schemeClr val="accent6"/>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latin typeface="Segoe UI"/>
              <a:ea typeface="微软雅黑"/>
            </a:endParaRPr>
          </a:p>
        </p:txBody>
      </p:sp>
      <p:sp>
        <p:nvSpPr>
          <p:cNvPr id="31" name="矩形 30"/>
          <p:cNvSpPr/>
          <p:nvPr/>
        </p:nvSpPr>
        <p:spPr>
          <a:xfrm>
            <a:off x="2803241" y="3855550"/>
            <a:ext cx="2600218" cy="61404"/>
          </a:xfrm>
          <a:prstGeom prst="rect">
            <a:avLst/>
          </a:prstGeom>
          <a:solidFill>
            <a:schemeClr val="accent2"/>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latin typeface="Segoe UI"/>
              <a:ea typeface="微软雅黑"/>
            </a:endParaRPr>
          </a:p>
        </p:txBody>
      </p:sp>
      <p:sp>
        <p:nvSpPr>
          <p:cNvPr id="13" name="矩形 90">
            <a:extLst>
              <a:ext uri="{FF2B5EF4-FFF2-40B4-BE49-F238E27FC236}">
                <a16:creationId xmlns:a16="http://schemas.microsoft.com/office/drawing/2014/main" id="{E1AAE031-E1F5-48FA-861C-87E9C7B460DC}"/>
              </a:ext>
            </a:extLst>
          </p:cNvPr>
          <p:cNvSpPr/>
          <p:nvPr/>
        </p:nvSpPr>
        <p:spPr>
          <a:xfrm>
            <a:off x="9682610" y="3817583"/>
            <a:ext cx="1260373" cy="59104"/>
          </a:xfrm>
          <a:prstGeom prst="rect">
            <a:avLst/>
          </a:prstGeom>
          <a:solidFill>
            <a:schemeClr val="accent4"/>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5" name="文本占位符 13">
            <a:extLst>
              <a:ext uri="{FF2B5EF4-FFF2-40B4-BE49-F238E27FC236}">
                <a16:creationId xmlns:a16="http://schemas.microsoft.com/office/drawing/2014/main" id="{41A7A9B3-A97E-4EDF-8296-D4E9115FB74E}"/>
              </a:ext>
            </a:extLst>
          </p:cNvPr>
          <p:cNvSpPr txBox="1">
            <a:spLocks/>
          </p:cNvSpPr>
          <p:nvPr/>
        </p:nvSpPr>
        <p:spPr>
          <a:xfrm>
            <a:off x="9179650" y="3491914"/>
            <a:ext cx="2241661" cy="455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0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b="0" dirty="0">
                <a:latin typeface="Segoe UI"/>
                <a:ea typeface="微软雅黑" charset="0"/>
              </a:rPr>
              <a:t>Future Works</a:t>
            </a:r>
            <a:endParaRPr kumimoji="1" lang="zh-CN" altLang="en-US" b="0" dirty="0">
              <a:latin typeface="Segoe UI"/>
              <a:ea typeface="微软雅黑" charset="0"/>
            </a:endParaRPr>
          </a:p>
        </p:txBody>
      </p:sp>
    </p:spTree>
    <p:extLst>
      <p:ext uri="{BB962C8B-B14F-4D97-AF65-F5344CB8AC3E}">
        <p14:creationId xmlns:p14="http://schemas.microsoft.com/office/powerpoint/2010/main" val="167989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title" idx="4294967295"/>
          </p:nvPr>
        </p:nvSpPr>
        <p:spPr>
          <a:xfrm>
            <a:off x="308113" y="0"/>
            <a:ext cx="11361738" cy="763588"/>
          </a:xfrm>
          <a:prstGeom prst="rect">
            <a:avLst/>
          </a:prstGeom>
        </p:spPr>
        <p:txBody>
          <a:bodyPr spcFirstLastPara="1" vert="horz" wrap="square" lIns="121900" tIns="121900" rIns="121900" bIns="121900" rtlCol="0" anchor="t" anchorCtr="0">
            <a:noAutofit/>
          </a:bodyPr>
          <a:lstStyle/>
          <a:p>
            <a:pPr>
              <a:lnSpc>
                <a:spcPct val="120000"/>
              </a:lnSpc>
              <a:buClr>
                <a:schemeClr val="dk1"/>
              </a:buClr>
              <a:buSzPts val="1100"/>
            </a:pPr>
            <a:r>
              <a:rPr lang="en-SG" sz="4000" b="1" dirty="0">
                <a:latin typeface="Times New Roman" panose="02020603050405020304" pitchFamily="18" charset="0"/>
                <a:cs typeface="Times New Roman" panose="02020603050405020304" pitchFamily="18" charset="0"/>
              </a:rPr>
              <a:t>Merkle Tree Accumulator</a:t>
            </a:r>
          </a:p>
          <a:p>
            <a:pPr>
              <a:lnSpc>
                <a:spcPct val="115000"/>
              </a:lnSpc>
              <a:buClr>
                <a:schemeClr val="dk1"/>
              </a:buClr>
              <a:buSzPts val="1100"/>
            </a:pPr>
            <a:endParaRPr lang="en-SG" dirty="0"/>
          </a:p>
          <a:p>
            <a:endParaRPr lang="en-SG" dirty="0"/>
          </a:p>
        </p:txBody>
      </p:sp>
      <p:pic>
        <p:nvPicPr>
          <p:cNvPr id="5" name="Shape 375">
            <a:extLst>
              <a:ext uri="{FF2B5EF4-FFF2-40B4-BE49-F238E27FC236}">
                <a16:creationId xmlns:a16="http://schemas.microsoft.com/office/drawing/2014/main" id="{2039E01A-7CFF-4973-9C49-5544423CF91B}"/>
              </a:ext>
            </a:extLst>
          </p:cNvPr>
          <p:cNvPicPr preferRelativeResize="0"/>
          <p:nvPr/>
        </p:nvPicPr>
        <p:blipFill>
          <a:blip r:embed="rId3">
            <a:alphaModFix/>
          </a:blip>
          <a:stretch>
            <a:fillRect/>
          </a:stretch>
        </p:blipFill>
        <p:spPr>
          <a:xfrm>
            <a:off x="663633" y="944218"/>
            <a:ext cx="5926010" cy="5625548"/>
          </a:xfrm>
          <a:prstGeom prst="rect">
            <a:avLst/>
          </a:prstGeom>
          <a:noFill/>
          <a:ln>
            <a:noFill/>
          </a:ln>
        </p:spPr>
      </p:pic>
    </p:spTree>
    <p:extLst>
      <p:ext uri="{BB962C8B-B14F-4D97-AF65-F5344CB8AC3E}">
        <p14:creationId xmlns:p14="http://schemas.microsoft.com/office/powerpoint/2010/main" val="2327073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title" idx="4294967295"/>
          </p:nvPr>
        </p:nvSpPr>
        <p:spPr>
          <a:xfrm>
            <a:off x="0" y="133350"/>
            <a:ext cx="11360150" cy="763588"/>
          </a:xfrm>
          <a:prstGeom prst="rect">
            <a:avLst/>
          </a:prstGeom>
        </p:spPr>
        <p:txBody>
          <a:bodyPr spcFirstLastPara="1" vert="horz" wrap="square" lIns="121900" tIns="121900" rIns="121900" bIns="121900" rtlCol="0" anchor="t" anchorCtr="0">
            <a:noAutofit/>
          </a:bodyPr>
          <a:lstStyle/>
          <a:p>
            <a:pPr algn="ctr"/>
            <a:r>
              <a:rPr lang="en" b="1" dirty="0">
                <a:latin typeface="Times New Roman" panose="02020603050405020304" pitchFamily="18" charset="0"/>
                <a:cs typeface="Times New Roman" panose="02020603050405020304" pitchFamily="18" charset="0"/>
              </a:rPr>
              <a:t>Revocation</a:t>
            </a:r>
            <a:endParaRPr b="1" dirty="0">
              <a:latin typeface="Times New Roman" panose="02020603050405020304" pitchFamily="18" charset="0"/>
              <a:cs typeface="Times New Roman" panose="02020603050405020304" pitchFamily="18" charset="0"/>
            </a:endParaRPr>
          </a:p>
        </p:txBody>
      </p:sp>
      <p:pic>
        <p:nvPicPr>
          <p:cNvPr id="6" name="Shape 382">
            <a:extLst>
              <a:ext uri="{FF2B5EF4-FFF2-40B4-BE49-F238E27FC236}">
                <a16:creationId xmlns:a16="http://schemas.microsoft.com/office/drawing/2014/main" id="{07CE39D2-3BA9-42EF-BFD0-318E0F05FBF7}"/>
              </a:ext>
            </a:extLst>
          </p:cNvPr>
          <p:cNvPicPr preferRelativeResize="0"/>
          <p:nvPr/>
        </p:nvPicPr>
        <p:blipFill>
          <a:blip r:embed="rId3">
            <a:alphaModFix/>
          </a:blip>
          <a:stretch>
            <a:fillRect/>
          </a:stretch>
        </p:blipFill>
        <p:spPr>
          <a:xfrm>
            <a:off x="525500" y="897167"/>
            <a:ext cx="11360800" cy="5960833"/>
          </a:xfrm>
          <a:prstGeom prst="rect">
            <a:avLst/>
          </a:prstGeom>
          <a:noFill/>
          <a:ln>
            <a:noFill/>
          </a:ln>
        </p:spPr>
      </p:pic>
    </p:spTree>
    <p:extLst>
      <p:ext uri="{BB962C8B-B14F-4D97-AF65-F5344CB8AC3E}">
        <p14:creationId xmlns:p14="http://schemas.microsoft.com/office/powerpoint/2010/main" val="3299235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Shape 387"/>
          <p:cNvSpPr txBox="1">
            <a:spLocks noGrp="1"/>
          </p:cNvSpPr>
          <p:nvPr>
            <p:ph type="title" idx="4294967295"/>
          </p:nvPr>
        </p:nvSpPr>
        <p:spPr>
          <a:xfrm>
            <a:off x="415599" y="47073"/>
            <a:ext cx="11360150" cy="763588"/>
          </a:xfrm>
          <a:prstGeom prst="rect">
            <a:avLst/>
          </a:prstGeom>
        </p:spPr>
        <p:txBody>
          <a:bodyPr spcFirstLastPara="1" vert="horz" wrap="square" lIns="121900" tIns="121900" rIns="121900" bIns="121900" rtlCol="0" anchor="t" anchorCtr="0">
            <a:noAutofit/>
          </a:bodyPr>
          <a:lstStyle/>
          <a:p>
            <a:r>
              <a:rPr lang="en" b="1" dirty="0">
                <a:latin typeface="Times New Roman" panose="02020603050405020304" pitchFamily="18" charset="0"/>
                <a:cs typeface="Times New Roman" panose="02020603050405020304" pitchFamily="18" charset="0"/>
              </a:rPr>
              <a:t>			Uncertainties</a:t>
            </a:r>
            <a:endParaRPr b="1" dirty="0">
              <a:latin typeface="Times New Roman" panose="02020603050405020304" pitchFamily="18" charset="0"/>
              <a:cs typeface="Times New Roman" panose="02020603050405020304" pitchFamily="18" charset="0"/>
            </a:endParaRPr>
          </a:p>
        </p:txBody>
      </p:sp>
      <p:sp>
        <p:nvSpPr>
          <p:cNvPr id="7" name="Shape 388">
            <a:extLst>
              <a:ext uri="{FF2B5EF4-FFF2-40B4-BE49-F238E27FC236}">
                <a16:creationId xmlns:a16="http://schemas.microsoft.com/office/drawing/2014/main" id="{6BEFBFBB-FB37-498A-9F1A-FF6DB47CC7D2}"/>
              </a:ext>
            </a:extLst>
          </p:cNvPr>
          <p:cNvSpPr txBox="1">
            <a:spLocks/>
          </p:cNvSpPr>
          <p:nvPr/>
        </p:nvSpPr>
        <p:spPr>
          <a:xfrm>
            <a:off x="349013" y="876303"/>
            <a:ext cx="7642048" cy="5564254"/>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AutoNum type="arabicPeriod"/>
            </a:pPr>
            <a:r>
              <a:rPr lang="en-US" sz="2000" dirty="0">
                <a:latin typeface="Times New Roman" panose="02020603050405020304" pitchFamily="18" charset="0"/>
                <a:cs typeface="Times New Roman" panose="02020603050405020304" pitchFamily="18" charset="0"/>
              </a:rPr>
              <a:t>How does a member node signs the unsigned certificate or CSR</a:t>
            </a:r>
          </a:p>
          <a:p>
            <a:pPr algn="just">
              <a:buFont typeface="Arial" panose="020B0604020202020204" pitchFamily="34" charset="0"/>
              <a:buAutoNum type="arabicPeriod"/>
            </a:pPr>
            <a:r>
              <a:rPr lang="en-US" sz="2000" dirty="0">
                <a:latin typeface="Times New Roman" panose="02020603050405020304" pitchFamily="18" charset="0"/>
                <a:cs typeface="Times New Roman" panose="02020603050405020304" pitchFamily="18" charset="0"/>
              </a:rPr>
              <a:t>No one from the team has an idea how </a:t>
            </a:r>
            <a:r>
              <a:rPr lang="en-US" sz="2000" dirty="0" err="1">
                <a:latin typeface="Times New Roman" panose="02020603050405020304" pitchFamily="18" charset="0"/>
                <a:cs typeface="Times New Roman" panose="02020603050405020304" pitchFamily="18" charset="0"/>
              </a:rPr>
              <a:t>ethereum</a:t>
            </a:r>
            <a:r>
              <a:rPr lang="en-US" sz="2000" dirty="0">
                <a:latin typeface="Times New Roman" panose="02020603050405020304" pitchFamily="18" charset="0"/>
                <a:cs typeface="Times New Roman" panose="02020603050405020304" pitchFamily="18" charset="0"/>
              </a:rPr>
              <a:t> VM/scripting works (oraclize.it helped solidity to support HTTP requests)</a:t>
            </a:r>
          </a:p>
          <a:p>
            <a:pPr algn="just">
              <a:buFont typeface="Arial" panose="020B0604020202020204" pitchFamily="34" charset="0"/>
              <a:buAutoNum type="arabicPeriod"/>
            </a:pPr>
            <a:r>
              <a:rPr lang="en-US" sz="2000" dirty="0">
                <a:latin typeface="Times New Roman" panose="02020603050405020304" pitchFamily="18" charset="0"/>
                <a:cs typeface="Times New Roman" panose="02020603050405020304" pitchFamily="18" charset="0"/>
              </a:rPr>
              <a:t>Can we index specific fields in a data in a blockchain i.e. a JSON file stored on the blockchain and specific fields are indexed for fast querying</a:t>
            </a:r>
          </a:p>
          <a:p>
            <a:pPr algn="just">
              <a:buFont typeface="Arial" panose="020B0604020202020204" pitchFamily="34" charset="0"/>
              <a:buAutoNum type="arabicPeriod"/>
            </a:pPr>
            <a:r>
              <a:rPr lang="en-US" sz="2000" dirty="0">
                <a:latin typeface="Times New Roman" panose="02020603050405020304" pitchFamily="18" charset="0"/>
                <a:cs typeface="Times New Roman" panose="02020603050405020304" pitchFamily="18" charset="0"/>
              </a:rPr>
              <a:t>Can you do multiple signing of a certificate from multiple nodes in a single transaction?</a:t>
            </a:r>
          </a:p>
          <a:p>
            <a:pPr algn="just">
              <a:buFont typeface="Arial" panose="020B0604020202020204" pitchFamily="34" charset="0"/>
              <a:buAutoNum type="arabicPeriod"/>
            </a:pPr>
            <a:r>
              <a:rPr lang="en-US" sz="2000" dirty="0">
                <a:latin typeface="Times New Roman" panose="02020603050405020304" pitchFamily="18" charset="0"/>
                <a:cs typeface="Times New Roman" panose="02020603050405020304" pitchFamily="18" charset="0"/>
              </a:rPr>
              <a:t>Inefficiency - need to verify cert from multiple nodes (majority? Select random X nodes?)</a:t>
            </a:r>
          </a:p>
          <a:p>
            <a:pPr algn="just">
              <a:buFont typeface="Arial" panose="020B0604020202020204" pitchFamily="34" charset="0"/>
              <a:buAutoNum type="arabicPeriod" startAt="6"/>
            </a:pPr>
            <a:r>
              <a:rPr lang="en-US" sz="2000" dirty="0">
                <a:latin typeface="Times New Roman" panose="02020603050405020304" pitchFamily="18" charset="0"/>
                <a:cs typeface="Times New Roman" panose="02020603050405020304" pitchFamily="18" charset="0"/>
              </a:rPr>
              <a:t>How to verify if a node is a member of the correct blockchain network?</a:t>
            </a:r>
          </a:p>
          <a:p>
            <a:pPr algn="just">
              <a:buFont typeface="Arial" panose="020B0604020202020204" pitchFamily="34" charset="0"/>
              <a:buAutoNum type="arabicPeriod" startAt="6"/>
            </a:pPr>
            <a:r>
              <a:rPr lang="en-US" sz="2000" dirty="0">
                <a:latin typeface="Times New Roman" panose="02020603050405020304" pitchFamily="18" charset="0"/>
                <a:cs typeface="Times New Roman" panose="02020603050405020304" pitchFamily="18" charset="0"/>
              </a:rPr>
              <a:t>How do we know that the signature that we’re querying are on the correct blockchain and not on the fork?</a:t>
            </a:r>
          </a:p>
          <a:p>
            <a:pPr algn="just">
              <a:buFont typeface="Arial" panose="020B0604020202020204" pitchFamily="34" charset="0"/>
              <a:buAutoNum type="arabicPeriod"/>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535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idx="4294967295"/>
          </p:nvPr>
        </p:nvSpPr>
        <p:spPr>
          <a:xfrm>
            <a:off x="0" y="593725"/>
            <a:ext cx="11360150" cy="763588"/>
          </a:xfrm>
          <a:prstGeom prst="rect">
            <a:avLst/>
          </a:prstGeom>
        </p:spPr>
        <p:txBody>
          <a:bodyPr spcFirstLastPara="1" vert="horz" wrap="square" lIns="121900" tIns="121900" rIns="121900" bIns="121900" rtlCol="0" anchor="t" anchorCtr="0">
            <a:noAutofit/>
          </a:bodyPr>
          <a:lstStyle/>
          <a:p>
            <a:r>
              <a:rPr lang="en" sz="4000" b="1" dirty="0">
                <a:latin typeface="Times New Roman" panose="02020603050405020304" pitchFamily="18" charset="0"/>
                <a:cs typeface="Times New Roman" panose="02020603050405020304" pitchFamily="18" charset="0"/>
              </a:rPr>
              <a:t>Future Work</a:t>
            </a:r>
            <a:endParaRPr sz="4000" b="1" dirty="0">
              <a:latin typeface="Times New Roman" panose="02020603050405020304" pitchFamily="18" charset="0"/>
              <a:cs typeface="Times New Roman" panose="02020603050405020304" pitchFamily="18" charset="0"/>
            </a:endParaRPr>
          </a:p>
        </p:txBody>
      </p:sp>
      <p:sp>
        <p:nvSpPr>
          <p:cNvPr id="6" name="Shape 395">
            <a:extLst>
              <a:ext uri="{FF2B5EF4-FFF2-40B4-BE49-F238E27FC236}">
                <a16:creationId xmlns:a16="http://schemas.microsoft.com/office/drawing/2014/main" id="{64B77773-C7ED-4885-B83F-DB8E91EA0704}"/>
              </a:ext>
            </a:extLst>
          </p:cNvPr>
          <p:cNvSpPr txBox="1">
            <a:spLocks/>
          </p:cNvSpPr>
          <p:nvPr/>
        </p:nvSpPr>
        <p:spPr>
          <a:xfrm>
            <a:off x="415600" y="1536633"/>
            <a:ext cx="6671000" cy="45552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Implementation and benchmarking</a:t>
            </a:r>
          </a:p>
          <a:p>
            <a:r>
              <a:rPr lang="en-US" dirty="0">
                <a:latin typeface="Times New Roman" panose="02020603050405020304" pitchFamily="18" charset="0"/>
                <a:cs typeface="Times New Roman" panose="02020603050405020304" pitchFamily="18" charset="0"/>
              </a:rPr>
              <a:t>Design monetization logic on the network</a:t>
            </a:r>
          </a:p>
          <a:p>
            <a:r>
              <a:rPr lang="en-US" dirty="0">
                <a:latin typeface="Times New Roman" panose="02020603050405020304" pitchFamily="18" charset="0"/>
                <a:cs typeface="Times New Roman" panose="02020603050405020304" pitchFamily="18" charset="0"/>
              </a:rPr>
              <a:t>Handle partition on validating nodes</a:t>
            </a:r>
          </a:p>
        </p:txBody>
      </p:sp>
    </p:spTree>
    <p:extLst>
      <p:ext uri="{BB962C8B-B14F-4D97-AF65-F5344CB8AC3E}">
        <p14:creationId xmlns:p14="http://schemas.microsoft.com/office/powerpoint/2010/main" val="3010644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2224505" y="2859952"/>
            <a:ext cx="8020162" cy="1074822"/>
          </a:xfrm>
        </p:spPr>
        <p:txBody>
          <a:bodyPr>
            <a:normAutofit/>
          </a:bodyPr>
          <a:lstStyle/>
          <a:p>
            <a:r>
              <a:rPr kumimoji="1" lang="en-US" altLang="zh-CN" dirty="0">
                <a:latin typeface="Times New Roman" panose="02020603050405020304" pitchFamily="18" charset="0"/>
                <a:cs typeface="Times New Roman" panose="02020603050405020304" pitchFamily="18" charset="0"/>
              </a:rPr>
              <a:t>Thank You</a:t>
            </a:r>
          </a:p>
        </p:txBody>
      </p:sp>
      <p:sp>
        <p:nvSpPr>
          <p:cNvPr id="7" name="矩形 6"/>
          <p:cNvSpPr/>
          <p:nvPr/>
        </p:nvSpPr>
        <p:spPr>
          <a:xfrm>
            <a:off x="2502217" y="3934774"/>
            <a:ext cx="753925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42846463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2224505" y="2859952"/>
            <a:ext cx="7953166" cy="906978"/>
          </a:xfrm>
        </p:spPr>
        <p:txBody>
          <a:bodyPr>
            <a:normAutofit lnSpcReduction="10000"/>
          </a:bodyPr>
          <a:lstStyle/>
          <a:p>
            <a:r>
              <a:rPr lang="en-SG" dirty="0"/>
              <a:t>INTRODUCTION</a:t>
            </a:r>
            <a:endParaRPr kumimoji="1" lang="zh-CN" altLang="en-US" dirty="0">
              <a:latin typeface="Times New Roman" panose="02020603050405020304" pitchFamily="18" charset="0"/>
              <a:cs typeface="Times New Roman" panose="02020603050405020304" pitchFamily="18" charset="0"/>
            </a:endParaRPr>
          </a:p>
        </p:txBody>
      </p:sp>
      <p:sp>
        <p:nvSpPr>
          <p:cNvPr id="7" name="矩形 6"/>
          <p:cNvSpPr/>
          <p:nvPr/>
        </p:nvSpPr>
        <p:spPr>
          <a:xfrm>
            <a:off x="2502217" y="3934774"/>
            <a:ext cx="753925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50751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220133"/>
            <a:ext cx="3650713" cy="389467"/>
          </a:xfrm>
        </p:spPr>
        <p:txBody>
          <a:bodyPr>
            <a:noAutofit/>
          </a:bodyPr>
          <a:lstStyle/>
          <a:p>
            <a:r>
              <a:rPr kumimoji="1" lang="en-US" altLang="zh-CN" sz="3200" dirty="0">
                <a:latin typeface="Times New Roman" panose="02020603050405020304" pitchFamily="18" charset="0"/>
                <a:cs typeface="Times New Roman" panose="02020603050405020304" pitchFamily="18" charset="0"/>
              </a:rPr>
              <a:t>INTRODUCTION</a:t>
            </a:r>
          </a:p>
        </p:txBody>
      </p:sp>
      <p:sp>
        <p:nvSpPr>
          <p:cNvPr id="3" name="文本框 2"/>
          <p:cNvSpPr txBox="1"/>
          <p:nvPr/>
        </p:nvSpPr>
        <p:spPr>
          <a:xfrm>
            <a:off x="1784555" y="6518787"/>
            <a:ext cx="184731" cy="332399"/>
          </a:xfrm>
          <a:prstGeom prst="rect">
            <a:avLst/>
          </a:prstGeom>
          <a:noFill/>
        </p:spPr>
        <p:txBody>
          <a:bodyPr wrap="none" rtlCol="0">
            <a:spAutoFit/>
          </a:bodyPr>
          <a:lstStyle/>
          <a:p>
            <a:pPr>
              <a:lnSpc>
                <a:spcPct val="130000"/>
              </a:lnSpc>
              <a:spcBef>
                <a:spcPts val="600"/>
              </a:spcBef>
            </a:pPr>
            <a:endParaRPr kumimoji="1" lang="zh-CN" altLang="en-US" sz="1200" kern="0" dirty="0">
              <a:latin typeface="微软雅黑" panose="020B0503020204020204" pitchFamily="34" charset="-122"/>
              <a:ea typeface="微软雅黑" panose="020B0503020204020204" pitchFamily="34" charset="-122"/>
              <a:cs typeface="+mn-ea"/>
              <a:sym typeface="+mn-lt"/>
            </a:endParaRPr>
          </a:p>
        </p:txBody>
      </p:sp>
      <p:sp>
        <p:nvSpPr>
          <p:cNvPr id="13" name="矩形 4">
            <a:extLst>
              <a:ext uri="{FF2B5EF4-FFF2-40B4-BE49-F238E27FC236}">
                <a16:creationId xmlns:a16="http://schemas.microsoft.com/office/drawing/2014/main" id="{09F45671-D085-478F-A377-9A5E5FB1225B}"/>
              </a:ext>
            </a:extLst>
          </p:cNvPr>
          <p:cNvSpPr/>
          <p:nvPr/>
        </p:nvSpPr>
        <p:spPr>
          <a:xfrm>
            <a:off x="265304" y="760719"/>
            <a:ext cx="7694474" cy="5293757"/>
          </a:xfrm>
          <a:prstGeom prst="rect">
            <a:avLst/>
          </a:prstGeom>
        </p:spPr>
        <p:txBody>
          <a:bodyPr wrap="square">
            <a:spAutoFit/>
          </a:bodyPr>
          <a:lstStyle/>
          <a:p>
            <a:pPr algn="just">
              <a:lnSpc>
                <a:spcPct val="130000"/>
              </a:lnSpc>
            </a:pPr>
            <a:r>
              <a:rPr lang="en-US" altLang="zh-CN" sz="2000" dirty="0">
                <a:latin typeface="Times New Roman" panose="02020603050405020304" pitchFamily="18" charset="0"/>
                <a:ea typeface="微软雅黑" charset="0"/>
                <a:cs typeface="Times New Roman" panose="02020603050405020304" pitchFamily="18" charset="0"/>
              </a:rPr>
              <a:t>Although a CA (Certificate Authority) is defined as trusted, we’ve seen many cases a CA is compromised</a:t>
            </a:r>
          </a:p>
          <a:p>
            <a:pPr algn="just">
              <a:lnSpc>
                <a:spcPct val="130000"/>
              </a:lnSpc>
            </a:pPr>
            <a:r>
              <a:rPr lang="en-US" altLang="zh-CN" sz="2000" dirty="0">
                <a:latin typeface="Times New Roman" panose="02020603050405020304" pitchFamily="18" charset="0"/>
                <a:ea typeface="微软雅黑" charset="0"/>
                <a:cs typeface="Times New Roman" panose="02020603050405020304" pitchFamily="18" charset="0"/>
              </a:rPr>
              <a:t>Symantec, Google, etc.</a:t>
            </a:r>
          </a:p>
          <a:p>
            <a:pPr algn="just">
              <a:lnSpc>
                <a:spcPct val="130000"/>
              </a:lnSpc>
            </a:pPr>
            <a:endParaRPr lang="en-US" altLang="zh-CN" sz="2000" dirty="0">
              <a:latin typeface="Times New Roman" panose="02020603050405020304" pitchFamily="18" charset="0"/>
              <a:ea typeface="微软雅黑" charset="0"/>
              <a:cs typeface="Times New Roman" panose="02020603050405020304" pitchFamily="18" charset="0"/>
            </a:endParaRPr>
          </a:p>
          <a:p>
            <a:pPr algn="just">
              <a:lnSpc>
                <a:spcPct val="130000"/>
              </a:lnSpc>
            </a:pPr>
            <a:r>
              <a:rPr lang="en-US" altLang="zh-CN" sz="2000" dirty="0">
                <a:latin typeface="Times New Roman" panose="02020603050405020304" pitchFamily="18" charset="0"/>
                <a:ea typeface="微软雅黑" charset="0"/>
                <a:cs typeface="Times New Roman" panose="02020603050405020304" pitchFamily="18" charset="0"/>
              </a:rPr>
              <a:t>Weakness in current PKI system</a:t>
            </a:r>
          </a:p>
          <a:p>
            <a:pPr algn="just">
              <a:lnSpc>
                <a:spcPct val="130000"/>
              </a:lnSpc>
            </a:pPr>
            <a:r>
              <a:rPr lang="en-US" altLang="zh-CN" sz="2000" dirty="0">
                <a:latin typeface="Times New Roman" panose="02020603050405020304" pitchFamily="18" charset="0"/>
                <a:ea typeface="微软雅黑" charset="0"/>
                <a:cs typeface="Times New Roman" panose="02020603050405020304" pitchFamily="18" charset="0"/>
              </a:rPr>
              <a:t>TLS and SSL (X.509, predecessor) use chain-of-trust</a:t>
            </a:r>
          </a:p>
          <a:p>
            <a:pPr algn="just">
              <a:lnSpc>
                <a:spcPct val="130000"/>
              </a:lnSpc>
            </a:pPr>
            <a:r>
              <a:rPr lang="en-US" altLang="zh-CN" sz="2000" dirty="0">
                <a:latin typeface="Times New Roman" panose="02020603050405020304" pitchFamily="18" charset="0"/>
                <a:ea typeface="微软雅黑" charset="0"/>
                <a:cs typeface="Times New Roman" panose="02020603050405020304" pitchFamily="18" charset="0"/>
              </a:rPr>
              <a:t>Single entity trust entity leads to monopoly</a:t>
            </a:r>
          </a:p>
          <a:p>
            <a:pPr algn="just">
              <a:lnSpc>
                <a:spcPct val="130000"/>
              </a:lnSpc>
            </a:pPr>
            <a:r>
              <a:rPr lang="en-US" altLang="zh-CN" sz="2000" dirty="0">
                <a:latin typeface="Times New Roman" panose="02020603050405020304" pitchFamily="18" charset="0"/>
                <a:ea typeface="微软雅黑" charset="0"/>
                <a:cs typeface="Times New Roman" panose="02020603050405020304" pitchFamily="18" charset="0"/>
              </a:rPr>
              <a:t>CAs are prone to compromise and operational errors (impersonating and </a:t>
            </a:r>
            <a:r>
              <a:rPr lang="en-US" altLang="zh-CN" sz="2000" dirty="0" err="1">
                <a:latin typeface="Times New Roman" panose="02020603050405020304" pitchFamily="18" charset="0"/>
                <a:ea typeface="微软雅黑" charset="0"/>
                <a:cs typeface="Times New Roman" panose="02020603050405020304" pitchFamily="18" charset="0"/>
              </a:rPr>
              <a:t>MiTM</a:t>
            </a:r>
            <a:r>
              <a:rPr lang="en-US" altLang="zh-CN" sz="2000" dirty="0">
                <a:latin typeface="Times New Roman" panose="02020603050405020304" pitchFamily="18" charset="0"/>
                <a:ea typeface="微软雅黑" charset="0"/>
                <a:cs typeface="Times New Roman" panose="02020603050405020304" pitchFamily="18" charset="0"/>
              </a:rPr>
              <a:t> attack)</a:t>
            </a:r>
          </a:p>
          <a:p>
            <a:pPr algn="just">
              <a:lnSpc>
                <a:spcPct val="130000"/>
              </a:lnSpc>
            </a:pPr>
            <a:endParaRPr lang="en-US" altLang="zh-CN" sz="2000" dirty="0">
              <a:latin typeface="Times New Roman" panose="02020603050405020304" pitchFamily="18" charset="0"/>
              <a:ea typeface="微软雅黑" charset="0"/>
              <a:cs typeface="Times New Roman" panose="02020603050405020304" pitchFamily="18" charset="0"/>
            </a:endParaRPr>
          </a:p>
          <a:p>
            <a:pPr algn="just">
              <a:lnSpc>
                <a:spcPct val="130000"/>
              </a:lnSpc>
            </a:pPr>
            <a:r>
              <a:rPr lang="en-US" altLang="zh-CN" sz="2000" b="1" i="1" dirty="0">
                <a:latin typeface="Times New Roman" panose="02020603050405020304" pitchFamily="18" charset="0"/>
                <a:ea typeface="微软雅黑" charset="0"/>
                <a:cs typeface="Times New Roman" panose="02020603050405020304" pitchFamily="18" charset="0"/>
              </a:rPr>
              <a:t>What we propose</a:t>
            </a:r>
          </a:p>
          <a:p>
            <a:pPr algn="just">
              <a:lnSpc>
                <a:spcPct val="130000"/>
              </a:lnSpc>
            </a:pPr>
            <a:r>
              <a:rPr lang="en-US" altLang="zh-CN" sz="2000" dirty="0">
                <a:latin typeface="Times New Roman" panose="02020603050405020304" pitchFamily="18" charset="0"/>
                <a:ea typeface="微软雅黑" charset="0"/>
                <a:cs typeface="Times New Roman" panose="02020603050405020304" pitchFamily="18" charset="0"/>
              </a:rPr>
              <a:t>Decentralized PKI to issue, verify and revoke certificates over Blockchain</a:t>
            </a:r>
          </a:p>
        </p:txBody>
      </p:sp>
    </p:spTree>
    <p:extLst>
      <p:ext uri="{BB962C8B-B14F-4D97-AF65-F5344CB8AC3E}">
        <p14:creationId xmlns:p14="http://schemas.microsoft.com/office/powerpoint/2010/main" val="3658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B86BE2-CE10-431A-AA2E-F76DB3EC00CD}"/>
              </a:ext>
            </a:extLst>
          </p:cNvPr>
          <p:cNvSpPr>
            <a:spLocks noGrp="1"/>
          </p:cNvSpPr>
          <p:nvPr>
            <p:ph type="body" sz="quarter" idx="10"/>
          </p:nvPr>
        </p:nvSpPr>
        <p:spPr>
          <a:xfrm>
            <a:off x="218662" y="350814"/>
            <a:ext cx="4184373" cy="389467"/>
          </a:xfrm>
        </p:spPr>
        <p:txBody>
          <a:bodyPr>
            <a:normAutofit fontScale="77500" lnSpcReduction="20000"/>
          </a:bodyPr>
          <a:lstStyle/>
          <a:p>
            <a:r>
              <a:rPr lang="en-SG" sz="3500" dirty="0">
                <a:latin typeface="Times New Roman" panose="02020603050405020304" pitchFamily="18" charset="0"/>
                <a:cs typeface="Times New Roman" panose="02020603050405020304" pitchFamily="18" charset="0"/>
              </a:rPr>
              <a:t>RELATED WORKS</a:t>
            </a:r>
          </a:p>
          <a:p>
            <a:endParaRPr lang="en-SG" dirty="0"/>
          </a:p>
        </p:txBody>
      </p:sp>
      <p:sp>
        <p:nvSpPr>
          <p:cNvPr id="4" name="Rectangle 3">
            <a:extLst>
              <a:ext uri="{FF2B5EF4-FFF2-40B4-BE49-F238E27FC236}">
                <a16:creationId xmlns:a16="http://schemas.microsoft.com/office/drawing/2014/main" id="{EA25B2C6-A185-4965-A75E-EACA156C7619}"/>
              </a:ext>
            </a:extLst>
          </p:cNvPr>
          <p:cNvSpPr/>
          <p:nvPr/>
        </p:nvSpPr>
        <p:spPr>
          <a:xfrm>
            <a:off x="218662" y="740281"/>
            <a:ext cx="8070574" cy="5632311"/>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IKP (Instant Karma PKI)</a:t>
            </a:r>
          </a:p>
          <a:p>
            <a:r>
              <a:rPr lang="en-US" sz="1600" b="1" dirty="0">
                <a:latin typeface="Times New Roman" panose="02020603050405020304" pitchFamily="18" charset="0"/>
                <a:cs typeface="Times New Roman" panose="02020603050405020304" pitchFamily="18" charset="0"/>
              </a:rPr>
              <a:t>Key problem to address</a:t>
            </a:r>
          </a:p>
          <a:p>
            <a:r>
              <a:rPr lang="en-US" sz="1600" dirty="0">
                <a:latin typeface="Times New Roman" panose="02020603050405020304" pitchFamily="18" charset="0"/>
                <a:cs typeface="Times New Roman" panose="02020603050405020304" pitchFamily="18" charset="0"/>
              </a:rPr>
              <a:t>A better way to incentivize CAs to improve security and report </a:t>
            </a:r>
            <a:r>
              <a:rPr lang="en-US" sz="1600" dirty="0" err="1">
                <a:latin typeface="Times New Roman" panose="02020603050405020304" pitchFamily="18" charset="0"/>
                <a:cs typeface="Times New Roman" panose="02020603050405020304" pitchFamily="18" charset="0"/>
              </a:rPr>
              <a:t>misbehaviour</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To automate the process to report unauthorized certificate</a:t>
            </a:r>
          </a:p>
          <a:p>
            <a:r>
              <a:rPr lang="en-US" b="1" dirty="0">
                <a:latin typeface="Times New Roman" panose="02020603050405020304" pitchFamily="18" charset="0"/>
                <a:cs typeface="Times New Roman" panose="02020603050405020304" pitchFamily="18" charset="0"/>
              </a:rPr>
              <a:t>Solution</a:t>
            </a:r>
          </a:p>
          <a:p>
            <a:r>
              <a:rPr lang="en-US" sz="1600" dirty="0">
                <a:latin typeface="Times New Roman" panose="02020603050405020304" pitchFamily="18" charset="0"/>
                <a:cs typeface="Times New Roman" panose="02020603050405020304" pitchFamily="18" charset="0"/>
              </a:rPr>
              <a:t>Smart contract platform – Ethereum (IKP Authority - maintain CA’s information; Detector - report suspicious certificate)</a:t>
            </a:r>
          </a:p>
          <a:p>
            <a:r>
              <a:rPr lang="en-US" sz="1600" dirty="0">
                <a:latin typeface="Times New Roman" panose="02020603050405020304" pitchFamily="18" charset="0"/>
                <a:cs typeface="Times New Roman" panose="02020603050405020304" pitchFamily="18" charset="0"/>
              </a:rPr>
              <a:t>Reaction Policy to automate reaction against unauthorized certificate</a:t>
            </a:r>
          </a:p>
          <a:p>
            <a:endParaRPr lang="en-US" sz="2000" dirty="0">
              <a:latin typeface="Times New Roman" panose="02020603050405020304" pitchFamily="18" charset="0"/>
              <a:cs typeface="Times New Roman" panose="02020603050405020304" pitchFamily="18" charset="0"/>
            </a:endParaRPr>
          </a:p>
          <a:p>
            <a:r>
              <a:rPr lang="en-US" sz="2000" b="1" dirty="0" err="1">
                <a:latin typeface="Times New Roman" panose="02020603050405020304" pitchFamily="18" charset="0"/>
                <a:cs typeface="Times New Roman" panose="02020603050405020304" pitchFamily="18" charset="0"/>
              </a:rPr>
              <a:t>CertCoin</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NameCoin</a:t>
            </a:r>
            <a:endParaRPr lang="en-US" sz="2000" b="1"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CertCoin</a:t>
            </a:r>
            <a:r>
              <a:rPr lang="en-US" sz="1600" dirty="0">
                <a:latin typeface="Times New Roman" panose="02020603050405020304" pitchFamily="18" charset="0"/>
                <a:cs typeface="Times New Roman" panose="02020603050405020304" pitchFamily="18" charset="0"/>
              </a:rPr>
              <a:t> is built upon </a:t>
            </a:r>
            <a:r>
              <a:rPr lang="en-US" sz="1600" dirty="0" err="1">
                <a:latin typeface="Times New Roman" panose="02020603050405020304" pitchFamily="18" charset="0"/>
                <a:cs typeface="Times New Roman" panose="02020603050405020304" pitchFamily="18" charset="0"/>
              </a:rPr>
              <a:t>NameCoin</a:t>
            </a:r>
            <a:r>
              <a:rPr lang="en-US" sz="1600" dirty="0">
                <a:latin typeface="Times New Roman" panose="02020603050405020304" pitchFamily="18" charset="0"/>
                <a:cs typeface="Times New Roman" panose="02020603050405020304" pitchFamily="18" charset="0"/>
              </a:rPr>
              <a:t>: behave like decentralized DNS, and used as a permanent ledger to store </a:t>
            </a:r>
            <a:r>
              <a:rPr lang="en-US" sz="1600" dirty="0" err="1">
                <a:latin typeface="Times New Roman" panose="02020603050405020304" pitchFamily="18" charset="0"/>
                <a:cs typeface="Times New Roman" panose="02020603050405020304" pitchFamily="18" charset="0"/>
              </a:rPr>
              <a:t>CertCoin</a:t>
            </a:r>
            <a:r>
              <a:rPr lang="en-US" sz="1600" dirty="0">
                <a:latin typeface="Times New Roman" panose="02020603050405020304" pitchFamily="18" charset="0"/>
                <a:cs typeface="Times New Roman" panose="02020603050405020304" pitchFamily="18" charset="0"/>
              </a:rPr>
              <a:t> information.</a:t>
            </a:r>
          </a:p>
          <a:p>
            <a:r>
              <a:rPr lang="en-US" sz="1600" dirty="0" err="1">
                <a:latin typeface="Times New Roman" panose="02020603050405020304" pitchFamily="18" charset="0"/>
                <a:cs typeface="Times New Roman" panose="02020603050405020304" pitchFamily="18" charset="0"/>
              </a:rPr>
              <a:t>CertCoin</a:t>
            </a: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Key issue addressed</a:t>
            </a:r>
          </a:p>
          <a:p>
            <a:r>
              <a:rPr lang="en-US" sz="1600" dirty="0">
                <a:latin typeface="Times New Roman" panose="02020603050405020304" pitchFamily="18" charset="0"/>
                <a:cs typeface="Times New Roman" panose="02020603050405020304" pitchFamily="18" charset="0"/>
              </a:rPr>
              <a:t>Offer guarantee of identity retention</a:t>
            </a:r>
          </a:p>
          <a:p>
            <a:r>
              <a:rPr lang="en-US" b="1" dirty="0">
                <a:latin typeface="Times New Roman" panose="02020603050405020304" pitchFamily="18" charset="0"/>
                <a:cs typeface="Times New Roman" panose="02020603050405020304" pitchFamily="18" charset="0"/>
              </a:rPr>
              <a:t>Solution</a:t>
            </a:r>
          </a:p>
          <a:p>
            <a:r>
              <a:rPr lang="en-US" sz="1600" dirty="0">
                <a:latin typeface="Times New Roman" panose="02020603050405020304" pitchFamily="18" charset="0"/>
                <a:cs typeface="Times New Roman" panose="02020603050405020304" pitchFamily="18" charset="0"/>
              </a:rPr>
              <a:t>Cryptographic primitives</a:t>
            </a:r>
          </a:p>
          <a:p>
            <a:r>
              <a:rPr lang="en-US" sz="1600" dirty="0">
                <a:latin typeface="Times New Roman" panose="02020603050405020304" pitchFamily="18" charset="0"/>
                <a:cs typeface="Times New Roman" panose="02020603050405020304" pitchFamily="18" charset="0"/>
              </a:rPr>
              <a:t>cryptographic accumulators </a:t>
            </a:r>
          </a:p>
          <a:p>
            <a:r>
              <a:rPr lang="en-US" sz="1600" dirty="0">
                <a:latin typeface="Times New Roman" panose="02020603050405020304" pitchFamily="18" charset="0"/>
                <a:cs typeface="Times New Roman" panose="02020603050405020304" pitchFamily="18" charset="0"/>
              </a:rPr>
              <a:t>distributed hash tables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Both only address partial</a:t>
            </a:r>
          </a:p>
        </p:txBody>
      </p:sp>
    </p:spTree>
    <p:extLst>
      <p:ext uri="{BB962C8B-B14F-4D97-AF65-F5344CB8AC3E}">
        <p14:creationId xmlns:p14="http://schemas.microsoft.com/office/powerpoint/2010/main" val="271432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78394D-C9DC-4DE5-976F-52FA9A6B4944}"/>
              </a:ext>
            </a:extLst>
          </p:cNvPr>
          <p:cNvSpPr/>
          <p:nvPr/>
        </p:nvSpPr>
        <p:spPr>
          <a:xfrm>
            <a:off x="487017" y="1166843"/>
            <a:ext cx="8656983" cy="4708981"/>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000000"/>
                </a:solidFill>
                <a:latin typeface="Times New Roman" panose="02020603050405020304" pitchFamily="18" charset="0"/>
              </a:rPr>
              <a:t>Every CA is considered as an Entity in the model. </a:t>
            </a:r>
          </a:p>
          <a:p>
            <a:pPr marL="285750" indent="-285750">
              <a:buFont typeface="Arial" panose="020B0604020202020204" pitchFamily="34" charset="0"/>
              <a:buChar char="•"/>
            </a:pPr>
            <a:r>
              <a:rPr lang="en-US" sz="2000" dirty="0">
                <a:solidFill>
                  <a:srgbClr val="000000"/>
                </a:solidFill>
                <a:latin typeface="Times New Roman" panose="02020603050405020304" pitchFamily="18" charset="0"/>
              </a:rPr>
              <a:t>Entities will have nodes to verify, validate and revoke certificates. </a:t>
            </a:r>
          </a:p>
          <a:p>
            <a:pPr marL="285750" indent="-285750">
              <a:buFont typeface="Arial" panose="020B0604020202020204" pitchFamily="34" charset="0"/>
              <a:buChar char="•"/>
            </a:pPr>
            <a:r>
              <a:rPr lang="en-US" sz="2000" dirty="0">
                <a:solidFill>
                  <a:srgbClr val="000000"/>
                </a:solidFill>
                <a:latin typeface="Times New Roman" panose="02020603050405020304" pitchFamily="18" charset="0"/>
              </a:rPr>
              <a:t>Every entity should have at least a fixed number of minimum nodes to participate and it cannot exceed the maximum nodes. </a:t>
            </a:r>
          </a:p>
          <a:p>
            <a:pPr marL="285750" indent="-285750">
              <a:buFont typeface="Arial" panose="020B0604020202020204" pitchFamily="34" charset="0"/>
              <a:buChar char="•"/>
            </a:pPr>
            <a:r>
              <a:rPr lang="en-US" sz="2000" dirty="0">
                <a:solidFill>
                  <a:srgbClr val="000000"/>
                </a:solidFill>
                <a:latin typeface="Times New Roman" panose="02020603050405020304" pitchFamily="18" charset="0"/>
              </a:rPr>
              <a:t>A new node can be added after verification of new node done by the existing nodes. Requester submits a certificate to the blockchain to verify and it is put on the current, open block. </a:t>
            </a:r>
          </a:p>
          <a:p>
            <a:pPr marL="285750" indent="-285750">
              <a:buFont typeface="Arial" panose="020B0604020202020204" pitchFamily="34" charset="0"/>
              <a:buChar char="•"/>
            </a:pPr>
            <a:r>
              <a:rPr lang="en-US" sz="2000" dirty="0">
                <a:solidFill>
                  <a:srgbClr val="000000"/>
                </a:solidFill>
                <a:latin typeface="Times New Roman" panose="02020603050405020304" pitchFamily="18" charset="0"/>
              </a:rPr>
              <a:t>Once the block is closed, it will be visible to all nodes in the blockchain network. </a:t>
            </a:r>
          </a:p>
          <a:p>
            <a:pPr marL="285750" indent="-285750">
              <a:buFont typeface="Arial" panose="020B0604020202020204" pitchFamily="34" charset="0"/>
              <a:buChar char="•"/>
            </a:pPr>
            <a:r>
              <a:rPr lang="en-US" sz="2000" dirty="0">
                <a:solidFill>
                  <a:srgbClr val="000000"/>
                </a:solidFill>
                <a:latin typeface="Times New Roman" panose="02020603050405020304" pitchFamily="18" charset="0"/>
              </a:rPr>
              <a:t>A browser/client will initiate the request and it will receive response with similar details as the original TLS specification along with updated certificate information after validation done by nodes and the transaction IDs on the blockchain where the certificate was signed. </a:t>
            </a:r>
          </a:p>
          <a:p>
            <a:pPr marL="285750" indent="-285750">
              <a:buFont typeface="Arial" panose="020B0604020202020204" pitchFamily="34" charset="0"/>
              <a:buChar char="•"/>
            </a:pPr>
            <a:r>
              <a:rPr lang="en-US" sz="2000" dirty="0">
                <a:solidFill>
                  <a:srgbClr val="000000"/>
                </a:solidFill>
                <a:latin typeface="Times New Roman" panose="02020603050405020304" pitchFamily="18" charset="0"/>
              </a:rPr>
              <a:t>A browser/client can decide to accept or reject the certificate based on the number of signatures done by the validating nodes.</a:t>
            </a:r>
            <a:endParaRPr lang="en-SG" sz="2000" dirty="0"/>
          </a:p>
        </p:txBody>
      </p:sp>
    </p:spTree>
    <p:extLst>
      <p:ext uri="{BB962C8B-B14F-4D97-AF65-F5344CB8AC3E}">
        <p14:creationId xmlns:p14="http://schemas.microsoft.com/office/powerpoint/2010/main" val="1330082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1579642" y="2913093"/>
            <a:ext cx="9384400" cy="1074822"/>
          </a:xfrm>
        </p:spPr>
        <p:txBody>
          <a:bodyPr>
            <a:normAutofit/>
          </a:bodyPr>
          <a:lstStyle/>
          <a:p>
            <a:r>
              <a:rPr kumimoji="1" lang="en-US" altLang="zh-CN" sz="4000" dirty="0"/>
              <a:t>CERTIFICATE AND ITS STRUCTURE</a:t>
            </a:r>
            <a:endParaRPr kumimoji="1" lang="zh-CN" altLang="en-US" sz="4000" dirty="0"/>
          </a:p>
        </p:txBody>
      </p:sp>
      <p:sp>
        <p:nvSpPr>
          <p:cNvPr id="7" name="矩形 6"/>
          <p:cNvSpPr/>
          <p:nvPr/>
        </p:nvSpPr>
        <p:spPr>
          <a:xfrm>
            <a:off x="2534478" y="3889055"/>
            <a:ext cx="775252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2887437175"/>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3A64DC-6279-471D-9898-96A6EA046525}"/>
              </a:ext>
            </a:extLst>
          </p:cNvPr>
          <p:cNvSpPr>
            <a:spLocks noGrp="1"/>
          </p:cNvSpPr>
          <p:nvPr>
            <p:ph type="body" sz="quarter" idx="10"/>
          </p:nvPr>
        </p:nvSpPr>
        <p:spPr>
          <a:xfrm>
            <a:off x="265304" y="220133"/>
            <a:ext cx="8679913" cy="389467"/>
          </a:xfrm>
        </p:spPr>
        <p:txBody>
          <a:bodyPr>
            <a:noAutofit/>
          </a:bodyPr>
          <a:lstStyle/>
          <a:p>
            <a:r>
              <a:rPr lang="en-US" sz="3200">
                <a:latin typeface="Times New Roman" panose="02020603050405020304" pitchFamily="18" charset="0"/>
                <a:cs typeface="Times New Roman" panose="02020603050405020304" pitchFamily="18" charset="0"/>
              </a:rPr>
              <a:t>	How browser authenticates x.509 certs </a:t>
            </a:r>
            <a:endParaRPr lang="en-SG" sz="3200">
              <a:latin typeface="Times New Roman" panose="02020603050405020304" pitchFamily="18" charset="0"/>
              <a:cs typeface="Times New Roman" panose="02020603050405020304" pitchFamily="18" charset="0"/>
            </a:endParaRPr>
          </a:p>
        </p:txBody>
      </p:sp>
      <p:pic>
        <p:nvPicPr>
          <p:cNvPr id="1026" name="Picture 2" descr="https://lh6.googleusercontent.com/T1-3GqQNVur43C1TmtbBC-sLxnpVYnI-V5oMbZrVnDudAFqbslJFf2ANUMaRC283yqWyh5xx9Ag3kwt372xCRRFDgGA0aL1geoLpJDGp464AX_yKmaEJuznkzwe5BvPzwMAJZH3akPs">
            <a:extLst>
              <a:ext uri="{FF2B5EF4-FFF2-40B4-BE49-F238E27FC236}">
                <a16:creationId xmlns:a16="http://schemas.microsoft.com/office/drawing/2014/main" id="{E586C39A-E0AD-42BB-9BF0-77C4523DB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49" y="1248188"/>
            <a:ext cx="7280199" cy="4715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169459"/>
      </p:ext>
    </p:extLst>
  </p:cSld>
  <p:clrMapOvr>
    <a:masterClrMapping/>
  </p:clrMapOvr>
</p:sld>
</file>

<file path=ppt/theme/theme1.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5520</TotalTime>
  <Words>2413</Words>
  <Application>Microsoft Office PowerPoint</Application>
  <PresentationFormat>Widescreen</PresentationFormat>
  <Paragraphs>218</Paragraphs>
  <Slides>34</Slides>
  <Notes>18</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34</vt:i4>
      </vt:variant>
    </vt:vector>
  </HeadingPairs>
  <TitlesOfParts>
    <vt:vector size="48" baseType="lpstr">
      <vt:lpstr>DengXian</vt:lpstr>
      <vt:lpstr>DengXian</vt:lpstr>
      <vt:lpstr>微软雅黑</vt:lpstr>
      <vt:lpstr>微软雅黑</vt:lpstr>
      <vt:lpstr>宋体</vt:lpstr>
      <vt:lpstr>Arial</vt:lpstr>
      <vt:lpstr>Calibri</vt:lpstr>
      <vt:lpstr>Calibri Light</vt:lpstr>
      <vt:lpstr>Century Gothic</vt:lpstr>
      <vt:lpstr>Segoe UI</vt:lpstr>
      <vt:lpstr>Segoe UI Light</vt:lpstr>
      <vt:lpstr>Times New Roman</vt:lpstr>
      <vt:lpstr>OfficePLUS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Certificate Request </vt:lpstr>
      <vt:lpstr>Certificate Validation</vt:lpstr>
      <vt:lpstr>Issuance of signed cert</vt:lpstr>
      <vt:lpstr>How Browser Authenticate Certs from a Decentralized CA</vt:lpstr>
      <vt:lpstr>How browser authenticates certs from a Decentralized CA (signature stored on cert)</vt:lpstr>
      <vt:lpstr>PowerPoint Presentation</vt:lpstr>
      <vt:lpstr>Revocation</vt:lpstr>
      <vt:lpstr>Current Revocation Mechanism  </vt:lpstr>
      <vt:lpstr>Current Revocation Mechanism(Contd)    </vt:lpstr>
      <vt:lpstr>Modelling the CRL  </vt:lpstr>
      <vt:lpstr>Cryptographic Accumulators  </vt:lpstr>
      <vt:lpstr>Properties  </vt:lpstr>
      <vt:lpstr>Merkle Tree Accumulator  </vt:lpstr>
      <vt:lpstr>Revocation</vt:lpstr>
      <vt:lpstr>   Uncertainties</vt:lpstr>
      <vt:lpstr>Future Work</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Maddi Kamal Divya</cp:lastModifiedBy>
  <cp:revision>411</cp:revision>
  <cp:lastPrinted>2017-03-03T03:06:52Z</cp:lastPrinted>
  <dcterms:created xsi:type="dcterms:W3CDTF">2015-08-18T02:51:41Z</dcterms:created>
  <dcterms:modified xsi:type="dcterms:W3CDTF">2018-05-11T10:29:39Z</dcterms:modified>
  <cp:category/>
</cp:coreProperties>
</file>