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10" y="6853169"/>
                </a:lnTo>
              </a:path>
            </a:pathLst>
          </a:custGeom>
          <a:ln w="9525">
            <a:solidFill>
              <a:srgbClr val="5FC9ED"/>
            </a:solidFill>
          </a:ln>
        </p:spPr>
        <p:txBody>
          <a:bodyPr wrap="square" lIns="0" tIns="0" rIns="0" bIns="0" rtlCol="0"/>
          <a:lstStyle/>
          <a:p>
            <a:endParaRPr/>
          </a:p>
        </p:txBody>
      </p:sp>
      <p:sp>
        <p:nvSpPr>
          <p:cNvPr id="17" name="bg object 17"/>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28" name="bg object 28"/>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10713516" cy="67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10" y="6853169"/>
                </a:lnTo>
              </a:path>
            </a:pathLst>
          </a:custGeom>
          <a:ln w="9525">
            <a:solidFill>
              <a:srgbClr val="5FC9ED"/>
            </a:solidFill>
          </a:ln>
        </p:spPr>
        <p:txBody>
          <a:bodyPr wrap="square" lIns="0" tIns="0" rIns="0" bIns="0" rtlCol="0"/>
          <a:lstStyle/>
          <a:p>
            <a:endParaRPr/>
          </a:p>
        </p:txBody>
      </p:sp>
      <p:sp>
        <p:nvSpPr>
          <p:cNvPr id="17" name="bg object 17"/>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601200" y="5326786"/>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7162800" y="782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28" name="bg object 28"/>
          <p:cNvSpPr/>
          <p:nvPr/>
        </p:nvSpPr>
        <p:spPr>
          <a:xfrm>
            <a:off x="9566529"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29" name="bg object 29"/>
          <p:cNvPicPr/>
          <p:nvPr/>
        </p:nvPicPr>
        <p:blipFill>
          <a:blip r:embed="rId2" cstate="print"/>
          <a:stretch>
            <a:fillRect/>
          </a:stretch>
        </p:blipFill>
        <p:spPr>
          <a:xfrm>
            <a:off x="1666875" y="6467475"/>
            <a:ext cx="76200" cy="177800"/>
          </a:xfrm>
          <a:prstGeom prst="rect">
            <a:avLst/>
          </a:prstGeom>
        </p:spPr>
      </p:pic>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10" y="6853169"/>
                </a:lnTo>
              </a:path>
            </a:pathLst>
          </a:custGeom>
          <a:ln w="9525">
            <a:solidFill>
              <a:srgbClr val="5FC9ED"/>
            </a:solidFill>
          </a:ln>
        </p:spPr>
        <p:txBody>
          <a:bodyPr wrap="square" lIns="0" tIns="0" rIns="0" bIns="0" rtlCol="0"/>
          <a:lstStyle/>
          <a:p>
            <a:endParaRPr/>
          </a:p>
        </p:txBody>
      </p:sp>
      <p:sp>
        <p:nvSpPr>
          <p:cNvPr id="17" name="bg object 17"/>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3889882" y="2059305"/>
            <a:ext cx="4412234"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364994" y="2211811"/>
            <a:ext cx="8096250" cy="414147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5069" y="6472857"/>
            <a:ext cx="1498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685289">
              <a:lnSpc>
                <a:spcPct val="100000"/>
              </a:lnSpc>
              <a:spcBef>
                <a:spcPts val="105"/>
              </a:spcBef>
            </a:pPr>
            <a:r>
              <a:rPr lang="en-IN" spc="-5" dirty="0"/>
              <a:t>DIVY</a:t>
            </a:r>
            <a:r>
              <a:rPr spc="-5" dirty="0"/>
              <a:t>A</a:t>
            </a:r>
            <a:r>
              <a:rPr lang="en-IN" spc="-5" dirty="0"/>
              <a:t>.K</a:t>
            </a:r>
            <a:endParaRPr dirty="0"/>
          </a:p>
        </p:txBody>
      </p:sp>
      <p:sp>
        <p:nvSpPr>
          <p:cNvPr id="8" name="object 8"/>
          <p:cNvSpPr txBox="1"/>
          <p:nvPr/>
        </p:nvSpPr>
        <p:spPr>
          <a:xfrm>
            <a:off x="5420105" y="2833496"/>
            <a:ext cx="5215255" cy="1259319"/>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2C926B"/>
                </a:solidFill>
                <a:latin typeface="Trebuchet MS"/>
                <a:cs typeface="Trebuchet MS"/>
              </a:rPr>
              <a:t>IPL Score Prediction </a:t>
            </a:r>
            <a:r>
              <a:rPr sz="2400" b="1" dirty="0">
                <a:solidFill>
                  <a:srgbClr val="2C926B"/>
                </a:solidFill>
                <a:latin typeface="Trebuchet MS"/>
                <a:cs typeface="Trebuchet MS"/>
              </a:rPr>
              <a:t>USING </a:t>
            </a:r>
            <a:r>
              <a:rPr sz="2400" b="1" spc="-5" dirty="0">
                <a:solidFill>
                  <a:srgbClr val="2C926B"/>
                </a:solidFill>
                <a:latin typeface="Trebuchet MS"/>
                <a:cs typeface="Trebuchet MS"/>
              </a:rPr>
              <a:t>MACHINE </a:t>
            </a:r>
            <a:r>
              <a:rPr sz="2400" b="1" spc="-710" dirty="0">
                <a:solidFill>
                  <a:srgbClr val="2C926B"/>
                </a:solidFill>
                <a:latin typeface="Trebuchet MS"/>
                <a:cs typeface="Trebuchet MS"/>
              </a:rPr>
              <a:t> </a:t>
            </a:r>
            <a:r>
              <a:rPr sz="2400" b="1" spc="-5" dirty="0">
                <a:solidFill>
                  <a:srgbClr val="2C926B"/>
                </a:solidFill>
                <a:latin typeface="Trebuchet MS"/>
                <a:cs typeface="Trebuchet MS"/>
              </a:rPr>
              <a:t>LEARNING</a:t>
            </a:r>
            <a:r>
              <a:rPr sz="2400" b="1" spc="-15" dirty="0">
                <a:solidFill>
                  <a:srgbClr val="2C926B"/>
                </a:solidFill>
                <a:latin typeface="Trebuchet MS"/>
                <a:cs typeface="Trebuchet MS"/>
              </a:rPr>
              <a:t> </a:t>
            </a:r>
            <a:r>
              <a:rPr sz="2400" b="1" spc="-5" dirty="0">
                <a:solidFill>
                  <a:srgbClr val="2C926B"/>
                </a:solidFill>
                <a:latin typeface="Trebuchet MS"/>
                <a:cs typeface="Trebuchet MS"/>
              </a:rPr>
              <a:t>AND</a:t>
            </a:r>
            <a:r>
              <a:rPr sz="2400" b="1" spc="-10" dirty="0">
                <a:solidFill>
                  <a:srgbClr val="2C926B"/>
                </a:solidFill>
                <a:latin typeface="Trebuchet MS"/>
                <a:cs typeface="Trebuchet MS"/>
              </a:rPr>
              <a:t> </a:t>
            </a:r>
            <a:r>
              <a:rPr sz="2400" b="1" dirty="0">
                <a:solidFill>
                  <a:srgbClr val="2C926B"/>
                </a:solidFill>
                <a:latin typeface="Trebuchet MS"/>
                <a:cs typeface="Trebuchet MS"/>
              </a:rPr>
              <a:t>DEEP</a:t>
            </a:r>
            <a:r>
              <a:rPr sz="2400" b="1" spc="-25" dirty="0">
                <a:solidFill>
                  <a:srgbClr val="2C926B"/>
                </a:solidFill>
                <a:latin typeface="Trebuchet MS"/>
                <a:cs typeface="Trebuchet MS"/>
              </a:rPr>
              <a:t> </a:t>
            </a:r>
            <a:r>
              <a:rPr sz="2400" b="1" spc="-5" dirty="0">
                <a:solidFill>
                  <a:srgbClr val="2C926B"/>
                </a:solidFill>
                <a:latin typeface="Trebuchet MS"/>
                <a:cs typeface="Trebuchet MS"/>
              </a:rPr>
              <a:t>LEARNING</a:t>
            </a:r>
            <a:endParaRPr sz="2400" dirty="0">
              <a:latin typeface="Trebuchet MS"/>
              <a:cs typeface="Trebuchet MS"/>
            </a:endParaRPr>
          </a:p>
          <a:p>
            <a:pPr>
              <a:lnSpc>
                <a:spcPct val="100000"/>
              </a:lnSpc>
              <a:spcBef>
                <a:spcPts val="35"/>
              </a:spcBef>
            </a:pPr>
            <a:endParaRPr sz="3300" dirty="0">
              <a:latin typeface="Trebuchet MS"/>
              <a:cs typeface="Trebuchet MS"/>
            </a:endParaRPr>
          </a:p>
        </p:txBody>
      </p:sp>
      <p:pic>
        <p:nvPicPr>
          <p:cNvPr id="9" name="object 9"/>
          <p:cNvPicPr/>
          <p:nvPr/>
        </p:nvPicPr>
        <p:blipFill>
          <a:blip r:embed="rId2" cstate="print"/>
          <a:stretch>
            <a:fillRect/>
          </a:stretch>
        </p:blipFill>
        <p:spPr>
          <a:xfrm>
            <a:off x="1666875" y="6467475"/>
            <a:ext cx="76200" cy="177800"/>
          </a:xfrm>
          <a:prstGeom prst="rect">
            <a:avLst/>
          </a:prstGeom>
        </p:spPr>
      </p:pic>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6C32-02F5-F999-EFAA-67027CA5CB2E}"/>
              </a:ext>
            </a:extLst>
          </p:cNvPr>
          <p:cNvSpPr>
            <a:spLocks noGrp="1"/>
          </p:cNvSpPr>
          <p:nvPr>
            <p:ph type="title"/>
          </p:nvPr>
        </p:nvSpPr>
        <p:spPr>
          <a:xfrm>
            <a:off x="914400" y="609600"/>
            <a:ext cx="4412234" cy="492443"/>
          </a:xfrm>
        </p:spPr>
        <p:txBody>
          <a:bodyPr/>
          <a:lstStyle/>
          <a:p>
            <a:r>
              <a:rPr lang="en-IN" dirty="0"/>
              <a:t>Result:</a:t>
            </a:r>
          </a:p>
        </p:txBody>
      </p:sp>
      <p:sp>
        <p:nvSpPr>
          <p:cNvPr id="3" name="Text Placeholder 2">
            <a:extLst>
              <a:ext uri="{FF2B5EF4-FFF2-40B4-BE49-F238E27FC236}">
                <a16:creationId xmlns:a16="http://schemas.microsoft.com/office/drawing/2014/main" id="{FC419823-0292-318E-EA5C-439B5A78A136}"/>
              </a:ext>
            </a:extLst>
          </p:cNvPr>
          <p:cNvSpPr>
            <a:spLocks noGrp="1"/>
          </p:cNvSpPr>
          <p:nvPr>
            <p:ph type="body" idx="1"/>
          </p:nvPr>
        </p:nvSpPr>
        <p:spPr>
          <a:xfrm>
            <a:off x="-1240128" y="1447800"/>
            <a:ext cx="10250778" cy="4141470"/>
          </a:xfrm>
        </p:spPr>
        <p:txBody>
          <a:bodyPr/>
          <a:lstStyle/>
          <a:p>
            <a:endParaRPr lang="en-IN" dirty="0"/>
          </a:p>
        </p:txBody>
      </p:sp>
      <p:pic>
        <p:nvPicPr>
          <p:cNvPr id="1026" name="Picture 2">
            <a:extLst>
              <a:ext uri="{FF2B5EF4-FFF2-40B4-BE49-F238E27FC236}">
                <a16:creationId xmlns:a16="http://schemas.microsoft.com/office/drawing/2014/main" id="{88515247-9373-B522-EE4C-58C6CB3E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462088"/>
            <a:ext cx="6548438"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43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16B1-2B73-30CB-6C68-E9944EF0624C}"/>
              </a:ext>
            </a:extLst>
          </p:cNvPr>
          <p:cNvSpPr>
            <a:spLocks noGrp="1"/>
          </p:cNvSpPr>
          <p:nvPr>
            <p:ph type="title"/>
          </p:nvPr>
        </p:nvSpPr>
        <p:spPr>
          <a:xfrm>
            <a:off x="1828800" y="685800"/>
            <a:ext cx="4412234" cy="492443"/>
          </a:xfrm>
        </p:spPr>
        <p:txBody>
          <a:bodyPr/>
          <a:lstStyle/>
          <a:p>
            <a:r>
              <a:rPr lang="en-IN" dirty="0"/>
              <a:t>Conclusion:</a:t>
            </a:r>
          </a:p>
        </p:txBody>
      </p:sp>
      <p:sp>
        <p:nvSpPr>
          <p:cNvPr id="3" name="Text Placeholder 2">
            <a:extLst>
              <a:ext uri="{FF2B5EF4-FFF2-40B4-BE49-F238E27FC236}">
                <a16:creationId xmlns:a16="http://schemas.microsoft.com/office/drawing/2014/main" id="{F29FB144-5AF2-998C-0513-2D9632651D53}"/>
              </a:ext>
            </a:extLst>
          </p:cNvPr>
          <p:cNvSpPr>
            <a:spLocks noGrp="1"/>
          </p:cNvSpPr>
          <p:nvPr>
            <p:ph type="body" idx="1"/>
          </p:nvPr>
        </p:nvSpPr>
        <p:spPr>
          <a:xfrm>
            <a:off x="609600" y="1447800"/>
            <a:ext cx="8610600" cy="3257001"/>
          </a:xfrm>
        </p:spPr>
        <p:txBody>
          <a:bodyPr/>
          <a:lstStyle/>
          <a:p>
            <a:r>
              <a:rPr lang="en-US" dirty="0"/>
              <a:t>Utilizing machine learning and deep learning for IPL score prediction yields promising results, considering historical match data and player statistics. Models like random forests, support vector machines, and neural networks effectively capture various factors influencing match outcomes. However, the reliability of predictions hinges on data quality, feature engineering, and unforeseen match dynamics like injuries or weather conditions. </a:t>
            </a:r>
            <a:r>
              <a:rPr lang="en-US" dirty="0" err="1"/>
              <a:t>Ensembling</a:t>
            </a:r>
            <a:r>
              <a:rPr lang="en-US" dirty="0"/>
              <a:t> techniques can enhance prediction accuracy by combining diverse model strengths. Continuous refinement and incorporation of domain expertise are vital for improving the robustness of IPL score prediction systems.</a:t>
            </a:r>
            <a:endParaRPr lang="en-IN" dirty="0"/>
          </a:p>
        </p:txBody>
      </p:sp>
    </p:spTree>
    <p:extLst>
      <p:ext uri="{BB962C8B-B14F-4D97-AF65-F5344CB8AC3E}">
        <p14:creationId xmlns:p14="http://schemas.microsoft.com/office/powerpoint/2010/main" val="206609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61286" y="1399794"/>
            <a:ext cx="4472940" cy="216027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2000" dirty="0">
                <a:latin typeface="Calibri"/>
                <a:cs typeface="Calibri"/>
              </a:rPr>
              <a:t>PROBLEM</a:t>
            </a:r>
            <a:r>
              <a:rPr sz="2000" spc="-65" dirty="0">
                <a:latin typeface="Calibri"/>
                <a:cs typeface="Calibri"/>
              </a:rPr>
              <a:t> </a:t>
            </a:r>
            <a:r>
              <a:rPr sz="2000" dirty="0">
                <a:latin typeface="Calibri"/>
                <a:cs typeface="Calibri"/>
              </a:rPr>
              <a:t>STATEMENT</a:t>
            </a:r>
            <a:endParaRPr sz="2000">
              <a:latin typeface="Calibri"/>
              <a:cs typeface="Calibri"/>
            </a:endParaRPr>
          </a:p>
          <a:p>
            <a:pPr marL="299085" indent="-287020">
              <a:lnSpc>
                <a:spcPct val="100000"/>
              </a:lnSpc>
              <a:buFont typeface="Arial MT"/>
              <a:buChar char="•"/>
              <a:tabLst>
                <a:tab pos="299085" algn="l"/>
                <a:tab pos="299720" algn="l"/>
              </a:tabLst>
            </a:pPr>
            <a:r>
              <a:rPr sz="2000" dirty="0">
                <a:latin typeface="Calibri"/>
                <a:cs typeface="Calibri"/>
              </a:rPr>
              <a:t>PROJET</a:t>
            </a:r>
            <a:r>
              <a:rPr sz="2000" spc="-40" dirty="0">
                <a:latin typeface="Calibri"/>
                <a:cs typeface="Calibri"/>
              </a:rPr>
              <a:t> </a:t>
            </a:r>
            <a:r>
              <a:rPr sz="2000" dirty="0">
                <a:latin typeface="Calibri"/>
                <a:cs typeface="Calibri"/>
              </a:rPr>
              <a:t>OVERVIEW</a:t>
            </a:r>
            <a:endParaRPr sz="2000">
              <a:latin typeface="Calibri"/>
              <a:cs typeface="Calibri"/>
            </a:endParaRPr>
          </a:p>
          <a:p>
            <a:pPr marL="299085" indent="-287020">
              <a:lnSpc>
                <a:spcPct val="100000"/>
              </a:lnSpc>
              <a:buFont typeface="Arial MT"/>
              <a:buChar char="•"/>
              <a:tabLst>
                <a:tab pos="299085" algn="l"/>
                <a:tab pos="299720" algn="l"/>
              </a:tabLst>
            </a:pPr>
            <a:r>
              <a:rPr sz="2000" dirty="0">
                <a:latin typeface="Calibri"/>
                <a:cs typeface="Calibri"/>
              </a:rPr>
              <a:t>W</a:t>
            </a:r>
            <a:r>
              <a:rPr sz="2000" spc="-5" dirty="0">
                <a:latin typeface="Calibri"/>
                <a:cs typeface="Calibri"/>
              </a:rPr>
              <a:t>H</a:t>
            </a:r>
            <a:r>
              <a:rPr sz="2000" dirty="0">
                <a:latin typeface="Calibri"/>
                <a:cs typeface="Calibri"/>
              </a:rPr>
              <a:t>O</a:t>
            </a:r>
            <a:r>
              <a:rPr sz="2000" spc="-260" dirty="0">
                <a:latin typeface="Calibri"/>
                <a:cs typeface="Calibri"/>
              </a:rPr>
              <a:t> </a:t>
            </a:r>
            <a:r>
              <a:rPr sz="2000" dirty="0">
                <a:latin typeface="Calibri"/>
                <a:cs typeface="Calibri"/>
              </a:rPr>
              <a:t>ARE</a:t>
            </a:r>
            <a:r>
              <a:rPr sz="2000" spc="-90" dirty="0">
                <a:latin typeface="Calibri"/>
                <a:cs typeface="Calibri"/>
              </a:rPr>
              <a:t> </a:t>
            </a:r>
            <a:r>
              <a:rPr sz="2000" spc="-5" dirty="0">
                <a:latin typeface="Calibri"/>
                <a:cs typeface="Calibri"/>
              </a:rPr>
              <a:t>TH</a:t>
            </a:r>
            <a:r>
              <a:rPr sz="2000" dirty="0">
                <a:latin typeface="Calibri"/>
                <a:cs typeface="Calibri"/>
              </a:rPr>
              <a:t>E</a:t>
            </a:r>
            <a:r>
              <a:rPr sz="2000" spc="-55" dirty="0">
                <a:latin typeface="Calibri"/>
                <a:cs typeface="Calibri"/>
              </a:rPr>
              <a:t> </a:t>
            </a:r>
            <a:r>
              <a:rPr sz="2000" dirty="0">
                <a:latin typeface="Calibri"/>
                <a:cs typeface="Calibri"/>
              </a:rPr>
              <a:t>END</a:t>
            </a:r>
            <a:r>
              <a:rPr sz="2000" spc="-100" dirty="0">
                <a:latin typeface="Calibri"/>
                <a:cs typeface="Calibri"/>
              </a:rPr>
              <a:t> </a:t>
            </a:r>
            <a:r>
              <a:rPr sz="2000" spc="-15" dirty="0">
                <a:latin typeface="Calibri"/>
                <a:cs typeface="Calibri"/>
              </a:rPr>
              <a:t>U</a:t>
            </a:r>
            <a:r>
              <a:rPr sz="2000" spc="-10" dirty="0">
                <a:latin typeface="Calibri"/>
                <a:cs typeface="Calibri"/>
              </a:rPr>
              <a:t>S</a:t>
            </a:r>
            <a:r>
              <a:rPr sz="2000" spc="-5" dirty="0">
                <a:latin typeface="Calibri"/>
                <a:cs typeface="Calibri"/>
              </a:rPr>
              <a:t>E</a:t>
            </a:r>
            <a:r>
              <a:rPr sz="2000" spc="-15" dirty="0">
                <a:latin typeface="Calibri"/>
                <a:cs typeface="Calibri"/>
              </a:rPr>
              <a:t>R</a:t>
            </a:r>
            <a:r>
              <a:rPr sz="2000" spc="-10" dirty="0">
                <a:latin typeface="Calibri"/>
                <a:cs typeface="Calibri"/>
              </a:rPr>
              <a:t>S</a:t>
            </a:r>
            <a:r>
              <a:rPr sz="2000" dirty="0">
                <a:latin typeface="Calibri"/>
                <a:cs typeface="Calibri"/>
              </a:rPr>
              <a:t>?</a:t>
            </a:r>
            <a:endParaRPr sz="2000">
              <a:latin typeface="Calibri"/>
              <a:cs typeface="Calibri"/>
            </a:endParaRPr>
          </a:p>
          <a:p>
            <a:pPr marL="299085" indent="-287020">
              <a:lnSpc>
                <a:spcPct val="100000"/>
              </a:lnSpc>
              <a:buFont typeface="Arial MT"/>
              <a:buChar char="•"/>
              <a:tabLst>
                <a:tab pos="299085" algn="l"/>
                <a:tab pos="299720" algn="l"/>
              </a:tabLst>
            </a:pPr>
            <a:r>
              <a:rPr sz="2000" spc="-10" dirty="0">
                <a:latin typeface="Calibri"/>
                <a:cs typeface="Calibri"/>
              </a:rPr>
              <a:t>S</a:t>
            </a:r>
            <a:r>
              <a:rPr sz="2000" spc="-5" dirty="0">
                <a:latin typeface="Calibri"/>
                <a:cs typeface="Calibri"/>
              </a:rPr>
              <a:t>O</a:t>
            </a:r>
            <a:r>
              <a:rPr sz="2000" spc="-20" dirty="0">
                <a:latin typeface="Calibri"/>
                <a:cs typeface="Calibri"/>
              </a:rPr>
              <a:t>L</a:t>
            </a:r>
            <a:r>
              <a:rPr sz="2000" spc="-15" dirty="0">
                <a:latin typeface="Calibri"/>
                <a:cs typeface="Calibri"/>
              </a:rPr>
              <a:t>U</a:t>
            </a:r>
            <a:r>
              <a:rPr sz="2000" spc="-20" dirty="0">
                <a:latin typeface="Calibri"/>
                <a:cs typeface="Calibri"/>
              </a:rPr>
              <a:t>T</a:t>
            </a:r>
            <a:r>
              <a:rPr sz="2000" spc="-15" dirty="0">
                <a:latin typeface="Calibri"/>
                <a:cs typeface="Calibri"/>
              </a:rPr>
              <a:t>I</a:t>
            </a:r>
            <a:r>
              <a:rPr sz="2000" spc="-5" dirty="0">
                <a:latin typeface="Calibri"/>
                <a:cs typeface="Calibri"/>
              </a:rPr>
              <a:t>O</a:t>
            </a:r>
            <a:r>
              <a:rPr sz="2000" dirty="0">
                <a:latin typeface="Calibri"/>
                <a:cs typeface="Calibri"/>
              </a:rPr>
              <a:t>N</a:t>
            </a:r>
            <a:r>
              <a:rPr sz="2000" spc="65" dirty="0">
                <a:latin typeface="Calibri"/>
                <a:cs typeface="Calibri"/>
              </a:rPr>
              <a:t> </a:t>
            </a:r>
            <a:r>
              <a:rPr sz="2000" dirty="0">
                <a:latin typeface="Calibri"/>
                <a:cs typeface="Calibri"/>
              </a:rPr>
              <a:t>AND</a:t>
            </a:r>
            <a:r>
              <a:rPr sz="2000" spc="-45" dirty="0">
                <a:latin typeface="Calibri"/>
                <a:cs typeface="Calibri"/>
              </a:rPr>
              <a:t> </a:t>
            </a:r>
            <a:r>
              <a:rPr sz="2000" dirty="0">
                <a:latin typeface="Calibri"/>
                <a:cs typeface="Calibri"/>
              </a:rPr>
              <a:t>ITS </a:t>
            </a:r>
            <a:r>
              <a:rPr sz="2000" spc="-25" dirty="0">
                <a:latin typeface="Calibri"/>
                <a:cs typeface="Calibri"/>
              </a:rPr>
              <a:t>V</a:t>
            </a:r>
            <a:r>
              <a:rPr sz="2000" spc="-20" dirty="0">
                <a:latin typeface="Calibri"/>
                <a:cs typeface="Calibri"/>
              </a:rPr>
              <a:t>A</a:t>
            </a:r>
            <a:r>
              <a:rPr sz="2000" spc="-30" dirty="0">
                <a:latin typeface="Calibri"/>
                <a:cs typeface="Calibri"/>
              </a:rPr>
              <a:t>L</a:t>
            </a:r>
            <a:r>
              <a:rPr sz="2000" spc="-25" dirty="0">
                <a:latin typeface="Calibri"/>
                <a:cs typeface="Calibri"/>
              </a:rPr>
              <a:t>U</a:t>
            </a:r>
            <a:r>
              <a:rPr sz="2000" dirty="0">
                <a:latin typeface="Calibri"/>
                <a:cs typeface="Calibri"/>
              </a:rPr>
              <a:t>E</a:t>
            </a:r>
            <a:r>
              <a:rPr sz="2000" spc="-135" dirty="0">
                <a:latin typeface="Calibri"/>
                <a:cs typeface="Calibri"/>
              </a:rPr>
              <a:t> </a:t>
            </a:r>
            <a:r>
              <a:rPr sz="2000" spc="-20" dirty="0">
                <a:latin typeface="Calibri"/>
                <a:cs typeface="Calibri"/>
              </a:rPr>
              <a:t>P</a:t>
            </a:r>
            <a:r>
              <a:rPr sz="2000" spc="-10" dirty="0">
                <a:latin typeface="Calibri"/>
                <a:cs typeface="Calibri"/>
              </a:rPr>
              <a:t>R</a:t>
            </a:r>
            <a:r>
              <a:rPr sz="2000" spc="-5" dirty="0">
                <a:latin typeface="Calibri"/>
                <a:cs typeface="Calibri"/>
              </a:rPr>
              <a:t>O</a:t>
            </a:r>
            <a:r>
              <a:rPr sz="2000" spc="-25" dirty="0">
                <a:latin typeface="Calibri"/>
                <a:cs typeface="Calibri"/>
              </a:rPr>
              <a:t>P</a:t>
            </a:r>
            <a:r>
              <a:rPr sz="2000" spc="-5" dirty="0">
                <a:latin typeface="Calibri"/>
                <a:cs typeface="Calibri"/>
              </a:rPr>
              <a:t>O</a:t>
            </a:r>
            <a:r>
              <a:rPr sz="2000" spc="-15" dirty="0">
                <a:latin typeface="Calibri"/>
                <a:cs typeface="Calibri"/>
              </a:rPr>
              <a:t>SI</a:t>
            </a:r>
            <a:r>
              <a:rPr sz="2000" spc="-20" dirty="0">
                <a:latin typeface="Calibri"/>
                <a:cs typeface="Calibri"/>
              </a:rPr>
              <a:t>T</a:t>
            </a:r>
            <a:r>
              <a:rPr sz="2000" spc="-15" dirty="0">
                <a:latin typeface="Calibri"/>
                <a:cs typeface="Calibri"/>
              </a:rPr>
              <a:t>I</a:t>
            </a:r>
            <a:r>
              <a:rPr sz="2000" spc="-5" dirty="0">
                <a:latin typeface="Calibri"/>
                <a:cs typeface="Calibri"/>
              </a:rPr>
              <a:t>ON</a:t>
            </a:r>
            <a:endParaRPr sz="2000">
              <a:latin typeface="Calibri"/>
              <a:cs typeface="Calibri"/>
            </a:endParaRPr>
          </a:p>
          <a:p>
            <a:pPr marL="299085" indent="-287020">
              <a:lnSpc>
                <a:spcPct val="100000"/>
              </a:lnSpc>
              <a:buFont typeface="Arial MT"/>
              <a:buChar char="•"/>
              <a:tabLst>
                <a:tab pos="299085" algn="l"/>
                <a:tab pos="299720" algn="l"/>
              </a:tabLst>
            </a:pPr>
            <a:r>
              <a:rPr sz="2000" spc="-10" dirty="0">
                <a:latin typeface="Calibri"/>
                <a:cs typeface="Calibri"/>
              </a:rPr>
              <a:t>THE</a:t>
            </a:r>
            <a:r>
              <a:rPr sz="2000" spc="-30" dirty="0">
                <a:latin typeface="Calibri"/>
                <a:cs typeface="Calibri"/>
              </a:rPr>
              <a:t> </a:t>
            </a:r>
            <a:r>
              <a:rPr sz="2000" spc="-5" dirty="0">
                <a:latin typeface="Calibri"/>
                <a:cs typeface="Calibri"/>
              </a:rPr>
              <a:t>WOW</a:t>
            </a:r>
            <a:r>
              <a:rPr sz="2000" spc="-65" dirty="0">
                <a:latin typeface="Calibri"/>
                <a:cs typeface="Calibri"/>
              </a:rPr>
              <a:t> </a:t>
            </a:r>
            <a:r>
              <a:rPr sz="2000" spc="-10" dirty="0">
                <a:latin typeface="Calibri"/>
                <a:cs typeface="Calibri"/>
              </a:rPr>
              <a:t>IN</a:t>
            </a:r>
            <a:r>
              <a:rPr sz="2000" spc="390" dirty="0">
                <a:latin typeface="Calibri"/>
                <a:cs typeface="Calibri"/>
              </a:rPr>
              <a:t> </a:t>
            </a:r>
            <a:r>
              <a:rPr sz="2000" spc="-10" dirty="0">
                <a:latin typeface="Calibri"/>
                <a:cs typeface="Calibri"/>
              </a:rPr>
              <a:t>SOLUTION</a:t>
            </a:r>
            <a:endParaRPr sz="2000">
              <a:latin typeface="Calibri"/>
              <a:cs typeface="Calibri"/>
            </a:endParaRPr>
          </a:p>
          <a:p>
            <a:pPr marL="299085" indent="-287020">
              <a:lnSpc>
                <a:spcPct val="100000"/>
              </a:lnSpc>
              <a:buFont typeface="Arial MT"/>
              <a:buChar char="•"/>
              <a:tabLst>
                <a:tab pos="299085" algn="l"/>
                <a:tab pos="299720" algn="l"/>
              </a:tabLst>
            </a:pPr>
            <a:r>
              <a:rPr sz="2000" spc="-10" dirty="0">
                <a:latin typeface="Calibri"/>
                <a:cs typeface="Calibri"/>
              </a:rPr>
              <a:t>MODELLING</a:t>
            </a:r>
            <a:endParaRPr sz="2000">
              <a:latin typeface="Calibri"/>
              <a:cs typeface="Calibri"/>
            </a:endParaRPr>
          </a:p>
          <a:p>
            <a:pPr marL="299085" indent="-287020">
              <a:lnSpc>
                <a:spcPct val="100000"/>
              </a:lnSpc>
              <a:buFont typeface="Arial MT"/>
              <a:buChar char="•"/>
              <a:tabLst>
                <a:tab pos="299085" algn="l"/>
                <a:tab pos="299720" algn="l"/>
              </a:tabLst>
            </a:pPr>
            <a:r>
              <a:rPr sz="2000" spc="-10" dirty="0">
                <a:latin typeface="Calibri"/>
                <a:cs typeface="Calibri"/>
              </a:rPr>
              <a:t>RESULT</a:t>
            </a:r>
            <a:endParaRPr sz="2000">
              <a:latin typeface="Calibri"/>
              <a:cs typeface="Calibri"/>
            </a:endParaRPr>
          </a:p>
        </p:txBody>
      </p:sp>
      <p:grpSp>
        <p:nvGrpSpPr>
          <p:cNvPr id="3" name="object 3"/>
          <p:cNvGrpSpPr/>
          <p:nvPr/>
        </p:nvGrpSpPr>
        <p:grpSpPr>
          <a:xfrm>
            <a:off x="7362825" y="0"/>
            <a:ext cx="4834255" cy="6863080"/>
            <a:chOff x="7362825" y="0"/>
            <a:chExt cx="483425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10" y="6853169"/>
                  </a:lnTo>
                </a:path>
              </a:pathLst>
            </a:custGeom>
            <a:ln w="9525">
              <a:solidFill>
                <a:srgbClr val="5FC9ED"/>
              </a:solidFill>
            </a:ln>
          </p:spPr>
          <p:txBody>
            <a:bodyPr wrap="square" lIns="0" tIns="0" rIns="0" bIns="0" rtlCol="0"/>
            <a:lstStyle/>
            <a:p>
              <a:endParaRPr/>
            </a:p>
          </p:txBody>
        </p:sp>
        <p:sp>
          <p:nvSpPr>
            <p:cNvPr id="5" name="object 5"/>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7" name="object 7"/>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9" name="object 9"/>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1" name="object 11"/>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13" name="object 13"/>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4" name="object 14"/>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5" name="object 15"/>
            <p:cNvPicPr/>
            <p:nvPr/>
          </p:nvPicPr>
          <p:blipFill>
            <a:blip r:embed="rId2" cstate="print"/>
            <a:stretch>
              <a:fillRect/>
            </a:stretch>
          </p:blipFill>
          <p:spPr>
            <a:xfrm>
              <a:off x="10687050" y="6134100"/>
              <a:ext cx="247650" cy="247650"/>
            </a:xfrm>
            <a:prstGeom prst="rect">
              <a:avLst/>
            </a:prstGeom>
          </p:spPr>
        </p:pic>
      </p:grpSp>
      <p:sp>
        <p:nvSpPr>
          <p:cNvPr id="16" name="object 16"/>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7" name="object 17"/>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19"/>
            <a:ext cx="4124325" cy="3009900"/>
            <a:chOff x="47625" y="3819519"/>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19"/>
              <a:ext cx="1733550" cy="3009900"/>
            </a:xfrm>
            <a:prstGeom prst="rect">
              <a:avLst/>
            </a:prstGeom>
          </p:spPr>
        </p:pic>
      </p:grpSp>
      <p:sp>
        <p:nvSpPr>
          <p:cNvPr id="21" name="object 21"/>
          <p:cNvSpPr txBox="1">
            <a:spLocks noGrp="1"/>
          </p:cNvSpPr>
          <p:nvPr>
            <p:ph type="title"/>
          </p:nvPr>
        </p:nvSpPr>
        <p:spPr>
          <a:xfrm>
            <a:off x="739241" y="427685"/>
            <a:ext cx="2345055" cy="757555"/>
          </a:xfrm>
          <a:prstGeom prst="rect">
            <a:avLst/>
          </a:prstGeom>
        </p:spPr>
        <p:txBody>
          <a:bodyPr vert="horz" wrap="square" lIns="0" tIns="12700" rIns="0" bIns="0" rtlCol="0">
            <a:spAutoFit/>
          </a:bodyPr>
          <a:lstStyle/>
          <a:p>
            <a:pPr marL="12700">
              <a:lnSpc>
                <a:spcPct val="100000"/>
              </a:lnSpc>
              <a:spcBef>
                <a:spcPts val="100"/>
              </a:spcBef>
            </a:pPr>
            <a:r>
              <a:rPr sz="4800" b="1" spc="-20" dirty="0">
                <a:latin typeface="Trebuchet MS"/>
                <a:cs typeface="Trebuchet MS"/>
              </a:rPr>
              <a:t>A</a:t>
            </a:r>
            <a:r>
              <a:rPr sz="4800" b="1" spc="-5" dirty="0">
                <a:latin typeface="Trebuchet MS"/>
                <a:cs typeface="Trebuchet MS"/>
              </a:rPr>
              <a:t>G</a:t>
            </a:r>
            <a:r>
              <a:rPr sz="4800" b="1" spc="-20" dirty="0">
                <a:latin typeface="Trebuchet MS"/>
                <a:cs typeface="Trebuchet MS"/>
              </a:rPr>
              <a:t>E</a:t>
            </a:r>
            <a:r>
              <a:rPr sz="4800" b="1" spc="-5" dirty="0">
                <a:latin typeface="Trebuchet MS"/>
                <a:cs typeface="Trebuchet MS"/>
              </a:rPr>
              <a:t>N</a:t>
            </a:r>
            <a:r>
              <a:rPr sz="4800" b="1" spc="-35" dirty="0">
                <a:latin typeface="Trebuchet MS"/>
                <a:cs typeface="Trebuchet MS"/>
              </a:rPr>
              <a:t>D</a:t>
            </a:r>
            <a:r>
              <a:rPr sz="4800" b="1" dirty="0">
                <a:latin typeface="Trebuchet MS"/>
                <a:cs typeface="Trebuchet MS"/>
              </a:rPr>
              <a:t>A</a:t>
            </a:r>
            <a:endParaRPr sz="48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39275" y="50854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77200" y="2656611"/>
            <a:ext cx="2762250" cy="3257550"/>
            <a:chOff x="8077200" y="2656611"/>
            <a:chExt cx="2762250" cy="3257550"/>
          </a:xfrm>
        </p:grpSpPr>
        <p:sp>
          <p:nvSpPr>
            <p:cNvPr id="4" name="object 4"/>
            <p:cNvSpPr/>
            <p:nvPr/>
          </p:nvSpPr>
          <p:spPr>
            <a:xfrm>
              <a:off x="9439275" y="5618886"/>
              <a:ext cx="180975" cy="180975"/>
            </a:xfrm>
            <a:custGeom>
              <a:avLst/>
              <a:gdLst/>
              <a:ahLst/>
              <a:cxnLst/>
              <a:rect l="l" t="t" r="r" b="b"/>
              <a:pathLst>
                <a:path w="180975" h="180975">
                  <a:moveTo>
                    <a:pt x="180975" y="0"/>
                  </a:moveTo>
                  <a:lnTo>
                    <a:pt x="0" y="0"/>
                  </a:lnTo>
                  <a:lnTo>
                    <a:pt x="0" y="180974"/>
                  </a:lnTo>
                  <a:lnTo>
                    <a:pt x="180975" y="180974"/>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077200" y="2656611"/>
              <a:ext cx="2762250" cy="3257550"/>
            </a:xfrm>
            <a:prstGeom prst="rect">
              <a:avLst/>
            </a:prstGeom>
          </p:spPr>
        </p:pic>
      </p:grpSp>
      <p:sp>
        <p:nvSpPr>
          <p:cNvPr id="6" name="object 6"/>
          <p:cNvSpPr txBox="1">
            <a:spLocks noGrp="1"/>
          </p:cNvSpPr>
          <p:nvPr>
            <p:ph type="title"/>
          </p:nvPr>
        </p:nvSpPr>
        <p:spPr>
          <a:xfrm>
            <a:off x="833729" y="563702"/>
            <a:ext cx="5652135" cy="673735"/>
          </a:xfrm>
          <a:prstGeom prst="rect">
            <a:avLst/>
          </a:prstGeom>
        </p:spPr>
        <p:txBody>
          <a:bodyPr vert="horz" wrap="square" lIns="0" tIns="12700" rIns="0" bIns="0" rtlCol="0">
            <a:spAutoFit/>
          </a:bodyPr>
          <a:lstStyle/>
          <a:p>
            <a:pPr marL="12700">
              <a:lnSpc>
                <a:spcPct val="100000"/>
              </a:lnSpc>
              <a:spcBef>
                <a:spcPts val="100"/>
              </a:spcBef>
              <a:tabLst>
                <a:tab pos="2728595" algn="l"/>
              </a:tabLst>
            </a:pPr>
            <a:r>
              <a:rPr sz="4250" b="1" spc="-15" dirty="0">
                <a:latin typeface="Trebuchet MS"/>
                <a:cs typeface="Trebuchet MS"/>
              </a:rPr>
              <a:t>PROBLEM	</a:t>
            </a:r>
            <a:r>
              <a:rPr sz="4250" b="1" spc="-70" dirty="0">
                <a:latin typeface="Trebuchet MS"/>
                <a:cs typeface="Trebuchet MS"/>
              </a:rPr>
              <a:t>STATEMENT</a:t>
            </a:r>
            <a:endParaRPr sz="4250">
              <a:latin typeface="Trebuchet MS"/>
              <a:cs typeface="Trebuchet MS"/>
            </a:endParaRPr>
          </a:p>
        </p:txBody>
      </p:sp>
      <p:pic>
        <p:nvPicPr>
          <p:cNvPr id="7" name="object 7"/>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41375" y="1549633"/>
            <a:ext cx="7182484" cy="2906395"/>
          </a:xfrm>
          <a:prstGeom prst="rect">
            <a:avLst/>
          </a:prstGeom>
        </p:spPr>
        <p:txBody>
          <a:bodyPr vert="horz" wrap="square" lIns="0" tIns="12065" rIns="0" bIns="0" rtlCol="0">
            <a:spAutoFit/>
          </a:bodyPr>
          <a:lstStyle/>
          <a:p>
            <a:pPr marL="12700" marR="5080" algn="just">
              <a:lnSpc>
                <a:spcPct val="150000"/>
              </a:lnSpc>
              <a:spcBef>
                <a:spcPts val="95"/>
              </a:spcBef>
            </a:pPr>
            <a:r>
              <a:rPr sz="1800" spc="-5" dirty="0">
                <a:latin typeface="Arial MT"/>
                <a:cs typeface="Arial MT"/>
              </a:rPr>
              <a:t>Traditional </a:t>
            </a:r>
            <a:r>
              <a:rPr sz="1800" dirty="0">
                <a:latin typeface="Arial MT"/>
                <a:cs typeface="Arial MT"/>
              </a:rPr>
              <a:t>cricket match </a:t>
            </a:r>
            <a:r>
              <a:rPr sz="1800" spc="-5" dirty="0">
                <a:latin typeface="Arial MT"/>
                <a:cs typeface="Arial MT"/>
              </a:rPr>
              <a:t>prediction approaches </a:t>
            </a:r>
            <a:r>
              <a:rPr sz="1800" dirty="0">
                <a:latin typeface="Arial MT"/>
                <a:cs typeface="Arial MT"/>
              </a:rPr>
              <a:t>often </a:t>
            </a:r>
            <a:r>
              <a:rPr sz="1800" spc="-5" dirty="0">
                <a:latin typeface="Arial MT"/>
                <a:cs typeface="Arial MT"/>
              </a:rPr>
              <a:t>lack accuracy </a:t>
            </a:r>
            <a:r>
              <a:rPr sz="1800" dirty="0">
                <a:latin typeface="Arial MT"/>
                <a:cs typeface="Arial MT"/>
              </a:rPr>
              <a:t> </a:t>
            </a:r>
            <a:r>
              <a:rPr sz="1800" spc="-10" dirty="0">
                <a:latin typeface="Arial MT"/>
                <a:cs typeface="Arial MT"/>
              </a:rPr>
              <a:t>due</a:t>
            </a:r>
            <a:r>
              <a:rPr sz="1800" spc="-5" dirty="0">
                <a:latin typeface="Arial MT"/>
                <a:cs typeface="Arial MT"/>
              </a:rPr>
              <a:t> </a:t>
            </a:r>
            <a:r>
              <a:rPr sz="1800" dirty="0">
                <a:latin typeface="Arial MT"/>
                <a:cs typeface="Arial MT"/>
              </a:rPr>
              <a:t>to</a:t>
            </a:r>
            <a:r>
              <a:rPr sz="1800" spc="5" dirty="0">
                <a:latin typeface="Arial MT"/>
                <a:cs typeface="Arial MT"/>
              </a:rPr>
              <a:t> </a:t>
            </a:r>
            <a:r>
              <a:rPr sz="1800" dirty="0">
                <a:latin typeface="Arial MT"/>
                <a:cs typeface="Arial MT"/>
              </a:rPr>
              <a:t>the</a:t>
            </a:r>
            <a:r>
              <a:rPr sz="1800" spc="5" dirty="0">
                <a:latin typeface="Arial MT"/>
                <a:cs typeface="Arial MT"/>
              </a:rPr>
              <a:t> </a:t>
            </a:r>
            <a:r>
              <a:rPr sz="1800" spc="-5" dirty="0">
                <a:latin typeface="Arial MT"/>
                <a:cs typeface="Arial MT"/>
              </a:rPr>
              <a:t>oversight</a:t>
            </a:r>
            <a:r>
              <a:rPr sz="1800" dirty="0">
                <a:latin typeface="Arial MT"/>
                <a:cs typeface="Arial MT"/>
              </a:rPr>
              <a:t> </a:t>
            </a:r>
            <a:r>
              <a:rPr sz="1800" spc="-5" dirty="0">
                <a:latin typeface="Arial MT"/>
                <a:cs typeface="Arial MT"/>
              </a:rPr>
              <a:t>of</a:t>
            </a:r>
            <a:r>
              <a:rPr sz="1800" dirty="0">
                <a:latin typeface="Arial MT"/>
                <a:cs typeface="Arial MT"/>
              </a:rPr>
              <a:t> </a:t>
            </a:r>
            <a:r>
              <a:rPr sz="1800" spc="-5" dirty="0">
                <a:latin typeface="Arial MT"/>
                <a:cs typeface="Arial MT"/>
              </a:rPr>
              <a:t>crucial</a:t>
            </a:r>
            <a:r>
              <a:rPr sz="1800" dirty="0">
                <a:latin typeface="Arial MT"/>
                <a:cs typeface="Arial MT"/>
              </a:rPr>
              <a:t> </a:t>
            </a:r>
            <a:r>
              <a:rPr sz="1800" spc="-5" dirty="0">
                <a:latin typeface="Arial MT"/>
                <a:cs typeface="Arial MT"/>
              </a:rPr>
              <a:t>factors.</a:t>
            </a:r>
            <a:r>
              <a:rPr sz="1800" dirty="0">
                <a:latin typeface="Arial MT"/>
                <a:cs typeface="Arial MT"/>
              </a:rPr>
              <a:t> </a:t>
            </a:r>
            <a:r>
              <a:rPr sz="1800" spc="-5" dirty="0">
                <a:latin typeface="Arial MT"/>
                <a:cs typeface="Arial MT"/>
              </a:rPr>
              <a:t>These</a:t>
            </a:r>
            <a:r>
              <a:rPr sz="1800" dirty="0">
                <a:latin typeface="Arial MT"/>
                <a:cs typeface="Arial MT"/>
              </a:rPr>
              <a:t> </a:t>
            </a:r>
            <a:r>
              <a:rPr sz="1800" spc="-5" dirty="0">
                <a:latin typeface="Arial MT"/>
                <a:cs typeface="Arial MT"/>
              </a:rPr>
              <a:t>oversights</a:t>
            </a:r>
            <a:r>
              <a:rPr sz="1800" dirty="0">
                <a:latin typeface="Arial MT"/>
                <a:cs typeface="Arial MT"/>
              </a:rPr>
              <a:t> </a:t>
            </a:r>
            <a:r>
              <a:rPr sz="1800" spc="-10" dirty="0">
                <a:latin typeface="Arial MT"/>
                <a:cs typeface="Arial MT"/>
              </a:rPr>
              <a:t>lead</a:t>
            </a:r>
            <a:r>
              <a:rPr sz="1800" spc="-5" dirty="0">
                <a:latin typeface="Arial MT"/>
                <a:cs typeface="Arial MT"/>
              </a:rPr>
              <a:t> </a:t>
            </a:r>
            <a:r>
              <a:rPr sz="1800" dirty="0">
                <a:latin typeface="Arial MT"/>
                <a:cs typeface="Arial MT"/>
              </a:rPr>
              <a:t>to </a:t>
            </a:r>
            <a:r>
              <a:rPr sz="1800" spc="5" dirty="0">
                <a:latin typeface="Arial MT"/>
                <a:cs typeface="Arial MT"/>
              </a:rPr>
              <a:t> </a:t>
            </a:r>
            <a:r>
              <a:rPr sz="1800" spc="-5" dirty="0">
                <a:latin typeface="Arial MT"/>
                <a:cs typeface="Arial MT"/>
              </a:rPr>
              <a:t>unreliable</a:t>
            </a:r>
            <a:r>
              <a:rPr sz="1800" dirty="0">
                <a:latin typeface="Arial MT"/>
                <a:cs typeface="Arial MT"/>
              </a:rPr>
              <a:t> forecasts,</a:t>
            </a:r>
            <a:r>
              <a:rPr sz="1800" spc="5" dirty="0">
                <a:latin typeface="Arial MT"/>
                <a:cs typeface="Arial MT"/>
              </a:rPr>
              <a:t> </a:t>
            </a:r>
            <a:r>
              <a:rPr sz="1800" spc="-5" dirty="0">
                <a:latin typeface="Arial MT"/>
                <a:cs typeface="Arial MT"/>
              </a:rPr>
              <a:t>impacting</a:t>
            </a:r>
            <a:r>
              <a:rPr sz="1800" dirty="0">
                <a:latin typeface="Arial MT"/>
                <a:cs typeface="Arial MT"/>
              </a:rPr>
              <a:t> </a:t>
            </a:r>
            <a:r>
              <a:rPr sz="1800" spc="-5" dirty="0">
                <a:latin typeface="Arial MT"/>
                <a:cs typeface="Arial MT"/>
              </a:rPr>
              <a:t>strategic</a:t>
            </a:r>
            <a:r>
              <a:rPr sz="1800" dirty="0">
                <a:latin typeface="Arial MT"/>
                <a:cs typeface="Arial MT"/>
              </a:rPr>
              <a:t> </a:t>
            </a:r>
            <a:r>
              <a:rPr sz="1800" spc="-5" dirty="0">
                <a:latin typeface="Arial MT"/>
                <a:cs typeface="Arial MT"/>
              </a:rPr>
              <a:t>decision-making</a:t>
            </a:r>
            <a:r>
              <a:rPr sz="1800" dirty="0">
                <a:latin typeface="Arial MT"/>
                <a:cs typeface="Arial MT"/>
              </a:rPr>
              <a:t> </a:t>
            </a:r>
            <a:r>
              <a:rPr sz="1800" spc="-5" dirty="0">
                <a:latin typeface="Arial MT"/>
                <a:cs typeface="Arial MT"/>
              </a:rPr>
              <a:t>and</a:t>
            </a:r>
            <a:r>
              <a:rPr sz="1800" dirty="0">
                <a:latin typeface="Arial MT"/>
                <a:cs typeface="Arial MT"/>
              </a:rPr>
              <a:t> fan </a:t>
            </a:r>
            <a:r>
              <a:rPr sz="1800" spc="5" dirty="0">
                <a:latin typeface="Arial MT"/>
                <a:cs typeface="Arial MT"/>
              </a:rPr>
              <a:t> </a:t>
            </a:r>
            <a:r>
              <a:rPr sz="1800" spc="-5" dirty="0">
                <a:latin typeface="Arial MT"/>
                <a:cs typeface="Arial MT"/>
              </a:rPr>
              <a:t>engagement. </a:t>
            </a:r>
            <a:r>
              <a:rPr sz="1800" dirty="0">
                <a:latin typeface="Arial MT"/>
                <a:cs typeface="Arial MT"/>
              </a:rPr>
              <a:t>Our </a:t>
            </a:r>
            <a:r>
              <a:rPr sz="1800" spc="-5" dirty="0">
                <a:latin typeface="Arial MT"/>
                <a:cs typeface="Arial MT"/>
              </a:rPr>
              <a:t>project aims </a:t>
            </a:r>
            <a:r>
              <a:rPr sz="1800" dirty="0">
                <a:latin typeface="Arial MT"/>
                <a:cs typeface="Arial MT"/>
              </a:rPr>
              <a:t>to </a:t>
            </a:r>
            <a:r>
              <a:rPr sz="1800" spc="-5" dirty="0">
                <a:latin typeface="Arial MT"/>
                <a:cs typeface="Arial MT"/>
              </a:rPr>
              <a:t>address </a:t>
            </a:r>
            <a:r>
              <a:rPr sz="1800" dirty="0">
                <a:latin typeface="Arial MT"/>
                <a:cs typeface="Arial MT"/>
              </a:rPr>
              <a:t>this </a:t>
            </a:r>
            <a:r>
              <a:rPr sz="1800" spc="-5" dirty="0">
                <a:latin typeface="Arial MT"/>
                <a:cs typeface="Arial MT"/>
              </a:rPr>
              <a:t>challenge </a:t>
            </a:r>
            <a:r>
              <a:rPr sz="1800" dirty="0">
                <a:latin typeface="Arial MT"/>
                <a:cs typeface="Arial MT"/>
              </a:rPr>
              <a:t>by </a:t>
            </a:r>
            <a:r>
              <a:rPr sz="1800" spc="-5" dirty="0">
                <a:latin typeface="Arial MT"/>
                <a:cs typeface="Arial MT"/>
              </a:rPr>
              <a:t>leveraging </a:t>
            </a:r>
            <a:r>
              <a:rPr sz="1800" dirty="0">
                <a:latin typeface="Arial MT"/>
                <a:cs typeface="Arial MT"/>
              </a:rPr>
              <a:t> </a:t>
            </a:r>
            <a:r>
              <a:rPr sz="1800" spc="-5" dirty="0">
                <a:latin typeface="Arial MT"/>
                <a:cs typeface="Arial MT"/>
              </a:rPr>
              <a:t>cutting-edge</a:t>
            </a:r>
            <a:r>
              <a:rPr sz="1800" dirty="0">
                <a:latin typeface="Arial MT"/>
                <a:cs typeface="Arial MT"/>
              </a:rPr>
              <a:t> </a:t>
            </a:r>
            <a:r>
              <a:rPr sz="1800" spc="-5" dirty="0">
                <a:latin typeface="Arial MT"/>
                <a:cs typeface="Arial MT"/>
              </a:rPr>
              <a:t>Machine</a:t>
            </a:r>
            <a:r>
              <a:rPr sz="1800" dirty="0">
                <a:latin typeface="Arial MT"/>
                <a:cs typeface="Arial MT"/>
              </a:rPr>
              <a:t> </a:t>
            </a:r>
            <a:r>
              <a:rPr sz="1800" spc="-5" dirty="0">
                <a:latin typeface="Arial MT"/>
                <a:cs typeface="Arial MT"/>
              </a:rPr>
              <a:t>Learning</a:t>
            </a:r>
            <a:r>
              <a:rPr sz="1800" dirty="0">
                <a:latin typeface="Arial MT"/>
                <a:cs typeface="Arial MT"/>
              </a:rPr>
              <a:t> (ML)</a:t>
            </a:r>
            <a:r>
              <a:rPr sz="1800" spc="5" dirty="0">
                <a:latin typeface="Arial MT"/>
                <a:cs typeface="Arial MT"/>
              </a:rPr>
              <a:t> </a:t>
            </a:r>
            <a:r>
              <a:rPr sz="1800" dirty="0">
                <a:latin typeface="Arial MT"/>
                <a:cs typeface="Arial MT"/>
              </a:rPr>
              <a:t>and</a:t>
            </a:r>
            <a:r>
              <a:rPr sz="1800" spc="5" dirty="0">
                <a:latin typeface="Arial MT"/>
                <a:cs typeface="Arial MT"/>
              </a:rPr>
              <a:t> </a:t>
            </a:r>
            <a:r>
              <a:rPr sz="1800" spc="-5" dirty="0">
                <a:latin typeface="Arial MT"/>
                <a:cs typeface="Arial MT"/>
              </a:rPr>
              <a:t>Deep</a:t>
            </a:r>
            <a:r>
              <a:rPr sz="1800" dirty="0">
                <a:latin typeface="Arial MT"/>
                <a:cs typeface="Arial MT"/>
              </a:rPr>
              <a:t> </a:t>
            </a:r>
            <a:r>
              <a:rPr sz="1800" spc="-5" dirty="0">
                <a:latin typeface="Arial MT"/>
                <a:cs typeface="Arial MT"/>
              </a:rPr>
              <a:t>Learning</a:t>
            </a:r>
            <a:r>
              <a:rPr sz="1800" dirty="0">
                <a:latin typeface="Arial MT"/>
                <a:cs typeface="Arial MT"/>
              </a:rPr>
              <a:t> </a:t>
            </a:r>
            <a:r>
              <a:rPr sz="1800" spc="-5" dirty="0">
                <a:latin typeface="Arial MT"/>
                <a:cs typeface="Arial MT"/>
              </a:rPr>
              <a:t>(DL) </a:t>
            </a:r>
            <a:r>
              <a:rPr sz="1800" dirty="0">
                <a:latin typeface="Arial MT"/>
                <a:cs typeface="Arial MT"/>
              </a:rPr>
              <a:t> </a:t>
            </a:r>
            <a:r>
              <a:rPr sz="1800" spc="-5" dirty="0">
                <a:latin typeface="Arial MT"/>
                <a:cs typeface="Arial MT"/>
              </a:rPr>
              <a:t>methodologies,</a:t>
            </a:r>
            <a:r>
              <a:rPr sz="1800" dirty="0">
                <a:latin typeface="Arial MT"/>
                <a:cs typeface="Arial MT"/>
              </a:rPr>
              <a:t> </a:t>
            </a:r>
            <a:r>
              <a:rPr sz="1800" spc="-10" dirty="0">
                <a:latin typeface="Arial MT"/>
                <a:cs typeface="Arial MT"/>
              </a:rPr>
              <a:t>alongside</a:t>
            </a:r>
            <a:r>
              <a:rPr sz="1800" spc="-5" dirty="0">
                <a:latin typeface="Arial MT"/>
                <a:cs typeface="Arial MT"/>
              </a:rPr>
              <a:t> multifactorial</a:t>
            </a:r>
            <a:r>
              <a:rPr sz="1800" dirty="0">
                <a:latin typeface="Arial MT"/>
                <a:cs typeface="Arial MT"/>
              </a:rPr>
              <a:t> </a:t>
            </a:r>
            <a:r>
              <a:rPr sz="1800" spc="-5" dirty="0">
                <a:latin typeface="Arial MT"/>
                <a:cs typeface="Arial MT"/>
              </a:rPr>
              <a:t>analysis,</a:t>
            </a:r>
            <a:r>
              <a:rPr sz="1800" dirty="0">
                <a:latin typeface="Arial MT"/>
                <a:cs typeface="Arial MT"/>
              </a:rPr>
              <a:t> to </a:t>
            </a:r>
            <a:r>
              <a:rPr sz="1800" spc="-5" dirty="0">
                <a:latin typeface="Arial MT"/>
                <a:cs typeface="Arial MT"/>
              </a:rPr>
              <a:t>enhance</a:t>
            </a:r>
            <a:r>
              <a:rPr sz="1800" dirty="0">
                <a:latin typeface="Arial MT"/>
                <a:cs typeface="Arial MT"/>
              </a:rPr>
              <a:t> </a:t>
            </a:r>
            <a:r>
              <a:rPr sz="1800" spc="-5" dirty="0">
                <a:latin typeface="Arial MT"/>
                <a:cs typeface="Arial MT"/>
              </a:rPr>
              <a:t>cricket </a:t>
            </a:r>
            <a:r>
              <a:rPr sz="1800" dirty="0">
                <a:latin typeface="Arial MT"/>
                <a:cs typeface="Arial MT"/>
              </a:rPr>
              <a:t> match</a:t>
            </a:r>
            <a:r>
              <a:rPr sz="1800" spc="-10" dirty="0">
                <a:latin typeface="Arial MT"/>
                <a:cs typeface="Arial MT"/>
              </a:rPr>
              <a:t> </a:t>
            </a:r>
            <a:r>
              <a:rPr sz="1800" spc="-5" dirty="0">
                <a:latin typeface="Arial MT"/>
                <a:cs typeface="Arial MT"/>
              </a:rPr>
              <a:t>prediction</a:t>
            </a:r>
            <a:r>
              <a:rPr sz="1800" spc="15" dirty="0">
                <a:latin typeface="Arial MT"/>
                <a:cs typeface="Arial MT"/>
              </a:rPr>
              <a:t> </a:t>
            </a:r>
            <a:r>
              <a:rPr sz="1800" spc="-5" dirty="0">
                <a:latin typeface="Arial MT"/>
                <a:cs typeface="Arial MT"/>
              </a:rPr>
              <a:t>accuracy.</a:t>
            </a:r>
            <a:endParaRPr sz="1800">
              <a:latin typeface="Arial MT"/>
              <a:cs typeface="Arial MT"/>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739241" y="818514"/>
            <a:ext cx="5269230" cy="673100"/>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z="4250" b="1" spc="-15" dirty="0">
                <a:latin typeface="Trebuchet MS"/>
                <a:cs typeface="Trebuchet MS"/>
              </a:rPr>
              <a:t>PROJECT	OVERVIEW</a:t>
            </a:r>
            <a:endParaRPr sz="4250">
              <a:latin typeface="Trebuchet MS"/>
              <a:cs typeface="Trebuchet MS"/>
            </a:endParaRPr>
          </a:p>
        </p:txBody>
      </p:sp>
      <p:pic>
        <p:nvPicPr>
          <p:cNvPr id="8" name="object 8"/>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45844" y="2128266"/>
            <a:ext cx="7275830" cy="3317875"/>
          </a:xfrm>
          <a:prstGeom prst="rect">
            <a:avLst/>
          </a:prstGeom>
        </p:spPr>
        <p:txBody>
          <a:bodyPr vert="horz" wrap="square" lIns="0" tIns="12700" rIns="0" bIns="0" rtlCol="0">
            <a:spAutoFit/>
          </a:bodyPr>
          <a:lstStyle/>
          <a:p>
            <a:pPr marL="12700" marR="5080">
              <a:lnSpc>
                <a:spcPct val="150000"/>
              </a:lnSpc>
              <a:spcBef>
                <a:spcPts val="100"/>
              </a:spcBef>
            </a:pPr>
            <a:r>
              <a:rPr sz="1800" dirty="0">
                <a:latin typeface="Arial MT"/>
                <a:cs typeface="Arial MT"/>
              </a:rPr>
              <a:t>Our </a:t>
            </a:r>
            <a:r>
              <a:rPr sz="1800" spc="-5" dirty="0">
                <a:latin typeface="Arial MT"/>
                <a:cs typeface="Arial MT"/>
              </a:rPr>
              <a:t>project</a:t>
            </a:r>
            <a:r>
              <a:rPr sz="1800" spc="10" dirty="0">
                <a:latin typeface="Arial MT"/>
                <a:cs typeface="Arial MT"/>
              </a:rPr>
              <a:t> </a:t>
            </a:r>
            <a:r>
              <a:rPr sz="1800" spc="-5" dirty="0">
                <a:latin typeface="Arial MT"/>
                <a:cs typeface="Arial MT"/>
              </a:rPr>
              <a:t>aims</a:t>
            </a:r>
            <a:r>
              <a:rPr sz="1800" spc="15" dirty="0">
                <a:latin typeface="Arial MT"/>
                <a:cs typeface="Arial MT"/>
              </a:rPr>
              <a:t> </a:t>
            </a:r>
            <a:r>
              <a:rPr sz="1800" dirty="0">
                <a:latin typeface="Arial MT"/>
                <a:cs typeface="Arial MT"/>
              </a:rPr>
              <a:t>to</a:t>
            </a:r>
            <a:r>
              <a:rPr sz="1800" spc="-5" dirty="0">
                <a:latin typeface="Arial MT"/>
                <a:cs typeface="Arial MT"/>
              </a:rPr>
              <a:t> revolutionize</a:t>
            </a:r>
            <a:r>
              <a:rPr sz="1800" spc="30" dirty="0">
                <a:latin typeface="Arial MT"/>
                <a:cs typeface="Arial MT"/>
              </a:rPr>
              <a:t> </a:t>
            </a:r>
            <a:r>
              <a:rPr sz="1800" spc="-5" dirty="0">
                <a:latin typeface="Arial MT"/>
                <a:cs typeface="Arial MT"/>
              </a:rPr>
              <a:t>cricket</a:t>
            </a:r>
            <a:r>
              <a:rPr sz="1800" spc="5" dirty="0">
                <a:latin typeface="Arial MT"/>
                <a:cs typeface="Arial MT"/>
              </a:rPr>
              <a:t> </a:t>
            </a:r>
            <a:r>
              <a:rPr sz="1800" dirty="0">
                <a:latin typeface="Arial MT"/>
                <a:cs typeface="Arial MT"/>
              </a:rPr>
              <a:t>match</a:t>
            </a:r>
            <a:r>
              <a:rPr sz="1800" spc="-5" dirty="0">
                <a:latin typeface="Arial MT"/>
                <a:cs typeface="Arial MT"/>
              </a:rPr>
              <a:t> prediction</a:t>
            </a:r>
            <a:r>
              <a:rPr sz="1800" spc="10" dirty="0">
                <a:latin typeface="Arial MT"/>
                <a:cs typeface="Arial MT"/>
              </a:rPr>
              <a:t> </a:t>
            </a:r>
            <a:r>
              <a:rPr sz="1800" spc="-5" dirty="0">
                <a:latin typeface="Arial MT"/>
                <a:cs typeface="Arial MT"/>
              </a:rPr>
              <a:t>by</a:t>
            </a:r>
            <a:r>
              <a:rPr sz="1800" dirty="0">
                <a:latin typeface="Arial MT"/>
                <a:cs typeface="Arial MT"/>
              </a:rPr>
              <a:t> </a:t>
            </a:r>
            <a:r>
              <a:rPr sz="1800" spc="-5" dirty="0">
                <a:latin typeface="Arial MT"/>
                <a:cs typeface="Arial MT"/>
              </a:rPr>
              <a:t>integrating </a:t>
            </a:r>
            <a:r>
              <a:rPr sz="1800" dirty="0">
                <a:latin typeface="Arial MT"/>
                <a:cs typeface="Arial MT"/>
              </a:rPr>
              <a:t> </a:t>
            </a:r>
            <a:r>
              <a:rPr sz="1800" spc="-5" dirty="0">
                <a:latin typeface="Arial MT"/>
                <a:cs typeface="Arial MT"/>
              </a:rPr>
              <a:t>multifactorial</a:t>
            </a:r>
            <a:r>
              <a:rPr sz="1800" spc="30" dirty="0">
                <a:latin typeface="Arial MT"/>
                <a:cs typeface="Arial MT"/>
              </a:rPr>
              <a:t> </a:t>
            </a:r>
            <a:r>
              <a:rPr sz="1800" spc="-10" dirty="0">
                <a:latin typeface="Arial MT"/>
                <a:cs typeface="Arial MT"/>
              </a:rPr>
              <a:t>analysis</a:t>
            </a:r>
            <a:r>
              <a:rPr sz="1800" spc="70" dirty="0">
                <a:latin typeface="Arial MT"/>
                <a:cs typeface="Arial MT"/>
              </a:rPr>
              <a:t> </a:t>
            </a:r>
            <a:r>
              <a:rPr sz="1800" spc="-5" dirty="0">
                <a:latin typeface="Arial MT"/>
                <a:cs typeface="Arial MT"/>
              </a:rPr>
              <a:t>and</a:t>
            </a:r>
            <a:r>
              <a:rPr sz="1800" spc="25" dirty="0">
                <a:latin typeface="Arial MT"/>
                <a:cs typeface="Arial MT"/>
              </a:rPr>
              <a:t> </a:t>
            </a:r>
            <a:r>
              <a:rPr sz="1800" spc="-5" dirty="0">
                <a:latin typeface="Arial MT"/>
                <a:cs typeface="Arial MT"/>
              </a:rPr>
              <a:t>advanced</a:t>
            </a:r>
            <a:r>
              <a:rPr sz="1800" spc="45" dirty="0">
                <a:latin typeface="Arial MT"/>
                <a:cs typeface="Arial MT"/>
              </a:rPr>
              <a:t> </a:t>
            </a:r>
            <a:r>
              <a:rPr sz="1800" spc="-5" dirty="0">
                <a:latin typeface="Arial MT"/>
                <a:cs typeface="Arial MT"/>
              </a:rPr>
              <a:t>ML/DL</a:t>
            </a:r>
            <a:r>
              <a:rPr sz="1800" spc="15" dirty="0">
                <a:latin typeface="Arial MT"/>
                <a:cs typeface="Arial MT"/>
              </a:rPr>
              <a:t> </a:t>
            </a:r>
            <a:r>
              <a:rPr sz="1800" spc="-5" dirty="0">
                <a:latin typeface="Arial MT"/>
                <a:cs typeface="Arial MT"/>
              </a:rPr>
              <a:t>technologies.</a:t>
            </a:r>
            <a:r>
              <a:rPr sz="1800" spc="50" dirty="0">
                <a:latin typeface="Arial MT"/>
                <a:cs typeface="Arial MT"/>
              </a:rPr>
              <a:t> </a:t>
            </a:r>
            <a:r>
              <a:rPr sz="1800" spc="-5" dirty="0">
                <a:latin typeface="Arial MT"/>
                <a:cs typeface="Arial MT"/>
              </a:rPr>
              <a:t>Using </a:t>
            </a:r>
            <a:r>
              <a:rPr sz="1800" dirty="0">
                <a:latin typeface="Arial MT"/>
                <a:cs typeface="Arial MT"/>
              </a:rPr>
              <a:t> </a:t>
            </a:r>
            <a:r>
              <a:rPr sz="1800" spc="-5" dirty="0">
                <a:latin typeface="Arial MT"/>
                <a:cs typeface="Arial MT"/>
              </a:rPr>
              <a:t>libraries</a:t>
            </a:r>
            <a:r>
              <a:rPr sz="1800" spc="25" dirty="0">
                <a:latin typeface="Arial MT"/>
                <a:cs typeface="Arial MT"/>
              </a:rPr>
              <a:t> </a:t>
            </a:r>
            <a:r>
              <a:rPr sz="1800" spc="-5" dirty="0">
                <a:latin typeface="Arial MT"/>
                <a:cs typeface="Arial MT"/>
              </a:rPr>
              <a:t>like</a:t>
            </a:r>
            <a:r>
              <a:rPr sz="1800" spc="5" dirty="0">
                <a:latin typeface="Arial MT"/>
                <a:cs typeface="Arial MT"/>
              </a:rPr>
              <a:t> </a:t>
            </a:r>
            <a:r>
              <a:rPr sz="1800" spc="-10" dirty="0">
                <a:latin typeface="Arial MT"/>
                <a:cs typeface="Arial MT"/>
              </a:rPr>
              <a:t>NumPy,</a:t>
            </a:r>
            <a:r>
              <a:rPr sz="1800" spc="25" dirty="0">
                <a:latin typeface="Arial MT"/>
                <a:cs typeface="Arial MT"/>
              </a:rPr>
              <a:t> </a:t>
            </a:r>
            <a:r>
              <a:rPr sz="1800" spc="-5" dirty="0">
                <a:latin typeface="Arial MT"/>
                <a:cs typeface="Arial MT"/>
              </a:rPr>
              <a:t>Pandas,</a:t>
            </a:r>
            <a:r>
              <a:rPr sz="1800" spc="20" dirty="0">
                <a:latin typeface="Arial MT"/>
                <a:cs typeface="Arial MT"/>
              </a:rPr>
              <a:t> </a:t>
            </a:r>
            <a:r>
              <a:rPr sz="1800" spc="-5" dirty="0">
                <a:latin typeface="Arial MT"/>
                <a:cs typeface="Arial MT"/>
              </a:rPr>
              <a:t>Scikit-learn,</a:t>
            </a:r>
            <a:r>
              <a:rPr sz="1800" spc="25" dirty="0">
                <a:latin typeface="Arial MT"/>
                <a:cs typeface="Arial MT"/>
              </a:rPr>
              <a:t> </a:t>
            </a:r>
            <a:r>
              <a:rPr sz="1800" spc="-5" dirty="0">
                <a:latin typeface="Arial MT"/>
                <a:cs typeface="Arial MT"/>
              </a:rPr>
              <a:t>TensorFlow,</a:t>
            </a:r>
            <a:r>
              <a:rPr sz="1800" spc="40"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Matplotlib, </a:t>
            </a:r>
            <a:r>
              <a:rPr sz="1800" dirty="0">
                <a:latin typeface="Arial MT"/>
                <a:cs typeface="Arial MT"/>
              </a:rPr>
              <a:t> </a:t>
            </a:r>
            <a:r>
              <a:rPr sz="1800" spc="-25" dirty="0">
                <a:latin typeface="Arial MT"/>
                <a:cs typeface="Arial MT"/>
              </a:rPr>
              <a:t>we</a:t>
            </a:r>
            <a:r>
              <a:rPr sz="1800" spc="35" dirty="0">
                <a:latin typeface="Arial MT"/>
                <a:cs typeface="Arial MT"/>
              </a:rPr>
              <a:t> </a:t>
            </a:r>
            <a:r>
              <a:rPr sz="1800" spc="-10" dirty="0">
                <a:latin typeface="Arial MT"/>
                <a:cs typeface="Arial MT"/>
              </a:rPr>
              <a:t>analyze</a:t>
            </a:r>
            <a:r>
              <a:rPr sz="1800" spc="55" dirty="0">
                <a:latin typeface="Arial MT"/>
                <a:cs typeface="Arial MT"/>
              </a:rPr>
              <a:t> </a:t>
            </a:r>
            <a:r>
              <a:rPr sz="1800" spc="-10" dirty="0">
                <a:latin typeface="Arial MT"/>
                <a:cs typeface="Arial MT"/>
              </a:rPr>
              <a:t>player</a:t>
            </a:r>
            <a:r>
              <a:rPr sz="1800" spc="40" dirty="0">
                <a:latin typeface="Arial MT"/>
                <a:cs typeface="Arial MT"/>
              </a:rPr>
              <a:t> </a:t>
            </a:r>
            <a:r>
              <a:rPr sz="1800" spc="-5" dirty="0">
                <a:latin typeface="Arial MT"/>
                <a:cs typeface="Arial MT"/>
              </a:rPr>
              <a:t>performance,</a:t>
            </a:r>
            <a:r>
              <a:rPr sz="1800" spc="20" dirty="0">
                <a:latin typeface="Arial MT"/>
                <a:cs typeface="Arial MT"/>
              </a:rPr>
              <a:t> </a:t>
            </a:r>
            <a:r>
              <a:rPr sz="1800" dirty="0">
                <a:latin typeface="Arial MT"/>
                <a:cs typeface="Arial MT"/>
              </a:rPr>
              <a:t>match </a:t>
            </a:r>
            <a:r>
              <a:rPr sz="1800" spc="-5" dirty="0">
                <a:latin typeface="Arial MT"/>
                <a:cs typeface="Arial MT"/>
              </a:rPr>
              <a:t>conditions,</a:t>
            </a:r>
            <a:r>
              <a:rPr sz="1800" spc="20" dirty="0">
                <a:latin typeface="Arial MT"/>
                <a:cs typeface="Arial MT"/>
              </a:rPr>
              <a:t> </a:t>
            </a:r>
            <a:r>
              <a:rPr sz="1800" spc="-5" dirty="0">
                <a:latin typeface="Arial MT"/>
                <a:cs typeface="Arial MT"/>
              </a:rPr>
              <a:t>and</a:t>
            </a:r>
            <a:r>
              <a:rPr sz="1800" spc="15" dirty="0">
                <a:latin typeface="Arial MT"/>
                <a:cs typeface="Arial MT"/>
              </a:rPr>
              <a:t> </a:t>
            </a:r>
            <a:r>
              <a:rPr sz="1800" spc="-5" dirty="0">
                <a:latin typeface="Arial MT"/>
                <a:cs typeface="Arial MT"/>
              </a:rPr>
              <a:t>historical</a:t>
            </a:r>
            <a:r>
              <a:rPr sz="1800" spc="20" dirty="0">
                <a:latin typeface="Arial MT"/>
                <a:cs typeface="Arial MT"/>
              </a:rPr>
              <a:t> </a:t>
            </a:r>
            <a:r>
              <a:rPr sz="1800" spc="-5" dirty="0">
                <a:latin typeface="Arial MT"/>
                <a:cs typeface="Arial MT"/>
              </a:rPr>
              <a:t>trends. </a:t>
            </a:r>
            <a:r>
              <a:rPr sz="1800" spc="-484" dirty="0">
                <a:latin typeface="Arial MT"/>
                <a:cs typeface="Arial MT"/>
              </a:rPr>
              <a:t> </a:t>
            </a:r>
            <a:r>
              <a:rPr sz="1800" spc="-5" dirty="0">
                <a:latin typeface="Arial MT"/>
                <a:cs typeface="Arial MT"/>
              </a:rPr>
              <a:t>Predictive</a:t>
            </a:r>
            <a:r>
              <a:rPr sz="1800" spc="10" dirty="0">
                <a:latin typeface="Arial MT"/>
                <a:cs typeface="Arial MT"/>
              </a:rPr>
              <a:t> </a:t>
            </a:r>
            <a:r>
              <a:rPr sz="1800" spc="-5" dirty="0">
                <a:latin typeface="Arial MT"/>
                <a:cs typeface="Arial MT"/>
              </a:rPr>
              <a:t>models</a:t>
            </a:r>
            <a:r>
              <a:rPr sz="1800" spc="15" dirty="0">
                <a:latin typeface="Arial MT"/>
                <a:cs typeface="Arial MT"/>
              </a:rPr>
              <a:t> </a:t>
            </a:r>
            <a:r>
              <a:rPr sz="1800" spc="-5" dirty="0">
                <a:latin typeface="Arial MT"/>
                <a:cs typeface="Arial MT"/>
              </a:rPr>
              <a:t>provide</a:t>
            </a:r>
            <a:r>
              <a:rPr sz="1800" spc="15" dirty="0">
                <a:latin typeface="Arial MT"/>
                <a:cs typeface="Arial MT"/>
              </a:rPr>
              <a:t> </a:t>
            </a:r>
            <a:r>
              <a:rPr sz="1800" spc="-5" dirty="0">
                <a:latin typeface="Arial MT"/>
                <a:cs typeface="Arial MT"/>
              </a:rPr>
              <a:t>stakeholders</a:t>
            </a:r>
            <a:r>
              <a:rPr sz="1800" spc="25" dirty="0">
                <a:latin typeface="Arial MT"/>
                <a:cs typeface="Arial MT"/>
              </a:rPr>
              <a:t> </a:t>
            </a:r>
            <a:r>
              <a:rPr sz="1800" spc="-15" dirty="0">
                <a:latin typeface="Arial MT"/>
                <a:cs typeface="Arial MT"/>
              </a:rPr>
              <a:t>with</a:t>
            </a:r>
            <a:r>
              <a:rPr sz="1800" spc="40" dirty="0">
                <a:latin typeface="Arial MT"/>
                <a:cs typeface="Arial MT"/>
              </a:rPr>
              <a:t> </a:t>
            </a:r>
            <a:r>
              <a:rPr sz="1800" spc="-5" dirty="0">
                <a:latin typeface="Arial MT"/>
                <a:cs typeface="Arial MT"/>
              </a:rPr>
              <a:t>actionable</a:t>
            </a:r>
            <a:r>
              <a:rPr sz="1800" spc="30" dirty="0">
                <a:latin typeface="Arial MT"/>
                <a:cs typeface="Arial MT"/>
              </a:rPr>
              <a:t> </a:t>
            </a:r>
            <a:r>
              <a:rPr sz="1800" spc="-5" dirty="0">
                <a:latin typeface="Arial MT"/>
                <a:cs typeface="Arial MT"/>
              </a:rPr>
              <a:t>insights,</a:t>
            </a:r>
            <a:r>
              <a:rPr sz="1800" spc="20" dirty="0">
                <a:latin typeface="Arial MT"/>
                <a:cs typeface="Arial MT"/>
              </a:rPr>
              <a:t> </a:t>
            </a:r>
            <a:r>
              <a:rPr sz="1800" spc="-5" dirty="0">
                <a:latin typeface="Arial MT"/>
                <a:cs typeface="Arial MT"/>
              </a:rPr>
              <a:t>and</a:t>
            </a:r>
            <a:r>
              <a:rPr sz="1800" spc="15" dirty="0">
                <a:latin typeface="Arial MT"/>
                <a:cs typeface="Arial MT"/>
              </a:rPr>
              <a:t> </a:t>
            </a:r>
            <a:r>
              <a:rPr sz="1800" spc="-5" dirty="0">
                <a:latin typeface="Arial MT"/>
                <a:cs typeface="Arial MT"/>
              </a:rPr>
              <a:t>an </a:t>
            </a:r>
            <a:r>
              <a:rPr sz="1800" spc="-484" dirty="0">
                <a:latin typeface="Arial MT"/>
                <a:cs typeface="Arial MT"/>
              </a:rPr>
              <a:t> </a:t>
            </a:r>
            <a:r>
              <a:rPr sz="1800" spc="-5" dirty="0">
                <a:latin typeface="Arial MT"/>
                <a:cs typeface="Arial MT"/>
              </a:rPr>
              <a:t>interactive</a:t>
            </a:r>
            <a:r>
              <a:rPr sz="1800" spc="5" dirty="0">
                <a:latin typeface="Arial MT"/>
                <a:cs typeface="Arial MT"/>
              </a:rPr>
              <a:t> </a:t>
            </a:r>
            <a:r>
              <a:rPr sz="1800" spc="-15" dirty="0">
                <a:latin typeface="Arial MT"/>
                <a:cs typeface="Arial MT"/>
              </a:rPr>
              <a:t>widget</a:t>
            </a:r>
            <a:r>
              <a:rPr sz="1800" spc="50" dirty="0">
                <a:latin typeface="Arial MT"/>
                <a:cs typeface="Arial MT"/>
              </a:rPr>
              <a:t> </a:t>
            </a:r>
            <a:r>
              <a:rPr sz="1800" spc="-5" dirty="0">
                <a:latin typeface="Arial MT"/>
                <a:cs typeface="Arial MT"/>
              </a:rPr>
              <a:t>enhances</a:t>
            </a:r>
            <a:r>
              <a:rPr sz="1800" spc="30" dirty="0">
                <a:latin typeface="Arial MT"/>
                <a:cs typeface="Arial MT"/>
              </a:rPr>
              <a:t> </a:t>
            </a:r>
            <a:r>
              <a:rPr sz="1800" dirty="0">
                <a:latin typeface="Arial MT"/>
                <a:cs typeface="Arial MT"/>
              </a:rPr>
              <a:t>fan</a:t>
            </a:r>
            <a:r>
              <a:rPr sz="1800" spc="-10" dirty="0">
                <a:latin typeface="Arial MT"/>
                <a:cs typeface="Arial MT"/>
              </a:rPr>
              <a:t> </a:t>
            </a:r>
            <a:r>
              <a:rPr sz="1800" spc="-5" dirty="0">
                <a:latin typeface="Arial MT"/>
                <a:cs typeface="Arial MT"/>
              </a:rPr>
              <a:t>engagement</a:t>
            </a:r>
            <a:r>
              <a:rPr sz="1800" spc="25" dirty="0">
                <a:latin typeface="Arial MT"/>
                <a:cs typeface="Arial MT"/>
              </a:rPr>
              <a:t> </a:t>
            </a:r>
            <a:r>
              <a:rPr sz="1800" spc="-5" dirty="0">
                <a:latin typeface="Arial MT"/>
                <a:cs typeface="Arial MT"/>
              </a:rPr>
              <a:t>by</a:t>
            </a:r>
            <a:r>
              <a:rPr sz="1800" dirty="0">
                <a:latin typeface="Arial MT"/>
                <a:cs typeface="Arial MT"/>
              </a:rPr>
              <a:t> </a:t>
            </a:r>
            <a:r>
              <a:rPr sz="1800" spc="-10" dirty="0">
                <a:latin typeface="Arial MT"/>
                <a:cs typeface="Arial MT"/>
              </a:rPr>
              <a:t>allowing</a:t>
            </a:r>
            <a:r>
              <a:rPr sz="1800" spc="55" dirty="0">
                <a:latin typeface="Arial MT"/>
                <a:cs typeface="Arial MT"/>
              </a:rPr>
              <a:t> </a:t>
            </a:r>
            <a:r>
              <a:rPr sz="1800" spc="-5" dirty="0">
                <a:latin typeface="Arial MT"/>
                <a:cs typeface="Arial MT"/>
              </a:rPr>
              <a:t>users</a:t>
            </a:r>
            <a:r>
              <a:rPr sz="1800" spc="5" dirty="0">
                <a:latin typeface="Arial MT"/>
                <a:cs typeface="Arial MT"/>
              </a:rPr>
              <a:t> </a:t>
            </a:r>
            <a:r>
              <a:rPr sz="1800" dirty="0">
                <a:latin typeface="Arial MT"/>
                <a:cs typeface="Arial MT"/>
              </a:rPr>
              <a:t>to </a:t>
            </a:r>
            <a:r>
              <a:rPr sz="1800" spc="-5" dirty="0">
                <a:latin typeface="Arial MT"/>
                <a:cs typeface="Arial MT"/>
              </a:rPr>
              <a:t>input </a:t>
            </a:r>
            <a:r>
              <a:rPr sz="1800" dirty="0">
                <a:latin typeface="Arial MT"/>
                <a:cs typeface="Arial MT"/>
              </a:rPr>
              <a:t> match</a:t>
            </a:r>
            <a:r>
              <a:rPr sz="1800" spc="-10" dirty="0">
                <a:latin typeface="Arial MT"/>
                <a:cs typeface="Arial MT"/>
              </a:rPr>
              <a:t> </a:t>
            </a:r>
            <a:r>
              <a:rPr sz="1800" spc="-5" dirty="0">
                <a:latin typeface="Arial MT"/>
                <a:cs typeface="Arial MT"/>
              </a:rPr>
              <a:t>scenarios.</a:t>
            </a:r>
            <a:r>
              <a:rPr sz="1800" spc="10" dirty="0">
                <a:latin typeface="Arial MT"/>
                <a:cs typeface="Arial MT"/>
              </a:rPr>
              <a:t> </a:t>
            </a:r>
            <a:r>
              <a:rPr sz="1800" spc="-5" dirty="0">
                <a:latin typeface="Arial MT"/>
                <a:cs typeface="Arial MT"/>
              </a:rPr>
              <a:t>Rigorous</a:t>
            </a:r>
            <a:r>
              <a:rPr sz="1800" spc="30" dirty="0">
                <a:latin typeface="Arial MT"/>
                <a:cs typeface="Arial MT"/>
              </a:rPr>
              <a:t> </a:t>
            </a:r>
            <a:r>
              <a:rPr sz="1800" spc="-5" dirty="0">
                <a:latin typeface="Arial MT"/>
                <a:cs typeface="Arial MT"/>
              </a:rPr>
              <a:t>model</a:t>
            </a:r>
            <a:r>
              <a:rPr sz="1800" spc="5" dirty="0">
                <a:latin typeface="Arial MT"/>
                <a:cs typeface="Arial MT"/>
              </a:rPr>
              <a:t> </a:t>
            </a:r>
            <a:r>
              <a:rPr sz="1800" spc="-5" dirty="0">
                <a:latin typeface="Arial MT"/>
                <a:cs typeface="Arial MT"/>
              </a:rPr>
              <a:t>training</a:t>
            </a:r>
            <a:r>
              <a:rPr sz="1800" spc="10" dirty="0">
                <a:latin typeface="Arial MT"/>
                <a:cs typeface="Arial MT"/>
              </a:rPr>
              <a:t> </a:t>
            </a:r>
            <a:r>
              <a:rPr sz="1800" spc="-5" dirty="0">
                <a:latin typeface="Arial MT"/>
                <a:cs typeface="Arial MT"/>
              </a:rPr>
              <a:t>ensures</a:t>
            </a:r>
            <a:r>
              <a:rPr sz="1800" spc="10" dirty="0">
                <a:latin typeface="Arial MT"/>
                <a:cs typeface="Arial MT"/>
              </a:rPr>
              <a:t> </a:t>
            </a:r>
            <a:r>
              <a:rPr sz="1800" spc="-5" dirty="0">
                <a:latin typeface="Arial MT"/>
                <a:cs typeface="Arial MT"/>
              </a:rPr>
              <a:t>reliable</a:t>
            </a:r>
            <a:r>
              <a:rPr sz="1800" spc="25" dirty="0">
                <a:latin typeface="Arial MT"/>
                <a:cs typeface="Arial MT"/>
              </a:rPr>
              <a:t> </a:t>
            </a:r>
            <a:r>
              <a:rPr sz="1800" spc="-5" dirty="0">
                <a:latin typeface="Arial MT"/>
                <a:cs typeface="Arial MT"/>
              </a:rPr>
              <a:t>predictions, </a:t>
            </a:r>
            <a:r>
              <a:rPr sz="1800" dirty="0">
                <a:latin typeface="Arial MT"/>
                <a:cs typeface="Arial MT"/>
              </a:rPr>
              <a:t> </a:t>
            </a:r>
            <a:r>
              <a:rPr sz="1800" spc="-5" dirty="0">
                <a:latin typeface="Arial MT"/>
                <a:cs typeface="Arial MT"/>
              </a:rPr>
              <a:t>ultimately</a:t>
            </a:r>
            <a:r>
              <a:rPr sz="1800" spc="5" dirty="0">
                <a:latin typeface="Arial MT"/>
                <a:cs typeface="Arial MT"/>
              </a:rPr>
              <a:t> </a:t>
            </a:r>
            <a:r>
              <a:rPr sz="1800" spc="-5" dirty="0">
                <a:latin typeface="Arial MT"/>
                <a:cs typeface="Arial MT"/>
              </a:rPr>
              <a:t>redefining</a:t>
            </a:r>
            <a:r>
              <a:rPr sz="1800" spc="20" dirty="0">
                <a:latin typeface="Arial MT"/>
                <a:cs typeface="Arial MT"/>
              </a:rPr>
              <a:t> </a:t>
            </a:r>
            <a:r>
              <a:rPr sz="1800" spc="-5" dirty="0">
                <a:latin typeface="Arial MT"/>
                <a:cs typeface="Arial MT"/>
              </a:rPr>
              <a:t>cricket</a:t>
            </a:r>
            <a:r>
              <a:rPr sz="1800" dirty="0">
                <a:latin typeface="Arial MT"/>
                <a:cs typeface="Arial MT"/>
              </a:rPr>
              <a:t> </a:t>
            </a:r>
            <a:r>
              <a:rPr sz="1800" spc="-5" dirty="0">
                <a:latin typeface="Arial MT"/>
                <a:cs typeface="Arial MT"/>
              </a:rPr>
              <a:t>prediction</a:t>
            </a:r>
            <a:r>
              <a:rPr sz="1800" spc="20" dirty="0">
                <a:latin typeface="Arial MT"/>
                <a:cs typeface="Arial MT"/>
              </a:rPr>
              <a:t> </a:t>
            </a:r>
            <a:r>
              <a:rPr sz="1800" spc="-10" dirty="0">
                <a:latin typeface="Arial MT"/>
                <a:cs typeface="Arial MT"/>
              </a:rPr>
              <a:t>accuracy.</a:t>
            </a:r>
            <a:endParaRPr sz="1800">
              <a:latin typeface="Arial MT"/>
              <a:cs typeface="Arial MT"/>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781800" y="16929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99617" y="883665"/>
            <a:ext cx="4984115" cy="513715"/>
          </a:xfrm>
          <a:prstGeom prst="rect">
            <a:avLst/>
          </a:prstGeom>
        </p:spPr>
        <p:txBody>
          <a:bodyPr vert="horz" wrap="square" lIns="0" tIns="13335" rIns="0" bIns="0" rtlCol="0">
            <a:spAutoFit/>
          </a:bodyPr>
          <a:lstStyle/>
          <a:p>
            <a:pPr marL="12700">
              <a:lnSpc>
                <a:spcPct val="100000"/>
              </a:lnSpc>
              <a:spcBef>
                <a:spcPts val="105"/>
              </a:spcBef>
            </a:pPr>
            <a:r>
              <a:rPr b="1" dirty="0">
                <a:latin typeface="Trebuchet MS"/>
                <a:cs typeface="Trebuchet MS"/>
              </a:rPr>
              <a:t>WHO</a:t>
            </a:r>
            <a:r>
              <a:rPr b="1" spc="-260" dirty="0">
                <a:latin typeface="Trebuchet MS"/>
                <a:cs typeface="Trebuchet MS"/>
              </a:rPr>
              <a:t> </a:t>
            </a:r>
            <a:r>
              <a:rPr b="1" spc="-5" dirty="0">
                <a:latin typeface="Trebuchet MS"/>
                <a:cs typeface="Trebuchet MS"/>
              </a:rPr>
              <a:t>AR</a:t>
            </a:r>
            <a:r>
              <a:rPr b="1" dirty="0">
                <a:latin typeface="Trebuchet MS"/>
                <a:cs typeface="Trebuchet MS"/>
              </a:rPr>
              <a:t>E</a:t>
            </a:r>
            <a:r>
              <a:rPr b="1" spc="-75" dirty="0">
                <a:latin typeface="Trebuchet MS"/>
                <a:cs typeface="Trebuchet MS"/>
              </a:rPr>
              <a:t> </a:t>
            </a:r>
            <a:r>
              <a:rPr b="1" dirty="0">
                <a:latin typeface="Trebuchet MS"/>
                <a:cs typeface="Trebuchet MS"/>
              </a:rPr>
              <a:t>THE</a:t>
            </a:r>
            <a:r>
              <a:rPr b="1" spc="-65" dirty="0">
                <a:latin typeface="Trebuchet MS"/>
                <a:cs typeface="Trebuchet MS"/>
              </a:rPr>
              <a:t> </a:t>
            </a:r>
            <a:r>
              <a:rPr b="1" dirty="0">
                <a:latin typeface="Trebuchet MS"/>
                <a:cs typeface="Trebuchet MS"/>
              </a:rPr>
              <a:t>END</a:t>
            </a:r>
            <a:r>
              <a:rPr b="1" spc="-65" dirty="0">
                <a:latin typeface="Trebuchet MS"/>
                <a:cs typeface="Trebuchet MS"/>
              </a:rPr>
              <a:t> </a:t>
            </a:r>
            <a:r>
              <a:rPr b="1" spc="-15" dirty="0">
                <a:latin typeface="Trebuchet MS"/>
                <a:cs typeface="Trebuchet MS"/>
              </a:rPr>
              <a:t>U</a:t>
            </a:r>
            <a:r>
              <a:rPr b="1" spc="-20" dirty="0">
                <a:latin typeface="Trebuchet MS"/>
                <a:cs typeface="Trebuchet MS"/>
              </a:rPr>
              <a:t>S</a:t>
            </a:r>
            <a:r>
              <a:rPr b="1" spc="-10" dirty="0">
                <a:latin typeface="Trebuchet MS"/>
                <a:cs typeface="Trebuchet MS"/>
              </a:rPr>
              <a:t>E</a:t>
            </a:r>
            <a:r>
              <a:rPr b="1" spc="-15" dirty="0">
                <a:latin typeface="Trebuchet MS"/>
                <a:cs typeface="Trebuchet MS"/>
              </a:rPr>
              <a:t>R</a:t>
            </a:r>
            <a:r>
              <a:rPr b="1" spc="-20" dirty="0">
                <a:latin typeface="Trebuchet MS"/>
                <a:cs typeface="Trebuchet MS"/>
              </a:rPr>
              <a:t>S</a:t>
            </a:r>
            <a:r>
              <a:rPr b="1" dirty="0">
                <a:latin typeface="Trebuchet MS"/>
                <a:cs typeface="Trebuchet MS"/>
              </a:rPr>
              <a:t>?</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993139" y="2237054"/>
            <a:ext cx="9369425" cy="3043555"/>
          </a:xfrm>
          <a:prstGeom prst="rect">
            <a:avLst/>
          </a:prstGeom>
        </p:spPr>
        <p:txBody>
          <a:bodyPr vert="horz" wrap="square" lIns="0" tIns="12700" rIns="0" bIns="0" rtlCol="0">
            <a:spAutoFit/>
          </a:bodyPr>
          <a:lstStyle/>
          <a:p>
            <a:pPr marL="318770" indent="-306705">
              <a:lnSpc>
                <a:spcPct val="100000"/>
              </a:lnSpc>
              <a:spcBef>
                <a:spcPts val="100"/>
              </a:spcBef>
              <a:buAutoNum type="arabicPeriod"/>
              <a:tabLst>
                <a:tab pos="319405" algn="l"/>
              </a:tabLst>
            </a:pPr>
            <a:r>
              <a:rPr sz="1800" b="1" spc="-5" dirty="0">
                <a:latin typeface="Arial"/>
                <a:cs typeface="Arial"/>
              </a:rPr>
              <a:t>Team</a:t>
            </a:r>
            <a:r>
              <a:rPr sz="1800" b="1" spc="405" dirty="0">
                <a:latin typeface="Arial"/>
                <a:cs typeface="Arial"/>
              </a:rPr>
              <a:t> </a:t>
            </a:r>
            <a:r>
              <a:rPr sz="1800" b="1" spc="-5" dirty="0">
                <a:latin typeface="Arial"/>
                <a:cs typeface="Arial"/>
              </a:rPr>
              <a:t>Management</a:t>
            </a:r>
            <a:r>
              <a:rPr sz="1800" spc="-5" dirty="0">
                <a:latin typeface="Arial MT"/>
                <a:cs typeface="Arial MT"/>
              </a:rPr>
              <a:t>:</a:t>
            </a:r>
            <a:r>
              <a:rPr sz="1800" spc="425" dirty="0">
                <a:latin typeface="Arial MT"/>
                <a:cs typeface="Arial MT"/>
              </a:rPr>
              <a:t> </a:t>
            </a:r>
            <a:r>
              <a:rPr sz="1800" spc="-5" dirty="0">
                <a:latin typeface="Arial MT"/>
                <a:cs typeface="Arial MT"/>
              </a:rPr>
              <a:t>Coaches,</a:t>
            </a:r>
            <a:r>
              <a:rPr sz="1800" spc="415" dirty="0">
                <a:latin typeface="Arial MT"/>
                <a:cs typeface="Arial MT"/>
              </a:rPr>
              <a:t> </a:t>
            </a:r>
            <a:r>
              <a:rPr sz="1800" spc="-5" dirty="0">
                <a:latin typeface="Arial MT"/>
                <a:cs typeface="Arial MT"/>
              </a:rPr>
              <a:t>analysts,</a:t>
            </a:r>
            <a:r>
              <a:rPr sz="1800" spc="425" dirty="0">
                <a:latin typeface="Arial MT"/>
                <a:cs typeface="Arial MT"/>
              </a:rPr>
              <a:t> </a:t>
            </a:r>
            <a:r>
              <a:rPr sz="1800" spc="-10" dirty="0">
                <a:latin typeface="Arial MT"/>
                <a:cs typeface="Arial MT"/>
              </a:rPr>
              <a:t>and</a:t>
            </a:r>
            <a:r>
              <a:rPr sz="1800" spc="415" dirty="0">
                <a:latin typeface="Arial MT"/>
                <a:cs typeface="Arial MT"/>
              </a:rPr>
              <a:t> </a:t>
            </a:r>
            <a:r>
              <a:rPr sz="1800" spc="-5" dirty="0">
                <a:latin typeface="Arial MT"/>
                <a:cs typeface="Arial MT"/>
              </a:rPr>
              <a:t>managers</a:t>
            </a:r>
            <a:r>
              <a:rPr sz="1800" spc="409" dirty="0">
                <a:latin typeface="Arial MT"/>
                <a:cs typeface="Arial MT"/>
              </a:rPr>
              <a:t> </a:t>
            </a:r>
            <a:r>
              <a:rPr sz="1800" dirty="0">
                <a:latin typeface="Arial MT"/>
                <a:cs typeface="Arial MT"/>
              </a:rPr>
              <a:t>for</a:t>
            </a:r>
            <a:r>
              <a:rPr sz="1800" spc="415" dirty="0">
                <a:latin typeface="Arial MT"/>
                <a:cs typeface="Arial MT"/>
              </a:rPr>
              <a:t> </a:t>
            </a:r>
            <a:r>
              <a:rPr sz="1800" spc="-5" dirty="0">
                <a:latin typeface="Arial MT"/>
                <a:cs typeface="Arial MT"/>
              </a:rPr>
              <a:t>strategic</a:t>
            </a:r>
            <a:r>
              <a:rPr sz="1800" spc="409" dirty="0">
                <a:latin typeface="Arial MT"/>
                <a:cs typeface="Arial MT"/>
              </a:rPr>
              <a:t> </a:t>
            </a:r>
            <a:r>
              <a:rPr sz="1800" spc="-10" dirty="0">
                <a:latin typeface="Arial MT"/>
                <a:cs typeface="Arial MT"/>
              </a:rPr>
              <a:t>planning,</a:t>
            </a:r>
            <a:r>
              <a:rPr sz="1800" spc="420" dirty="0">
                <a:latin typeface="Arial MT"/>
                <a:cs typeface="Arial MT"/>
              </a:rPr>
              <a:t> </a:t>
            </a:r>
            <a:r>
              <a:rPr sz="1800" spc="-5" dirty="0">
                <a:latin typeface="Arial MT"/>
                <a:cs typeface="Arial MT"/>
              </a:rPr>
              <a:t>player</a:t>
            </a:r>
            <a:endParaRPr sz="1800">
              <a:latin typeface="Arial MT"/>
              <a:cs typeface="Arial MT"/>
            </a:endParaRPr>
          </a:p>
          <a:p>
            <a:pPr marL="12700">
              <a:lnSpc>
                <a:spcPct val="100000"/>
              </a:lnSpc>
            </a:pPr>
            <a:r>
              <a:rPr sz="1800" spc="-5" dirty="0">
                <a:latin typeface="Arial MT"/>
                <a:cs typeface="Arial MT"/>
              </a:rPr>
              <a:t>selection,</a:t>
            </a:r>
            <a:r>
              <a:rPr sz="1800" spc="-10" dirty="0">
                <a:latin typeface="Arial MT"/>
                <a:cs typeface="Arial MT"/>
              </a:rPr>
              <a:t> </a:t>
            </a:r>
            <a:r>
              <a:rPr sz="1800" spc="-5" dirty="0">
                <a:latin typeface="Arial MT"/>
                <a:cs typeface="Arial MT"/>
              </a:rPr>
              <a:t>and</a:t>
            </a:r>
            <a:r>
              <a:rPr sz="1800" spc="-10" dirty="0">
                <a:latin typeface="Arial MT"/>
                <a:cs typeface="Arial MT"/>
              </a:rPr>
              <a:t> </a:t>
            </a:r>
            <a:r>
              <a:rPr sz="1800" dirty="0">
                <a:latin typeface="Arial MT"/>
                <a:cs typeface="Arial MT"/>
              </a:rPr>
              <a:t>match</a:t>
            </a:r>
            <a:r>
              <a:rPr sz="1800" spc="-30" dirty="0">
                <a:latin typeface="Arial MT"/>
                <a:cs typeface="Arial MT"/>
              </a:rPr>
              <a:t> </a:t>
            </a:r>
            <a:r>
              <a:rPr sz="1800" dirty="0">
                <a:latin typeface="Arial MT"/>
                <a:cs typeface="Arial MT"/>
              </a:rPr>
              <a:t>tactics.</a:t>
            </a:r>
            <a:endParaRPr sz="1800">
              <a:latin typeface="Arial MT"/>
              <a:cs typeface="Arial MT"/>
            </a:endParaRPr>
          </a:p>
          <a:p>
            <a:pPr marL="12700" marR="9525">
              <a:lnSpc>
                <a:spcPct val="100000"/>
              </a:lnSpc>
              <a:buAutoNum type="arabicPeriod" startAt="2"/>
              <a:tabLst>
                <a:tab pos="285750" algn="l"/>
              </a:tabLst>
            </a:pPr>
            <a:r>
              <a:rPr sz="1800" b="1" spc="-5" dirty="0">
                <a:latin typeface="Arial"/>
                <a:cs typeface="Arial"/>
              </a:rPr>
              <a:t>Broadcasters</a:t>
            </a:r>
            <a:r>
              <a:rPr sz="1800" b="1" spc="150" dirty="0">
                <a:latin typeface="Arial"/>
                <a:cs typeface="Arial"/>
              </a:rPr>
              <a:t> </a:t>
            </a:r>
            <a:r>
              <a:rPr sz="1800" b="1" dirty="0">
                <a:latin typeface="Arial"/>
                <a:cs typeface="Arial"/>
              </a:rPr>
              <a:t>and</a:t>
            </a:r>
            <a:r>
              <a:rPr sz="1800" b="1" spc="165" dirty="0">
                <a:latin typeface="Arial"/>
                <a:cs typeface="Arial"/>
              </a:rPr>
              <a:t> </a:t>
            </a:r>
            <a:r>
              <a:rPr sz="1800" b="1" spc="-5" dirty="0">
                <a:latin typeface="Arial"/>
                <a:cs typeface="Arial"/>
              </a:rPr>
              <a:t>Media</a:t>
            </a:r>
            <a:r>
              <a:rPr sz="1800" spc="-5" dirty="0">
                <a:latin typeface="Arial MT"/>
                <a:cs typeface="Arial MT"/>
              </a:rPr>
              <a:t>:</a:t>
            </a:r>
            <a:r>
              <a:rPr sz="1800" spc="150" dirty="0">
                <a:latin typeface="Arial MT"/>
                <a:cs typeface="Arial MT"/>
              </a:rPr>
              <a:t> </a:t>
            </a:r>
            <a:r>
              <a:rPr sz="1800" spc="-5" dirty="0">
                <a:latin typeface="Arial MT"/>
                <a:cs typeface="Arial MT"/>
              </a:rPr>
              <a:t>Reliance</a:t>
            </a:r>
            <a:r>
              <a:rPr sz="1800" spc="155" dirty="0">
                <a:latin typeface="Arial MT"/>
                <a:cs typeface="Arial MT"/>
              </a:rPr>
              <a:t> </a:t>
            </a:r>
            <a:r>
              <a:rPr sz="1800" spc="-5" dirty="0">
                <a:latin typeface="Arial MT"/>
                <a:cs typeface="Arial MT"/>
              </a:rPr>
              <a:t>on</a:t>
            </a:r>
            <a:r>
              <a:rPr sz="1800" spc="170" dirty="0">
                <a:latin typeface="Arial MT"/>
                <a:cs typeface="Arial MT"/>
              </a:rPr>
              <a:t> </a:t>
            </a:r>
            <a:r>
              <a:rPr sz="1800" spc="-5" dirty="0">
                <a:latin typeface="Arial MT"/>
                <a:cs typeface="Arial MT"/>
              </a:rPr>
              <a:t>predictions</a:t>
            </a:r>
            <a:r>
              <a:rPr sz="1800" spc="165" dirty="0">
                <a:latin typeface="Arial MT"/>
                <a:cs typeface="Arial MT"/>
              </a:rPr>
              <a:t> </a:t>
            </a:r>
            <a:r>
              <a:rPr sz="1800" dirty="0">
                <a:latin typeface="Arial MT"/>
                <a:cs typeface="Arial MT"/>
              </a:rPr>
              <a:t>for</a:t>
            </a:r>
            <a:r>
              <a:rPr sz="1800" spc="165" dirty="0">
                <a:latin typeface="Arial MT"/>
                <a:cs typeface="Arial MT"/>
              </a:rPr>
              <a:t> </a:t>
            </a:r>
            <a:r>
              <a:rPr sz="1800" spc="-5" dirty="0">
                <a:latin typeface="Arial MT"/>
                <a:cs typeface="Arial MT"/>
              </a:rPr>
              <a:t>pre-match</a:t>
            </a:r>
            <a:r>
              <a:rPr sz="1800" spc="155" dirty="0">
                <a:latin typeface="Arial MT"/>
                <a:cs typeface="Arial MT"/>
              </a:rPr>
              <a:t> </a:t>
            </a:r>
            <a:r>
              <a:rPr sz="1800" spc="-5" dirty="0">
                <a:latin typeface="Arial MT"/>
                <a:cs typeface="Arial MT"/>
              </a:rPr>
              <a:t>analysis,</a:t>
            </a:r>
            <a:r>
              <a:rPr sz="1800" spc="165" dirty="0">
                <a:latin typeface="Arial MT"/>
                <a:cs typeface="Arial MT"/>
              </a:rPr>
              <a:t> </a:t>
            </a:r>
            <a:r>
              <a:rPr sz="1800" spc="-5" dirty="0">
                <a:latin typeface="Arial MT"/>
                <a:cs typeface="Arial MT"/>
              </a:rPr>
              <a:t>commentary, </a:t>
            </a:r>
            <a:r>
              <a:rPr sz="1800" spc="-484"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post-match discussions.</a:t>
            </a:r>
            <a:endParaRPr sz="1800">
              <a:latin typeface="Arial MT"/>
              <a:cs typeface="Arial MT"/>
            </a:endParaRPr>
          </a:p>
          <a:p>
            <a:pPr marL="12700" marR="5080">
              <a:lnSpc>
                <a:spcPct val="100000"/>
              </a:lnSpc>
              <a:buAutoNum type="arabicPeriod" startAt="2"/>
              <a:tabLst>
                <a:tab pos="271145" algn="l"/>
              </a:tabLst>
            </a:pPr>
            <a:r>
              <a:rPr sz="1800" b="1" spc="-5" dirty="0">
                <a:latin typeface="Arial"/>
                <a:cs typeface="Arial"/>
              </a:rPr>
              <a:t>Betting</a:t>
            </a:r>
            <a:r>
              <a:rPr sz="1800" b="1" spc="20" dirty="0">
                <a:latin typeface="Arial"/>
                <a:cs typeface="Arial"/>
              </a:rPr>
              <a:t> </a:t>
            </a:r>
            <a:r>
              <a:rPr sz="1800" b="1" dirty="0">
                <a:latin typeface="Arial"/>
                <a:cs typeface="Arial"/>
              </a:rPr>
              <a:t>and</a:t>
            </a:r>
            <a:r>
              <a:rPr sz="1800" b="1" spc="25" dirty="0">
                <a:latin typeface="Arial"/>
                <a:cs typeface="Arial"/>
              </a:rPr>
              <a:t> </a:t>
            </a:r>
            <a:r>
              <a:rPr sz="1800" b="1" spc="-5" dirty="0">
                <a:latin typeface="Arial"/>
                <a:cs typeface="Arial"/>
              </a:rPr>
              <a:t>Gaming</a:t>
            </a:r>
            <a:r>
              <a:rPr sz="1800" b="1" spc="30" dirty="0">
                <a:latin typeface="Arial"/>
                <a:cs typeface="Arial"/>
              </a:rPr>
              <a:t> </a:t>
            </a:r>
            <a:r>
              <a:rPr sz="1800" b="1" spc="-5" dirty="0">
                <a:latin typeface="Arial"/>
                <a:cs typeface="Arial"/>
              </a:rPr>
              <a:t>Platforms</a:t>
            </a:r>
            <a:r>
              <a:rPr sz="1800" spc="-5" dirty="0">
                <a:latin typeface="Arial MT"/>
                <a:cs typeface="Arial MT"/>
              </a:rPr>
              <a:t>:</a:t>
            </a:r>
            <a:r>
              <a:rPr sz="1800" spc="40" dirty="0">
                <a:latin typeface="Arial MT"/>
                <a:cs typeface="Arial MT"/>
              </a:rPr>
              <a:t> </a:t>
            </a:r>
            <a:r>
              <a:rPr sz="1800" spc="-5" dirty="0">
                <a:latin typeface="Arial MT"/>
                <a:cs typeface="Arial MT"/>
              </a:rPr>
              <a:t>Utilization</a:t>
            </a:r>
            <a:r>
              <a:rPr sz="1800" spc="25" dirty="0">
                <a:latin typeface="Arial MT"/>
                <a:cs typeface="Arial MT"/>
              </a:rPr>
              <a:t> </a:t>
            </a:r>
            <a:r>
              <a:rPr sz="1800" spc="-5" dirty="0">
                <a:latin typeface="Arial MT"/>
                <a:cs typeface="Arial MT"/>
              </a:rPr>
              <a:t>of</a:t>
            </a:r>
            <a:r>
              <a:rPr sz="1800" spc="40" dirty="0">
                <a:latin typeface="Arial MT"/>
                <a:cs typeface="Arial MT"/>
              </a:rPr>
              <a:t> </a:t>
            </a:r>
            <a:r>
              <a:rPr sz="1800" spc="-5" dirty="0">
                <a:latin typeface="Arial MT"/>
                <a:cs typeface="Arial MT"/>
              </a:rPr>
              <a:t>predictions</a:t>
            </a:r>
            <a:r>
              <a:rPr sz="1800" spc="40" dirty="0">
                <a:latin typeface="Arial MT"/>
                <a:cs typeface="Arial MT"/>
              </a:rPr>
              <a:t> </a:t>
            </a:r>
            <a:r>
              <a:rPr sz="1800" dirty="0">
                <a:latin typeface="Arial MT"/>
                <a:cs typeface="Arial MT"/>
              </a:rPr>
              <a:t>to</a:t>
            </a:r>
            <a:r>
              <a:rPr sz="1800" spc="30" dirty="0">
                <a:latin typeface="Arial MT"/>
                <a:cs typeface="Arial MT"/>
              </a:rPr>
              <a:t> </a:t>
            </a:r>
            <a:r>
              <a:rPr sz="1800" spc="-5" dirty="0">
                <a:latin typeface="Arial MT"/>
                <a:cs typeface="Arial MT"/>
              </a:rPr>
              <a:t>offer</a:t>
            </a:r>
            <a:r>
              <a:rPr sz="1800" spc="30" dirty="0">
                <a:latin typeface="Arial MT"/>
                <a:cs typeface="Arial MT"/>
              </a:rPr>
              <a:t> </a:t>
            </a:r>
            <a:r>
              <a:rPr sz="1800" spc="-5" dirty="0">
                <a:latin typeface="Arial MT"/>
                <a:cs typeface="Arial MT"/>
              </a:rPr>
              <a:t>betting</a:t>
            </a:r>
            <a:r>
              <a:rPr sz="1800" spc="35" dirty="0">
                <a:latin typeface="Arial MT"/>
                <a:cs typeface="Arial MT"/>
              </a:rPr>
              <a:t> </a:t>
            </a:r>
            <a:r>
              <a:rPr sz="1800" spc="-5" dirty="0">
                <a:latin typeface="Arial MT"/>
                <a:cs typeface="Arial MT"/>
              </a:rPr>
              <a:t>odds</a:t>
            </a:r>
            <a:r>
              <a:rPr sz="1800" spc="30" dirty="0">
                <a:latin typeface="Arial MT"/>
                <a:cs typeface="Arial MT"/>
              </a:rPr>
              <a:t> </a:t>
            </a:r>
            <a:r>
              <a:rPr sz="1800" spc="-5" dirty="0">
                <a:latin typeface="Arial MT"/>
                <a:cs typeface="Arial MT"/>
              </a:rPr>
              <a:t>and</a:t>
            </a:r>
            <a:r>
              <a:rPr sz="1800" spc="30" dirty="0">
                <a:latin typeface="Arial MT"/>
                <a:cs typeface="Arial MT"/>
              </a:rPr>
              <a:t> </a:t>
            </a:r>
            <a:r>
              <a:rPr sz="1800" dirty="0">
                <a:latin typeface="Arial MT"/>
                <a:cs typeface="Arial MT"/>
              </a:rPr>
              <a:t>create </a:t>
            </a:r>
            <a:r>
              <a:rPr sz="1800" spc="-484" dirty="0">
                <a:latin typeface="Arial MT"/>
                <a:cs typeface="Arial MT"/>
              </a:rPr>
              <a:t> </a:t>
            </a:r>
            <a:r>
              <a:rPr sz="1800" spc="-5" dirty="0">
                <a:latin typeface="Arial MT"/>
                <a:cs typeface="Arial MT"/>
              </a:rPr>
              <a:t>engaging</a:t>
            </a:r>
            <a:r>
              <a:rPr sz="1800" spc="10" dirty="0">
                <a:latin typeface="Arial MT"/>
                <a:cs typeface="Arial MT"/>
              </a:rPr>
              <a:t> </a:t>
            </a:r>
            <a:r>
              <a:rPr sz="1800" spc="-5" dirty="0">
                <a:latin typeface="Arial MT"/>
                <a:cs typeface="Arial MT"/>
              </a:rPr>
              <a:t>experiences.</a:t>
            </a:r>
            <a:endParaRPr sz="1800">
              <a:latin typeface="Arial MT"/>
              <a:cs typeface="Arial MT"/>
            </a:endParaRPr>
          </a:p>
          <a:p>
            <a:pPr marL="267335" indent="-255270">
              <a:lnSpc>
                <a:spcPct val="100000"/>
              </a:lnSpc>
              <a:spcBef>
                <a:spcPts val="5"/>
              </a:spcBef>
              <a:buAutoNum type="arabicPeriod" startAt="2"/>
              <a:tabLst>
                <a:tab pos="267970" algn="l"/>
              </a:tabLst>
            </a:pPr>
            <a:r>
              <a:rPr sz="1800" b="1" spc="-5" dirty="0">
                <a:latin typeface="Arial"/>
                <a:cs typeface="Arial"/>
              </a:rPr>
              <a:t>Cricket</a:t>
            </a:r>
            <a:r>
              <a:rPr sz="1800" b="1" spc="10" dirty="0">
                <a:latin typeface="Arial"/>
                <a:cs typeface="Arial"/>
              </a:rPr>
              <a:t> </a:t>
            </a:r>
            <a:r>
              <a:rPr sz="1800" b="1" spc="-5" dirty="0">
                <a:latin typeface="Arial"/>
                <a:cs typeface="Arial"/>
              </a:rPr>
              <a:t>Fans</a:t>
            </a:r>
            <a:r>
              <a:rPr sz="1800" spc="-5" dirty="0">
                <a:latin typeface="Arial MT"/>
                <a:cs typeface="Arial MT"/>
              </a:rPr>
              <a:t>:</a:t>
            </a:r>
            <a:r>
              <a:rPr sz="1800" spc="5" dirty="0">
                <a:latin typeface="Arial MT"/>
                <a:cs typeface="Arial MT"/>
              </a:rPr>
              <a:t> </a:t>
            </a:r>
            <a:r>
              <a:rPr sz="1800" spc="-5" dirty="0">
                <a:latin typeface="Arial MT"/>
                <a:cs typeface="Arial MT"/>
              </a:rPr>
              <a:t>Engagement</a:t>
            </a:r>
            <a:r>
              <a:rPr sz="1800" spc="30" dirty="0">
                <a:latin typeface="Arial MT"/>
                <a:cs typeface="Arial MT"/>
              </a:rPr>
              <a:t> </a:t>
            </a:r>
            <a:r>
              <a:rPr sz="1800" spc="-5" dirty="0">
                <a:latin typeface="Arial MT"/>
                <a:cs typeface="Arial MT"/>
              </a:rPr>
              <a:t>in</a:t>
            </a:r>
            <a:r>
              <a:rPr sz="1800" spc="5" dirty="0">
                <a:latin typeface="Arial MT"/>
                <a:cs typeface="Arial MT"/>
              </a:rPr>
              <a:t> </a:t>
            </a:r>
            <a:r>
              <a:rPr sz="1800" spc="-5" dirty="0">
                <a:latin typeface="Arial MT"/>
                <a:cs typeface="Arial MT"/>
              </a:rPr>
              <a:t>interactive</a:t>
            </a:r>
            <a:r>
              <a:rPr sz="1800" spc="20" dirty="0">
                <a:latin typeface="Arial MT"/>
                <a:cs typeface="Arial MT"/>
              </a:rPr>
              <a:t> </a:t>
            </a:r>
            <a:r>
              <a:rPr sz="1800" spc="-10" dirty="0">
                <a:latin typeface="Arial MT"/>
                <a:cs typeface="Arial MT"/>
              </a:rPr>
              <a:t>analysis</a:t>
            </a:r>
            <a:r>
              <a:rPr sz="1800" spc="45" dirty="0">
                <a:latin typeface="Arial MT"/>
                <a:cs typeface="Arial MT"/>
              </a:rPr>
              <a:t> </a:t>
            </a:r>
            <a:r>
              <a:rPr sz="1800" dirty="0">
                <a:latin typeface="Arial MT"/>
                <a:cs typeface="Arial MT"/>
              </a:rPr>
              <a:t>to</a:t>
            </a:r>
            <a:r>
              <a:rPr sz="1800" spc="5" dirty="0">
                <a:latin typeface="Arial MT"/>
                <a:cs typeface="Arial MT"/>
              </a:rPr>
              <a:t> </a:t>
            </a:r>
            <a:r>
              <a:rPr sz="1800" spc="-5" dirty="0">
                <a:latin typeface="Arial MT"/>
                <a:cs typeface="Arial MT"/>
              </a:rPr>
              <a:t>enhance</a:t>
            </a:r>
            <a:r>
              <a:rPr sz="1800" spc="25" dirty="0">
                <a:latin typeface="Arial MT"/>
                <a:cs typeface="Arial MT"/>
              </a:rPr>
              <a:t> </a:t>
            </a:r>
            <a:r>
              <a:rPr sz="1800" spc="-10" dirty="0">
                <a:latin typeface="Arial MT"/>
                <a:cs typeface="Arial MT"/>
              </a:rPr>
              <a:t>viewing</a:t>
            </a:r>
            <a:r>
              <a:rPr sz="1800" spc="55" dirty="0">
                <a:latin typeface="Arial MT"/>
                <a:cs typeface="Arial MT"/>
              </a:rPr>
              <a:t> </a:t>
            </a:r>
            <a:r>
              <a:rPr sz="1800" spc="-10" dirty="0">
                <a:latin typeface="Arial MT"/>
                <a:cs typeface="Arial MT"/>
              </a:rPr>
              <a:t>experience.</a:t>
            </a:r>
            <a:endParaRPr sz="1800">
              <a:latin typeface="Arial MT"/>
              <a:cs typeface="Arial MT"/>
            </a:endParaRPr>
          </a:p>
          <a:p>
            <a:pPr marL="12700" marR="6350">
              <a:lnSpc>
                <a:spcPct val="100000"/>
              </a:lnSpc>
              <a:buAutoNum type="arabicPeriod" startAt="2"/>
              <a:tabLst>
                <a:tab pos="349250" algn="l"/>
                <a:tab pos="349885" algn="l"/>
                <a:tab pos="1271270" algn="l"/>
                <a:tab pos="2838450" algn="l"/>
                <a:tab pos="3390265" algn="l"/>
                <a:tab pos="4678045" algn="l"/>
                <a:tab pos="5648960" algn="l"/>
                <a:tab pos="6200775" algn="l"/>
                <a:tab pos="6537325" algn="l"/>
                <a:tab pos="7787640" algn="l"/>
                <a:tab pos="8200390" algn="l"/>
              </a:tabLst>
            </a:pPr>
            <a:r>
              <a:rPr sz="1800" b="1" spc="-5" dirty="0">
                <a:latin typeface="Arial"/>
                <a:cs typeface="Arial"/>
              </a:rPr>
              <a:t>C</a:t>
            </a:r>
            <a:r>
              <a:rPr sz="1800" b="1" spc="-15" dirty="0">
                <a:latin typeface="Arial"/>
                <a:cs typeface="Arial"/>
              </a:rPr>
              <a:t>r</a:t>
            </a:r>
            <a:r>
              <a:rPr sz="1800" b="1" spc="-5" dirty="0">
                <a:latin typeface="Arial"/>
                <a:cs typeface="Arial"/>
              </a:rPr>
              <a:t>ic</a:t>
            </a:r>
            <a:r>
              <a:rPr sz="1800" b="1" spc="-15" dirty="0">
                <a:latin typeface="Arial"/>
                <a:cs typeface="Arial"/>
              </a:rPr>
              <a:t>k</a:t>
            </a:r>
            <a:r>
              <a:rPr sz="1800" b="1" spc="-5" dirty="0">
                <a:latin typeface="Arial"/>
                <a:cs typeface="Arial"/>
              </a:rPr>
              <a:t>et</a:t>
            </a:r>
            <a:r>
              <a:rPr sz="1800" b="1" dirty="0">
                <a:latin typeface="Arial"/>
                <a:cs typeface="Arial"/>
              </a:rPr>
              <a:t>	</a:t>
            </a:r>
            <a:r>
              <a:rPr sz="1800" b="1" spc="-45" dirty="0">
                <a:latin typeface="Arial"/>
                <a:cs typeface="Arial"/>
              </a:rPr>
              <a:t>A</a:t>
            </a:r>
            <a:r>
              <a:rPr sz="1800" b="1" spc="10" dirty="0">
                <a:latin typeface="Arial"/>
                <a:cs typeface="Arial"/>
              </a:rPr>
              <a:t>s</a:t>
            </a:r>
            <a:r>
              <a:rPr sz="1800" b="1" spc="-5" dirty="0">
                <a:latin typeface="Arial"/>
                <a:cs typeface="Arial"/>
              </a:rPr>
              <a:t>so</a:t>
            </a:r>
            <a:r>
              <a:rPr sz="1800" b="1" spc="-15" dirty="0">
                <a:latin typeface="Arial"/>
                <a:cs typeface="Arial"/>
              </a:rPr>
              <a:t>c</a:t>
            </a:r>
            <a:r>
              <a:rPr sz="1800" b="1" spc="-5" dirty="0">
                <a:latin typeface="Arial"/>
                <a:cs typeface="Arial"/>
              </a:rPr>
              <a:t>iati</a:t>
            </a:r>
            <a:r>
              <a:rPr sz="1800" b="1" dirty="0">
                <a:latin typeface="Arial"/>
                <a:cs typeface="Arial"/>
              </a:rPr>
              <a:t>o</a:t>
            </a:r>
            <a:r>
              <a:rPr sz="1800" b="1" spc="-5" dirty="0">
                <a:latin typeface="Arial"/>
                <a:cs typeface="Arial"/>
              </a:rPr>
              <a:t>ns	a</a:t>
            </a:r>
            <a:r>
              <a:rPr sz="1800" b="1" spc="-20" dirty="0">
                <a:latin typeface="Arial"/>
                <a:cs typeface="Arial"/>
              </a:rPr>
              <a:t>n</a:t>
            </a:r>
            <a:r>
              <a:rPr sz="1800" b="1" spc="-5" dirty="0">
                <a:latin typeface="Arial"/>
                <a:cs typeface="Arial"/>
              </a:rPr>
              <a:t>d	</a:t>
            </a:r>
            <a:r>
              <a:rPr sz="1800" b="1" spc="-15" dirty="0">
                <a:latin typeface="Arial"/>
                <a:cs typeface="Arial"/>
              </a:rPr>
              <a:t>G</a:t>
            </a:r>
            <a:r>
              <a:rPr sz="1800" b="1" spc="5" dirty="0">
                <a:latin typeface="Arial"/>
                <a:cs typeface="Arial"/>
              </a:rPr>
              <a:t>o</a:t>
            </a:r>
            <a:r>
              <a:rPr sz="1800" b="1" spc="-35" dirty="0">
                <a:latin typeface="Arial"/>
                <a:cs typeface="Arial"/>
              </a:rPr>
              <a:t>v</a:t>
            </a:r>
            <a:r>
              <a:rPr sz="1800" b="1" spc="-5" dirty="0">
                <a:latin typeface="Arial"/>
                <a:cs typeface="Arial"/>
              </a:rPr>
              <a:t>e</a:t>
            </a:r>
            <a:r>
              <a:rPr sz="1800" b="1" spc="-15" dirty="0">
                <a:latin typeface="Arial"/>
                <a:cs typeface="Arial"/>
              </a:rPr>
              <a:t>r</a:t>
            </a:r>
            <a:r>
              <a:rPr sz="1800" b="1" dirty="0">
                <a:latin typeface="Arial"/>
                <a:cs typeface="Arial"/>
              </a:rPr>
              <a:t>n</a:t>
            </a:r>
            <a:r>
              <a:rPr sz="1800" b="1" spc="5" dirty="0">
                <a:latin typeface="Arial"/>
                <a:cs typeface="Arial"/>
              </a:rPr>
              <a:t>i</a:t>
            </a:r>
            <a:r>
              <a:rPr sz="1800" b="1" dirty="0">
                <a:latin typeface="Arial"/>
                <a:cs typeface="Arial"/>
              </a:rPr>
              <a:t>ng	Bo</a:t>
            </a:r>
            <a:r>
              <a:rPr sz="1800" b="1" spc="5" dirty="0">
                <a:latin typeface="Arial"/>
                <a:cs typeface="Arial"/>
              </a:rPr>
              <a:t>d</a:t>
            </a:r>
            <a:r>
              <a:rPr sz="1800" b="1" spc="-5" dirty="0">
                <a:latin typeface="Arial"/>
                <a:cs typeface="Arial"/>
              </a:rPr>
              <a:t>ie</a:t>
            </a:r>
            <a:r>
              <a:rPr sz="1800" b="1" spc="-10" dirty="0">
                <a:latin typeface="Arial"/>
                <a:cs typeface="Arial"/>
              </a:rPr>
              <a:t>s</a:t>
            </a:r>
            <a:r>
              <a:rPr sz="1800" dirty="0">
                <a:latin typeface="Arial MT"/>
                <a:cs typeface="Arial MT"/>
              </a:rPr>
              <a:t>:	</a:t>
            </a:r>
            <a:r>
              <a:rPr sz="1800" spc="-5" dirty="0">
                <a:latin typeface="Arial MT"/>
                <a:cs typeface="Arial MT"/>
              </a:rPr>
              <a:t>Use</a:t>
            </a:r>
            <a:r>
              <a:rPr sz="1800" dirty="0">
                <a:latin typeface="Arial MT"/>
                <a:cs typeface="Arial MT"/>
              </a:rPr>
              <a:t>	</a:t>
            </a:r>
            <a:r>
              <a:rPr sz="1800" spc="-5" dirty="0">
                <a:latin typeface="Arial MT"/>
                <a:cs typeface="Arial MT"/>
              </a:rPr>
              <a:t>o</a:t>
            </a:r>
            <a:r>
              <a:rPr sz="1800" dirty="0">
                <a:latin typeface="Arial MT"/>
                <a:cs typeface="Arial MT"/>
              </a:rPr>
              <a:t>f	</a:t>
            </a:r>
            <a:r>
              <a:rPr sz="1800" spc="-5" dirty="0">
                <a:latin typeface="Arial MT"/>
                <a:cs typeface="Arial MT"/>
              </a:rPr>
              <a:t>pr</a:t>
            </a:r>
            <a:r>
              <a:rPr sz="1800" spc="-15" dirty="0">
                <a:latin typeface="Arial MT"/>
                <a:cs typeface="Arial MT"/>
              </a:rPr>
              <a:t>e</a:t>
            </a:r>
            <a:r>
              <a:rPr sz="1800" spc="-5" dirty="0">
                <a:latin typeface="Arial MT"/>
                <a:cs typeface="Arial MT"/>
              </a:rPr>
              <a:t>d</a:t>
            </a:r>
            <a:r>
              <a:rPr sz="1800" spc="-15" dirty="0">
                <a:latin typeface="Arial MT"/>
                <a:cs typeface="Arial MT"/>
              </a:rPr>
              <a:t>i</a:t>
            </a:r>
            <a:r>
              <a:rPr sz="1800" spc="-5" dirty="0">
                <a:latin typeface="Arial MT"/>
                <a:cs typeface="Arial MT"/>
              </a:rPr>
              <a:t>ctions</a:t>
            </a:r>
            <a:r>
              <a:rPr sz="1800" dirty="0">
                <a:latin typeface="Arial MT"/>
                <a:cs typeface="Arial MT"/>
              </a:rPr>
              <a:t>	for	</a:t>
            </a:r>
            <a:r>
              <a:rPr sz="1800" spc="-5" dirty="0">
                <a:latin typeface="Arial MT"/>
                <a:cs typeface="Arial MT"/>
              </a:rPr>
              <a:t>sch</a:t>
            </a:r>
            <a:r>
              <a:rPr sz="1800" spc="-15" dirty="0">
                <a:latin typeface="Arial MT"/>
                <a:cs typeface="Arial MT"/>
              </a:rPr>
              <a:t>e</a:t>
            </a:r>
            <a:r>
              <a:rPr sz="1800" spc="-5" dirty="0">
                <a:latin typeface="Arial MT"/>
                <a:cs typeface="Arial MT"/>
              </a:rPr>
              <a:t>d</a:t>
            </a:r>
            <a:r>
              <a:rPr sz="1800" spc="-15" dirty="0">
                <a:latin typeface="Arial MT"/>
                <a:cs typeface="Arial MT"/>
              </a:rPr>
              <a:t>u</a:t>
            </a:r>
            <a:r>
              <a:rPr sz="1800" spc="-5" dirty="0">
                <a:latin typeface="Arial MT"/>
                <a:cs typeface="Arial MT"/>
              </a:rPr>
              <a:t>ling,  tournament</a:t>
            </a:r>
            <a:r>
              <a:rPr sz="1800" spc="10" dirty="0">
                <a:latin typeface="Arial MT"/>
                <a:cs typeface="Arial MT"/>
              </a:rPr>
              <a:t> </a:t>
            </a:r>
            <a:r>
              <a:rPr sz="1800" spc="-5" dirty="0">
                <a:latin typeface="Arial MT"/>
                <a:cs typeface="Arial MT"/>
              </a:rPr>
              <a:t>planning,</a:t>
            </a:r>
            <a:r>
              <a:rPr sz="1800" spc="30" dirty="0">
                <a:latin typeface="Arial MT"/>
                <a:cs typeface="Arial MT"/>
              </a:rPr>
              <a:t> </a:t>
            </a:r>
            <a:r>
              <a:rPr sz="1800" spc="-5" dirty="0">
                <a:latin typeface="Arial MT"/>
                <a:cs typeface="Arial MT"/>
              </a:rPr>
              <a:t>and</a:t>
            </a:r>
            <a:r>
              <a:rPr sz="1800" spc="10" dirty="0">
                <a:latin typeface="Arial MT"/>
                <a:cs typeface="Arial MT"/>
              </a:rPr>
              <a:t> </a:t>
            </a:r>
            <a:r>
              <a:rPr sz="1800" spc="-5" dirty="0">
                <a:latin typeface="Arial MT"/>
                <a:cs typeface="Arial MT"/>
              </a:rPr>
              <a:t>team</a:t>
            </a:r>
            <a:r>
              <a:rPr sz="1800" dirty="0">
                <a:latin typeface="Arial MT"/>
                <a:cs typeface="Arial MT"/>
              </a:rPr>
              <a:t> </a:t>
            </a:r>
            <a:r>
              <a:rPr sz="1800" spc="-5" dirty="0">
                <a:latin typeface="Arial MT"/>
                <a:cs typeface="Arial MT"/>
              </a:rPr>
              <a:t>assessment.</a:t>
            </a:r>
            <a:endParaRPr sz="1800">
              <a:latin typeface="Arial MT"/>
              <a:cs typeface="Arial MT"/>
            </a:endParaRPr>
          </a:p>
          <a:p>
            <a:pPr marL="12700" marR="8255">
              <a:lnSpc>
                <a:spcPct val="100000"/>
              </a:lnSpc>
              <a:buAutoNum type="arabicPeriod" startAt="2"/>
              <a:tabLst>
                <a:tab pos="394970" algn="l"/>
                <a:tab pos="395605" algn="l"/>
                <a:tab pos="1640205" algn="l"/>
                <a:tab pos="2240915" algn="l"/>
                <a:tab pos="3749675" algn="l"/>
                <a:tab pos="4892675" algn="l"/>
                <a:tab pos="6189980" algn="l"/>
                <a:tab pos="6648450" algn="l"/>
                <a:tab pos="7677784" algn="l"/>
                <a:tab pos="8973185" algn="l"/>
              </a:tabLst>
            </a:pPr>
            <a:r>
              <a:rPr sz="1800" b="1" dirty="0">
                <a:latin typeface="Arial"/>
                <a:cs typeface="Arial"/>
              </a:rPr>
              <a:t>Sp</a:t>
            </a:r>
            <a:r>
              <a:rPr sz="1800" b="1" spc="-10" dirty="0">
                <a:latin typeface="Arial"/>
                <a:cs typeface="Arial"/>
              </a:rPr>
              <a:t>o</a:t>
            </a:r>
            <a:r>
              <a:rPr sz="1800" b="1" spc="-5" dirty="0">
                <a:latin typeface="Arial"/>
                <a:cs typeface="Arial"/>
              </a:rPr>
              <a:t>nsors</a:t>
            </a:r>
            <a:r>
              <a:rPr sz="1800" b="1" dirty="0">
                <a:latin typeface="Arial"/>
                <a:cs typeface="Arial"/>
              </a:rPr>
              <a:t>	and	</a:t>
            </a:r>
            <a:r>
              <a:rPr sz="1800" b="1" spc="-45" dirty="0">
                <a:latin typeface="Arial"/>
                <a:cs typeface="Arial"/>
              </a:rPr>
              <a:t>A</a:t>
            </a:r>
            <a:r>
              <a:rPr sz="1800" b="1" spc="25" dirty="0">
                <a:latin typeface="Arial"/>
                <a:cs typeface="Arial"/>
              </a:rPr>
              <a:t>d</a:t>
            </a:r>
            <a:r>
              <a:rPr sz="1800" b="1" spc="-35" dirty="0">
                <a:latin typeface="Arial"/>
                <a:cs typeface="Arial"/>
              </a:rPr>
              <a:t>v</a:t>
            </a:r>
            <a:r>
              <a:rPr sz="1800" b="1" dirty="0">
                <a:latin typeface="Arial"/>
                <a:cs typeface="Arial"/>
              </a:rPr>
              <a:t>e</a:t>
            </a:r>
            <a:r>
              <a:rPr sz="1800" b="1" spc="-5" dirty="0">
                <a:latin typeface="Arial"/>
                <a:cs typeface="Arial"/>
              </a:rPr>
              <a:t>r</a:t>
            </a:r>
            <a:r>
              <a:rPr sz="1800" b="1" dirty="0">
                <a:latin typeface="Arial"/>
                <a:cs typeface="Arial"/>
              </a:rPr>
              <a:t>t</a:t>
            </a:r>
            <a:r>
              <a:rPr sz="1800" b="1" spc="-5" dirty="0">
                <a:latin typeface="Arial"/>
                <a:cs typeface="Arial"/>
              </a:rPr>
              <a:t>is</a:t>
            </a:r>
            <a:r>
              <a:rPr sz="1800" b="1" spc="-15" dirty="0">
                <a:latin typeface="Arial"/>
                <a:cs typeface="Arial"/>
              </a:rPr>
              <a:t>e</a:t>
            </a:r>
            <a:r>
              <a:rPr sz="1800" b="1" spc="-5" dirty="0">
                <a:latin typeface="Arial"/>
                <a:cs typeface="Arial"/>
              </a:rPr>
              <a:t>r</a:t>
            </a:r>
            <a:r>
              <a:rPr sz="1800" b="1" spc="-10" dirty="0">
                <a:latin typeface="Arial"/>
                <a:cs typeface="Arial"/>
              </a:rPr>
              <a:t>s</a:t>
            </a:r>
            <a:r>
              <a:rPr sz="1800" dirty="0">
                <a:latin typeface="Arial MT"/>
                <a:cs typeface="Arial MT"/>
              </a:rPr>
              <a:t>:	</a:t>
            </a:r>
            <a:r>
              <a:rPr sz="1800" spc="-5" dirty="0">
                <a:latin typeface="Arial MT"/>
                <a:cs typeface="Arial MT"/>
              </a:rPr>
              <a:t>L</a:t>
            </a:r>
            <a:r>
              <a:rPr sz="1800" spc="-15" dirty="0">
                <a:latin typeface="Arial MT"/>
                <a:cs typeface="Arial MT"/>
              </a:rPr>
              <a:t>e</a:t>
            </a:r>
            <a:r>
              <a:rPr sz="1800" spc="-5" dirty="0">
                <a:latin typeface="Arial MT"/>
                <a:cs typeface="Arial MT"/>
              </a:rPr>
              <a:t>verage</a:t>
            </a:r>
            <a:r>
              <a:rPr sz="1800" dirty="0">
                <a:latin typeface="Arial MT"/>
                <a:cs typeface="Arial MT"/>
              </a:rPr>
              <a:t>	</a:t>
            </a:r>
            <a:r>
              <a:rPr sz="1800" spc="-5" dirty="0">
                <a:latin typeface="Arial MT"/>
                <a:cs typeface="Arial MT"/>
              </a:rPr>
              <a:t>pr</a:t>
            </a:r>
            <a:r>
              <a:rPr sz="1800" spc="-15" dirty="0">
                <a:latin typeface="Arial MT"/>
                <a:cs typeface="Arial MT"/>
              </a:rPr>
              <a:t>e</a:t>
            </a:r>
            <a:r>
              <a:rPr sz="1800" spc="-5" dirty="0">
                <a:latin typeface="Arial MT"/>
                <a:cs typeface="Arial MT"/>
              </a:rPr>
              <a:t>d</a:t>
            </a:r>
            <a:r>
              <a:rPr sz="1800" spc="-15" dirty="0">
                <a:latin typeface="Arial MT"/>
                <a:cs typeface="Arial MT"/>
              </a:rPr>
              <a:t>i</a:t>
            </a:r>
            <a:r>
              <a:rPr sz="1800" dirty="0">
                <a:latin typeface="Arial MT"/>
                <a:cs typeface="Arial MT"/>
              </a:rPr>
              <a:t>ct</a:t>
            </a:r>
            <a:r>
              <a:rPr sz="1800" spc="10" dirty="0">
                <a:latin typeface="Arial MT"/>
                <a:cs typeface="Arial MT"/>
              </a:rPr>
              <a:t>i</a:t>
            </a:r>
            <a:r>
              <a:rPr sz="1800" spc="-5" dirty="0">
                <a:latin typeface="Arial MT"/>
                <a:cs typeface="Arial MT"/>
              </a:rPr>
              <a:t>o</a:t>
            </a:r>
            <a:r>
              <a:rPr sz="1800" spc="-15" dirty="0">
                <a:latin typeface="Arial MT"/>
                <a:cs typeface="Arial MT"/>
              </a:rPr>
              <a:t>n</a:t>
            </a:r>
            <a:r>
              <a:rPr sz="1800" dirty="0">
                <a:latin typeface="Arial MT"/>
                <a:cs typeface="Arial MT"/>
              </a:rPr>
              <a:t>s	for	tar</a:t>
            </a:r>
            <a:r>
              <a:rPr sz="1800" spc="-10" dirty="0">
                <a:latin typeface="Arial MT"/>
                <a:cs typeface="Arial MT"/>
              </a:rPr>
              <a:t>g</a:t>
            </a:r>
            <a:r>
              <a:rPr sz="1800" dirty="0">
                <a:latin typeface="Arial MT"/>
                <a:cs typeface="Arial MT"/>
              </a:rPr>
              <a:t>et</a:t>
            </a:r>
            <a:r>
              <a:rPr sz="1800" spc="-10" dirty="0">
                <a:latin typeface="Arial MT"/>
                <a:cs typeface="Arial MT"/>
              </a:rPr>
              <a:t>e</a:t>
            </a:r>
            <a:r>
              <a:rPr sz="1800" spc="-5" dirty="0">
                <a:latin typeface="Arial MT"/>
                <a:cs typeface="Arial MT"/>
              </a:rPr>
              <a:t>d</a:t>
            </a:r>
            <a:r>
              <a:rPr sz="1800" dirty="0">
                <a:latin typeface="Arial MT"/>
                <a:cs typeface="Arial MT"/>
              </a:rPr>
              <a:t>	</a:t>
            </a:r>
            <a:r>
              <a:rPr sz="1800" spc="-5" dirty="0">
                <a:latin typeface="Arial MT"/>
                <a:cs typeface="Arial MT"/>
              </a:rPr>
              <a:t>a</a:t>
            </a:r>
            <a:r>
              <a:rPr sz="1800" spc="-15" dirty="0">
                <a:latin typeface="Arial MT"/>
                <a:cs typeface="Arial MT"/>
              </a:rPr>
              <a:t>d</a:t>
            </a:r>
            <a:r>
              <a:rPr sz="1800" spc="-5" dirty="0">
                <a:latin typeface="Arial MT"/>
                <a:cs typeface="Arial MT"/>
              </a:rPr>
              <a:t>vertis</a:t>
            </a:r>
            <a:r>
              <a:rPr sz="1800" spc="-15" dirty="0">
                <a:latin typeface="Arial MT"/>
                <a:cs typeface="Arial MT"/>
              </a:rPr>
              <a:t>i</a:t>
            </a:r>
            <a:r>
              <a:rPr sz="1800" spc="-5" dirty="0">
                <a:latin typeface="Arial MT"/>
                <a:cs typeface="Arial MT"/>
              </a:rPr>
              <a:t>ng</a:t>
            </a:r>
            <a:r>
              <a:rPr sz="1800" dirty="0">
                <a:latin typeface="Arial MT"/>
                <a:cs typeface="Arial MT"/>
              </a:rPr>
              <a:t>	</a:t>
            </a:r>
            <a:r>
              <a:rPr sz="1800" spc="-10" dirty="0">
                <a:latin typeface="Arial MT"/>
                <a:cs typeface="Arial MT"/>
              </a:rPr>
              <a:t>and  </a:t>
            </a:r>
            <a:r>
              <a:rPr sz="1800" spc="-5" dirty="0">
                <a:latin typeface="Arial MT"/>
                <a:cs typeface="Arial MT"/>
              </a:rPr>
              <a:t>sponsorship</a:t>
            </a:r>
            <a:r>
              <a:rPr sz="1800" spc="15" dirty="0">
                <a:latin typeface="Arial MT"/>
                <a:cs typeface="Arial MT"/>
              </a:rPr>
              <a:t> </a:t>
            </a:r>
            <a:r>
              <a:rPr sz="1800" spc="-5" dirty="0">
                <a:latin typeface="Arial MT"/>
                <a:cs typeface="Arial MT"/>
              </a:rPr>
              <a:t>opportunities.</a:t>
            </a:r>
            <a:endParaRPr sz="1800">
              <a:latin typeface="Arial MT"/>
              <a:cs typeface="Arial MT"/>
            </a:endParaRPr>
          </a:p>
        </p:txBody>
      </p:sp>
      <p:sp>
        <p:nvSpPr>
          <p:cNvPr id="8" name="object 8"/>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5"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7885" y="845058"/>
            <a:ext cx="972375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YOU</a:t>
            </a:r>
            <a:r>
              <a:rPr sz="3600" b="1" dirty="0">
                <a:latin typeface="Trebuchet MS"/>
                <a:cs typeface="Trebuchet MS"/>
              </a:rPr>
              <a:t>R</a:t>
            </a:r>
            <a:r>
              <a:rPr sz="3600" b="1" spc="-80" dirty="0">
                <a:latin typeface="Trebuchet MS"/>
                <a:cs typeface="Trebuchet MS"/>
              </a:rPr>
              <a:t> </a:t>
            </a:r>
            <a:r>
              <a:rPr sz="3600" b="1" spc="-20" dirty="0">
                <a:latin typeface="Trebuchet MS"/>
                <a:cs typeface="Trebuchet MS"/>
              </a:rPr>
              <a:t>S</a:t>
            </a:r>
            <a:r>
              <a:rPr sz="3600" b="1" spc="-5" dirty="0">
                <a:latin typeface="Trebuchet MS"/>
                <a:cs typeface="Trebuchet MS"/>
              </a:rPr>
              <a:t>O</a:t>
            </a:r>
            <a:r>
              <a:rPr sz="3600" b="1" spc="-25" dirty="0">
                <a:latin typeface="Trebuchet MS"/>
                <a:cs typeface="Trebuchet MS"/>
              </a:rPr>
              <a:t>L</a:t>
            </a:r>
            <a:r>
              <a:rPr sz="3600" b="1" spc="-20" dirty="0">
                <a:latin typeface="Trebuchet MS"/>
                <a:cs typeface="Trebuchet MS"/>
              </a:rPr>
              <a:t>U</a:t>
            </a:r>
            <a:r>
              <a:rPr sz="3600" b="1" dirty="0">
                <a:latin typeface="Trebuchet MS"/>
                <a:cs typeface="Trebuchet MS"/>
              </a:rPr>
              <a:t>T</a:t>
            </a:r>
            <a:r>
              <a:rPr sz="3600" b="1" spc="-25" dirty="0">
                <a:latin typeface="Trebuchet MS"/>
                <a:cs typeface="Trebuchet MS"/>
              </a:rPr>
              <a:t>I</a:t>
            </a:r>
            <a:r>
              <a:rPr sz="3600" b="1" spc="-5" dirty="0">
                <a:latin typeface="Trebuchet MS"/>
                <a:cs typeface="Trebuchet MS"/>
              </a:rPr>
              <a:t>O</a:t>
            </a:r>
            <a:r>
              <a:rPr sz="3600" b="1" dirty="0">
                <a:latin typeface="Trebuchet MS"/>
                <a:cs typeface="Trebuchet MS"/>
              </a:rPr>
              <a:t>N</a:t>
            </a:r>
            <a:r>
              <a:rPr sz="3600" b="1" spc="-340" dirty="0">
                <a:latin typeface="Trebuchet MS"/>
                <a:cs typeface="Trebuchet MS"/>
              </a:rPr>
              <a:t> </a:t>
            </a:r>
            <a:r>
              <a:rPr sz="3600" b="1" spc="-5" dirty="0">
                <a:latin typeface="Trebuchet MS"/>
                <a:cs typeface="Trebuchet MS"/>
              </a:rPr>
              <a:t>AN</a:t>
            </a:r>
            <a:r>
              <a:rPr sz="3600" b="1" dirty="0">
                <a:latin typeface="Trebuchet MS"/>
                <a:cs typeface="Trebuchet MS"/>
              </a:rPr>
              <a:t>D</a:t>
            </a:r>
            <a:r>
              <a:rPr sz="3600" b="1" spc="-30" dirty="0">
                <a:latin typeface="Trebuchet MS"/>
                <a:cs typeface="Trebuchet MS"/>
              </a:rPr>
              <a:t> </a:t>
            </a:r>
            <a:r>
              <a:rPr sz="3600" b="1" spc="-5" dirty="0">
                <a:latin typeface="Trebuchet MS"/>
                <a:cs typeface="Trebuchet MS"/>
              </a:rPr>
              <a:t>IT</a:t>
            </a:r>
            <a:r>
              <a:rPr sz="3600" b="1" dirty="0">
                <a:latin typeface="Trebuchet MS"/>
                <a:cs typeface="Trebuchet MS"/>
              </a:rPr>
              <a:t>S</a:t>
            </a:r>
            <a:r>
              <a:rPr sz="3600" b="1" spc="-5" dirty="0">
                <a:latin typeface="Trebuchet MS"/>
                <a:cs typeface="Trebuchet MS"/>
              </a:rPr>
              <a:t> </a:t>
            </a:r>
            <a:r>
              <a:rPr sz="3600" b="1" spc="-35" dirty="0">
                <a:latin typeface="Trebuchet MS"/>
                <a:cs typeface="Trebuchet MS"/>
              </a:rPr>
              <a:t>V</a:t>
            </a:r>
            <a:r>
              <a:rPr sz="3600" b="1" spc="-25" dirty="0">
                <a:latin typeface="Trebuchet MS"/>
                <a:cs typeface="Trebuchet MS"/>
              </a:rPr>
              <a:t>AL</a:t>
            </a:r>
            <a:r>
              <a:rPr sz="3600" b="1" spc="-30" dirty="0">
                <a:latin typeface="Trebuchet MS"/>
                <a:cs typeface="Trebuchet MS"/>
              </a:rPr>
              <a:t>U</a:t>
            </a:r>
            <a:r>
              <a:rPr sz="3600" b="1" dirty="0">
                <a:latin typeface="Trebuchet MS"/>
                <a:cs typeface="Trebuchet MS"/>
              </a:rPr>
              <a:t>E</a:t>
            </a:r>
            <a:r>
              <a:rPr sz="3600" b="1" spc="-125" dirty="0">
                <a:latin typeface="Trebuchet MS"/>
                <a:cs typeface="Trebuchet MS"/>
              </a:rPr>
              <a:t> </a:t>
            </a:r>
            <a:r>
              <a:rPr sz="3600" b="1" spc="-15" dirty="0">
                <a:latin typeface="Trebuchet MS"/>
                <a:cs typeface="Trebuchet MS"/>
              </a:rPr>
              <a:t>PR</a:t>
            </a:r>
            <a:r>
              <a:rPr sz="3600" b="1" spc="-5" dirty="0">
                <a:latin typeface="Trebuchet MS"/>
                <a:cs typeface="Trebuchet MS"/>
              </a:rPr>
              <a:t>O</a:t>
            </a:r>
            <a:r>
              <a:rPr sz="3600" b="1" spc="-30" dirty="0">
                <a:latin typeface="Trebuchet MS"/>
                <a:cs typeface="Trebuchet MS"/>
              </a:rPr>
              <a:t>P</a:t>
            </a:r>
            <a:r>
              <a:rPr sz="3600" b="1" spc="-5" dirty="0">
                <a:latin typeface="Trebuchet MS"/>
                <a:cs typeface="Trebuchet MS"/>
              </a:rPr>
              <a:t>O</a:t>
            </a:r>
            <a:r>
              <a:rPr sz="3600" b="1" spc="-30" dirty="0">
                <a:latin typeface="Trebuchet MS"/>
                <a:cs typeface="Trebuchet MS"/>
              </a:rPr>
              <a:t>S</a:t>
            </a:r>
            <a:r>
              <a:rPr sz="3600" b="1" spc="-20" dirty="0">
                <a:latin typeface="Trebuchet MS"/>
                <a:cs typeface="Trebuchet MS"/>
              </a:rPr>
              <a:t>I</a:t>
            </a:r>
            <a:r>
              <a:rPr sz="3600" b="1" dirty="0">
                <a:latin typeface="Trebuchet MS"/>
                <a:cs typeface="Trebuchet MS"/>
              </a:rPr>
              <a:t>T</a:t>
            </a:r>
            <a:r>
              <a:rPr sz="3600" b="1" spc="-25" dirty="0">
                <a:latin typeface="Trebuchet MS"/>
                <a:cs typeface="Trebuchet MS"/>
              </a:rPr>
              <a:t>I</a:t>
            </a:r>
            <a:r>
              <a:rPr sz="3600" b="1" spc="-5" dirty="0">
                <a:latin typeface="Trebuchet MS"/>
                <a:cs typeface="Trebuchet MS"/>
              </a:rPr>
              <a:t>ON</a:t>
            </a:r>
            <a:endParaRPr sz="3600">
              <a:latin typeface="Trebuchet MS"/>
              <a:cs typeface="Trebuchet MS"/>
            </a:endParaRPr>
          </a:p>
        </p:txBody>
      </p:sp>
      <p:pic>
        <p:nvPicPr>
          <p:cNvPr id="7" name="object 7"/>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2898394" y="1672590"/>
            <a:ext cx="7667625" cy="4552315"/>
          </a:xfrm>
          <a:prstGeom prst="rect">
            <a:avLst/>
          </a:prstGeom>
        </p:spPr>
        <p:txBody>
          <a:bodyPr vert="horz" wrap="square" lIns="0" tIns="149860" rIns="0" bIns="0" rtlCol="0">
            <a:spAutoFit/>
          </a:bodyPr>
          <a:lstStyle/>
          <a:p>
            <a:pPr marL="12700">
              <a:lnSpc>
                <a:spcPct val="100000"/>
              </a:lnSpc>
              <a:spcBef>
                <a:spcPts val="1180"/>
              </a:spcBef>
            </a:pPr>
            <a:r>
              <a:rPr sz="1800" b="1" dirty="0">
                <a:latin typeface="Arial"/>
                <a:cs typeface="Arial"/>
              </a:rPr>
              <a:t>Solution:</a:t>
            </a:r>
            <a:endParaRPr sz="1800">
              <a:latin typeface="Arial"/>
              <a:cs typeface="Arial"/>
            </a:endParaRPr>
          </a:p>
          <a:p>
            <a:pPr marL="12700" marR="92075" algn="just">
              <a:lnSpc>
                <a:spcPct val="150000"/>
              </a:lnSpc>
            </a:pPr>
            <a:r>
              <a:rPr sz="1800" spc="-5" dirty="0">
                <a:latin typeface="Arial MT"/>
                <a:cs typeface="Arial MT"/>
              </a:rPr>
              <a:t>Utilizing </a:t>
            </a:r>
            <a:r>
              <a:rPr sz="1800" dirty="0">
                <a:latin typeface="Arial MT"/>
                <a:cs typeface="Arial MT"/>
              </a:rPr>
              <a:t>the </a:t>
            </a:r>
            <a:r>
              <a:rPr sz="1800" spc="-5" dirty="0">
                <a:latin typeface="Arial MT"/>
                <a:cs typeface="Arial MT"/>
              </a:rPr>
              <a:t>provided dataset, our solution </a:t>
            </a:r>
            <a:r>
              <a:rPr sz="1800" spc="-10" dirty="0">
                <a:latin typeface="Arial MT"/>
                <a:cs typeface="Arial MT"/>
              </a:rPr>
              <a:t>employs </a:t>
            </a:r>
            <a:r>
              <a:rPr sz="1800" spc="-5" dirty="0">
                <a:latin typeface="Arial MT"/>
                <a:cs typeface="Arial MT"/>
              </a:rPr>
              <a:t>a systematic approach </a:t>
            </a:r>
            <a:r>
              <a:rPr sz="1800" dirty="0">
                <a:latin typeface="Arial MT"/>
                <a:cs typeface="Arial MT"/>
              </a:rPr>
              <a:t> to cricket match </a:t>
            </a:r>
            <a:r>
              <a:rPr sz="1800" spc="-5" dirty="0">
                <a:latin typeface="Arial MT"/>
                <a:cs typeface="Arial MT"/>
              </a:rPr>
              <a:t>prediction. Leveraging TensorFlow and Keras, </a:t>
            </a:r>
            <a:r>
              <a:rPr sz="1800" spc="-25" dirty="0">
                <a:latin typeface="Arial MT"/>
                <a:cs typeface="Arial MT"/>
              </a:rPr>
              <a:t>we </a:t>
            </a:r>
            <a:r>
              <a:rPr sz="1800" spc="-5" dirty="0">
                <a:latin typeface="Arial MT"/>
                <a:cs typeface="Arial MT"/>
              </a:rPr>
              <a:t>develop </a:t>
            </a:r>
            <a:r>
              <a:rPr sz="1800" spc="-490" dirty="0">
                <a:latin typeface="Arial MT"/>
                <a:cs typeface="Arial MT"/>
              </a:rPr>
              <a:t> </a:t>
            </a:r>
            <a:r>
              <a:rPr sz="1800" dirty="0">
                <a:latin typeface="Arial MT"/>
                <a:cs typeface="Arial MT"/>
              </a:rPr>
              <a:t>a</a:t>
            </a:r>
            <a:r>
              <a:rPr sz="1800" spc="-10" dirty="0">
                <a:latin typeface="Arial MT"/>
                <a:cs typeface="Arial MT"/>
              </a:rPr>
              <a:t> </a:t>
            </a:r>
            <a:r>
              <a:rPr sz="1800" spc="-5" dirty="0">
                <a:latin typeface="Arial MT"/>
                <a:cs typeface="Arial MT"/>
              </a:rPr>
              <a:t>neural</a:t>
            </a:r>
            <a:r>
              <a:rPr sz="1800" spc="10" dirty="0">
                <a:latin typeface="Arial MT"/>
                <a:cs typeface="Arial MT"/>
              </a:rPr>
              <a:t> </a:t>
            </a:r>
            <a:r>
              <a:rPr sz="1800" spc="-10" dirty="0">
                <a:latin typeface="Arial MT"/>
                <a:cs typeface="Arial MT"/>
              </a:rPr>
              <a:t>network</a:t>
            </a:r>
            <a:r>
              <a:rPr sz="1800" spc="45" dirty="0">
                <a:latin typeface="Arial MT"/>
                <a:cs typeface="Arial MT"/>
              </a:rPr>
              <a:t> </a:t>
            </a:r>
            <a:r>
              <a:rPr sz="1800" spc="-5" dirty="0">
                <a:latin typeface="Arial MT"/>
                <a:cs typeface="Arial MT"/>
              </a:rPr>
              <a:t>model</a:t>
            </a:r>
            <a:r>
              <a:rPr sz="1800" spc="10" dirty="0">
                <a:latin typeface="Arial MT"/>
                <a:cs typeface="Arial MT"/>
              </a:rPr>
              <a:t> </a:t>
            </a:r>
            <a:r>
              <a:rPr sz="1800" spc="-15" dirty="0">
                <a:latin typeface="Arial MT"/>
                <a:cs typeface="Arial MT"/>
              </a:rPr>
              <a:t>with</a:t>
            </a:r>
            <a:r>
              <a:rPr sz="1800" spc="30" dirty="0">
                <a:latin typeface="Arial MT"/>
                <a:cs typeface="Arial MT"/>
              </a:rPr>
              <a:t> </a:t>
            </a:r>
            <a:r>
              <a:rPr sz="1800" spc="-10" dirty="0">
                <a:latin typeface="Arial MT"/>
                <a:cs typeface="Arial MT"/>
              </a:rPr>
              <a:t>Huber</a:t>
            </a:r>
            <a:r>
              <a:rPr sz="1800" spc="10" dirty="0">
                <a:latin typeface="Arial MT"/>
                <a:cs typeface="Arial MT"/>
              </a:rPr>
              <a:t> </a:t>
            </a:r>
            <a:r>
              <a:rPr sz="1800" spc="-5" dirty="0">
                <a:latin typeface="Arial MT"/>
                <a:cs typeface="Arial MT"/>
              </a:rPr>
              <a:t>Loss,</a:t>
            </a:r>
            <a:r>
              <a:rPr sz="1800" dirty="0">
                <a:latin typeface="Arial MT"/>
                <a:cs typeface="Arial MT"/>
              </a:rPr>
              <a:t> </a:t>
            </a:r>
            <a:r>
              <a:rPr sz="1800" spc="-5" dirty="0">
                <a:latin typeface="Arial MT"/>
                <a:cs typeface="Arial MT"/>
              </a:rPr>
              <a:t>ensuring</a:t>
            </a:r>
            <a:r>
              <a:rPr sz="1800" spc="20" dirty="0">
                <a:latin typeface="Arial MT"/>
                <a:cs typeface="Arial MT"/>
              </a:rPr>
              <a:t> </a:t>
            </a:r>
            <a:r>
              <a:rPr sz="1800" spc="-5" dirty="0">
                <a:latin typeface="Arial MT"/>
                <a:cs typeface="Arial MT"/>
              </a:rPr>
              <a:t>robustness.</a:t>
            </a:r>
            <a:endParaRPr sz="1800">
              <a:latin typeface="Arial MT"/>
              <a:cs typeface="Arial MT"/>
            </a:endParaRPr>
          </a:p>
          <a:p>
            <a:pPr>
              <a:lnSpc>
                <a:spcPct val="100000"/>
              </a:lnSpc>
            </a:pPr>
            <a:endParaRPr sz="2000">
              <a:latin typeface="Arial MT"/>
              <a:cs typeface="Arial MT"/>
            </a:endParaRPr>
          </a:p>
          <a:p>
            <a:pPr>
              <a:lnSpc>
                <a:spcPct val="100000"/>
              </a:lnSpc>
              <a:spcBef>
                <a:spcPts val="5"/>
              </a:spcBef>
            </a:pPr>
            <a:endParaRPr sz="1750">
              <a:latin typeface="Arial MT"/>
              <a:cs typeface="Arial MT"/>
            </a:endParaRPr>
          </a:p>
          <a:p>
            <a:pPr marL="12700">
              <a:lnSpc>
                <a:spcPct val="100000"/>
              </a:lnSpc>
            </a:pPr>
            <a:r>
              <a:rPr sz="1800" b="1" spc="-5" dirty="0">
                <a:latin typeface="Arial"/>
                <a:cs typeface="Arial"/>
              </a:rPr>
              <a:t>Value</a:t>
            </a:r>
            <a:r>
              <a:rPr sz="1800" b="1" spc="-35" dirty="0">
                <a:latin typeface="Arial"/>
                <a:cs typeface="Arial"/>
              </a:rPr>
              <a:t> </a:t>
            </a:r>
            <a:r>
              <a:rPr sz="1800" b="1" dirty="0">
                <a:latin typeface="Arial"/>
                <a:cs typeface="Arial"/>
              </a:rPr>
              <a:t>Proposition:</a:t>
            </a:r>
            <a:endParaRPr sz="1800">
              <a:latin typeface="Arial"/>
              <a:cs typeface="Arial"/>
            </a:endParaRPr>
          </a:p>
          <a:p>
            <a:pPr marL="12700" marR="5080">
              <a:lnSpc>
                <a:spcPct val="150000"/>
              </a:lnSpc>
            </a:pPr>
            <a:r>
              <a:rPr sz="1800" dirty="0">
                <a:latin typeface="Arial MT"/>
                <a:cs typeface="Arial MT"/>
              </a:rPr>
              <a:t>Our </a:t>
            </a:r>
            <a:r>
              <a:rPr sz="1800" spc="-5" dirty="0">
                <a:latin typeface="Arial MT"/>
                <a:cs typeface="Arial MT"/>
              </a:rPr>
              <a:t>solution</a:t>
            </a:r>
            <a:r>
              <a:rPr sz="1800" spc="5" dirty="0">
                <a:latin typeface="Arial MT"/>
                <a:cs typeface="Arial MT"/>
              </a:rPr>
              <a:t> </a:t>
            </a:r>
            <a:r>
              <a:rPr sz="1800" dirty="0">
                <a:latin typeface="Arial MT"/>
                <a:cs typeface="Arial MT"/>
              </a:rPr>
              <a:t>offers </a:t>
            </a:r>
            <a:r>
              <a:rPr sz="1800" spc="-5" dirty="0">
                <a:latin typeface="Arial MT"/>
                <a:cs typeface="Arial MT"/>
              </a:rPr>
              <a:t>accurate</a:t>
            </a:r>
            <a:r>
              <a:rPr sz="1800" spc="-10" dirty="0">
                <a:latin typeface="Arial MT"/>
                <a:cs typeface="Arial MT"/>
              </a:rPr>
              <a:t> </a:t>
            </a:r>
            <a:r>
              <a:rPr sz="1800" spc="-5" dirty="0">
                <a:latin typeface="Arial MT"/>
                <a:cs typeface="Arial MT"/>
              </a:rPr>
              <a:t>predictions</a:t>
            </a:r>
            <a:r>
              <a:rPr sz="1800" spc="25" dirty="0">
                <a:latin typeface="Arial MT"/>
                <a:cs typeface="Arial MT"/>
              </a:rPr>
              <a:t> </a:t>
            </a:r>
            <a:r>
              <a:rPr sz="1800" spc="-5" dirty="0">
                <a:latin typeface="Arial MT"/>
                <a:cs typeface="Arial MT"/>
              </a:rPr>
              <a:t>through</a:t>
            </a:r>
            <a:r>
              <a:rPr sz="1800" spc="5" dirty="0">
                <a:latin typeface="Arial MT"/>
                <a:cs typeface="Arial MT"/>
              </a:rPr>
              <a:t> </a:t>
            </a:r>
            <a:r>
              <a:rPr sz="1800" spc="-5" dirty="0">
                <a:latin typeface="Arial MT"/>
                <a:cs typeface="Arial MT"/>
              </a:rPr>
              <a:t>rigorous</a:t>
            </a:r>
            <a:r>
              <a:rPr sz="1800" spc="5" dirty="0">
                <a:latin typeface="Arial MT"/>
                <a:cs typeface="Arial MT"/>
              </a:rPr>
              <a:t> </a:t>
            </a:r>
            <a:r>
              <a:rPr sz="1800" spc="-5" dirty="0">
                <a:latin typeface="Arial MT"/>
                <a:cs typeface="Arial MT"/>
              </a:rPr>
              <a:t>data </a:t>
            </a:r>
            <a:r>
              <a:rPr sz="1800" dirty="0">
                <a:latin typeface="Arial MT"/>
                <a:cs typeface="Arial MT"/>
              </a:rPr>
              <a:t> </a:t>
            </a:r>
            <a:r>
              <a:rPr sz="1800" spc="-5" dirty="0">
                <a:latin typeface="Arial MT"/>
                <a:cs typeface="Arial MT"/>
              </a:rPr>
              <a:t>preprocessing,</a:t>
            </a:r>
            <a:r>
              <a:rPr sz="1800" spc="30" dirty="0">
                <a:latin typeface="Arial MT"/>
                <a:cs typeface="Arial MT"/>
              </a:rPr>
              <a:t> </a:t>
            </a:r>
            <a:r>
              <a:rPr sz="1800" spc="-5" dirty="0">
                <a:latin typeface="Arial MT"/>
                <a:cs typeface="Arial MT"/>
              </a:rPr>
              <a:t>model</a:t>
            </a:r>
            <a:r>
              <a:rPr sz="1800" spc="15" dirty="0">
                <a:latin typeface="Arial MT"/>
                <a:cs typeface="Arial MT"/>
              </a:rPr>
              <a:t> </a:t>
            </a:r>
            <a:r>
              <a:rPr sz="1800" spc="-5" dirty="0">
                <a:latin typeface="Arial MT"/>
                <a:cs typeface="Arial MT"/>
              </a:rPr>
              <a:t>training,</a:t>
            </a:r>
            <a:r>
              <a:rPr sz="1800" spc="20" dirty="0">
                <a:latin typeface="Arial MT"/>
                <a:cs typeface="Arial MT"/>
              </a:rPr>
              <a:t> </a:t>
            </a:r>
            <a:r>
              <a:rPr sz="1800" spc="-5" dirty="0">
                <a:latin typeface="Arial MT"/>
                <a:cs typeface="Arial MT"/>
              </a:rPr>
              <a:t>and</a:t>
            </a:r>
            <a:r>
              <a:rPr sz="1800" spc="15" dirty="0">
                <a:latin typeface="Arial MT"/>
                <a:cs typeface="Arial MT"/>
              </a:rPr>
              <a:t> </a:t>
            </a:r>
            <a:r>
              <a:rPr sz="1800" spc="-5" dirty="0">
                <a:latin typeface="Arial MT"/>
                <a:cs typeface="Arial MT"/>
              </a:rPr>
              <a:t>evaluation.</a:t>
            </a:r>
            <a:r>
              <a:rPr sz="1800" spc="20" dirty="0">
                <a:latin typeface="Arial MT"/>
                <a:cs typeface="Arial MT"/>
              </a:rPr>
              <a:t> </a:t>
            </a:r>
            <a:r>
              <a:rPr sz="1800" spc="-5" dirty="0">
                <a:latin typeface="Arial MT"/>
                <a:cs typeface="Arial MT"/>
              </a:rPr>
              <a:t>This </a:t>
            </a:r>
            <a:r>
              <a:rPr sz="1800" spc="-10" dirty="0">
                <a:latin typeface="Arial MT"/>
                <a:cs typeface="Arial MT"/>
              </a:rPr>
              <a:t>empowers</a:t>
            </a:r>
            <a:r>
              <a:rPr sz="1800" spc="65" dirty="0">
                <a:latin typeface="Arial MT"/>
                <a:cs typeface="Arial MT"/>
              </a:rPr>
              <a:t> </a:t>
            </a:r>
            <a:r>
              <a:rPr sz="1800" spc="-5" dirty="0">
                <a:latin typeface="Arial MT"/>
                <a:cs typeface="Arial MT"/>
              </a:rPr>
              <a:t>stakeholders </a:t>
            </a:r>
            <a:r>
              <a:rPr sz="1800" spc="-484" dirty="0">
                <a:latin typeface="Arial MT"/>
                <a:cs typeface="Arial MT"/>
              </a:rPr>
              <a:t> </a:t>
            </a:r>
            <a:r>
              <a:rPr sz="1800" spc="-15" dirty="0">
                <a:latin typeface="Arial MT"/>
                <a:cs typeface="Arial MT"/>
              </a:rPr>
              <a:t>with</a:t>
            </a:r>
            <a:r>
              <a:rPr sz="1800" spc="30" dirty="0">
                <a:latin typeface="Arial MT"/>
                <a:cs typeface="Arial MT"/>
              </a:rPr>
              <a:t> </a:t>
            </a:r>
            <a:r>
              <a:rPr sz="1800" spc="-5" dirty="0">
                <a:latin typeface="Arial MT"/>
                <a:cs typeface="Arial MT"/>
              </a:rPr>
              <a:t>actionable</a:t>
            </a:r>
            <a:r>
              <a:rPr sz="1800" spc="20" dirty="0">
                <a:latin typeface="Arial MT"/>
                <a:cs typeface="Arial MT"/>
              </a:rPr>
              <a:t> </a:t>
            </a:r>
            <a:r>
              <a:rPr sz="1800" spc="-5" dirty="0">
                <a:latin typeface="Arial MT"/>
                <a:cs typeface="Arial MT"/>
              </a:rPr>
              <a:t>insights</a:t>
            </a:r>
            <a:r>
              <a:rPr sz="1800" spc="15" dirty="0">
                <a:latin typeface="Arial MT"/>
                <a:cs typeface="Arial MT"/>
              </a:rPr>
              <a:t> </a:t>
            </a:r>
            <a:r>
              <a:rPr sz="1800" dirty="0">
                <a:latin typeface="Arial MT"/>
                <a:cs typeface="Arial MT"/>
              </a:rPr>
              <a:t>for </a:t>
            </a:r>
            <a:r>
              <a:rPr sz="1800" spc="-5" dirty="0">
                <a:latin typeface="Arial MT"/>
                <a:cs typeface="Arial MT"/>
              </a:rPr>
              <a:t>strategic</a:t>
            </a:r>
            <a:r>
              <a:rPr sz="1800" dirty="0">
                <a:latin typeface="Arial MT"/>
                <a:cs typeface="Arial MT"/>
              </a:rPr>
              <a:t> </a:t>
            </a:r>
            <a:r>
              <a:rPr sz="1800" spc="-5" dirty="0">
                <a:latin typeface="Arial MT"/>
                <a:cs typeface="Arial MT"/>
              </a:rPr>
              <a:t>decision-making,</a:t>
            </a:r>
            <a:r>
              <a:rPr sz="1800" spc="45" dirty="0">
                <a:latin typeface="Arial MT"/>
                <a:cs typeface="Arial MT"/>
              </a:rPr>
              <a:t> </a:t>
            </a:r>
            <a:r>
              <a:rPr sz="1800" spc="-5" dirty="0">
                <a:latin typeface="Arial MT"/>
                <a:cs typeface="Arial MT"/>
              </a:rPr>
              <a:t>enhancing</a:t>
            </a:r>
            <a:r>
              <a:rPr sz="1800" spc="15" dirty="0">
                <a:latin typeface="Arial MT"/>
                <a:cs typeface="Arial MT"/>
              </a:rPr>
              <a:t> </a:t>
            </a:r>
            <a:r>
              <a:rPr sz="1800" dirty="0">
                <a:latin typeface="Arial MT"/>
                <a:cs typeface="Arial MT"/>
              </a:rPr>
              <a:t>fan </a:t>
            </a:r>
            <a:r>
              <a:rPr sz="1800" spc="5" dirty="0">
                <a:latin typeface="Arial MT"/>
                <a:cs typeface="Arial MT"/>
              </a:rPr>
              <a:t> </a:t>
            </a:r>
            <a:r>
              <a:rPr sz="1800" spc="-5" dirty="0">
                <a:latin typeface="Arial MT"/>
                <a:cs typeface="Arial MT"/>
              </a:rPr>
              <a:t>engagement</a:t>
            </a:r>
            <a:r>
              <a:rPr sz="1800" spc="25"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providing</a:t>
            </a:r>
            <a:r>
              <a:rPr sz="1800" spc="20" dirty="0">
                <a:latin typeface="Arial MT"/>
                <a:cs typeface="Arial MT"/>
              </a:rPr>
              <a:t> </a:t>
            </a:r>
            <a:r>
              <a:rPr sz="1800" spc="-5" dirty="0">
                <a:latin typeface="Arial MT"/>
                <a:cs typeface="Arial MT"/>
              </a:rPr>
              <a:t>valuable</a:t>
            </a:r>
            <a:r>
              <a:rPr sz="1800" spc="25" dirty="0">
                <a:latin typeface="Arial MT"/>
                <a:cs typeface="Arial MT"/>
              </a:rPr>
              <a:t> </a:t>
            </a:r>
            <a:r>
              <a:rPr sz="1800" spc="-5" dirty="0">
                <a:latin typeface="Arial MT"/>
                <a:cs typeface="Arial MT"/>
              </a:rPr>
              <a:t>opportunities</a:t>
            </a:r>
            <a:r>
              <a:rPr sz="1800" spc="25" dirty="0">
                <a:latin typeface="Arial MT"/>
                <a:cs typeface="Arial MT"/>
              </a:rPr>
              <a:t> </a:t>
            </a:r>
            <a:r>
              <a:rPr sz="1800" dirty="0">
                <a:latin typeface="Arial MT"/>
                <a:cs typeface="Arial MT"/>
              </a:rPr>
              <a:t>for</a:t>
            </a:r>
            <a:r>
              <a:rPr sz="1800" spc="-10" dirty="0">
                <a:latin typeface="Arial MT"/>
                <a:cs typeface="Arial MT"/>
              </a:rPr>
              <a:t> </a:t>
            </a:r>
            <a:r>
              <a:rPr sz="1800" spc="-5" dirty="0">
                <a:latin typeface="Arial MT"/>
                <a:cs typeface="Arial MT"/>
              </a:rPr>
              <a:t>betting</a:t>
            </a:r>
            <a:r>
              <a:rPr sz="1800" spc="10" dirty="0">
                <a:latin typeface="Arial MT"/>
                <a:cs typeface="Arial MT"/>
              </a:rPr>
              <a:t> </a:t>
            </a:r>
            <a:r>
              <a:rPr sz="1800" spc="-5" dirty="0">
                <a:latin typeface="Arial MT"/>
                <a:cs typeface="Arial MT"/>
              </a:rPr>
              <a:t>platforms</a:t>
            </a:r>
            <a:r>
              <a:rPr sz="1800" dirty="0">
                <a:latin typeface="Arial MT"/>
                <a:cs typeface="Arial MT"/>
              </a:rPr>
              <a:t> </a:t>
            </a:r>
            <a:r>
              <a:rPr sz="1800" spc="-5" dirty="0">
                <a:latin typeface="Arial MT"/>
                <a:cs typeface="Arial MT"/>
              </a:rPr>
              <a:t>and </a:t>
            </a:r>
            <a:r>
              <a:rPr sz="1800" dirty="0">
                <a:latin typeface="Arial MT"/>
                <a:cs typeface="Arial MT"/>
              </a:rPr>
              <a:t> </a:t>
            </a:r>
            <a:r>
              <a:rPr sz="1800" spc="-5" dirty="0">
                <a:latin typeface="Arial MT"/>
                <a:cs typeface="Arial MT"/>
              </a:rPr>
              <a:t>sponsors.</a:t>
            </a:r>
            <a:endParaRPr sz="1800">
              <a:latin typeface="Arial MT"/>
              <a:cs typeface="Arial MT"/>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631314" cy="163195"/>
          </a:xfrm>
          <a:prstGeom prst="rect">
            <a:avLst/>
          </a:prstGeom>
        </p:spPr>
        <p:txBody>
          <a:bodyPr vert="horz" wrap="square" lIns="0" tIns="0" rIns="0" bIns="0" rtlCol="0">
            <a:spAutoFit/>
          </a:bodyPr>
          <a:lstStyle/>
          <a:p>
            <a:pPr>
              <a:lnSpc>
                <a:spcPts val="1255"/>
              </a:lnSpc>
              <a:tabLst>
                <a:tab pos="7874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dirty="0">
                <a:solidFill>
                  <a:srgbClr val="2C83C3"/>
                </a:solidFill>
                <a:latin typeface="Trebuchet MS"/>
                <a:cs typeface="Trebuchet MS"/>
              </a:rPr>
              <a:t>e</a:t>
            </a:r>
            <a:endParaRPr sz="1100">
              <a:latin typeface="Trebuchet MS"/>
              <a:cs typeface="Trebuchet MS"/>
            </a:endParaRPr>
          </a:p>
        </p:txBody>
      </p:sp>
      <p:sp>
        <p:nvSpPr>
          <p:cNvPr id="3" name="object 3"/>
          <p:cNvSpPr txBox="1"/>
          <p:nvPr/>
        </p:nvSpPr>
        <p:spPr>
          <a:xfrm>
            <a:off x="2369366" y="6467043"/>
            <a:ext cx="135890" cy="19367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2C83C3"/>
                </a:solidFill>
                <a:latin typeface="Trebuchet MS"/>
                <a:cs typeface="Trebuchet MS"/>
              </a:rPr>
              <a:t>w</a:t>
            </a:r>
            <a:endParaRPr sz="1100">
              <a:latin typeface="Trebuchet MS"/>
              <a:cs typeface="Trebuchet MS"/>
            </a:endParaRPr>
          </a:p>
        </p:txBody>
      </p:sp>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7" name="object 7"/>
          <p:cNvPicPr/>
          <p:nvPr/>
        </p:nvPicPr>
        <p:blipFill>
          <a:blip r:embed="rId2" cstate="print"/>
          <a:stretch>
            <a:fillRect/>
          </a:stretch>
        </p:blipFill>
        <p:spPr>
          <a:xfrm>
            <a:off x="0" y="3381371"/>
            <a:ext cx="2466975" cy="3419475"/>
          </a:xfrm>
          <a:prstGeom prst="rect">
            <a:avLst/>
          </a:prstGeom>
        </p:spPr>
      </p:pic>
      <p:sp>
        <p:nvSpPr>
          <p:cNvPr id="8" name="object 8"/>
          <p:cNvSpPr txBox="1">
            <a:spLocks noGrp="1"/>
          </p:cNvSpPr>
          <p:nvPr>
            <p:ph type="title"/>
          </p:nvPr>
        </p:nvSpPr>
        <p:spPr>
          <a:xfrm>
            <a:off x="739241" y="643585"/>
            <a:ext cx="7474584" cy="673735"/>
          </a:xfrm>
          <a:prstGeom prst="rect">
            <a:avLst/>
          </a:prstGeom>
        </p:spPr>
        <p:txBody>
          <a:bodyPr vert="horz" wrap="square" lIns="0" tIns="12700" rIns="0" bIns="0" rtlCol="0">
            <a:spAutoFit/>
          </a:bodyPr>
          <a:lstStyle/>
          <a:p>
            <a:pPr marL="12700">
              <a:lnSpc>
                <a:spcPct val="100000"/>
              </a:lnSpc>
              <a:spcBef>
                <a:spcPts val="100"/>
              </a:spcBef>
            </a:pPr>
            <a:r>
              <a:rPr sz="4250" b="1" dirty="0">
                <a:latin typeface="Trebuchet MS"/>
                <a:cs typeface="Trebuchet MS"/>
              </a:rPr>
              <a:t>THE</a:t>
            </a:r>
            <a:r>
              <a:rPr sz="4250" b="1" spc="-20" dirty="0">
                <a:latin typeface="Trebuchet MS"/>
                <a:cs typeface="Trebuchet MS"/>
              </a:rPr>
              <a:t> </a:t>
            </a:r>
            <a:r>
              <a:rPr sz="4250" b="1" dirty="0">
                <a:latin typeface="Trebuchet MS"/>
                <a:cs typeface="Trebuchet MS"/>
              </a:rPr>
              <a:t>WOW</a:t>
            </a:r>
            <a:r>
              <a:rPr sz="4250" b="1" spc="55" dirty="0">
                <a:latin typeface="Trebuchet MS"/>
                <a:cs typeface="Trebuchet MS"/>
              </a:rPr>
              <a:t> </a:t>
            </a:r>
            <a:r>
              <a:rPr sz="4250" b="1" spc="-5" dirty="0">
                <a:latin typeface="Trebuchet MS"/>
                <a:cs typeface="Trebuchet MS"/>
              </a:rPr>
              <a:t>IN</a:t>
            </a:r>
            <a:r>
              <a:rPr sz="4250" b="1" spc="-20" dirty="0">
                <a:latin typeface="Trebuchet MS"/>
                <a:cs typeface="Trebuchet MS"/>
              </a:rPr>
              <a:t> </a:t>
            </a:r>
            <a:r>
              <a:rPr sz="4250" b="1" spc="-5" dirty="0">
                <a:latin typeface="Trebuchet MS"/>
                <a:cs typeface="Trebuchet MS"/>
              </a:rPr>
              <a:t>YOUR</a:t>
            </a:r>
            <a:r>
              <a:rPr sz="4250" b="1" spc="5" dirty="0">
                <a:latin typeface="Trebuchet MS"/>
                <a:cs typeface="Trebuchet MS"/>
              </a:rPr>
              <a:t> </a:t>
            </a:r>
            <a:r>
              <a:rPr sz="4250" b="1" spc="-15" dirty="0">
                <a:latin typeface="Trebuchet MS"/>
                <a:cs typeface="Trebuchet MS"/>
              </a:rPr>
              <a:t>SOLUTION</a:t>
            </a:r>
            <a:endParaRPr sz="4250">
              <a:latin typeface="Trebuchet MS"/>
              <a:cs typeface="Trebuchet MS"/>
            </a:endParaRPr>
          </a:p>
        </p:txBody>
      </p:sp>
      <p:sp>
        <p:nvSpPr>
          <p:cNvPr id="9" name="object 9"/>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8</a:t>
            </a:r>
            <a:endParaRPr sz="1100">
              <a:latin typeface="Trebuchet MS"/>
              <a:cs typeface="Trebuchet MS"/>
            </a:endParaRPr>
          </a:p>
        </p:txBody>
      </p:sp>
      <p:sp>
        <p:nvSpPr>
          <p:cNvPr id="10" name="object 10"/>
          <p:cNvSpPr txBox="1"/>
          <p:nvPr/>
        </p:nvSpPr>
        <p:spPr>
          <a:xfrm>
            <a:off x="2364994" y="1937384"/>
            <a:ext cx="1301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Wingdings"/>
                <a:cs typeface="Wingdings"/>
              </a:rPr>
              <a:t></a:t>
            </a:r>
            <a:endParaRPr sz="1800">
              <a:latin typeface="Wingdings"/>
              <a:cs typeface="Wingdings"/>
            </a:endParaRPr>
          </a:p>
        </p:txBody>
      </p:sp>
      <p:sp>
        <p:nvSpPr>
          <p:cNvPr id="11" name="object 11"/>
          <p:cNvSpPr txBox="1"/>
          <p:nvPr/>
        </p:nvSpPr>
        <p:spPr>
          <a:xfrm>
            <a:off x="2715514" y="1937384"/>
            <a:ext cx="7743825" cy="299720"/>
          </a:xfrm>
          <a:prstGeom prst="rect">
            <a:avLst/>
          </a:prstGeom>
        </p:spPr>
        <p:txBody>
          <a:bodyPr vert="horz" wrap="square" lIns="0" tIns="12700" rIns="0" bIns="0" rtlCol="0">
            <a:spAutoFit/>
          </a:bodyPr>
          <a:lstStyle/>
          <a:p>
            <a:pPr marL="12700">
              <a:lnSpc>
                <a:spcPct val="100000"/>
              </a:lnSpc>
              <a:spcBef>
                <a:spcPts val="100"/>
              </a:spcBef>
              <a:tabLst>
                <a:tab pos="1014094" algn="l"/>
                <a:tab pos="1661795" algn="l"/>
                <a:tab pos="2739390" algn="l"/>
                <a:tab pos="3286760" algn="l"/>
                <a:tab pos="4237355" algn="l"/>
                <a:tab pos="5101590" algn="l"/>
                <a:tab pos="6548120" algn="l"/>
                <a:tab pos="7538720" algn="l"/>
              </a:tabLst>
            </a:pPr>
            <a:r>
              <a:rPr sz="1800" dirty="0">
                <a:latin typeface="Arial MT"/>
                <a:cs typeface="Arial MT"/>
              </a:rPr>
              <a:t>I</a:t>
            </a:r>
            <a:r>
              <a:rPr sz="1800" spc="-5" dirty="0">
                <a:latin typeface="Arial MT"/>
                <a:cs typeface="Arial MT"/>
              </a:rPr>
              <a:t>n</a:t>
            </a:r>
            <a:r>
              <a:rPr sz="1800" dirty="0">
                <a:latin typeface="Arial MT"/>
                <a:cs typeface="Arial MT"/>
              </a:rPr>
              <a:t>-</a:t>
            </a:r>
            <a:r>
              <a:rPr sz="1800" spc="-5" dirty="0">
                <a:latin typeface="Arial MT"/>
                <a:cs typeface="Arial MT"/>
              </a:rPr>
              <a:t>d</a:t>
            </a:r>
            <a:r>
              <a:rPr sz="1800" spc="-15" dirty="0">
                <a:latin typeface="Arial MT"/>
                <a:cs typeface="Arial MT"/>
              </a:rPr>
              <a:t>e</a:t>
            </a:r>
            <a:r>
              <a:rPr sz="1800" spc="-5" dirty="0">
                <a:latin typeface="Arial MT"/>
                <a:cs typeface="Arial MT"/>
              </a:rPr>
              <a:t>pth</a:t>
            </a:r>
            <a:r>
              <a:rPr sz="1800" dirty="0">
                <a:latin typeface="Arial MT"/>
                <a:cs typeface="Arial MT"/>
              </a:rPr>
              <a:t>	</a:t>
            </a:r>
            <a:r>
              <a:rPr sz="1800" spc="-5" dirty="0">
                <a:latin typeface="Arial MT"/>
                <a:cs typeface="Arial MT"/>
              </a:rPr>
              <a:t>D</a:t>
            </a:r>
            <a:r>
              <a:rPr sz="1800" spc="-15" dirty="0">
                <a:latin typeface="Arial MT"/>
                <a:cs typeface="Arial MT"/>
              </a:rPr>
              <a:t>a</a:t>
            </a:r>
            <a:r>
              <a:rPr sz="1800" dirty="0">
                <a:latin typeface="Arial MT"/>
                <a:cs typeface="Arial MT"/>
              </a:rPr>
              <a:t>ta	</a:t>
            </a:r>
            <a:r>
              <a:rPr sz="1800" spc="-5" dirty="0">
                <a:latin typeface="Arial MT"/>
                <a:cs typeface="Arial MT"/>
              </a:rPr>
              <a:t>A</a:t>
            </a:r>
            <a:r>
              <a:rPr sz="1800" spc="-15" dirty="0">
                <a:latin typeface="Arial MT"/>
                <a:cs typeface="Arial MT"/>
              </a:rPr>
              <a:t>n</a:t>
            </a:r>
            <a:r>
              <a:rPr sz="1800" spc="-5" dirty="0">
                <a:latin typeface="Arial MT"/>
                <a:cs typeface="Arial MT"/>
              </a:rPr>
              <a:t>al</a:t>
            </a:r>
            <a:r>
              <a:rPr sz="1800" spc="-15" dirty="0">
                <a:latin typeface="Arial MT"/>
                <a:cs typeface="Arial MT"/>
              </a:rPr>
              <a:t>y</a:t>
            </a:r>
            <a:r>
              <a:rPr sz="1800" spc="-5" dirty="0">
                <a:latin typeface="Arial MT"/>
                <a:cs typeface="Arial MT"/>
              </a:rPr>
              <a:t>si</a:t>
            </a:r>
            <a:r>
              <a:rPr sz="1800" spc="-10" dirty="0">
                <a:latin typeface="Arial MT"/>
                <a:cs typeface="Arial MT"/>
              </a:rPr>
              <a:t>s</a:t>
            </a:r>
            <a:r>
              <a:rPr sz="1800" dirty="0">
                <a:latin typeface="Arial MT"/>
                <a:cs typeface="Arial MT"/>
              </a:rPr>
              <a:t>:	O</a:t>
            </a:r>
            <a:r>
              <a:rPr sz="1800" spc="5" dirty="0">
                <a:latin typeface="Arial MT"/>
                <a:cs typeface="Arial MT"/>
              </a:rPr>
              <a:t>u</a:t>
            </a:r>
            <a:r>
              <a:rPr sz="1800" dirty="0">
                <a:latin typeface="Arial MT"/>
                <a:cs typeface="Arial MT"/>
              </a:rPr>
              <a:t>r	</a:t>
            </a:r>
            <a:r>
              <a:rPr sz="1800" spc="-5" dirty="0">
                <a:latin typeface="Arial MT"/>
                <a:cs typeface="Arial MT"/>
              </a:rPr>
              <a:t>so</a:t>
            </a:r>
            <a:r>
              <a:rPr sz="1800" spc="-15" dirty="0">
                <a:latin typeface="Arial MT"/>
                <a:cs typeface="Arial MT"/>
              </a:rPr>
              <a:t>l</a:t>
            </a:r>
            <a:r>
              <a:rPr sz="1800" spc="-5" dirty="0">
                <a:latin typeface="Arial MT"/>
                <a:cs typeface="Arial MT"/>
              </a:rPr>
              <a:t>ution</a:t>
            </a:r>
            <a:r>
              <a:rPr sz="1800" dirty="0">
                <a:latin typeface="Arial MT"/>
                <a:cs typeface="Arial MT"/>
              </a:rPr>
              <a:t>	</a:t>
            </a:r>
            <a:r>
              <a:rPr sz="1800" spc="-5" dirty="0">
                <a:latin typeface="Arial MT"/>
                <a:cs typeface="Arial MT"/>
              </a:rPr>
              <a:t>util</a:t>
            </a:r>
            <a:r>
              <a:rPr sz="1800" spc="5" dirty="0">
                <a:latin typeface="Arial MT"/>
                <a:cs typeface="Arial MT"/>
              </a:rPr>
              <a:t>i</a:t>
            </a:r>
            <a:r>
              <a:rPr sz="1800" spc="-5" dirty="0">
                <a:latin typeface="Arial MT"/>
                <a:cs typeface="Arial MT"/>
              </a:rPr>
              <a:t>zes</a:t>
            </a:r>
            <a:r>
              <a:rPr sz="1800" dirty="0">
                <a:latin typeface="Arial MT"/>
                <a:cs typeface="Arial MT"/>
              </a:rPr>
              <a:t>	</a:t>
            </a:r>
            <a:r>
              <a:rPr sz="1800" spc="-5" dirty="0">
                <a:latin typeface="Arial MT"/>
                <a:cs typeface="Arial MT"/>
              </a:rPr>
              <a:t>mu</a:t>
            </a:r>
            <a:r>
              <a:rPr sz="1800" spc="-15" dirty="0">
                <a:latin typeface="Arial MT"/>
                <a:cs typeface="Arial MT"/>
              </a:rPr>
              <a:t>l</a:t>
            </a:r>
            <a:r>
              <a:rPr sz="1800" dirty="0">
                <a:latin typeface="Arial MT"/>
                <a:cs typeface="Arial MT"/>
              </a:rPr>
              <a:t>tifact</a:t>
            </a:r>
            <a:r>
              <a:rPr sz="1800" spc="5" dirty="0">
                <a:latin typeface="Arial MT"/>
                <a:cs typeface="Arial MT"/>
              </a:rPr>
              <a:t>o</a:t>
            </a:r>
            <a:r>
              <a:rPr sz="1800" spc="-5" dirty="0">
                <a:latin typeface="Arial MT"/>
                <a:cs typeface="Arial MT"/>
              </a:rPr>
              <a:t>ri</a:t>
            </a:r>
            <a:r>
              <a:rPr sz="1800" spc="-15" dirty="0">
                <a:latin typeface="Arial MT"/>
                <a:cs typeface="Arial MT"/>
              </a:rPr>
              <a:t>a</a:t>
            </a:r>
            <a:r>
              <a:rPr sz="1800" spc="-5" dirty="0">
                <a:latin typeface="Arial MT"/>
                <a:cs typeface="Arial MT"/>
              </a:rPr>
              <a:t>l</a:t>
            </a:r>
            <a:r>
              <a:rPr sz="1800" dirty="0">
                <a:latin typeface="Arial MT"/>
                <a:cs typeface="Arial MT"/>
              </a:rPr>
              <a:t>	a</a:t>
            </a:r>
            <a:r>
              <a:rPr sz="1800" spc="-5" dirty="0">
                <a:latin typeface="Arial MT"/>
                <a:cs typeface="Arial MT"/>
              </a:rPr>
              <a:t>n</a:t>
            </a:r>
            <a:r>
              <a:rPr sz="1800" spc="-15" dirty="0">
                <a:latin typeface="Arial MT"/>
                <a:cs typeface="Arial MT"/>
              </a:rPr>
              <a:t>a</a:t>
            </a:r>
            <a:r>
              <a:rPr sz="1800" dirty="0">
                <a:latin typeface="Arial MT"/>
                <a:cs typeface="Arial MT"/>
              </a:rPr>
              <a:t>l</a:t>
            </a:r>
            <a:r>
              <a:rPr sz="1800" spc="-15" dirty="0">
                <a:latin typeface="Arial MT"/>
                <a:cs typeface="Arial MT"/>
              </a:rPr>
              <a:t>y</a:t>
            </a:r>
            <a:r>
              <a:rPr sz="1800" spc="10" dirty="0">
                <a:latin typeface="Arial MT"/>
                <a:cs typeface="Arial MT"/>
              </a:rPr>
              <a:t>s</a:t>
            </a:r>
            <a:r>
              <a:rPr sz="1800" spc="-5" dirty="0">
                <a:latin typeface="Arial MT"/>
                <a:cs typeface="Arial MT"/>
              </a:rPr>
              <a:t>is</a:t>
            </a:r>
            <a:r>
              <a:rPr sz="1800" dirty="0">
                <a:latin typeface="Arial MT"/>
                <a:cs typeface="Arial MT"/>
              </a:rPr>
              <a:t>	to</a:t>
            </a:r>
            <a:endParaRPr sz="1800">
              <a:latin typeface="Arial MT"/>
              <a:cs typeface="Arial MT"/>
            </a:endParaRPr>
          </a:p>
        </p:txBody>
      </p:sp>
      <p:sp>
        <p:nvSpPr>
          <p:cNvPr id="12" name="object 12"/>
          <p:cNvSpPr txBox="1">
            <a:spLocks noGrp="1"/>
          </p:cNvSpPr>
          <p:nvPr>
            <p:ph type="body" idx="1"/>
          </p:nvPr>
        </p:nvSpPr>
        <p:spPr>
          <a:prstGeom prst="rect">
            <a:avLst/>
          </a:prstGeom>
        </p:spPr>
        <p:txBody>
          <a:bodyPr vert="horz" wrap="square" lIns="0" tIns="149860" rIns="0" bIns="0" rtlCol="0">
            <a:spAutoFit/>
          </a:bodyPr>
          <a:lstStyle/>
          <a:p>
            <a:pPr marL="299085" algn="just">
              <a:lnSpc>
                <a:spcPct val="100000"/>
              </a:lnSpc>
              <a:spcBef>
                <a:spcPts val="1180"/>
              </a:spcBef>
            </a:pPr>
            <a:r>
              <a:rPr spc="-5" dirty="0"/>
              <a:t>consider</a:t>
            </a:r>
            <a:r>
              <a:rPr spc="925" dirty="0"/>
              <a:t> </a:t>
            </a:r>
            <a:r>
              <a:rPr spc="-5" dirty="0"/>
              <a:t>player</a:t>
            </a:r>
            <a:r>
              <a:rPr spc="925" dirty="0"/>
              <a:t> </a:t>
            </a:r>
            <a:r>
              <a:rPr spc="-5" dirty="0"/>
              <a:t>performance,</a:t>
            </a:r>
            <a:r>
              <a:rPr spc="925" dirty="0"/>
              <a:t> </a:t>
            </a:r>
            <a:r>
              <a:rPr dirty="0"/>
              <a:t>match</a:t>
            </a:r>
            <a:r>
              <a:rPr spc="925" dirty="0"/>
              <a:t> </a:t>
            </a:r>
            <a:r>
              <a:rPr spc="-5" dirty="0"/>
              <a:t>conditions,</a:t>
            </a:r>
            <a:r>
              <a:rPr spc="930" dirty="0"/>
              <a:t> </a:t>
            </a:r>
            <a:r>
              <a:rPr spc="-5" dirty="0"/>
              <a:t>and</a:t>
            </a:r>
            <a:r>
              <a:rPr spc="935" dirty="0"/>
              <a:t> </a:t>
            </a:r>
            <a:r>
              <a:rPr spc="-5" dirty="0"/>
              <a:t>historical</a:t>
            </a:r>
            <a:r>
              <a:rPr spc="930" dirty="0"/>
              <a:t> </a:t>
            </a:r>
            <a:r>
              <a:rPr spc="-5" dirty="0"/>
              <a:t>trends,</a:t>
            </a:r>
          </a:p>
          <a:p>
            <a:pPr marL="299085" algn="just">
              <a:lnSpc>
                <a:spcPct val="100000"/>
              </a:lnSpc>
              <a:spcBef>
                <a:spcPts val="1080"/>
              </a:spcBef>
            </a:pPr>
            <a:r>
              <a:rPr spc="-5" dirty="0"/>
              <a:t>ensuring</a:t>
            </a:r>
            <a:r>
              <a:rPr spc="10" dirty="0"/>
              <a:t> </a:t>
            </a:r>
            <a:r>
              <a:rPr dirty="0"/>
              <a:t>a</a:t>
            </a:r>
            <a:r>
              <a:rPr spc="-10" dirty="0"/>
              <a:t> </a:t>
            </a:r>
            <a:r>
              <a:rPr spc="-5" dirty="0"/>
              <a:t>holistic</a:t>
            </a:r>
            <a:r>
              <a:rPr spc="5" dirty="0"/>
              <a:t> </a:t>
            </a:r>
            <a:r>
              <a:rPr spc="-5" dirty="0"/>
              <a:t>prediction </a:t>
            </a:r>
            <a:r>
              <a:rPr spc="-10" dirty="0"/>
              <a:t>approach.</a:t>
            </a:r>
          </a:p>
          <a:p>
            <a:pPr marL="299085" marR="5715" indent="-287020" algn="just">
              <a:lnSpc>
                <a:spcPct val="150000"/>
              </a:lnSpc>
              <a:buFont typeface="Wingdings"/>
              <a:buChar char=""/>
              <a:tabLst>
                <a:tab pos="363220" algn="l"/>
              </a:tabLst>
            </a:pPr>
            <a:r>
              <a:rPr dirty="0"/>
              <a:t>	</a:t>
            </a:r>
            <a:r>
              <a:rPr spc="-5" dirty="0"/>
              <a:t>Cutting-edge</a:t>
            </a:r>
            <a:r>
              <a:rPr dirty="0"/>
              <a:t> </a:t>
            </a:r>
            <a:r>
              <a:rPr spc="-5" dirty="0"/>
              <a:t>ML/DL</a:t>
            </a:r>
            <a:r>
              <a:rPr dirty="0"/>
              <a:t> </a:t>
            </a:r>
            <a:r>
              <a:rPr spc="-5" dirty="0"/>
              <a:t>Techniques:</a:t>
            </a:r>
            <a:r>
              <a:rPr dirty="0"/>
              <a:t> </a:t>
            </a:r>
            <a:r>
              <a:rPr spc="-5" dirty="0"/>
              <a:t>Employing</a:t>
            </a:r>
            <a:r>
              <a:rPr dirty="0"/>
              <a:t> </a:t>
            </a:r>
            <a:r>
              <a:rPr spc="-5" dirty="0"/>
              <a:t>advanced</a:t>
            </a:r>
            <a:r>
              <a:rPr dirty="0"/>
              <a:t> </a:t>
            </a:r>
            <a:r>
              <a:rPr spc="-5" dirty="0"/>
              <a:t>TensorFlow</a:t>
            </a:r>
            <a:r>
              <a:rPr dirty="0"/>
              <a:t> and </a:t>
            </a:r>
            <a:r>
              <a:rPr spc="5" dirty="0"/>
              <a:t> </a:t>
            </a:r>
            <a:r>
              <a:rPr spc="-5" dirty="0"/>
              <a:t>Keras models with Huber </a:t>
            </a:r>
            <a:r>
              <a:rPr dirty="0"/>
              <a:t>Loss, </a:t>
            </a:r>
            <a:r>
              <a:rPr spc="-20" dirty="0"/>
              <a:t>we </a:t>
            </a:r>
            <a:r>
              <a:rPr spc="-5" dirty="0"/>
              <a:t>achieve unparalleled </a:t>
            </a:r>
            <a:r>
              <a:rPr dirty="0"/>
              <a:t>accuracy </a:t>
            </a:r>
            <a:r>
              <a:rPr spc="-5" dirty="0"/>
              <a:t>in </a:t>
            </a:r>
            <a:r>
              <a:rPr dirty="0"/>
              <a:t>match </a:t>
            </a:r>
            <a:r>
              <a:rPr spc="5" dirty="0"/>
              <a:t> </a:t>
            </a:r>
            <a:r>
              <a:rPr spc="-5" dirty="0"/>
              <a:t>forecasting.</a:t>
            </a:r>
          </a:p>
          <a:p>
            <a:pPr marL="299085" marR="5715" indent="-287020" algn="just">
              <a:lnSpc>
                <a:spcPct val="150000"/>
              </a:lnSpc>
              <a:spcBef>
                <a:spcPts val="5"/>
              </a:spcBef>
              <a:buFont typeface="Wingdings"/>
              <a:buChar char=""/>
              <a:tabLst>
                <a:tab pos="299720" algn="l"/>
              </a:tabLst>
            </a:pPr>
            <a:r>
              <a:rPr spc="-5" dirty="0"/>
              <a:t>Interactive Widget: </a:t>
            </a:r>
            <a:r>
              <a:rPr dirty="0"/>
              <a:t>Our </a:t>
            </a:r>
            <a:r>
              <a:rPr spc="-5" dirty="0"/>
              <a:t>intuitive ipywidgets-based </a:t>
            </a:r>
            <a:r>
              <a:rPr spc="-10" dirty="0"/>
              <a:t>widget </a:t>
            </a:r>
            <a:r>
              <a:rPr spc="-5" dirty="0"/>
              <a:t>enables users </a:t>
            </a:r>
            <a:r>
              <a:rPr dirty="0"/>
              <a:t>to </a:t>
            </a:r>
            <a:r>
              <a:rPr spc="5" dirty="0"/>
              <a:t> </a:t>
            </a:r>
            <a:r>
              <a:rPr spc="-5" dirty="0"/>
              <a:t>engage</a:t>
            </a:r>
            <a:r>
              <a:rPr spc="20" dirty="0"/>
              <a:t> </a:t>
            </a:r>
            <a:r>
              <a:rPr spc="-5" dirty="0"/>
              <a:t>directly</a:t>
            </a:r>
            <a:r>
              <a:rPr spc="5" dirty="0"/>
              <a:t> </a:t>
            </a:r>
            <a:r>
              <a:rPr spc="-15" dirty="0"/>
              <a:t>with</a:t>
            </a:r>
            <a:r>
              <a:rPr spc="50" dirty="0"/>
              <a:t> </a:t>
            </a:r>
            <a:r>
              <a:rPr spc="-5" dirty="0"/>
              <a:t>predictions,</a:t>
            </a:r>
            <a:r>
              <a:rPr spc="20" dirty="0"/>
              <a:t> </a:t>
            </a:r>
            <a:r>
              <a:rPr spc="-5" dirty="0"/>
              <a:t>providing</a:t>
            </a:r>
            <a:r>
              <a:rPr spc="25" dirty="0"/>
              <a:t> </a:t>
            </a:r>
            <a:r>
              <a:rPr spc="-5" dirty="0"/>
              <a:t>a</a:t>
            </a:r>
            <a:r>
              <a:rPr dirty="0"/>
              <a:t> </a:t>
            </a:r>
            <a:r>
              <a:rPr spc="-5" dirty="0"/>
              <a:t>personalized</a:t>
            </a:r>
            <a:r>
              <a:rPr spc="40" dirty="0"/>
              <a:t> </a:t>
            </a:r>
            <a:r>
              <a:rPr spc="-10" dirty="0"/>
              <a:t>experience.</a:t>
            </a:r>
          </a:p>
          <a:p>
            <a:pPr marL="299085" indent="-287020" algn="just">
              <a:lnSpc>
                <a:spcPct val="100000"/>
              </a:lnSpc>
              <a:spcBef>
                <a:spcPts val="1080"/>
              </a:spcBef>
              <a:buFont typeface="Wingdings"/>
              <a:buChar char=""/>
              <a:tabLst>
                <a:tab pos="363220" algn="l"/>
              </a:tabLst>
            </a:pPr>
            <a:r>
              <a:rPr dirty="0"/>
              <a:t>	</a:t>
            </a:r>
            <a:r>
              <a:rPr spc="-5" dirty="0"/>
              <a:t>Strategic</a:t>
            </a:r>
            <a:r>
              <a:rPr spc="125" dirty="0"/>
              <a:t> </a:t>
            </a:r>
            <a:r>
              <a:rPr dirty="0"/>
              <a:t>Insights:</a:t>
            </a:r>
            <a:r>
              <a:rPr spc="130" dirty="0"/>
              <a:t> </a:t>
            </a:r>
            <a:r>
              <a:rPr spc="-5" dirty="0"/>
              <a:t>By</a:t>
            </a:r>
            <a:r>
              <a:rPr spc="105" dirty="0"/>
              <a:t> </a:t>
            </a:r>
            <a:r>
              <a:rPr spc="-5" dirty="0"/>
              <a:t>delivering</a:t>
            </a:r>
            <a:r>
              <a:rPr spc="125" dirty="0"/>
              <a:t> </a:t>
            </a:r>
            <a:r>
              <a:rPr spc="-5" dirty="0"/>
              <a:t>precise</a:t>
            </a:r>
            <a:r>
              <a:rPr spc="125" dirty="0"/>
              <a:t> </a:t>
            </a:r>
            <a:r>
              <a:rPr spc="-5" dirty="0"/>
              <a:t>predictions</a:t>
            </a:r>
            <a:r>
              <a:rPr spc="125" dirty="0"/>
              <a:t> </a:t>
            </a:r>
            <a:r>
              <a:rPr dirty="0"/>
              <a:t>and</a:t>
            </a:r>
            <a:r>
              <a:rPr spc="125" dirty="0"/>
              <a:t> </a:t>
            </a:r>
            <a:r>
              <a:rPr spc="-5" dirty="0"/>
              <a:t>actionable</a:t>
            </a:r>
            <a:r>
              <a:rPr spc="120" dirty="0"/>
              <a:t> </a:t>
            </a:r>
            <a:r>
              <a:rPr spc="-5" dirty="0"/>
              <a:t>insights,</a:t>
            </a:r>
          </a:p>
          <a:p>
            <a:pPr marL="299085" marR="5080" algn="just">
              <a:lnSpc>
                <a:spcPct val="150000"/>
              </a:lnSpc>
            </a:pPr>
            <a:r>
              <a:rPr spc="-5" dirty="0"/>
              <a:t>our solution enhances decision-making </a:t>
            </a:r>
            <a:r>
              <a:rPr dirty="0"/>
              <a:t>and fan </a:t>
            </a:r>
            <a:r>
              <a:rPr spc="-5" dirty="0"/>
              <a:t>engagement, setting </a:t>
            </a:r>
            <a:r>
              <a:rPr dirty="0"/>
              <a:t>new </a:t>
            </a:r>
            <a:r>
              <a:rPr spc="5" dirty="0"/>
              <a:t> </a:t>
            </a:r>
            <a:r>
              <a:rPr spc="-5" dirty="0"/>
              <a:t>standards</a:t>
            </a:r>
            <a:r>
              <a:rPr spc="10" dirty="0"/>
              <a:t> </a:t>
            </a:r>
            <a:r>
              <a:rPr spc="-5" dirty="0"/>
              <a:t>in cricket</a:t>
            </a:r>
            <a:r>
              <a:rPr spc="5" dirty="0"/>
              <a:t> </a:t>
            </a:r>
            <a:r>
              <a:rPr spc="-10" dirty="0"/>
              <a:t>analytics.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241" y="123226"/>
            <a:ext cx="3297554" cy="1238250"/>
          </a:xfrm>
          <a:prstGeom prst="rect">
            <a:avLst/>
          </a:prstGeom>
        </p:spPr>
        <p:txBody>
          <a:bodyPr vert="horz" wrap="square" lIns="0" tIns="163195" rIns="0" bIns="0" rtlCol="0">
            <a:spAutoFit/>
          </a:bodyPr>
          <a:lstStyle/>
          <a:p>
            <a:pPr marL="12700">
              <a:lnSpc>
                <a:spcPct val="100000"/>
              </a:lnSpc>
              <a:spcBef>
                <a:spcPts val="1285"/>
              </a:spcBef>
            </a:pPr>
            <a:r>
              <a:rPr sz="4800" b="1" spc="-15" dirty="0">
                <a:latin typeface="Trebuchet MS"/>
                <a:cs typeface="Trebuchet MS"/>
              </a:rPr>
              <a:t>MODELLING</a:t>
            </a:r>
            <a:endParaRPr sz="4800">
              <a:latin typeface="Trebuchet MS"/>
              <a:cs typeface="Trebuchet MS"/>
            </a:endParaRPr>
          </a:p>
          <a:p>
            <a:pPr marL="45720">
              <a:lnSpc>
                <a:spcPct val="100000"/>
              </a:lnSpc>
              <a:spcBef>
                <a:spcPts val="445"/>
              </a:spcBef>
            </a:pPr>
            <a:r>
              <a:rPr sz="1800" spc="-40" dirty="0"/>
              <a:t>T</a:t>
            </a:r>
            <a:r>
              <a:rPr sz="1800" spc="-35" dirty="0"/>
              <a:t>eam</a:t>
            </a:r>
            <a:r>
              <a:rPr sz="1800" dirty="0"/>
              <a:t>s</a:t>
            </a:r>
            <a:r>
              <a:rPr sz="1800" spc="-35" dirty="0"/>
              <a:t> </a:t>
            </a:r>
            <a:r>
              <a:rPr sz="1800" spc="-5" dirty="0"/>
              <a:t>ca</a:t>
            </a:r>
            <a:r>
              <a:rPr sz="1800" dirty="0"/>
              <a:t>m</a:t>
            </a:r>
            <a:r>
              <a:rPr sz="1800" spc="-120" dirty="0"/>
              <a:t> </a:t>
            </a:r>
            <a:r>
              <a:rPr sz="1800" spc="-5" dirty="0"/>
              <a:t>a</a:t>
            </a:r>
            <a:r>
              <a:rPr sz="1800" spc="5" dirty="0"/>
              <a:t>d</a:t>
            </a:r>
            <a:r>
              <a:rPr sz="1800" dirty="0"/>
              <a:t>d</a:t>
            </a:r>
            <a:r>
              <a:rPr sz="1800" spc="-35" dirty="0"/>
              <a:t> </a:t>
            </a:r>
            <a:r>
              <a:rPr sz="1800" spc="-10" dirty="0"/>
              <a:t>wi</a:t>
            </a:r>
            <a:r>
              <a:rPr sz="1800" spc="-20" dirty="0"/>
              <a:t>r</a:t>
            </a:r>
            <a:r>
              <a:rPr sz="1800" spc="-10" dirty="0"/>
              <a:t>e</a:t>
            </a:r>
            <a:r>
              <a:rPr sz="1800" spc="-20" dirty="0"/>
              <a:t>fr</a:t>
            </a:r>
            <a:r>
              <a:rPr sz="1800" spc="-10" dirty="0"/>
              <a:t>ame</a:t>
            </a:r>
            <a:r>
              <a:rPr sz="1800" dirty="0"/>
              <a:t>s</a:t>
            </a:r>
            <a:endParaRPr sz="1800"/>
          </a:p>
        </p:txBody>
      </p:sp>
      <p:pic>
        <p:nvPicPr>
          <p:cNvPr id="3" name="object 3"/>
          <p:cNvPicPr/>
          <p:nvPr/>
        </p:nvPicPr>
        <p:blipFill>
          <a:blip r:embed="rId2" cstate="print"/>
          <a:stretch>
            <a:fillRect/>
          </a:stretch>
        </p:blipFill>
        <p:spPr>
          <a:xfrm>
            <a:off x="990600" y="1436242"/>
            <a:ext cx="8419084" cy="5188458"/>
          </a:xfrm>
          <a:prstGeom prst="rect">
            <a:avLst/>
          </a:prstGeom>
        </p:spPr>
      </p:pic>
      <p:sp>
        <p:nvSpPr>
          <p:cNvPr id="4" name="object 4"/>
          <p:cNvSpPr txBox="1"/>
          <p:nvPr/>
        </p:nvSpPr>
        <p:spPr>
          <a:xfrm>
            <a:off x="1629261" y="6488300"/>
            <a:ext cx="83185" cy="163195"/>
          </a:xfrm>
          <a:prstGeom prst="rect">
            <a:avLst/>
          </a:prstGeom>
        </p:spPr>
        <p:txBody>
          <a:bodyPr vert="horz" wrap="square" lIns="0" tIns="0" rIns="0" bIns="0" rtlCol="0">
            <a:spAutoFit/>
          </a:bodyPr>
          <a:lstStyle/>
          <a:p>
            <a:pPr>
              <a:lnSpc>
                <a:spcPts val="1255"/>
              </a:lnSpc>
            </a:pPr>
            <a:r>
              <a:rPr sz="1100" b="1" spc="-5" dirty="0">
                <a:solidFill>
                  <a:srgbClr val="2C83C3"/>
                </a:solidFill>
                <a:latin typeface="Trebuchet MS"/>
                <a:cs typeface="Trebuchet MS"/>
              </a:rPr>
              <a:t>n</a:t>
            </a:r>
            <a:endParaRPr sz="1100">
              <a:latin typeface="Trebuchet MS"/>
              <a:cs typeface="Trebuchet MS"/>
            </a:endParaRPr>
          </a:p>
        </p:txBody>
      </p:sp>
      <p:sp>
        <p:nvSpPr>
          <p:cNvPr id="5" name="object 5"/>
          <p:cNvSpPr txBox="1"/>
          <p:nvPr/>
        </p:nvSpPr>
        <p:spPr>
          <a:xfrm>
            <a:off x="739851" y="6475600"/>
            <a:ext cx="1765300" cy="188595"/>
          </a:xfrm>
          <a:prstGeom prst="rect">
            <a:avLst/>
          </a:prstGeom>
        </p:spPr>
        <p:txBody>
          <a:bodyPr vert="horz" wrap="square" lIns="0" tIns="4445" rIns="0" bIns="0" rtlCol="0">
            <a:spAutoFit/>
          </a:bodyPr>
          <a:lstStyle/>
          <a:p>
            <a:pPr marL="12700">
              <a:lnSpc>
                <a:spcPct val="100000"/>
              </a:lnSpc>
              <a:spcBef>
                <a:spcPts val="35"/>
              </a:spcBef>
              <a:tabLst>
                <a:tab pos="800100" algn="l"/>
              </a:tabLst>
            </a:pPr>
            <a:r>
              <a:rPr sz="1100" spc="-5" dirty="0">
                <a:solidFill>
                  <a:srgbClr val="2C83C3"/>
                </a:solidFill>
                <a:latin typeface="Trebuchet MS"/>
                <a:cs typeface="Trebuchet MS"/>
              </a:rPr>
              <a:t>3/21/2024	</a:t>
            </a:r>
            <a:r>
              <a:rPr sz="1100" b="1" dirty="0">
                <a:solidFill>
                  <a:srgbClr val="2C83C3"/>
                </a:solidFill>
                <a:latin typeface="Trebuchet MS"/>
                <a:cs typeface="Trebuchet MS"/>
              </a:rPr>
              <a:t>A</a:t>
            </a:r>
            <a:r>
              <a:rPr sz="1100" b="1" spc="280" dirty="0">
                <a:solidFill>
                  <a:srgbClr val="2C83C3"/>
                </a:solidFill>
                <a:latin typeface="Trebuchet MS"/>
                <a:cs typeface="Trebuchet MS"/>
              </a:rPr>
              <a:t> </a:t>
            </a:r>
            <a:r>
              <a:rPr sz="1100" b="1" spc="-5" dirty="0">
                <a:solidFill>
                  <a:srgbClr val="2C83C3"/>
                </a:solidFill>
                <a:latin typeface="Trebuchet MS"/>
                <a:cs typeface="Trebuchet MS"/>
              </a:rPr>
              <a:t>nual</a:t>
            </a:r>
            <a:r>
              <a:rPr sz="1100" b="1" spc="-75" dirty="0">
                <a:solidFill>
                  <a:srgbClr val="2C83C3"/>
                </a:solidFill>
                <a:latin typeface="Trebuchet MS"/>
                <a:cs typeface="Trebuchet MS"/>
              </a:rPr>
              <a:t> </a:t>
            </a:r>
            <a:r>
              <a:rPr sz="1100" b="1" spc="-15" dirty="0">
                <a:solidFill>
                  <a:srgbClr val="2C83C3"/>
                </a:solidFill>
                <a:latin typeface="Trebuchet MS"/>
                <a:cs typeface="Trebuchet MS"/>
              </a:rPr>
              <a:t>Review</a:t>
            </a:r>
            <a:endParaRPr sz="1100">
              <a:latin typeface="Trebuchet MS"/>
              <a:cs typeface="Trebuchet MS"/>
            </a:endParaRPr>
          </a:p>
        </p:txBody>
      </p:sp>
      <p:sp>
        <p:nvSpPr>
          <p:cNvPr id="6" name="object 6"/>
          <p:cNvSpPr txBox="1"/>
          <p:nvPr/>
        </p:nvSpPr>
        <p:spPr>
          <a:xfrm>
            <a:off x="11278869" y="6472857"/>
            <a:ext cx="216535"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800" y="990663"/>
            <a:ext cx="8743950" cy="5086350"/>
            <a:chOff x="1066800" y="990663"/>
            <a:chExt cx="8743950" cy="5086350"/>
          </a:xfrm>
        </p:grpSpPr>
        <p:sp>
          <p:nvSpPr>
            <p:cNvPr id="3" name="object 3"/>
            <p:cNvSpPr/>
            <p:nvPr/>
          </p:nvSpPr>
          <p:spPr>
            <a:xfrm>
              <a:off x="9353550" y="53625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1066800" y="990663"/>
              <a:ext cx="8467725" cy="4995799"/>
            </a:xfrm>
            <a:prstGeom prst="rect">
              <a:avLst/>
            </a:prstGeom>
          </p:spPr>
        </p:pic>
      </p:grpSp>
      <p:pic>
        <p:nvPicPr>
          <p:cNvPr id="7" name="object 7"/>
          <p:cNvPicPr/>
          <p:nvPr/>
        </p:nvPicPr>
        <p:blipFill>
          <a:blip r:embed="rId3" cstate="print"/>
          <a:stretch>
            <a:fillRect/>
          </a:stretch>
        </p:blipFill>
        <p:spPr>
          <a:xfrm>
            <a:off x="1666875" y="6467475"/>
            <a:ext cx="76200" cy="177800"/>
          </a:xfrm>
          <a:prstGeom prst="rect">
            <a:avLst/>
          </a:prstGeom>
        </p:spPr>
      </p:pic>
      <p:sp>
        <p:nvSpPr>
          <p:cNvPr id="8" name="object 8"/>
          <p:cNvSpPr txBox="1">
            <a:spLocks noGrp="1"/>
          </p:cNvSpPr>
          <p:nvPr>
            <p:ph type="title"/>
          </p:nvPr>
        </p:nvSpPr>
        <p:spPr>
          <a:xfrm>
            <a:off x="654812" y="134873"/>
            <a:ext cx="2444750" cy="756920"/>
          </a:xfrm>
          <a:prstGeom prst="rect">
            <a:avLst/>
          </a:prstGeom>
        </p:spPr>
        <p:txBody>
          <a:bodyPr vert="horz" wrap="square" lIns="0" tIns="12700" rIns="0" bIns="0" rtlCol="0">
            <a:spAutoFit/>
          </a:bodyPr>
          <a:lstStyle/>
          <a:p>
            <a:pPr marL="12700">
              <a:lnSpc>
                <a:spcPct val="100000"/>
              </a:lnSpc>
              <a:spcBef>
                <a:spcPts val="100"/>
              </a:spcBef>
            </a:pPr>
            <a:r>
              <a:rPr sz="4800" b="1" spc="-65" dirty="0">
                <a:latin typeface="Trebuchet MS"/>
                <a:cs typeface="Trebuchet MS"/>
              </a:rPr>
              <a:t>R</a:t>
            </a:r>
            <a:r>
              <a:rPr sz="4800" b="1" spc="-60" dirty="0">
                <a:latin typeface="Trebuchet MS"/>
                <a:cs typeface="Trebuchet MS"/>
              </a:rPr>
              <a:t>E</a:t>
            </a:r>
            <a:r>
              <a:rPr sz="4800" b="1" spc="-70" dirty="0">
                <a:latin typeface="Trebuchet MS"/>
                <a:cs typeface="Trebuchet MS"/>
              </a:rPr>
              <a:t>S</a:t>
            </a:r>
            <a:r>
              <a:rPr sz="4800" b="1" spc="-65" dirty="0">
                <a:latin typeface="Trebuchet MS"/>
                <a:cs typeface="Trebuchet MS"/>
              </a:rPr>
              <a:t>UL</a:t>
            </a:r>
            <a:r>
              <a:rPr sz="4800" b="1" spc="-60" dirty="0">
                <a:latin typeface="Trebuchet MS"/>
                <a:cs typeface="Trebuchet MS"/>
              </a:rPr>
              <a:t>T</a:t>
            </a:r>
            <a:r>
              <a:rPr sz="4800" b="1" dirty="0">
                <a:latin typeface="Trebuchet MS"/>
                <a:cs typeface="Trebuchet MS"/>
              </a:rPr>
              <a:t>S</a:t>
            </a:r>
            <a:endParaRPr sz="4800">
              <a:latin typeface="Trebuchet MS"/>
              <a:cs typeface="Trebuchet MS"/>
            </a:endParaRPr>
          </a:p>
        </p:txBody>
      </p:sp>
      <p:sp>
        <p:nvSpPr>
          <p:cNvPr id="10" name="object 10"/>
          <p:cNvSpPr txBox="1"/>
          <p:nvPr/>
        </p:nvSpPr>
        <p:spPr>
          <a:xfrm>
            <a:off x="1629261" y="6488300"/>
            <a:ext cx="83185" cy="163195"/>
          </a:xfrm>
          <a:prstGeom prst="rect">
            <a:avLst/>
          </a:prstGeom>
        </p:spPr>
        <p:txBody>
          <a:bodyPr vert="horz" wrap="square" lIns="0" tIns="0" rIns="0" bIns="0" rtlCol="0">
            <a:spAutoFit/>
          </a:bodyPr>
          <a:lstStyle/>
          <a:p>
            <a:pPr>
              <a:lnSpc>
                <a:spcPts val="1255"/>
              </a:lnSpc>
            </a:pPr>
            <a:r>
              <a:rPr sz="1100" b="1" spc="-5" dirty="0">
                <a:solidFill>
                  <a:srgbClr val="2C83C3"/>
                </a:solidFill>
                <a:latin typeface="Trebuchet MS"/>
                <a:cs typeface="Trebuchet MS"/>
              </a:rPr>
              <a:t>n</a:t>
            </a:r>
            <a:endParaRPr sz="1100">
              <a:latin typeface="Trebuchet MS"/>
              <a:cs typeface="Trebuchet MS"/>
            </a:endParaRPr>
          </a:p>
        </p:txBody>
      </p:sp>
      <p:sp>
        <p:nvSpPr>
          <p:cNvPr id="11" name="object 11"/>
          <p:cNvSpPr txBox="1"/>
          <p:nvPr/>
        </p:nvSpPr>
        <p:spPr>
          <a:xfrm>
            <a:off x="739851" y="6475600"/>
            <a:ext cx="1765300" cy="188595"/>
          </a:xfrm>
          <a:prstGeom prst="rect">
            <a:avLst/>
          </a:prstGeom>
        </p:spPr>
        <p:txBody>
          <a:bodyPr vert="horz" wrap="square" lIns="0" tIns="4445" rIns="0" bIns="0" rtlCol="0">
            <a:spAutoFit/>
          </a:bodyPr>
          <a:lstStyle/>
          <a:p>
            <a:pPr marL="12700">
              <a:lnSpc>
                <a:spcPct val="100000"/>
              </a:lnSpc>
              <a:spcBef>
                <a:spcPts val="35"/>
              </a:spcBef>
              <a:tabLst>
                <a:tab pos="800100" algn="l"/>
              </a:tabLst>
            </a:pPr>
            <a:r>
              <a:rPr sz="1100" spc="-5" dirty="0">
                <a:solidFill>
                  <a:srgbClr val="2C83C3"/>
                </a:solidFill>
                <a:latin typeface="Trebuchet MS"/>
                <a:cs typeface="Trebuchet MS"/>
              </a:rPr>
              <a:t>3/21/2024	</a:t>
            </a:r>
            <a:r>
              <a:rPr sz="1100" b="1" dirty="0">
                <a:solidFill>
                  <a:srgbClr val="2C83C3"/>
                </a:solidFill>
                <a:latin typeface="Trebuchet MS"/>
                <a:cs typeface="Trebuchet MS"/>
              </a:rPr>
              <a:t>A</a:t>
            </a:r>
            <a:r>
              <a:rPr sz="1100" b="1" spc="280" dirty="0">
                <a:solidFill>
                  <a:srgbClr val="2C83C3"/>
                </a:solidFill>
                <a:latin typeface="Trebuchet MS"/>
                <a:cs typeface="Trebuchet MS"/>
              </a:rPr>
              <a:t> </a:t>
            </a:r>
            <a:r>
              <a:rPr sz="1100" b="1" spc="-5" dirty="0">
                <a:solidFill>
                  <a:srgbClr val="2C83C3"/>
                </a:solidFill>
                <a:latin typeface="Trebuchet MS"/>
                <a:cs typeface="Trebuchet MS"/>
              </a:rPr>
              <a:t>nual</a:t>
            </a:r>
            <a:r>
              <a:rPr sz="1100" b="1" spc="-75" dirty="0">
                <a:solidFill>
                  <a:srgbClr val="2C83C3"/>
                </a:solidFill>
                <a:latin typeface="Trebuchet MS"/>
                <a:cs typeface="Trebuchet MS"/>
              </a:rPr>
              <a:t> </a:t>
            </a:r>
            <a:r>
              <a:rPr sz="1100" b="1" spc="-15" dirty="0">
                <a:solidFill>
                  <a:srgbClr val="2C83C3"/>
                </a:solidFill>
                <a:latin typeface="Trebuchet MS"/>
                <a:cs typeface="Trebuchet MS"/>
              </a:rPr>
              <a:t>Review</a:t>
            </a:r>
            <a:endParaRPr sz="1100">
              <a:latin typeface="Trebuchet MS"/>
              <a:cs typeface="Trebuchet MS"/>
            </a:endParaRPr>
          </a:p>
        </p:txBody>
      </p:sp>
      <p:sp>
        <p:nvSpPr>
          <p:cNvPr id="12" name="object 12"/>
          <p:cNvSpPr txBox="1"/>
          <p:nvPr/>
        </p:nvSpPr>
        <p:spPr>
          <a:xfrm>
            <a:off x="11278869" y="6472857"/>
            <a:ext cx="216535"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a:cs typeface="Trebuchet MS"/>
              </a:rPr>
              <a:t>9</a:t>
            </a:fld>
            <a:endParaRPr sz="1100">
              <a:latin typeface="Trebuchet MS"/>
              <a:cs typeface="Trebuchet MS"/>
            </a:endParaRPr>
          </a:p>
        </p:txBody>
      </p:sp>
      <p:sp>
        <p:nvSpPr>
          <p:cNvPr id="9" name="object 9"/>
          <p:cNvSpPr txBox="1"/>
          <p:nvPr/>
        </p:nvSpPr>
        <p:spPr>
          <a:xfrm>
            <a:off x="682853" y="6109208"/>
            <a:ext cx="728027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548ED4"/>
                </a:solidFill>
                <a:latin typeface="Trebuchet MS"/>
                <a:cs typeface="Trebuchet MS"/>
              </a:rPr>
              <a:t>https://github.com/Sivasankari0510/NaanMudhalvan_GenAI.git</a:t>
            </a:r>
            <a:endParaRPr sz="20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674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Calibri</vt:lpstr>
      <vt:lpstr>Trebuchet MS</vt:lpstr>
      <vt:lpstr>Wingdings</vt:lpstr>
      <vt:lpstr>Office Theme</vt:lpstr>
      <vt:lpstr>DIVYA.K</vt:lpstr>
      <vt:lpstr>AGENDA</vt:lpstr>
      <vt:lpstr>PROBLEM STATEMENT</vt:lpstr>
      <vt:lpstr>PROJECT OVERVIEW</vt:lpstr>
      <vt:lpstr>WHO ARE THE END USERS?</vt:lpstr>
      <vt:lpstr>YOUR SOLUTION AND ITS VALUE PROPOSITION</vt:lpstr>
      <vt:lpstr>THE WOW IN YOUR SOLUTION</vt:lpstr>
      <vt:lpstr>MODELLING Teams cam add wireframes</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vinothini s</dc:creator>
  <cp:lastModifiedBy>Deepa Satheesh</cp:lastModifiedBy>
  <cp:revision>1</cp:revision>
  <dcterms:created xsi:type="dcterms:W3CDTF">2024-04-10T05:51:38Z</dcterms:created>
  <dcterms:modified xsi:type="dcterms:W3CDTF">2024-04-10T06:06:20Z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PowerPoint® 2010</vt:lpwstr>
  </property>
  <property fmtid="{D5CDD505-2E9C-101B-9397-08002B2CF9AE}" pid="4" name="LastSaved">
    <vt:filetime>2024-04-10T00:00:00Z</vt:filetime>
  </property>
</Properties>
</file>