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51" r:id="rId2"/>
    <p:sldId id="362" r:id="rId3"/>
    <p:sldId id="354" r:id="rId4"/>
    <p:sldId id="363" r:id="rId5"/>
    <p:sldId id="356" r:id="rId6"/>
    <p:sldId id="359" r:id="rId7"/>
    <p:sldId id="355" r:id="rId8"/>
    <p:sldId id="257" r:id="rId9"/>
    <p:sldId id="360" r:id="rId10"/>
  </p:sldIdLst>
  <p:sldSz cx="135715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355C"/>
    <a:srgbClr val="31528F"/>
    <a:srgbClr val="1E3253"/>
    <a:srgbClr val="101C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26" autoAdjust="0"/>
  </p:normalViewPr>
  <p:slideViewPr>
    <p:cSldViewPr snapToGrid="0">
      <p:cViewPr varScale="1">
        <p:scale>
          <a:sx n="82" d="100"/>
          <a:sy n="82" d="100"/>
        </p:scale>
        <p:origin x="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B000-8625-408F-B97C-4761BDD907AC}" type="datetimeFigureOut">
              <a:rPr lang="en-US" smtClean="0"/>
              <a:t>9/16/2024</a:t>
            </a:fld>
            <a:endParaRPr lang="en-US"/>
          </a:p>
        </p:txBody>
      </p:sp>
      <p:sp>
        <p:nvSpPr>
          <p:cNvPr id="4" name="Slide Image Placeholder 3"/>
          <p:cNvSpPr>
            <a:spLocks noGrp="1" noRot="1" noChangeAspect="1"/>
          </p:cNvSpPr>
          <p:nvPr>
            <p:ph type="sldImg" idx="2"/>
          </p:nvPr>
        </p:nvSpPr>
        <p:spPr>
          <a:xfrm>
            <a:off x="376238" y="1143000"/>
            <a:ext cx="6105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FF481-922D-4935-993C-91293AC754B9}" type="slidenum">
              <a:rPr lang="en-US" smtClean="0"/>
              <a:t>‹#›</a:t>
            </a:fld>
            <a:endParaRPr lang="en-US"/>
          </a:p>
        </p:txBody>
      </p:sp>
    </p:spTree>
    <p:extLst>
      <p:ext uri="{BB962C8B-B14F-4D97-AF65-F5344CB8AC3E}">
        <p14:creationId xmlns:p14="http://schemas.microsoft.com/office/powerpoint/2010/main" val="3568424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9C7E07-3C67-C64C-8DA0-0404F6303970}"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91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6442" y="1122363"/>
            <a:ext cx="10178654"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696442" y="3602038"/>
            <a:ext cx="101786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0A496-2CBC-4C24-BD98-2F8168CBC206}" type="datetimeFigureOut">
              <a:rPr lang="en-DE" smtClean="0"/>
              <a:t>09/16/2024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35680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0A496-2CBC-4C24-BD98-2F8168CBC206}" type="datetimeFigureOut">
              <a:rPr lang="en-DE" smtClean="0"/>
              <a:t>09/16/2024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176787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2132" y="365125"/>
            <a:ext cx="292636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33043" y="365125"/>
            <a:ext cx="860944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0A496-2CBC-4C24-BD98-2F8168CBC206}" type="datetimeFigureOut">
              <a:rPr lang="en-DE" smtClean="0"/>
              <a:t>09/16/2024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150828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p:nvPr>
        </p:nvSpPr>
        <p:spPr>
          <a:xfrm>
            <a:off x="7087494" y="2116183"/>
            <a:ext cx="6112948"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de-DE" noProof="0"/>
              <a:t>Mastertitelformat bearbeiten</a:t>
            </a:r>
            <a:endParaRPr lang="de-DE" noProof="0" dirty="0"/>
          </a:p>
        </p:txBody>
      </p:sp>
      <p:grpSp>
        <p:nvGrpSpPr>
          <p:cNvPr id="9" name="Gruppieren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789385"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sz="1800" noProof="0"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sz="1800" noProof="0"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de-DE" sz="1800" noProof="0"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p:nvPr>
        </p:nvSpPr>
        <p:spPr>
          <a:xfrm>
            <a:off x="7087494" y="4549554"/>
            <a:ext cx="6112947"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de-DE" noProof="0"/>
              <a:t>Mastertextformat bearbeiten</a:t>
            </a:r>
          </a:p>
        </p:txBody>
      </p:sp>
      <p:cxnSp>
        <p:nvCxnSpPr>
          <p:cNvPr id="13" name="Gerader Verbinder 12">
            <a:extLst>
              <a:ext uri="{FF2B5EF4-FFF2-40B4-BE49-F238E27FC236}">
                <a16:creationId xmlns:a16="http://schemas.microsoft.com/office/drawing/2014/main" id="{A69706A2-3726-FE4E-B923-E75D48597816}"/>
              </a:ext>
            </a:extLst>
          </p:cNvPr>
          <p:cNvCxnSpPr>
            <a:cxnSpLocks/>
          </p:cNvCxnSpPr>
          <p:nvPr userDrawn="1"/>
        </p:nvCxnSpPr>
        <p:spPr>
          <a:xfrm>
            <a:off x="7087494" y="4252111"/>
            <a:ext cx="2375019"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0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0A496-2CBC-4C24-BD98-2F8168CBC206}" type="datetimeFigureOut">
              <a:rPr lang="en-DE" smtClean="0"/>
              <a:t>09/16/2024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188073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5974" y="1709739"/>
            <a:ext cx="11705452"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925974" y="4589464"/>
            <a:ext cx="1170545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0A496-2CBC-4C24-BD98-2F8168CBC206}" type="datetimeFigureOut">
              <a:rPr lang="en-DE" smtClean="0"/>
              <a:t>09/16/2024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89414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33043" y="1825625"/>
            <a:ext cx="576790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70591" y="1825625"/>
            <a:ext cx="576790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0A496-2CBC-4C24-BD98-2F8168CBC206}" type="datetimeFigureOut">
              <a:rPr lang="en-DE" smtClean="0"/>
              <a:t>09/16/2024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41828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4811" y="365126"/>
            <a:ext cx="1170545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4812" y="1681163"/>
            <a:ext cx="57413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34812" y="2505075"/>
            <a:ext cx="574139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0591" y="1681163"/>
            <a:ext cx="576967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870591" y="2505075"/>
            <a:ext cx="576967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60A496-2CBC-4C24-BD98-2F8168CBC206}" type="datetimeFigureOut">
              <a:rPr lang="en-DE" smtClean="0"/>
              <a:t>09/16/2024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333414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0A496-2CBC-4C24-BD98-2F8168CBC206}" type="datetimeFigureOut">
              <a:rPr lang="en-DE" smtClean="0"/>
              <a:t>09/16/2024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253968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0A496-2CBC-4C24-BD98-2F8168CBC206}" type="datetimeFigureOut">
              <a:rPr lang="en-DE" smtClean="0"/>
              <a:t>09/16/2024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395432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4811" y="457200"/>
            <a:ext cx="4377174"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769671" y="987426"/>
            <a:ext cx="687059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4811" y="2057400"/>
            <a:ext cx="437717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0A496-2CBC-4C24-BD98-2F8168CBC206}" type="datetimeFigureOut">
              <a:rPr lang="en-DE" smtClean="0"/>
              <a:t>09/16/2024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235995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4811" y="457200"/>
            <a:ext cx="4377174"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69671" y="987426"/>
            <a:ext cx="687059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34811" y="2057400"/>
            <a:ext cx="437717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0A496-2CBC-4C24-BD98-2F8168CBC206}" type="datetimeFigureOut">
              <a:rPr lang="en-DE" smtClean="0"/>
              <a:t>09/16/2024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2C448119-A929-4738-9D2C-5C6CA550C645}" type="slidenum">
              <a:rPr lang="en-DE" smtClean="0"/>
              <a:t>‹#›</a:t>
            </a:fld>
            <a:endParaRPr lang="en-DE"/>
          </a:p>
        </p:txBody>
      </p:sp>
    </p:spTree>
    <p:extLst>
      <p:ext uri="{BB962C8B-B14F-4D97-AF65-F5344CB8AC3E}">
        <p14:creationId xmlns:p14="http://schemas.microsoft.com/office/powerpoint/2010/main" val="985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3043" y="365126"/>
            <a:ext cx="1170545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33043" y="1825625"/>
            <a:ext cx="117054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3043" y="6356351"/>
            <a:ext cx="30535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0A496-2CBC-4C24-BD98-2F8168CBC206}" type="datetimeFigureOut">
              <a:rPr lang="en-DE" smtClean="0"/>
              <a:t>09/16/2024</a:t>
            </a:fld>
            <a:endParaRPr lang="en-DE"/>
          </a:p>
        </p:txBody>
      </p:sp>
      <p:sp>
        <p:nvSpPr>
          <p:cNvPr id="5" name="Footer Placeholder 4"/>
          <p:cNvSpPr>
            <a:spLocks noGrp="1"/>
          </p:cNvSpPr>
          <p:nvPr>
            <p:ph type="ftr" sz="quarter" idx="3"/>
          </p:nvPr>
        </p:nvSpPr>
        <p:spPr>
          <a:xfrm>
            <a:off x="4495572" y="6356351"/>
            <a:ext cx="458039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9584899" y="6356351"/>
            <a:ext cx="30535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8119-A929-4738-9D2C-5C6CA550C645}" type="slidenum">
              <a:rPr lang="en-DE" smtClean="0"/>
              <a:t>‹#›</a:t>
            </a:fld>
            <a:endParaRPr lang="en-DE"/>
          </a:p>
        </p:txBody>
      </p:sp>
    </p:spTree>
    <p:extLst>
      <p:ext uri="{BB962C8B-B14F-4D97-AF65-F5344CB8AC3E}">
        <p14:creationId xmlns:p14="http://schemas.microsoft.com/office/powerpoint/2010/main" val="2938096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571537"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56814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81642" y="1181639"/>
            <a:ext cx="6858000" cy="4494721"/>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81643" y="1191776"/>
            <a:ext cx="6857999" cy="4494725"/>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96365" y="3359642"/>
            <a:ext cx="2501979" cy="4494727"/>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58509" y="969718"/>
            <a:ext cx="4341686"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81651" y="1171500"/>
            <a:ext cx="6858003" cy="4494720"/>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platzhalter 2">
            <a:extLst>
              <a:ext uri="{FF2B5EF4-FFF2-40B4-BE49-F238E27FC236}">
                <a16:creationId xmlns:a16="http://schemas.microsoft.com/office/drawing/2014/main" id="{F18E61D8-31A3-2D45-8E25-CBE846E26E1C}"/>
              </a:ext>
            </a:extLst>
          </p:cNvPr>
          <p:cNvSpPr>
            <a:spLocks noGrp="1"/>
          </p:cNvSpPr>
          <p:nvPr>
            <p:ph type="body" sz="quarter" idx="11"/>
          </p:nvPr>
        </p:nvSpPr>
        <p:spPr>
          <a:xfrm>
            <a:off x="10211024" y="4682445"/>
            <a:ext cx="2966496" cy="1849120"/>
          </a:xfrm>
          <a:ln w="28575">
            <a:solidFill>
              <a:schemeClr val="accent1">
                <a:lumMod val="50000"/>
              </a:schemeClr>
            </a:solidFill>
          </a:ln>
        </p:spPr>
        <p:txBody>
          <a:bodyPr vert="horz" lIns="91440" tIns="45720" rIns="91440" bIns="45720" rtlCol="0" anchor="ctr">
            <a:normAutofit fontScale="92500" lnSpcReduction="10000"/>
          </a:bodyPr>
          <a:lstStyle/>
          <a:p>
            <a:endParaRPr lang="en-US" sz="1600" b="1" dirty="0">
              <a:solidFill>
                <a:schemeClr val="bg2">
                  <a:lumMod val="50000"/>
                </a:schemeClr>
              </a:solidFill>
              <a:latin typeface="Arial" panose="020B0604020202020204" pitchFamily="34" charset="0"/>
              <a:cs typeface="Arial" panose="020B0604020202020204" pitchFamily="34" charset="0"/>
            </a:endParaRPr>
          </a:p>
          <a:p>
            <a:r>
              <a:rPr lang="en-US" sz="1600" b="1" dirty="0">
                <a:solidFill>
                  <a:schemeClr val="bg2">
                    <a:lumMod val="50000"/>
                  </a:schemeClr>
                </a:solidFill>
                <a:latin typeface="Arial" panose="020B0604020202020204" pitchFamily="34" charset="0"/>
                <a:cs typeface="Arial" panose="020B0604020202020204" pitchFamily="34" charset="0"/>
              </a:rPr>
              <a:t>Arushi - 440554</a:t>
            </a:r>
          </a:p>
          <a:p>
            <a:r>
              <a:rPr lang="en-US" sz="1600" b="1" dirty="0">
                <a:solidFill>
                  <a:schemeClr val="bg2">
                    <a:lumMod val="50000"/>
                  </a:schemeClr>
                </a:solidFill>
                <a:latin typeface="Arial" panose="020B0604020202020204" pitchFamily="34" charset="0"/>
                <a:cs typeface="Arial" panose="020B0604020202020204" pitchFamily="34" charset="0"/>
              </a:rPr>
              <a:t>Bhargav Sridhar - 441060</a:t>
            </a:r>
          </a:p>
          <a:p>
            <a:r>
              <a:rPr lang="en-US" sz="1600" b="1" dirty="0">
                <a:solidFill>
                  <a:schemeClr val="bg2">
                    <a:lumMod val="50000"/>
                  </a:schemeClr>
                </a:solidFill>
                <a:latin typeface="Arial" panose="020B0604020202020204" pitchFamily="34" charset="0"/>
                <a:cs typeface="Arial" panose="020B0604020202020204" pitchFamily="34" charset="0"/>
              </a:rPr>
              <a:t>Divya Khanolkar - 443123</a:t>
            </a:r>
          </a:p>
          <a:p>
            <a:r>
              <a:rPr lang="en-US" sz="1600" b="1" dirty="0">
                <a:solidFill>
                  <a:schemeClr val="bg2">
                    <a:lumMod val="50000"/>
                  </a:schemeClr>
                </a:solidFill>
                <a:latin typeface="Arial" panose="020B0604020202020204" pitchFamily="34" charset="0"/>
                <a:cs typeface="Arial" panose="020B0604020202020204" pitchFamily="34" charset="0"/>
              </a:rPr>
              <a:t>Mohammad Tayyab - 442237</a:t>
            </a:r>
          </a:p>
          <a:p>
            <a:r>
              <a:rPr lang="en-US" sz="1600" b="1" dirty="0">
                <a:solidFill>
                  <a:schemeClr val="bg2">
                    <a:lumMod val="50000"/>
                  </a:schemeClr>
                </a:solidFill>
                <a:latin typeface="Arial" panose="020B0604020202020204" pitchFamily="34" charset="0"/>
                <a:cs typeface="Arial" panose="020B0604020202020204" pitchFamily="34" charset="0"/>
              </a:rPr>
              <a:t>Shreya Umre - 443641</a:t>
            </a:r>
          </a:p>
        </p:txBody>
      </p:sp>
      <p:sp>
        <p:nvSpPr>
          <p:cNvPr id="4" name="Rectangle 3">
            <a:extLst>
              <a:ext uri="{FF2B5EF4-FFF2-40B4-BE49-F238E27FC236}">
                <a16:creationId xmlns:a16="http://schemas.microsoft.com/office/drawing/2014/main" id="{5EEC6C7B-8C28-A6A9-CA75-17951426B1EA}"/>
              </a:ext>
            </a:extLst>
          </p:cNvPr>
          <p:cNvSpPr/>
          <p:nvPr/>
        </p:nvSpPr>
        <p:spPr>
          <a:xfrm>
            <a:off x="5024231" y="2695853"/>
            <a:ext cx="5354320" cy="480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000" b="1" dirty="0">
                <a:solidFill>
                  <a:srgbClr val="A5A5A5">
                    <a:lumMod val="50000"/>
                  </a:srgbClr>
                </a:solidFill>
                <a:latin typeface="Arial" panose="020B0604020202020204" pitchFamily="34" charset="0"/>
                <a:cs typeface="Arial" panose="020B0604020202020204" pitchFamily="34" charset="0"/>
              </a:rPr>
              <a:t>ABC vs XYZ Analysis</a:t>
            </a:r>
            <a:endParaRPr kumimoji="0" lang="en-DE" sz="4000" b="1" i="0" u="none" strike="noStrike" kern="1200" cap="none" spc="0" normalizeH="0" baseline="0" noProof="0" dirty="0">
              <a:ln>
                <a:noFill/>
              </a:ln>
              <a:solidFill>
                <a:srgbClr val="A5A5A5">
                  <a:lumMod val="50000"/>
                </a:srgbClr>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F28D1EC0-6EE0-A157-E38B-4A0BD98344F6}"/>
              </a:ext>
            </a:extLst>
          </p:cNvPr>
          <p:cNvSpPr/>
          <p:nvPr/>
        </p:nvSpPr>
        <p:spPr>
          <a:xfrm>
            <a:off x="10378551" y="4356010"/>
            <a:ext cx="2631441" cy="414077"/>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Group 7</a:t>
            </a:r>
            <a:endParaRPr kumimoji="0" lang="en-DE"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9E26F6E-EE97-56A4-6B3B-2F1212A4D1BF}"/>
              </a:ext>
            </a:extLst>
          </p:cNvPr>
          <p:cNvSpPr txBox="1"/>
          <p:nvPr/>
        </p:nvSpPr>
        <p:spPr>
          <a:xfrm>
            <a:off x="641813" y="1914383"/>
            <a:ext cx="3211072" cy="1261884"/>
          </a:xfrm>
          <a:prstGeom prst="rect">
            <a:avLst/>
          </a:prstGeom>
          <a:noFill/>
        </p:spPr>
        <p:txBody>
          <a:bodyPr wrap="none" rtlCol="0">
            <a:spAutoFit/>
          </a:bodyPr>
          <a:lstStyle/>
          <a:p>
            <a:pPr algn="ctr"/>
            <a:r>
              <a:rPr lang="en-US" sz="2000" b="1" dirty="0">
                <a:solidFill>
                  <a:schemeClr val="bg1">
                    <a:lumMod val="95000"/>
                  </a:schemeClr>
                </a:solidFill>
                <a:latin typeface="Arial" panose="020B0604020202020204" pitchFamily="34" charset="0"/>
                <a:cs typeface="Arial" panose="020B0604020202020204" pitchFamily="34" charset="0"/>
              </a:rPr>
              <a:t>DOSCM</a:t>
            </a:r>
          </a:p>
          <a:p>
            <a:pPr algn="ctr"/>
            <a:endParaRPr lang="en-US" sz="2800" b="1" dirty="0">
              <a:solidFill>
                <a:schemeClr val="bg1">
                  <a:lumMod val="95000"/>
                </a:schemeClr>
              </a:solidFill>
              <a:latin typeface="Arial" panose="020B0604020202020204" pitchFamily="34" charset="0"/>
              <a:cs typeface="Arial" panose="020B0604020202020204" pitchFamily="34" charset="0"/>
            </a:endParaRPr>
          </a:p>
          <a:p>
            <a:pPr algn="ctr"/>
            <a:r>
              <a:rPr lang="en-US" sz="2800" b="1" dirty="0">
                <a:solidFill>
                  <a:schemeClr val="bg1">
                    <a:lumMod val="95000"/>
                  </a:schemeClr>
                </a:solidFill>
                <a:latin typeface="Arial" panose="020B0604020202020204" pitchFamily="34" charset="0"/>
                <a:cs typeface="Arial" panose="020B0604020202020204" pitchFamily="34" charset="0"/>
              </a:rPr>
              <a:t>Group Work 4 &amp; 5</a:t>
            </a:r>
            <a:endParaRPr lang="en-DE" sz="2800"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97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9CF1D-B194-021A-DCB5-0EE2D9B82D45}"/>
              </a:ext>
            </a:extLst>
          </p:cNvPr>
          <p:cNvPicPr>
            <a:picLocks noChangeAspect="1"/>
          </p:cNvPicPr>
          <p:nvPr/>
        </p:nvPicPr>
        <p:blipFill rotWithShape="1">
          <a:blip r:embed="rId2">
            <a:extLst>
              <a:ext uri="{28A0092B-C50C-407E-A947-70E740481C1C}">
                <a14:useLocalDpi xmlns:a14="http://schemas.microsoft.com/office/drawing/2010/main" val="0"/>
              </a:ext>
            </a:extLst>
          </a:blip>
          <a:srcRect l="5688" t="8078" r="7884" b="3658"/>
          <a:stretch/>
        </p:blipFill>
        <p:spPr>
          <a:xfrm>
            <a:off x="287539" y="1350761"/>
            <a:ext cx="8088151" cy="4404877"/>
          </a:xfrm>
          <a:prstGeom prst="rect">
            <a:avLst/>
          </a:prstGeom>
        </p:spPr>
      </p:pic>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Observations</a:t>
            </a:r>
            <a:endParaRPr lang="en-DE"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867C208-85C4-E4B4-4FEB-3E9C89DEC127}"/>
              </a:ext>
            </a:extLst>
          </p:cNvPr>
          <p:cNvSpPr/>
          <p:nvPr/>
        </p:nvSpPr>
        <p:spPr>
          <a:xfrm>
            <a:off x="8618931" y="2140829"/>
            <a:ext cx="4665068" cy="2824739"/>
          </a:xfrm>
          <a:prstGeom prst="rect">
            <a:avLst/>
          </a:prstGeom>
          <a:solidFill>
            <a:schemeClr val="accent1">
              <a:lumMod val="50000"/>
            </a:schemeClr>
          </a:solid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Customers: </a:t>
            </a:r>
            <a:r>
              <a:rPr lang="en-US" sz="1200" b="1" dirty="0">
                <a:solidFill>
                  <a:schemeClr val="bg1"/>
                </a:solidFill>
                <a:effectLst/>
                <a:latin typeface="Arial" panose="020B0604020202020204" pitchFamily="34" charset="0"/>
                <a:cs typeface="Arial" panose="020B0604020202020204" pitchFamily="34" charset="0"/>
              </a:rPr>
              <a:t>640</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Articles: </a:t>
            </a:r>
            <a:r>
              <a:rPr lang="en-US" sz="1200" b="1" dirty="0">
                <a:solidFill>
                  <a:schemeClr val="bg1"/>
                </a:solidFill>
                <a:latin typeface="Arial" panose="020B0604020202020204" pitchFamily="34" charset="0"/>
                <a:cs typeface="Arial" panose="020B0604020202020204" pitchFamily="34" charset="0"/>
              </a:rPr>
              <a:t>176</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Most Sold Product: </a:t>
            </a:r>
            <a:r>
              <a:rPr lang="en-US" sz="1200" b="1" dirty="0">
                <a:solidFill>
                  <a:schemeClr val="bg1"/>
                </a:solidFill>
                <a:effectLst/>
                <a:latin typeface="Arial" panose="020B0604020202020204" pitchFamily="34" charset="0"/>
                <a:cs typeface="Arial" panose="020B0604020202020204" pitchFamily="34" charset="0"/>
              </a:rPr>
              <a:t>10408</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Avg. Products Sold per Day</a:t>
            </a:r>
            <a:r>
              <a:rPr lang="en-US" sz="1200" dirty="0">
                <a:solidFill>
                  <a:schemeClr val="bg1"/>
                </a:solidFill>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71</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Total Sales till Date</a:t>
            </a:r>
            <a:r>
              <a:rPr lang="en-US" sz="1200" dirty="0">
                <a:solidFill>
                  <a:schemeClr val="bg1"/>
                </a:solidFill>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10080326</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most number of units/day: </a:t>
            </a:r>
            <a:r>
              <a:rPr lang="en-US" sz="1200" b="1" dirty="0">
                <a:solidFill>
                  <a:schemeClr val="bg1"/>
                </a:solidFill>
                <a:latin typeface="Arial" panose="020B0604020202020204" pitchFamily="34" charset="0"/>
                <a:cs typeface="Arial" panose="020B0604020202020204" pitchFamily="34" charset="0"/>
              </a:rPr>
              <a:t>10003</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maximum number of units for a single day: </a:t>
            </a:r>
            <a:r>
              <a:rPr lang="en-US" sz="1200" b="1" dirty="0">
                <a:solidFill>
                  <a:schemeClr val="bg1"/>
                </a:solidFill>
                <a:latin typeface="Arial" panose="020B0604020202020204" pitchFamily="34" charset="0"/>
                <a:cs typeface="Arial" panose="020B0604020202020204" pitchFamily="34" charset="0"/>
              </a:rPr>
              <a:t>10100</a:t>
            </a:r>
          </a:p>
          <a:p>
            <a:pPr marL="285750" indent="-2857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However, the product sold most in the quarter, i.e., </a:t>
            </a:r>
            <a:r>
              <a:rPr lang="en-US" sz="1200" b="1" dirty="0">
                <a:solidFill>
                  <a:schemeClr val="bg1"/>
                </a:solidFill>
                <a:latin typeface="Arial" panose="020B0604020202020204" pitchFamily="34" charset="0"/>
                <a:cs typeface="Arial" panose="020B0604020202020204" pitchFamily="34" charset="0"/>
              </a:rPr>
              <a:t>10408</a:t>
            </a:r>
            <a:r>
              <a:rPr lang="en-US" sz="1200" dirty="0">
                <a:solidFill>
                  <a:schemeClr val="bg1"/>
                </a:solidFill>
                <a:latin typeface="Arial" panose="020B0604020202020204" pitchFamily="34" charset="0"/>
                <a:cs typeface="Arial" panose="020B0604020202020204" pitchFamily="34" charset="0"/>
              </a:rPr>
              <a:t>, was never the highest sold product on any single day!</a:t>
            </a:r>
            <a:endParaRPr lang="en-IN"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34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ABC Analysis for Top 50 Articles</a:t>
            </a:r>
            <a:endParaRPr lang="en-DE"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157A389-9E51-23D7-43C9-2D720478A786}"/>
              </a:ext>
            </a:extLst>
          </p:cNvPr>
          <p:cNvPicPr>
            <a:picLocks noChangeAspect="1"/>
          </p:cNvPicPr>
          <p:nvPr/>
        </p:nvPicPr>
        <p:blipFill rotWithShape="1">
          <a:blip r:embed="rId2">
            <a:extLst>
              <a:ext uri="{28A0092B-C50C-407E-A947-70E740481C1C}">
                <a14:useLocalDpi xmlns:a14="http://schemas.microsoft.com/office/drawing/2010/main" val="0"/>
              </a:ext>
            </a:extLst>
          </a:blip>
          <a:srcRect l="9618" t="9524" r="6935" b="3402"/>
          <a:stretch/>
        </p:blipFill>
        <p:spPr>
          <a:xfrm>
            <a:off x="213360" y="1255976"/>
            <a:ext cx="8270240" cy="4794342"/>
          </a:xfrm>
          <a:prstGeom prst="rect">
            <a:avLst/>
          </a:prstGeom>
        </p:spPr>
      </p:pic>
      <p:sp>
        <p:nvSpPr>
          <p:cNvPr id="7" name="Rectangle 6">
            <a:extLst>
              <a:ext uri="{FF2B5EF4-FFF2-40B4-BE49-F238E27FC236}">
                <a16:creationId xmlns:a16="http://schemas.microsoft.com/office/drawing/2014/main" id="{F9B0996E-5784-4787-DE0A-83EE3D866625}"/>
              </a:ext>
            </a:extLst>
          </p:cNvPr>
          <p:cNvSpPr/>
          <p:nvPr/>
        </p:nvSpPr>
        <p:spPr>
          <a:xfrm>
            <a:off x="8618931" y="2140829"/>
            <a:ext cx="4665068" cy="2824739"/>
          </a:xfrm>
          <a:prstGeom prst="rect">
            <a:avLst/>
          </a:prstGeom>
          <a:solidFill>
            <a:schemeClr val="accent1">
              <a:lumMod val="50000"/>
            </a:schemeClr>
          </a:solid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Customers: </a:t>
            </a:r>
            <a:r>
              <a:rPr lang="en-US" sz="1200" b="1" dirty="0">
                <a:solidFill>
                  <a:schemeClr val="bg1"/>
                </a:solidFill>
                <a:effectLst/>
                <a:latin typeface="Arial" panose="020B0604020202020204" pitchFamily="34" charset="0"/>
                <a:cs typeface="Arial" panose="020B0604020202020204" pitchFamily="34" charset="0"/>
              </a:rPr>
              <a:t>640</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Articles: </a:t>
            </a:r>
            <a:r>
              <a:rPr lang="en-US" sz="1200" b="1" dirty="0">
                <a:solidFill>
                  <a:schemeClr val="bg1"/>
                </a:solidFill>
                <a:latin typeface="Arial" panose="020B0604020202020204" pitchFamily="34" charset="0"/>
                <a:cs typeface="Arial" panose="020B0604020202020204" pitchFamily="34" charset="0"/>
              </a:rPr>
              <a:t>176</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Most Sold Product: </a:t>
            </a:r>
            <a:r>
              <a:rPr lang="en-US" sz="1200" b="1" dirty="0">
                <a:solidFill>
                  <a:schemeClr val="bg1"/>
                </a:solidFill>
                <a:effectLst/>
                <a:latin typeface="Arial" panose="020B0604020202020204" pitchFamily="34" charset="0"/>
                <a:cs typeface="Arial" panose="020B0604020202020204" pitchFamily="34" charset="0"/>
              </a:rPr>
              <a:t>10408</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Avg. Products Sold per Day</a:t>
            </a:r>
            <a:r>
              <a:rPr lang="en-US" sz="1200" dirty="0">
                <a:solidFill>
                  <a:schemeClr val="bg1"/>
                </a:solidFill>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71</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Total Sales till Date</a:t>
            </a:r>
            <a:r>
              <a:rPr lang="en-US" sz="1200" dirty="0">
                <a:solidFill>
                  <a:schemeClr val="bg1"/>
                </a:solidFill>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10080326</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most number of units/day: </a:t>
            </a:r>
            <a:r>
              <a:rPr lang="en-US" sz="1200" b="1" dirty="0">
                <a:solidFill>
                  <a:schemeClr val="bg1"/>
                </a:solidFill>
                <a:latin typeface="Arial" panose="020B0604020202020204" pitchFamily="34" charset="0"/>
                <a:cs typeface="Arial" panose="020B0604020202020204" pitchFamily="34" charset="0"/>
              </a:rPr>
              <a:t>10003</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maximum number of units for a single day: </a:t>
            </a:r>
            <a:r>
              <a:rPr lang="en-US" sz="1200" b="1" dirty="0">
                <a:solidFill>
                  <a:schemeClr val="bg1"/>
                </a:solidFill>
                <a:latin typeface="Arial" panose="020B0604020202020204" pitchFamily="34" charset="0"/>
                <a:cs typeface="Arial" panose="020B0604020202020204" pitchFamily="34" charset="0"/>
              </a:rPr>
              <a:t>10100</a:t>
            </a:r>
          </a:p>
          <a:p>
            <a:pPr marL="285750" indent="-2857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However, the product sold most in the quarter, i.e., </a:t>
            </a:r>
            <a:r>
              <a:rPr lang="en-US" sz="1200" b="1" dirty="0">
                <a:solidFill>
                  <a:schemeClr val="bg1"/>
                </a:solidFill>
                <a:latin typeface="Arial" panose="020B0604020202020204" pitchFamily="34" charset="0"/>
                <a:cs typeface="Arial" panose="020B0604020202020204" pitchFamily="34" charset="0"/>
              </a:rPr>
              <a:t>10408</a:t>
            </a:r>
            <a:r>
              <a:rPr lang="en-US" sz="1200" dirty="0">
                <a:solidFill>
                  <a:schemeClr val="bg1"/>
                </a:solidFill>
                <a:latin typeface="Arial" panose="020B0604020202020204" pitchFamily="34" charset="0"/>
                <a:cs typeface="Arial" panose="020B0604020202020204" pitchFamily="34" charset="0"/>
              </a:rPr>
              <a:t>, was never the highest sold product on any single day!</a:t>
            </a:r>
            <a:endParaRPr lang="en-IN"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52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ABC Analysis for Top 50 Customers</a:t>
            </a:r>
            <a:endParaRPr lang="en-DE"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9B0996E-5784-4787-DE0A-83EE3D866625}"/>
              </a:ext>
            </a:extLst>
          </p:cNvPr>
          <p:cNvSpPr/>
          <p:nvPr/>
        </p:nvSpPr>
        <p:spPr>
          <a:xfrm>
            <a:off x="8618931" y="2140829"/>
            <a:ext cx="4665068" cy="2824739"/>
          </a:xfrm>
          <a:prstGeom prst="rect">
            <a:avLst/>
          </a:prstGeom>
          <a:solidFill>
            <a:schemeClr val="accent1">
              <a:lumMod val="50000"/>
            </a:schemeClr>
          </a:solid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Customers: </a:t>
            </a:r>
            <a:r>
              <a:rPr lang="en-US" sz="1200" b="1" dirty="0">
                <a:solidFill>
                  <a:schemeClr val="bg1"/>
                </a:solidFill>
                <a:effectLst/>
                <a:latin typeface="Arial" panose="020B0604020202020204" pitchFamily="34" charset="0"/>
                <a:cs typeface="Arial" panose="020B0604020202020204" pitchFamily="34" charset="0"/>
              </a:rPr>
              <a:t>640</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Number of Unique Articles: </a:t>
            </a:r>
            <a:r>
              <a:rPr lang="en-US" sz="1200" b="1" dirty="0">
                <a:solidFill>
                  <a:schemeClr val="bg1"/>
                </a:solidFill>
                <a:latin typeface="Arial" panose="020B0604020202020204" pitchFamily="34" charset="0"/>
                <a:cs typeface="Arial" panose="020B0604020202020204" pitchFamily="34" charset="0"/>
              </a:rPr>
              <a:t>176</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Most Sold Product: </a:t>
            </a:r>
            <a:r>
              <a:rPr lang="en-US" sz="1200" b="1" dirty="0">
                <a:solidFill>
                  <a:schemeClr val="bg1"/>
                </a:solidFill>
                <a:effectLst/>
                <a:latin typeface="Arial" panose="020B0604020202020204" pitchFamily="34" charset="0"/>
                <a:cs typeface="Arial" panose="020B0604020202020204" pitchFamily="34" charset="0"/>
              </a:rPr>
              <a:t>10408</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Avg. Products Sold per Day</a:t>
            </a:r>
            <a:r>
              <a:rPr lang="en-US" sz="1200" dirty="0">
                <a:solidFill>
                  <a:schemeClr val="bg1"/>
                </a:solidFill>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71</a:t>
            </a:r>
          </a:p>
          <a:p>
            <a:pPr>
              <a:lnSpc>
                <a:spcPct val="150000"/>
              </a:lnSpc>
            </a:pPr>
            <a:r>
              <a:rPr lang="en-US" sz="1200" b="0" dirty="0">
                <a:solidFill>
                  <a:schemeClr val="bg1"/>
                </a:solidFill>
                <a:effectLst/>
                <a:latin typeface="Arial" panose="020B0604020202020204" pitchFamily="34" charset="0"/>
                <a:cs typeface="Arial" panose="020B0604020202020204" pitchFamily="34" charset="0"/>
              </a:rPr>
              <a:t>Total Sales till Date</a:t>
            </a:r>
            <a:r>
              <a:rPr lang="en-US" sz="1200" dirty="0">
                <a:solidFill>
                  <a:schemeClr val="bg1"/>
                </a:solidFill>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10080326</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most number of units/day: </a:t>
            </a:r>
            <a:r>
              <a:rPr lang="en-US" sz="1200" b="1" dirty="0">
                <a:solidFill>
                  <a:schemeClr val="bg1"/>
                </a:solidFill>
                <a:latin typeface="Arial" panose="020B0604020202020204" pitchFamily="34" charset="0"/>
                <a:cs typeface="Arial" panose="020B0604020202020204" pitchFamily="34" charset="0"/>
              </a:rPr>
              <a:t>10003</a:t>
            </a:r>
          </a:p>
          <a:p>
            <a:pPr>
              <a:lnSpc>
                <a:spcPct val="150000"/>
              </a:lnSpc>
            </a:pPr>
            <a:r>
              <a:rPr lang="en-US" sz="1200" dirty="0">
                <a:solidFill>
                  <a:schemeClr val="bg1"/>
                </a:solidFill>
                <a:latin typeface="Arial" panose="020B0604020202020204" pitchFamily="34" charset="0"/>
                <a:cs typeface="Arial" panose="020B0604020202020204" pitchFamily="34" charset="0"/>
              </a:rPr>
              <a:t>Product sold the maximum number of units for a single day: </a:t>
            </a:r>
            <a:r>
              <a:rPr lang="en-US" sz="1200" b="1" dirty="0">
                <a:solidFill>
                  <a:schemeClr val="bg1"/>
                </a:solidFill>
                <a:latin typeface="Arial" panose="020B0604020202020204" pitchFamily="34" charset="0"/>
                <a:cs typeface="Arial" panose="020B0604020202020204" pitchFamily="34" charset="0"/>
              </a:rPr>
              <a:t>10100</a:t>
            </a:r>
          </a:p>
          <a:p>
            <a:pPr marL="285750" indent="-28575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However, the product sold most in the quarter, i.e., </a:t>
            </a:r>
            <a:r>
              <a:rPr lang="en-US" sz="1200" b="1" dirty="0">
                <a:solidFill>
                  <a:schemeClr val="bg1"/>
                </a:solidFill>
                <a:latin typeface="Arial" panose="020B0604020202020204" pitchFamily="34" charset="0"/>
                <a:cs typeface="Arial" panose="020B0604020202020204" pitchFamily="34" charset="0"/>
              </a:rPr>
              <a:t>10408</a:t>
            </a:r>
            <a:r>
              <a:rPr lang="en-US" sz="1200" dirty="0">
                <a:solidFill>
                  <a:schemeClr val="bg1"/>
                </a:solidFill>
                <a:latin typeface="Arial" panose="020B0604020202020204" pitchFamily="34" charset="0"/>
                <a:cs typeface="Arial" panose="020B0604020202020204" pitchFamily="34" charset="0"/>
              </a:rPr>
              <a:t>, was never the highest sold product on any single day!</a:t>
            </a:r>
            <a:endParaRPr lang="en-IN" sz="12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C8EC8A-1C69-E0F6-68FF-1D9705C32703}"/>
              </a:ext>
            </a:extLst>
          </p:cNvPr>
          <p:cNvPicPr>
            <a:picLocks noChangeAspect="1"/>
          </p:cNvPicPr>
          <p:nvPr/>
        </p:nvPicPr>
        <p:blipFill rotWithShape="1">
          <a:blip r:embed="rId2">
            <a:extLst>
              <a:ext uri="{28A0092B-C50C-407E-A947-70E740481C1C}">
                <a14:useLocalDpi xmlns:a14="http://schemas.microsoft.com/office/drawing/2010/main" val="0"/>
              </a:ext>
            </a:extLst>
          </a:blip>
          <a:srcRect l="9617" t="9524" r="6499"/>
          <a:stretch/>
        </p:blipFill>
        <p:spPr>
          <a:xfrm>
            <a:off x="287539" y="1248425"/>
            <a:ext cx="8119807" cy="4865495"/>
          </a:xfrm>
          <a:prstGeom prst="rect">
            <a:avLst/>
          </a:prstGeom>
        </p:spPr>
      </p:pic>
    </p:spTree>
    <p:extLst>
      <p:ext uri="{BB962C8B-B14F-4D97-AF65-F5344CB8AC3E}">
        <p14:creationId xmlns:p14="http://schemas.microsoft.com/office/powerpoint/2010/main" val="13809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XYZ Analysis</a:t>
            </a:r>
            <a:endParaRPr lang="en-DE"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B9997B57-758D-620F-80CE-8170C8F909AF}"/>
              </a:ext>
            </a:extLst>
          </p:cNvPr>
          <p:cNvCxnSpPr>
            <a:cxnSpLocks/>
          </p:cNvCxnSpPr>
          <p:nvPr/>
        </p:nvCxnSpPr>
        <p:spPr>
          <a:xfrm>
            <a:off x="6633300" y="1364702"/>
            <a:ext cx="0" cy="408980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DEE82BF-2E57-1E28-1FD3-31208923A5F3}"/>
              </a:ext>
            </a:extLst>
          </p:cNvPr>
          <p:cNvSpPr/>
          <p:nvPr/>
        </p:nvSpPr>
        <p:spPr>
          <a:xfrm>
            <a:off x="3118342" y="5805965"/>
            <a:ext cx="7029915" cy="4828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Category X has 44% articles providing 70.28% of total sales.</a:t>
            </a:r>
            <a:endParaRPr lang="en-US" sz="1600" dirty="0"/>
          </a:p>
        </p:txBody>
      </p:sp>
      <p:pic>
        <p:nvPicPr>
          <p:cNvPr id="7" name="Picture 6">
            <a:extLst>
              <a:ext uri="{FF2B5EF4-FFF2-40B4-BE49-F238E27FC236}">
                <a16:creationId xmlns:a16="http://schemas.microsoft.com/office/drawing/2014/main" id="{8A5AFE5A-EF2C-ECC9-92A9-8183838DA5D7}"/>
              </a:ext>
            </a:extLst>
          </p:cNvPr>
          <p:cNvPicPr>
            <a:picLocks noChangeAspect="1"/>
          </p:cNvPicPr>
          <p:nvPr/>
        </p:nvPicPr>
        <p:blipFill>
          <a:blip r:embed="rId2"/>
          <a:stretch>
            <a:fillRect/>
          </a:stretch>
        </p:blipFill>
        <p:spPr>
          <a:xfrm>
            <a:off x="7134436" y="1443555"/>
            <a:ext cx="5786620" cy="3716833"/>
          </a:xfrm>
          <a:prstGeom prst="rect">
            <a:avLst/>
          </a:prstGeom>
        </p:spPr>
      </p:pic>
      <p:pic>
        <p:nvPicPr>
          <p:cNvPr id="8" name="Picture 7">
            <a:extLst>
              <a:ext uri="{FF2B5EF4-FFF2-40B4-BE49-F238E27FC236}">
                <a16:creationId xmlns:a16="http://schemas.microsoft.com/office/drawing/2014/main" id="{4DEBAE95-A8BF-A925-64D6-3DD04F82D95C}"/>
              </a:ext>
            </a:extLst>
          </p:cNvPr>
          <p:cNvPicPr>
            <a:picLocks noChangeAspect="1"/>
          </p:cNvPicPr>
          <p:nvPr/>
        </p:nvPicPr>
        <p:blipFill>
          <a:blip r:embed="rId3"/>
          <a:stretch>
            <a:fillRect/>
          </a:stretch>
        </p:blipFill>
        <p:spPr>
          <a:xfrm>
            <a:off x="860381" y="1364702"/>
            <a:ext cx="4957864" cy="3795686"/>
          </a:xfrm>
          <a:prstGeom prst="rect">
            <a:avLst/>
          </a:prstGeom>
        </p:spPr>
      </p:pic>
    </p:spTree>
    <p:extLst>
      <p:ext uri="{BB962C8B-B14F-4D97-AF65-F5344CB8AC3E}">
        <p14:creationId xmlns:p14="http://schemas.microsoft.com/office/powerpoint/2010/main" val="161314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Time vs Sales</a:t>
            </a:r>
            <a:endParaRPr lang="en-DE"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B9997B57-758D-620F-80CE-8170C8F909AF}"/>
              </a:ext>
            </a:extLst>
          </p:cNvPr>
          <p:cNvCxnSpPr>
            <a:cxnSpLocks/>
          </p:cNvCxnSpPr>
          <p:nvPr/>
        </p:nvCxnSpPr>
        <p:spPr>
          <a:xfrm>
            <a:off x="5974080" y="854340"/>
            <a:ext cx="0" cy="563152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7441D32-B274-99E4-8754-FD1E50832609}"/>
              </a:ext>
            </a:extLst>
          </p:cNvPr>
          <p:cNvPicPr>
            <a:picLocks noChangeAspect="1"/>
          </p:cNvPicPr>
          <p:nvPr/>
        </p:nvPicPr>
        <p:blipFill rotWithShape="1">
          <a:blip r:embed="rId2"/>
          <a:srcRect t="6269"/>
          <a:stretch/>
        </p:blipFill>
        <p:spPr>
          <a:xfrm>
            <a:off x="287539" y="1552800"/>
            <a:ext cx="5374929" cy="3146789"/>
          </a:xfrm>
          <a:prstGeom prst="rect">
            <a:avLst/>
          </a:prstGeom>
        </p:spPr>
      </p:pic>
      <p:sp>
        <p:nvSpPr>
          <p:cNvPr id="10" name="Rectangle 9">
            <a:extLst>
              <a:ext uri="{FF2B5EF4-FFF2-40B4-BE49-F238E27FC236}">
                <a16:creationId xmlns:a16="http://schemas.microsoft.com/office/drawing/2014/main" id="{AD0D6D55-CFD0-3700-9FA2-CCC982D14233}"/>
              </a:ext>
            </a:extLst>
          </p:cNvPr>
          <p:cNvSpPr/>
          <p:nvPr/>
        </p:nvSpPr>
        <p:spPr>
          <a:xfrm>
            <a:off x="287539" y="5425600"/>
            <a:ext cx="5374929" cy="762548"/>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Monthly trend across classes is similar, and the highest sales is seen in May, June and August (Quarter 2).</a:t>
            </a:r>
            <a:endParaRPr lang="en-US" sz="1600" dirty="0"/>
          </a:p>
        </p:txBody>
      </p:sp>
      <p:sp>
        <p:nvSpPr>
          <p:cNvPr id="12" name="Rectangle 11">
            <a:extLst>
              <a:ext uri="{FF2B5EF4-FFF2-40B4-BE49-F238E27FC236}">
                <a16:creationId xmlns:a16="http://schemas.microsoft.com/office/drawing/2014/main" id="{0B2A19DC-91C2-0A2A-C23B-91B7D84FE5BF}"/>
              </a:ext>
            </a:extLst>
          </p:cNvPr>
          <p:cNvSpPr/>
          <p:nvPr/>
        </p:nvSpPr>
        <p:spPr>
          <a:xfrm>
            <a:off x="7065870" y="5425601"/>
            <a:ext cx="5374929" cy="762548"/>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Sales on week days is comparatively higher than the weekends.</a:t>
            </a:r>
            <a:endParaRPr lang="en-US" sz="1600" dirty="0"/>
          </a:p>
        </p:txBody>
      </p:sp>
      <p:pic>
        <p:nvPicPr>
          <p:cNvPr id="5" name="Picture 4">
            <a:extLst>
              <a:ext uri="{FF2B5EF4-FFF2-40B4-BE49-F238E27FC236}">
                <a16:creationId xmlns:a16="http://schemas.microsoft.com/office/drawing/2014/main" id="{0D6B8756-88C4-63D5-A1A2-F949BCD80455}"/>
              </a:ext>
            </a:extLst>
          </p:cNvPr>
          <p:cNvPicPr>
            <a:picLocks noChangeAspect="1"/>
          </p:cNvPicPr>
          <p:nvPr/>
        </p:nvPicPr>
        <p:blipFill>
          <a:blip r:embed="rId3"/>
          <a:stretch>
            <a:fillRect/>
          </a:stretch>
        </p:blipFill>
        <p:spPr>
          <a:xfrm>
            <a:off x="6285693" y="1275907"/>
            <a:ext cx="6801098" cy="3423682"/>
          </a:xfrm>
          <a:prstGeom prst="rect">
            <a:avLst/>
          </a:prstGeom>
        </p:spPr>
      </p:pic>
    </p:spTree>
    <p:extLst>
      <p:ext uri="{BB962C8B-B14F-4D97-AF65-F5344CB8AC3E}">
        <p14:creationId xmlns:p14="http://schemas.microsoft.com/office/powerpoint/2010/main" val="396570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Time vs Sales</a:t>
            </a:r>
            <a:endParaRPr lang="en-DE" b="1"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1410E3A2-94F2-B79B-E17C-26BAADBA2092}"/>
              </a:ext>
            </a:extLst>
          </p:cNvPr>
          <p:cNvSpPr/>
          <p:nvPr/>
        </p:nvSpPr>
        <p:spPr>
          <a:xfrm>
            <a:off x="6613863" y="3924414"/>
            <a:ext cx="2923542" cy="395808"/>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t>5 most variable articles</a:t>
            </a:r>
            <a:endParaRPr lang="en-US" sz="1400" dirty="0"/>
          </a:p>
        </p:txBody>
      </p:sp>
      <p:sp>
        <p:nvSpPr>
          <p:cNvPr id="16" name="Rectangle 15">
            <a:extLst>
              <a:ext uri="{FF2B5EF4-FFF2-40B4-BE49-F238E27FC236}">
                <a16:creationId xmlns:a16="http://schemas.microsoft.com/office/drawing/2014/main" id="{30DC3917-7F1F-98A1-9F6C-3747B8178439}"/>
              </a:ext>
            </a:extLst>
          </p:cNvPr>
          <p:cNvSpPr/>
          <p:nvPr/>
        </p:nvSpPr>
        <p:spPr>
          <a:xfrm>
            <a:off x="9953905" y="3924413"/>
            <a:ext cx="2780696" cy="42438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t>5 least variable articles</a:t>
            </a:r>
            <a:endParaRPr lang="en-US" sz="1400" dirty="0"/>
          </a:p>
        </p:txBody>
      </p:sp>
      <p:cxnSp>
        <p:nvCxnSpPr>
          <p:cNvPr id="23" name="Straight Connector 22">
            <a:extLst>
              <a:ext uri="{FF2B5EF4-FFF2-40B4-BE49-F238E27FC236}">
                <a16:creationId xmlns:a16="http://schemas.microsoft.com/office/drawing/2014/main" id="{8FE951E2-1DF4-55EF-062E-544754FEE64A}"/>
              </a:ext>
            </a:extLst>
          </p:cNvPr>
          <p:cNvCxnSpPr/>
          <p:nvPr/>
        </p:nvCxnSpPr>
        <p:spPr>
          <a:xfrm>
            <a:off x="6197363" y="773691"/>
            <a:ext cx="0" cy="58725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3EBE51-58D8-14FE-4E64-9203A7E5D69C}"/>
              </a:ext>
            </a:extLst>
          </p:cNvPr>
          <p:cNvCxnSpPr>
            <a:cxnSpLocks/>
          </p:cNvCxnSpPr>
          <p:nvPr/>
        </p:nvCxnSpPr>
        <p:spPr>
          <a:xfrm flipH="1" flipV="1">
            <a:off x="568960" y="3709954"/>
            <a:ext cx="12612159" cy="16443"/>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F2A6E36-E877-D453-450E-37527E64C84D}"/>
              </a:ext>
            </a:extLst>
          </p:cNvPr>
          <p:cNvPicPr>
            <a:picLocks noChangeAspect="1"/>
          </p:cNvPicPr>
          <p:nvPr/>
        </p:nvPicPr>
        <p:blipFill>
          <a:blip r:embed="rId2"/>
          <a:stretch>
            <a:fillRect/>
          </a:stretch>
        </p:blipFill>
        <p:spPr>
          <a:xfrm>
            <a:off x="492248" y="3837017"/>
            <a:ext cx="5288615" cy="2965488"/>
          </a:xfrm>
          <a:prstGeom prst="rect">
            <a:avLst/>
          </a:prstGeom>
        </p:spPr>
      </p:pic>
      <p:pic>
        <p:nvPicPr>
          <p:cNvPr id="5" name="Picture 4">
            <a:extLst>
              <a:ext uri="{FF2B5EF4-FFF2-40B4-BE49-F238E27FC236}">
                <a16:creationId xmlns:a16="http://schemas.microsoft.com/office/drawing/2014/main" id="{EC212982-303E-088E-7155-6C658852D31F}"/>
              </a:ext>
            </a:extLst>
          </p:cNvPr>
          <p:cNvPicPr>
            <a:picLocks noChangeAspect="1"/>
          </p:cNvPicPr>
          <p:nvPr/>
        </p:nvPicPr>
        <p:blipFill>
          <a:blip r:embed="rId3"/>
          <a:stretch>
            <a:fillRect/>
          </a:stretch>
        </p:blipFill>
        <p:spPr>
          <a:xfrm>
            <a:off x="506675" y="757617"/>
            <a:ext cx="5235244" cy="2841717"/>
          </a:xfrm>
          <a:prstGeom prst="rect">
            <a:avLst/>
          </a:prstGeom>
        </p:spPr>
      </p:pic>
      <p:pic>
        <p:nvPicPr>
          <p:cNvPr id="6" name="Picture 5">
            <a:extLst>
              <a:ext uri="{FF2B5EF4-FFF2-40B4-BE49-F238E27FC236}">
                <a16:creationId xmlns:a16="http://schemas.microsoft.com/office/drawing/2014/main" id="{4BE6809E-FBFE-0BBF-C895-EB929FA9A9A6}"/>
              </a:ext>
            </a:extLst>
          </p:cNvPr>
          <p:cNvPicPr>
            <a:picLocks noChangeAspect="1"/>
          </p:cNvPicPr>
          <p:nvPr/>
        </p:nvPicPr>
        <p:blipFill>
          <a:blip r:embed="rId4"/>
          <a:stretch>
            <a:fillRect/>
          </a:stretch>
        </p:blipFill>
        <p:spPr>
          <a:xfrm>
            <a:off x="7329250" y="675879"/>
            <a:ext cx="5235244" cy="2920765"/>
          </a:xfrm>
          <a:prstGeom prst="rect">
            <a:avLst/>
          </a:prstGeom>
        </p:spPr>
      </p:pic>
      <p:pic>
        <p:nvPicPr>
          <p:cNvPr id="7" name="Picture 6">
            <a:extLst>
              <a:ext uri="{FF2B5EF4-FFF2-40B4-BE49-F238E27FC236}">
                <a16:creationId xmlns:a16="http://schemas.microsoft.com/office/drawing/2014/main" id="{41C188E5-51B9-3E21-785D-40915A0372D2}"/>
              </a:ext>
            </a:extLst>
          </p:cNvPr>
          <p:cNvPicPr>
            <a:picLocks noChangeAspect="1"/>
          </p:cNvPicPr>
          <p:nvPr/>
        </p:nvPicPr>
        <p:blipFill>
          <a:blip r:embed="rId5"/>
          <a:stretch>
            <a:fillRect/>
          </a:stretch>
        </p:blipFill>
        <p:spPr>
          <a:xfrm>
            <a:off x="6613863" y="4450068"/>
            <a:ext cx="2957743" cy="1967746"/>
          </a:xfrm>
          <a:prstGeom prst="rect">
            <a:avLst/>
          </a:prstGeom>
        </p:spPr>
      </p:pic>
      <p:pic>
        <p:nvPicPr>
          <p:cNvPr id="8" name="Picture 7">
            <a:extLst>
              <a:ext uri="{FF2B5EF4-FFF2-40B4-BE49-F238E27FC236}">
                <a16:creationId xmlns:a16="http://schemas.microsoft.com/office/drawing/2014/main" id="{66CF2959-C3AD-42B9-DDC7-5AB7245D7565}"/>
              </a:ext>
            </a:extLst>
          </p:cNvPr>
          <p:cNvPicPr>
            <a:picLocks noChangeAspect="1"/>
          </p:cNvPicPr>
          <p:nvPr/>
        </p:nvPicPr>
        <p:blipFill>
          <a:blip r:embed="rId6"/>
          <a:stretch>
            <a:fillRect/>
          </a:stretch>
        </p:blipFill>
        <p:spPr>
          <a:xfrm>
            <a:off x="9953905" y="4441513"/>
            <a:ext cx="2780696" cy="1984856"/>
          </a:xfrm>
          <a:prstGeom prst="rect">
            <a:avLst/>
          </a:prstGeom>
        </p:spPr>
      </p:pic>
    </p:spTree>
    <p:extLst>
      <p:ext uri="{BB962C8B-B14F-4D97-AF65-F5344CB8AC3E}">
        <p14:creationId xmlns:p14="http://schemas.microsoft.com/office/powerpoint/2010/main" val="272558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Product portfolio and the demand characteristics</a:t>
            </a:r>
            <a:endParaRPr lang="en-DE" b="1"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5E0346BA-4FB6-C11F-A791-8925BB8228C6}"/>
              </a:ext>
            </a:extLst>
          </p:cNvPr>
          <p:cNvGrpSpPr/>
          <p:nvPr/>
        </p:nvGrpSpPr>
        <p:grpSpPr>
          <a:xfrm>
            <a:off x="425763" y="905088"/>
            <a:ext cx="6498230" cy="2366761"/>
            <a:chOff x="426720" y="2600174"/>
            <a:chExt cx="7284721" cy="2366761"/>
          </a:xfrm>
        </p:grpSpPr>
        <p:sp>
          <p:nvSpPr>
            <p:cNvPr id="16" name="Rectangle 15">
              <a:extLst>
                <a:ext uri="{FF2B5EF4-FFF2-40B4-BE49-F238E27FC236}">
                  <a16:creationId xmlns:a16="http://schemas.microsoft.com/office/drawing/2014/main" id="{39C6F4FB-55D3-D609-3A50-50FD1D08112B}"/>
                </a:ext>
              </a:extLst>
            </p:cNvPr>
            <p:cNvSpPr/>
            <p:nvPr/>
          </p:nvSpPr>
          <p:spPr>
            <a:xfrm>
              <a:off x="707049" y="2831245"/>
              <a:ext cx="7004392" cy="83442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361950" lvl="1" indent="-285750" defTabSz="914400">
                <a:lnSpc>
                  <a:spcPct val="90000"/>
                </a:lnSpc>
                <a:spcAft>
                  <a:spcPts val="600"/>
                </a:spcAft>
                <a:buFont typeface="Wingdings" panose="05000000000000000000" pitchFamily="2" charset="2"/>
                <a:buChar char="§"/>
              </a:pPr>
              <a:r>
                <a:rPr lang="en-US" sz="1100" dirty="0">
                  <a:solidFill>
                    <a:schemeClr val="tx1">
                      <a:lumMod val="75000"/>
                      <a:lumOff val="25000"/>
                    </a:schemeClr>
                  </a:solidFill>
                  <a:latin typeface="Arial" panose="020B0604020202020204" pitchFamily="34" charset="0"/>
                  <a:cs typeface="Arial" panose="020B0604020202020204" pitchFamily="34" charset="0"/>
                </a:rPr>
                <a:t>Product portfolio with diverse range of products and varied demand variability</a:t>
              </a:r>
            </a:p>
            <a:p>
              <a:pPr marL="361950" lvl="1" indent="-285750" defTabSz="914400">
                <a:lnSpc>
                  <a:spcPct val="90000"/>
                </a:lnSpc>
                <a:spcAft>
                  <a:spcPts val="600"/>
                </a:spcAft>
                <a:buFont typeface="Wingdings" panose="05000000000000000000" pitchFamily="2" charset="2"/>
                <a:buChar char="§"/>
              </a:pPr>
              <a:r>
                <a:rPr lang="en-US" sz="1100" dirty="0">
                  <a:solidFill>
                    <a:schemeClr val="tx1">
                      <a:lumMod val="75000"/>
                      <a:lumOff val="25000"/>
                    </a:schemeClr>
                  </a:solidFill>
                  <a:latin typeface="Arial" panose="020B0604020202020204" pitchFamily="34" charset="0"/>
                  <a:cs typeface="Arial" panose="020B0604020202020204" pitchFamily="34" charset="0"/>
                </a:rPr>
                <a:t>An increase in total sales may result from a mix of products with diverse sales patterns</a:t>
              </a:r>
            </a:p>
            <a:p>
              <a:pPr marL="361950" lvl="1" indent="-285750" defTabSz="914400">
                <a:lnSpc>
                  <a:spcPct val="90000"/>
                </a:lnSpc>
                <a:spcAft>
                  <a:spcPts val="600"/>
                </a:spcAft>
                <a:buFont typeface="Wingdings" panose="05000000000000000000" pitchFamily="2" charset="2"/>
                <a:buChar char="§"/>
              </a:pPr>
              <a:r>
                <a:rPr lang="en-US" sz="1100" dirty="0">
                  <a:solidFill>
                    <a:schemeClr val="tx1">
                      <a:lumMod val="75000"/>
                      <a:lumOff val="25000"/>
                    </a:schemeClr>
                  </a:solidFill>
                  <a:latin typeface="Arial" panose="020B0604020202020204" pitchFamily="34" charset="0"/>
                  <a:cs typeface="Arial" panose="020B0604020202020204" pitchFamily="34" charset="0"/>
                </a:rPr>
                <a:t>Level of sales volatility might be associated with the overall sales volume</a:t>
              </a:r>
            </a:p>
          </p:txBody>
        </p:sp>
        <p:sp>
          <p:nvSpPr>
            <p:cNvPr id="17" name="Rectangle 16">
              <a:extLst>
                <a:ext uri="{FF2B5EF4-FFF2-40B4-BE49-F238E27FC236}">
                  <a16:creationId xmlns:a16="http://schemas.microsoft.com/office/drawing/2014/main" id="{8B918549-FA02-281F-6502-8D932D174637}"/>
                </a:ext>
              </a:extLst>
            </p:cNvPr>
            <p:cNvSpPr/>
            <p:nvPr/>
          </p:nvSpPr>
          <p:spPr>
            <a:xfrm>
              <a:off x="426720" y="2600174"/>
              <a:ext cx="2428240" cy="314304"/>
            </a:xfrm>
            <a:prstGeom prst="rect">
              <a:avLst/>
            </a:prstGeom>
            <a:solidFill>
              <a:schemeClr val="accent1">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panose="020B0604020202020204" pitchFamily="34" charset="0"/>
                  <a:cs typeface="Arial" panose="020B0604020202020204" pitchFamily="34" charset="0"/>
                </a:rPr>
                <a:t>Product Portfolio </a:t>
              </a:r>
            </a:p>
          </p:txBody>
        </p:sp>
        <p:sp>
          <p:nvSpPr>
            <p:cNvPr id="18" name="Rectangle 17">
              <a:extLst>
                <a:ext uri="{FF2B5EF4-FFF2-40B4-BE49-F238E27FC236}">
                  <a16:creationId xmlns:a16="http://schemas.microsoft.com/office/drawing/2014/main" id="{9CA5DFA6-6ACE-9EC5-3810-D9D3C4764ADB}"/>
                </a:ext>
              </a:extLst>
            </p:cNvPr>
            <p:cNvSpPr/>
            <p:nvPr/>
          </p:nvSpPr>
          <p:spPr>
            <a:xfrm>
              <a:off x="707049" y="3961495"/>
              <a:ext cx="7004392" cy="100544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361950" lvl="1" indent="-285750" defTabSz="914400">
                <a:lnSpc>
                  <a:spcPct val="90000"/>
                </a:lnSpc>
                <a:spcAft>
                  <a:spcPts val="600"/>
                </a:spcAft>
                <a:buFont typeface="Wingdings" panose="05000000000000000000" pitchFamily="2" charset="2"/>
                <a:buChar char="§"/>
              </a:pPr>
              <a:r>
                <a:rPr lang="en-US" sz="1100" dirty="0">
                  <a:solidFill>
                    <a:schemeClr val="tx1">
                      <a:lumMod val="75000"/>
                      <a:lumOff val="25000"/>
                    </a:schemeClr>
                  </a:solidFill>
                  <a:latin typeface="Arial" panose="020B0604020202020204" pitchFamily="34" charset="0"/>
                  <a:cs typeface="Arial" panose="020B0604020202020204" pitchFamily="34" charset="0"/>
                </a:rPr>
                <a:t>Seasonal Variability: STD captures fluctuations, indicating possibility of  seasonality in demand</a:t>
              </a:r>
            </a:p>
            <a:p>
              <a:pPr marL="361950" lvl="1" indent="-285750" defTabSz="914400">
                <a:lnSpc>
                  <a:spcPct val="90000"/>
                </a:lnSpc>
                <a:spcAft>
                  <a:spcPts val="600"/>
                </a:spcAft>
                <a:buFont typeface="Wingdings" panose="05000000000000000000" pitchFamily="2" charset="2"/>
                <a:buChar char="§"/>
              </a:pPr>
              <a:r>
                <a:rPr lang="en-US" sz="1100" dirty="0">
                  <a:solidFill>
                    <a:schemeClr val="tx1">
                      <a:lumMod val="75000"/>
                      <a:lumOff val="25000"/>
                    </a:schemeClr>
                  </a:solidFill>
                  <a:latin typeface="Arial" panose="020B0604020202020204" pitchFamily="34" charset="0"/>
                  <a:cs typeface="Arial" panose="020B0604020202020204" pitchFamily="34" charset="0"/>
                </a:rPr>
                <a:t>Seasonal variations contribute to both higher total sales and increased variability in individual item sales</a:t>
              </a:r>
            </a:p>
          </p:txBody>
        </p:sp>
        <p:sp>
          <p:nvSpPr>
            <p:cNvPr id="19" name="Rectangle 18">
              <a:extLst>
                <a:ext uri="{FF2B5EF4-FFF2-40B4-BE49-F238E27FC236}">
                  <a16:creationId xmlns:a16="http://schemas.microsoft.com/office/drawing/2014/main" id="{FF226BB5-D397-548B-E335-DC3A1A524AD9}"/>
                </a:ext>
              </a:extLst>
            </p:cNvPr>
            <p:cNvSpPr/>
            <p:nvPr/>
          </p:nvSpPr>
          <p:spPr>
            <a:xfrm>
              <a:off x="426720" y="3804343"/>
              <a:ext cx="2428240" cy="314304"/>
            </a:xfrm>
            <a:prstGeom prst="rect">
              <a:avLst/>
            </a:prstGeom>
            <a:solidFill>
              <a:schemeClr val="accent1">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panose="020B0604020202020204" pitchFamily="34" charset="0"/>
                  <a:cs typeface="Arial" panose="020B0604020202020204" pitchFamily="34" charset="0"/>
                </a:rPr>
                <a:t>Demand Characteristics</a:t>
              </a:r>
            </a:p>
          </p:txBody>
        </p:sp>
      </p:grpSp>
      <p:sp>
        <p:nvSpPr>
          <p:cNvPr id="22" name="Rectangle 21">
            <a:extLst>
              <a:ext uri="{FF2B5EF4-FFF2-40B4-BE49-F238E27FC236}">
                <a16:creationId xmlns:a16="http://schemas.microsoft.com/office/drawing/2014/main" id="{2E0632C4-2789-C33C-08DB-4EA9ACD12C6A}"/>
              </a:ext>
            </a:extLst>
          </p:cNvPr>
          <p:cNvSpPr/>
          <p:nvPr/>
        </p:nvSpPr>
        <p:spPr>
          <a:xfrm>
            <a:off x="675826" y="3743302"/>
            <a:ext cx="6248167" cy="2848884"/>
          </a:xfrm>
          <a:prstGeom prst="rect">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76200" lvl="1" defTabSz="914400">
              <a:lnSpc>
                <a:spcPct val="90000"/>
              </a:lnSpc>
              <a:spcAft>
                <a:spcPts val="600"/>
              </a:spcAft>
            </a:pPr>
            <a:r>
              <a:rPr lang="en-US" sz="1200" b="1" dirty="0">
                <a:solidFill>
                  <a:schemeClr val="tx1">
                    <a:lumMod val="75000"/>
                    <a:lumOff val="25000"/>
                  </a:schemeClr>
                </a:solidFill>
                <a:latin typeface="Arial" panose="020B0604020202020204" pitchFamily="34" charset="0"/>
                <a:cs typeface="Arial" panose="020B0604020202020204" pitchFamily="34" charset="0"/>
              </a:rPr>
              <a:t>Seasonal or Trend-Driven Products: </a:t>
            </a:r>
          </a:p>
          <a:p>
            <a:pPr marL="76200" lvl="1" defTabSz="914400">
              <a:lnSpc>
                <a:spcPct val="90000"/>
              </a:lnSpc>
              <a:spcAft>
                <a:spcPts val="600"/>
              </a:spcAft>
            </a:pPr>
            <a:r>
              <a:rPr lang="en-US" sz="1200" dirty="0">
                <a:solidFill>
                  <a:schemeClr val="tx1">
                    <a:lumMod val="75000"/>
                    <a:lumOff val="25000"/>
                  </a:schemeClr>
                </a:solidFill>
                <a:latin typeface="Arial" panose="020B0604020202020204" pitchFamily="34" charset="0"/>
                <a:cs typeface="Arial" panose="020B0604020202020204" pitchFamily="34" charset="0"/>
              </a:rPr>
              <a:t>Industry or products are subject to fluctuations, possibly due to seasonality or trends. For e.g. fashion-industry, electronic gadgets</a:t>
            </a:r>
          </a:p>
          <a:p>
            <a:pPr marL="76200" lvl="1" defTabSz="914400">
              <a:lnSpc>
                <a:spcPct val="90000"/>
              </a:lnSpc>
              <a:spcAft>
                <a:spcPts val="600"/>
              </a:spcAft>
            </a:pPr>
            <a:endParaRPr lang="en-US" sz="1100" dirty="0">
              <a:solidFill>
                <a:schemeClr val="tx1">
                  <a:lumMod val="75000"/>
                  <a:lumOff val="25000"/>
                </a:schemeClr>
              </a:solidFill>
              <a:latin typeface="Arial" panose="020B0604020202020204" pitchFamily="34" charset="0"/>
              <a:cs typeface="Arial" panose="020B0604020202020204" pitchFamily="34" charset="0"/>
            </a:endParaRPr>
          </a:p>
          <a:p>
            <a:pPr marL="76200" lvl="1" defTabSz="914400">
              <a:lnSpc>
                <a:spcPct val="90000"/>
              </a:lnSpc>
              <a:spcAft>
                <a:spcPts val="600"/>
              </a:spcAft>
            </a:pPr>
            <a:r>
              <a:rPr lang="en-US" sz="1200" b="1" dirty="0">
                <a:solidFill>
                  <a:schemeClr val="tx1">
                    <a:lumMod val="75000"/>
                    <a:lumOff val="25000"/>
                  </a:schemeClr>
                </a:solidFill>
                <a:latin typeface="Arial" panose="020B0604020202020204" pitchFamily="34" charset="0"/>
                <a:cs typeface="Arial" panose="020B0604020202020204" pitchFamily="34" charset="0"/>
              </a:rPr>
              <a:t>Stable Core Products:</a:t>
            </a:r>
          </a:p>
          <a:p>
            <a:pPr marL="76200" lvl="1" defTabSz="914400">
              <a:lnSpc>
                <a:spcPct val="90000"/>
              </a:lnSpc>
              <a:spcAft>
                <a:spcPts val="600"/>
              </a:spcAft>
            </a:pPr>
            <a:r>
              <a:rPr lang="en-US" sz="1200" dirty="0">
                <a:solidFill>
                  <a:schemeClr val="tx1">
                    <a:lumMod val="75000"/>
                    <a:lumOff val="25000"/>
                  </a:schemeClr>
                </a:solidFill>
                <a:latin typeface="Arial" panose="020B0604020202020204" pitchFamily="34" charset="0"/>
                <a:cs typeface="Arial" panose="020B0604020202020204" pitchFamily="34" charset="0"/>
              </a:rPr>
              <a:t>While there is variability in sales, the core or staple products within this industry might have relatively stable sales proportions even when total sales increase. </a:t>
            </a:r>
          </a:p>
          <a:p>
            <a:pPr marL="76200" lvl="1" defTabSz="914400">
              <a:lnSpc>
                <a:spcPct val="90000"/>
              </a:lnSpc>
              <a:spcAft>
                <a:spcPts val="600"/>
              </a:spcAft>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marL="76200" lvl="1" defTabSz="914400">
              <a:lnSpc>
                <a:spcPct val="90000"/>
              </a:lnSpc>
              <a:spcAft>
                <a:spcPts val="600"/>
              </a:spcAft>
            </a:pPr>
            <a:r>
              <a:rPr lang="en-US" sz="1200" b="1" dirty="0">
                <a:solidFill>
                  <a:schemeClr val="tx1">
                    <a:lumMod val="75000"/>
                    <a:lumOff val="25000"/>
                  </a:schemeClr>
                </a:solidFill>
                <a:latin typeface="Arial" panose="020B0604020202020204" pitchFamily="34" charset="0"/>
                <a:cs typeface="Arial" panose="020B0604020202020204" pitchFamily="34" charset="0"/>
              </a:rPr>
              <a:t>Consumer Goods with Price Variability:</a:t>
            </a:r>
          </a:p>
          <a:p>
            <a:pPr marL="76200" lvl="1" defTabSz="914400">
              <a:lnSpc>
                <a:spcPct val="90000"/>
              </a:lnSpc>
              <a:spcAft>
                <a:spcPts val="600"/>
              </a:spcAft>
            </a:pPr>
            <a:r>
              <a:rPr lang="en-US" sz="1200" dirty="0">
                <a:solidFill>
                  <a:schemeClr val="tx1">
                    <a:lumMod val="75000"/>
                    <a:lumOff val="25000"/>
                  </a:schemeClr>
                </a:solidFill>
                <a:latin typeface="Arial" panose="020B0604020202020204" pitchFamily="34" charset="0"/>
                <a:cs typeface="Arial" panose="020B0604020202020204" pitchFamily="34" charset="0"/>
              </a:rPr>
              <a:t>Products in which pricing strategies influence both sales volume and variability. For instance, if there are regular sales promotions or discounts, total sales might fluctuate, but the relative variability could decrease during high-sales periods.</a:t>
            </a:r>
          </a:p>
        </p:txBody>
      </p:sp>
      <p:sp>
        <p:nvSpPr>
          <p:cNvPr id="23" name="Rectangle 22">
            <a:extLst>
              <a:ext uri="{FF2B5EF4-FFF2-40B4-BE49-F238E27FC236}">
                <a16:creationId xmlns:a16="http://schemas.microsoft.com/office/drawing/2014/main" id="{2785C535-1395-8FB2-C40D-D4331E20B352}"/>
              </a:ext>
            </a:extLst>
          </p:cNvPr>
          <p:cNvSpPr/>
          <p:nvPr/>
        </p:nvSpPr>
        <p:spPr>
          <a:xfrm>
            <a:off x="425763" y="3586152"/>
            <a:ext cx="4720395" cy="314304"/>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kern="1200" dirty="0">
                <a:solidFill>
                  <a:schemeClr val="bg1"/>
                </a:solidFill>
                <a:latin typeface="Arial" panose="020B0604020202020204" pitchFamily="34" charset="0"/>
                <a:ea typeface="+mj-ea"/>
                <a:cs typeface="Arial" panose="020B0604020202020204" pitchFamily="34" charset="0"/>
              </a:rPr>
              <a:t>Assumptions on the type of products and industry</a:t>
            </a:r>
            <a:endParaRPr lang="en-US" sz="12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B10D76E-054E-9865-5A60-FC020757B95A}"/>
              </a:ext>
            </a:extLst>
          </p:cNvPr>
          <p:cNvPicPr>
            <a:picLocks noChangeAspect="1"/>
          </p:cNvPicPr>
          <p:nvPr/>
        </p:nvPicPr>
        <p:blipFill>
          <a:blip r:embed="rId2"/>
          <a:stretch>
            <a:fillRect/>
          </a:stretch>
        </p:blipFill>
        <p:spPr>
          <a:xfrm>
            <a:off x="7334495" y="1268978"/>
            <a:ext cx="5561217" cy="4634348"/>
          </a:xfrm>
          <a:prstGeom prst="rect">
            <a:avLst/>
          </a:prstGeom>
        </p:spPr>
      </p:pic>
    </p:spTree>
    <p:extLst>
      <p:ext uri="{BB962C8B-B14F-4D97-AF65-F5344CB8AC3E}">
        <p14:creationId xmlns:p14="http://schemas.microsoft.com/office/powerpoint/2010/main" val="139293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325611-7FAB-A152-275B-DAAF5D97AE69}"/>
              </a:ext>
            </a:extLst>
          </p:cNvPr>
          <p:cNvSpPr/>
          <p:nvPr/>
        </p:nvSpPr>
        <p:spPr>
          <a:xfrm>
            <a:off x="71120" y="166729"/>
            <a:ext cx="142240" cy="3997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Arrow: Pentagon 3">
            <a:extLst>
              <a:ext uri="{FF2B5EF4-FFF2-40B4-BE49-F238E27FC236}">
                <a16:creationId xmlns:a16="http://schemas.microsoft.com/office/drawing/2014/main" id="{5F9A0090-015F-C85D-5403-2A6082FE1FE7}"/>
              </a:ext>
            </a:extLst>
          </p:cNvPr>
          <p:cNvSpPr/>
          <p:nvPr/>
        </p:nvSpPr>
        <p:spPr>
          <a:xfrm>
            <a:off x="287539" y="166729"/>
            <a:ext cx="9619252" cy="397536"/>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Delivery Concept and Readiness</a:t>
            </a:r>
            <a:endParaRPr lang="en-DE"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E99BA69-237A-CE06-0AE5-DCF2BF71E293}"/>
              </a:ext>
            </a:extLst>
          </p:cNvPr>
          <p:cNvSpPr/>
          <p:nvPr/>
        </p:nvSpPr>
        <p:spPr>
          <a:xfrm>
            <a:off x="4032063" y="4470403"/>
            <a:ext cx="4995104" cy="229962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76200" lvl="1" defTabSz="914400">
              <a:lnSpc>
                <a:spcPct val="90000"/>
              </a:lnSpc>
              <a:spcAft>
                <a:spcPts val="600"/>
              </a:spcAft>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marL="247650" lvl="1" indent="-171450" defTabSz="914400">
              <a:lnSpc>
                <a:spcPct val="90000"/>
              </a:lnSpc>
              <a:spcAft>
                <a:spcPts val="600"/>
              </a:spcAft>
              <a:buFont typeface="Wingdings" panose="05000000000000000000" pitchFamily="2" charset="2"/>
              <a:buChar char="q"/>
            </a:pPr>
            <a:r>
              <a:rPr lang="en-US" sz="1400" b="1" dirty="0">
                <a:solidFill>
                  <a:schemeClr val="tx1">
                    <a:lumMod val="75000"/>
                    <a:lumOff val="25000"/>
                  </a:schemeClr>
                </a:solidFill>
                <a:latin typeface="Arial" panose="020B0604020202020204" pitchFamily="34" charset="0"/>
                <a:cs typeface="Arial" panose="020B0604020202020204" pitchFamily="34" charset="0"/>
              </a:rPr>
              <a:t>Delivery Readiness Based on Stock Levels:</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Stock Holding</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Safety Stocks</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Real-time Inventory Monitoring</a:t>
            </a:r>
          </a:p>
          <a:p>
            <a:pPr marL="361950" lvl="1" indent="-285750" defTabSz="914400">
              <a:lnSpc>
                <a:spcPct val="90000"/>
              </a:lnSpc>
              <a:spcAft>
                <a:spcPts val="600"/>
              </a:spcAft>
              <a:buFont typeface="Wingdings" panose="05000000000000000000" pitchFamily="2" charset="2"/>
              <a:buChar char="§"/>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marL="247650" lvl="1" indent="-171450" defTabSz="914400">
              <a:lnSpc>
                <a:spcPct val="90000"/>
              </a:lnSpc>
              <a:spcAft>
                <a:spcPts val="600"/>
              </a:spcAft>
              <a:buFont typeface="Wingdings" panose="05000000000000000000" pitchFamily="2" charset="2"/>
              <a:buChar char="q"/>
            </a:pPr>
            <a:r>
              <a:rPr lang="en-US" sz="1400" b="1" dirty="0">
                <a:solidFill>
                  <a:schemeClr val="tx1">
                    <a:lumMod val="75000"/>
                    <a:lumOff val="25000"/>
                  </a:schemeClr>
                </a:solidFill>
                <a:latin typeface="Arial" panose="020B0604020202020204" pitchFamily="34" charset="0"/>
                <a:cs typeface="Arial" panose="020B0604020202020204" pitchFamily="34" charset="0"/>
              </a:rPr>
              <a:t>Recommendations:</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Forecasting models: Better prediction accuracy</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Optimize production schedules: Preventing stockouts</a:t>
            </a:r>
          </a:p>
          <a:p>
            <a:pPr marL="712788" lvl="2" indent="-169863" defTabSz="914400">
              <a:lnSpc>
                <a:spcPct val="90000"/>
              </a:lnSpc>
              <a:spcAft>
                <a:spcPts val="6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rPr>
              <a:t>Feedback Loops: Sales, Inventory and Logistics</a:t>
            </a:r>
          </a:p>
        </p:txBody>
      </p:sp>
      <p:pic>
        <p:nvPicPr>
          <p:cNvPr id="7" name="Picture 6">
            <a:extLst>
              <a:ext uri="{FF2B5EF4-FFF2-40B4-BE49-F238E27FC236}">
                <a16:creationId xmlns:a16="http://schemas.microsoft.com/office/drawing/2014/main" id="{D54A7A47-0C93-90CF-0A78-545233BAB490}"/>
              </a:ext>
            </a:extLst>
          </p:cNvPr>
          <p:cNvPicPr>
            <a:picLocks noChangeAspect="1"/>
          </p:cNvPicPr>
          <p:nvPr/>
        </p:nvPicPr>
        <p:blipFill>
          <a:blip r:embed="rId2"/>
          <a:stretch>
            <a:fillRect/>
          </a:stretch>
        </p:blipFill>
        <p:spPr>
          <a:xfrm>
            <a:off x="541797" y="725405"/>
            <a:ext cx="5161789" cy="3595974"/>
          </a:xfrm>
          <a:prstGeom prst="rect">
            <a:avLst/>
          </a:prstGeom>
        </p:spPr>
      </p:pic>
      <p:pic>
        <p:nvPicPr>
          <p:cNvPr id="8" name="Picture 7">
            <a:extLst>
              <a:ext uri="{FF2B5EF4-FFF2-40B4-BE49-F238E27FC236}">
                <a16:creationId xmlns:a16="http://schemas.microsoft.com/office/drawing/2014/main" id="{2E0BA55E-C440-7001-B62F-20292B43144E}"/>
              </a:ext>
            </a:extLst>
          </p:cNvPr>
          <p:cNvPicPr>
            <a:picLocks noChangeAspect="1"/>
          </p:cNvPicPr>
          <p:nvPr/>
        </p:nvPicPr>
        <p:blipFill>
          <a:blip r:embed="rId3"/>
          <a:stretch>
            <a:fillRect/>
          </a:stretch>
        </p:blipFill>
        <p:spPr>
          <a:xfrm>
            <a:off x="7483916" y="712752"/>
            <a:ext cx="5161789" cy="3643932"/>
          </a:xfrm>
          <a:prstGeom prst="rect">
            <a:avLst/>
          </a:prstGeom>
        </p:spPr>
      </p:pic>
      <p:sp>
        <p:nvSpPr>
          <p:cNvPr id="3" name="Rectangle 2">
            <a:extLst>
              <a:ext uri="{FF2B5EF4-FFF2-40B4-BE49-F238E27FC236}">
                <a16:creationId xmlns:a16="http://schemas.microsoft.com/office/drawing/2014/main" id="{36B09EDE-CD18-0124-A85C-89F0798B5769}"/>
              </a:ext>
            </a:extLst>
          </p:cNvPr>
          <p:cNvSpPr/>
          <p:nvPr/>
        </p:nvSpPr>
        <p:spPr>
          <a:xfrm>
            <a:off x="7972148" y="976544"/>
            <a:ext cx="1429304" cy="13050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2030AB-3174-A080-AD42-C3BDCCFF01BC}"/>
              </a:ext>
            </a:extLst>
          </p:cNvPr>
          <p:cNvSpPr/>
          <p:nvPr/>
        </p:nvSpPr>
        <p:spPr>
          <a:xfrm>
            <a:off x="9463596" y="976544"/>
            <a:ext cx="1331651" cy="658515"/>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1F82EF-325B-207C-28A6-D8D6058BFDB4}"/>
              </a:ext>
            </a:extLst>
          </p:cNvPr>
          <p:cNvSpPr/>
          <p:nvPr/>
        </p:nvSpPr>
        <p:spPr>
          <a:xfrm>
            <a:off x="7972147" y="2614614"/>
            <a:ext cx="1677879" cy="465938"/>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4" name="Rectangle 13">
            <a:extLst>
              <a:ext uri="{FF2B5EF4-FFF2-40B4-BE49-F238E27FC236}">
                <a16:creationId xmlns:a16="http://schemas.microsoft.com/office/drawing/2014/main" id="{4E936C54-84A9-6FDB-3DD7-98CFB9A5FDEB}"/>
              </a:ext>
            </a:extLst>
          </p:cNvPr>
          <p:cNvSpPr/>
          <p:nvPr/>
        </p:nvSpPr>
        <p:spPr>
          <a:xfrm>
            <a:off x="9997735" y="1966231"/>
            <a:ext cx="797512" cy="111432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07540C8-4604-7DD3-9C54-33941227FC47}"/>
              </a:ext>
            </a:extLst>
          </p:cNvPr>
          <p:cNvSpPr txBox="1"/>
          <p:nvPr/>
        </p:nvSpPr>
        <p:spPr>
          <a:xfrm>
            <a:off x="8404309" y="1375143"/>
            <a:ext cx="1245717" cy="577081"/>
          </a:xfrm>
          <a:prstGeom prst="rect">
            <a:avLst/>
          </a:prstGeom>
          <a:noFill/>
        </p:spPr>
        <p:txBody>
          <a:bodyPr wrap="square" rtlCol="0">
            <a:spAutoFit/>
          </a:bodyPr>
          <a:lstStyle/>
          <a:p>
            <a:r>
              <a:rPr lang="de-DE" sz="1050" dirty="0">
                <a:solidFill>
                  <a:srgbClr val="FF0000"/>
                </a:solidFill>
              </a:rPr>
              <a:t>Production Synchronous Delivery /JIT</a:t>
            </a:r>
            <a:endParaRPr lang="en-US" sz="1050" dirty="0">
              <a:solidFill>
                <a:srgbClr val="FF0000"/>
              </a:solidFill>
            </a:endParaRPr>
          </a:p>
        </p:txBody>
      </p:sp>
      <p:sp>
        <p:nvSpPr>
          <p:cNvPr id="16" name="TextBox 15">
            <a:extLst>
              <a:ext uri="{FF2B5EF4-FFF2-40B4-BE49-F238E27FC236}">
                <a16:creationId xmlns:a16="http://schemas.microsoft.com/office/drawing/2014/main" id="{EEE1DF28-31F6-C108-99F5-F46F387808C7}"/>
              </a:ext>
            </a:extLst>
          </p:cNvPr>
          <p:cNvSpPr txBox="1"/>
          <p:nvPr/>
        </p:nvSpPr>
        <p:spPr>
          <a:xfrm>
            <a:off x="9944427" y="2265558"/>
            <a:ext cx="1331651" cy="415498"/>
          </a:xfrm>
          <a:prstGeom prst="rect">
            <a:avLst/>
          </a:prstGeom>
          <a:noFill/>
        </p:spPr>
        <p:txBody>
          <a:bodyPr wrap="square" rtlCol="0">
            <a:spAutoFit/>
          </a:bodyPr>
          <a:lstStyle/>
          <a:p>
            <a:r>
              <a:rPr lang="de-DE" sz="1050" dirty="0">
                <a:solidFill>
                  <a:schemeClr val="accent2">
                    <a:lumMod val="40000"/>
                    <a:lumOff val="60000"/>
                  </a:schemeClr>
                </a:solidFill>
              </a:rPr>
              <a:t>Stock Holding </a:t>
            </a:r>
          </a:p>
          <a:p>
            <a:r>
              <a:rPr lang="de-DE" sz="1050" dirty="0">
                <a:solidFill>
                  <a:schemeClr val="accent2">
                    <a:lumMod val="40000"/>
                    <a:lumOff val="60000"/>
                  </a:schemeClr>
                </a:solidFill>
              </a:rPr>
              <a:t>at supplier</a:t>
            </a:r>
            <a:endParaRPr lang="en-US" sz="1050" dirty="0">
              <a:solidFill>
                <a:schemeClr val="accent2">
                  <a:lumMod val="40000"/>
                  <a:lumOff val="60000"/>
                </a:schemeClr>
              </a:solidFill>
            </a:endParaRPr>
          </a:p>
        </p:txBody>
      </p:sp>
      <p:sp>
        <p:nvSpPr>
          <p:cNvPr id="17" name="TextBox 16">
            <a:extLst>
              <a:ext uri="{FF2B5EF4-FFF2-40B4-BE49-F238E27FC236}">
                <a16:creationId xmlns:a16="http://schemas.microsoft.com/office/drawing/2014/main" id="{9478DBF0-5482-3ABA-3CD2-A7B0E7FB32D6}"/>
              </a:ext>
            </a:extLst>
          </p:cNvPr>
          <p:cNvSpPr txBox="1"/>
          <p:nvPr/>
        </p:nvSpPr>
        <p:spPr>
          <a:xfrm>
            <a:off x="9944427" y="1281406"/>
            <a:ext cx="1331651" cy="415498"/>
          </a:xfrm>
          <a:prstGeom prst="rect">
            <a:avLst/>
          </a:prstGeom>
          <a:noFill/>
        </p:spPr>
        <p:txBody>
          <a:bodyPr wrap="square" rtlCol="0">
            <a:spAutoFit/>
          </a:bodyPr>
          <a:lstStyle/>
          <a:p>
            <a:r>
              <a:rPr lang="de-DE" sz="1050" dirty="0">
                <a:solidFill>
                  <a:schemeClr val="accent2">
                    <a:lumMod val="40000"/>
                    <a:lumOff val="60000"/>
                  </a:schemeClr>
                </a:solidFill>
              </a:rPr>
              <a:t>Stock Holding </a:t>
            </a:r>
          </a:p>
          <a:p>
            <a:r>
              <a:rPr lang="de-DE" sz="1050" dirty="0">
                <a:solidFill>
                  <a:schemeClr val="accent2">
                    <a:lumMod val="40000"/>
                    <a:lumOff val="60000"/>
                  </a:schemeClr>
                </a:solidFill>
              </a:rPr>
              <a:t>at customer</a:t>
            </a:r>
            <a:endParaRPr lang="en-US" sz="1050" dirty="0">
              <a:solidFill>
                <a:schemeClr val="accent2">
                  <a:lumMod val="40000"/>
                  <a:lumOff val="60000"/>
                </a:schemeClr>
              </a:solidFill>
            </a:endParaRPr>
          </a:p>
        </p:txBody>
      </p:sp>
      <p:sp>
        <p:nvSpPr>
          <p:cNvPr id="19" name="TextBox 18">
            <a:extLst>
              <a:ext uri="{FF2B5EF4-FFF2-40B4-BE49-F238E27FC236}">
                <a16:creationId xmlns:a16="http://schemas.microsoft.com/office/drawing/2014/main" id="{641D299E-893E-3F1F-7AB9-F1E4622C841B}"/>
              </a:ext>
            </a:extLst>
          </p:cNvPr>
          <p:cNvSpPr txBox="1"/>
          <p:nvPr/>
        </p:nvSpPr>
        <p:spPr>
          <a:xfrm>
            <a:off x="8007821" y="2853909"/>
            <a:ext cx="1606530" cy="523220"/>
          </a:xfrm>
          <a:prstGeom prst="rect">
            <a:avLst/>
          </a:prstGeom>
          <a:noFill/>
        </p:spPr>
        <p:txBody>
          <a:bodyPr wrap="none" rtlCol="0">
            <a:spAutoFit/>
          </a:bodyPr>
          <a:lstStyle/>
          <a:p>
            <a:r>
              <a:rPr lang="en-US" sz="1000" dirty="0">
                <a:solidFill>
                  <a:srgbClr val="7030A0"/>
                </a:solidFill>
              </a:rPr>
              <a:t>Single Sourcing on Demand</a:t>
            </a:r>
          </a:p>
          <a:p>
            <a:endParaRPr lang="en-US" dirty="0">
              <a:solidFill>
                <a:srgbClr val="7030A0"/>
              </a:solidFill>
            </a:endParaRPr>
          </a:p>
        </p:txBody>
      </p:sp>
      <p:sp>
        <p:nvSpPr>
          <p:cNvPr id="20" name="Rectangle 19">
            <a:extLst>
              <a:ext uri="{FF2B5EF4-FFF2-40B4-BE49-F238E27FC236}">
                <a16:creationId xmlns:a16="http://schemas.microsoft.com/office/drawing/2014/main" id="{C123D46D-27A5-315D-A4EE-44CDE5B2E18C}"/>
              </a:ext>
            </a:extLst>
          </p:cNvPr>
          <p:cNvSpPr/>
          <p:nvPr/>
        </p:nvSpPr>
        <p:spPr>
          <a:xfrm>
            <a:off x="9465075" y="1722093"/>
            <a:ext cx="1331651" cy="415498"/>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1F718C3-17FA-EDC6-56F9-438F474AAC88}"/>
              </a:ext>
            </a:extLst>
          </p:cNvPr>
          <p:cNvSpPr txBox="1"/>
          <p:nvPr/>
        </p:nvSpPr>
        <p:spPr>
          <a:xfrm>
            <a:off x="9889684" y="1687126"/>
            <a:ext cx="1245717" cy="253916"/>
          </a:xfrm>
          <a:prstGeom prst="rect">
            <a:avLst/>
          </a:prstGeom>
          <a:noFill/>
        </p:spPr>
        <p:txBody>
          <a:bodyPr wrap="square" rtlCol="0">
            <a:spAutoFit/>
          </a:bodyPr>
          <a:lstStyle/>
          <a:p>
            <a:r>
              <a:rPr lang="de-DE" sz="1050" dirty="0">
                <a:solidFill>
                  <a:srgbClr val="00B0F0"/>
                </a:solidFill>
              </a:rPr>
              <a:t>Hold at both</a:t>
            </a:r>
            <a:endParaRPr lang="en-US" sz="1050" dirty="0">
              <a:solidFill>
                <a:srgbClr val="00B0F0"/>
              </a:solidFill>
            </a:endParaRPr>
          </a:p>
        </p:txBody>
      </p:sp>
      <p:sp>
        <p:nvSpPr>
          <p:cNvPr id="57" name="Left Brace 56">
            <a:extLst>
              <a:ext uri="{FF2B5EF4-FFF2-40B4-BE49-F238E27FC236}">
                <a16:creationId xmlns:a16="http://schemas.microsoft.com/office/drawing/2014/main" id="{51D149EB-283F-42DD-1C4D-47D857D4AB67}"/>
              </a:ext>
            </a:extLst>
          </p:cNvPr>
          <p:cNvSpPr/>
          <p:nvPr/>
        </p:nvSpPr>
        <p:spPr>
          <a:xfrm>
            <a:off x="7117717" y="1272985"/>
            <a:ext cx="449234" cy="2299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5EACBBB5-1CC4-3577-7823-2B4CACE356AB}"/>
              </a:ext>
            </a:extLst>
          </p:cNvPr>
          <p:cNvSpPr txBox="1"/>
          <p:nvPr/>
        </p:nvSpPr>
        <p:spPr>
          <a:xfrm>
            <a:off x="5733274" y="2265558"/>
            <a:ext cx="1869967" cy="307777"/>
          </a:xfrm>
          <a:prstGeom prst="rect">
            <a:avLst/>
          </a:prstGeom>
          <a:noFill/>
        </p:spPr>
        <p:txBody>
          <a:bodyPr wrap="square" rtlCol="0">
            <a:spAutoFit/>
          </a:bodyPr>
          <a:lstStyle/>
          <a:p>
            <a:r>
              <a:rPr lang="de-DE" sz="1400" b="1" dirty="0">
                <a:solidFill>
                  <a:schemeClr val="accent6">
                    <a:lumMod val="75000"/>
                  </a:schemeClr>
                </a:solidFill>
              </a:rPr>
              <a:t>Delivery Concept</a:t>
            </a:r>
            <a:endParaRPr lang="en-US" sz="1400" b="1" dirty="0">
              <a:solidFill>
                <a:schemeClr val="accent6">
                  <a:lumMod val="75000"/>
                </a:schemeClr>
              </a:solidFill>
            </a:endParaRPr>
          </a:p>
        </p:txBody>
      </p:sp>
    </p:spTree>
    <p:extLst>
      <p:ext uri="{BB962C8B-B14F-4D97-AF65-F5344CB8AC3E}">
        <p14:creationId xmlns:p14="http://schemas.microsoft.com/office/powerpoint/2010/main" val="3054830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60d28e6-2711-41c7-a68f-702f23d4c114}" enabled="1" method="Privileged" siteId="{f0660551-7f49-4caa-9af7-c22f7cb31c24}" contentBits="0" removed="0"/>
</clbl:labelList>
</file>

<file path=docProps/app.xml><?xml version="1.0" encoding="utf-8"?>
<Properties xmlns="http://schemas.openxmlformats.org/officeDocument/2006/extended-properties" xmlns:vt="http://schemas.openxmlformats.org/officeDocument/2006/docPropsVTypes">
  <Template>Office 2013 - 2022 Theme</Template>
  <TotalTime>2</TotalTime>
  <Words>609</Words>
  <Application>Microsoft Office PowerPoint</Application>
  <PresentationFormat>Custom</PresentationFormat>
  <Paragraphs>86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Umre</dc:creator>
  <cp:lastModifiedBy>Divya Khanolkar</cp:lastModifiedBy>
  <cp:revision>56</cp:revision>
  <dcterms:created xsi:type="dcterms:W3CDTF">2024-01-10T19:49:18Z</dcterms:created>
  <dcterms:modified xsi:type="dcterms:W3CDTF">2024-09-15T18:49:19Z</dcterms:modified>
</cp:coreProperties>
</file>