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3" r:id="rId1"/>
  </p:sldMasterIdLst>
  <p:notesMasterIdLst>
    <p:notesMasterId r:id="rId11"/>
  </p:notesMasterIdLst>
  <p:sldIdLst>
    <p:sldId id="256" r:id="rId2"/>
    <p:sldId id="257" r:id="rId3"/>
    <p:sldId id="259" r:id="rId4"/>
    <p:sldId id="261" r:id="rId5"/>
    <p:sldId id="266" r:id="rId6"/>
    <p:sldId id="267" r:id="rId7"/>
    <p:sldId id="268" r:id="rId8"/>
    <p:sldId id="279" r:id="rId9"/>
    <p:sldId id="278" r:id="rId10"/>
  </p:sldIdLst>
  <p:sldSz cx="9144000" cy="6858000" type="screen4x3"/>
  <p:notesSz cx="6858000" cy="9144000"/>
  <p:embeddedFontLst>
    <p:embeddedFont>
      <p:font typeface="Berlin Sans FB" panose="020E0602020502020306" pitchFamily="34" charset="0"/>
      <p:regular r:id="rId12"/>
      <p:bold r:id="rId13"/>
    </p:embeddedFont>
    <p:embeddedFont>
      <p:font typeface="MS Shell Dlg 2" panose="020B0604030504040204" pitchFamily="34" charset="0"/>
      <p:regular r:id="rId14"/>
      <p:bold r:id="rId15"/>
    </p:embeddedFont>
    <p:embeddedFont>
      <p:font typeface="Quicksand" panose="020B0604020202020204" charset="0"/>
      <p:regular r:id="rId16"/>
      <p:bold r:id="rId17"/>
    </p:embeddedFont>
    <p:embeddedFont>
      <p:font typeface="Wingdings 3" panose="05040102010807070707" pitchFamily="18" charset="2"/>
      <p:regular r:id="rId18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11F6164-54A6-4FF4-9980-C9C5B1FE68F8}">
  <a:tblStyle styleId="{611F6164-54A6-4FF4-9980-C9C5B1FE68F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5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9d124833c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9d124833c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9d124833c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9d124833c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9d124833c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9d124833c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9d124833c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9d124833c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9d124833c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9d124833c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87414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007534" y="0"/>
            <a:ext cx="5898825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6906359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58856" y="3428999"/>
            <a:ext cx="4138550" cy="2268559"/>
          </a:xfrm>
        </p:spPr>
        <p:txBody>
          <a:bodyPr anchor="t">
            <a:normAutofit/>
          </a:bodyPr>
          <a:lstStyle>
            <a:lvl1pPr algn="r"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1292" y="2268787"/>
            <a:ext cx="3966114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600" b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smtClean="0"/>
              <a:t>9/16/2024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641440" y="3262168"/>
            <a:ext cx="31172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2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2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9840866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TextBox 16"/>
          <p:cNvSpPr txBox="1"/>
          <p:nvPr/>
        </p:nvSpPr>
        <p:spPr>
          <a:xfrm>
            <a:off x="1651862" y="636541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8857" y="808057"/>
            <a:ext cx="5885350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20792" y="2049878"/>
            <a:ext cx="5723414" cy="400006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smtClean="0"/>
              <a:t>9/16/2024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77937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TextBox 22"/>
          <p:cNvSpPr txBox="1"/>
          <p:nvPr/>
        </p:nvSpPr>
        <p:spPr>
          <a:xfrm rot="5400000">
            <a:off x="7688343" y="480678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9317" y="805818"/>
            <a:ext cx="99488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64598" y="970410"/>
            <a:ext cx="4715441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smtClean="0"/>
              <a:t>9/16/2024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57583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319175" y="2876425"/>
            <a:ext cx="6680400" cy="154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546365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1165498" y="1600200"/>
            <a:ext cx="68580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Quicksand"/>
              <a:buChar char="◦"/>
              <a:defRPr sz="30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▫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■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88551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 txBox="1">
            <a:spLocks noGrp="1"/>
          </p:cNvSpPr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1"/>
          </p:nvPr>
        </p:nvSpPr>
        <p:spPr>
          <a:xfrm>
            <a:off x="1165475" y="1673975"/>
            <a:ext cx="2403600" cy="489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◦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body" idx="2"/>
          </p:nvPr>
        </p:nvSpPr>
        <p:spPr>
          <a:xfrm>
            <a:off x="3692249" y="1673975"/>
            <a:ext cx="2403600" cy="489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◦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3"/>
          </p:nvPr>
        </p:nvSpPr>
        <p:spPr>
          <a:xfrm>
            <a:off x="6219023" y="1673975"/>
            <a:ext cx="2403600" cy="489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◦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47835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smtClean="0"/>
              <a:t>9/16/2024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651862" y="636541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4381689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7405" y="3199028"/>
            <a:ext cx="5967420" cy="1372971"/>
          </a:xfrm>
        </p:spPr>
        <p:txBody>
          <a:bodyPr anchor="t">
            <a:normAutofit/>
          </a:bodyPr>
          <a:lstStyle>
            <a:lvl1pPr algn="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21131" y="2272143"/>
            <a:ext cx="5803294" cy="926885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smtClean="0"/>
              <a:t>9/16/2024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644924" y="3023993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171050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1426" y="805818"/>
            <a:ext cx="5882780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65406" y="2056800"/>
            <a:ext cx="2855547" cy="39931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84679" y="2056800"/>
            <a:ext cx="2859527" cy="39931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smtClean="0"/>
              <a:t>9/16/2024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TextBox 18"/>
          <p:cNvSpPr txBox="1"/>
          <p:nvPr/>
        </p:nvSpPr>
        <p:spPr>
          <a:xfrm>
            <a:off x="1651862" y="636541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360254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" name="TextBox 23"/>
          <p:cNvSpPr txBox="1"/>
          <p:nvPr/>
        </p:nvSpPr>
        <p:spPr>
          <a:xfrm>
            <a:off x="1651862" y="636541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3589" y="805818"/>
            <a:ext cx="5880617" cy="10770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63589" y="2054563"/>
            <a:ext cx="2857364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000" b="0" cap="none" baseline="0">
                <a:solidFill>
                  <a:schemeClr val="accent6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62510" y="2851330"/>
            <a:ext cx="2858443" cy="31986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84679" y="2054563"/>
            <a:ext cx="285952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000" b="0" cap="none" baseline="0">
                <a:solidFill>
                  <a:schemeClr val="accent6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84680" y="2851330"/>
            <a:ext cx="2859526" cy="31986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smtClean="0"/>
              <a:t>9/16/2024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87207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TextBox 15"/>
          <p:cNvSpPr txBox="1"/>
          <p:nvPr/>
        </p:nvSpPr>
        <p:spPr>
          <a:xfrm>
            <a:off x="1651862" y="636541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smtClean="0"/>
              <a:t>9/16/2024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851578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smtClean="0"/>
              <a:t>9/16/2024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586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TextBox 21"/>
          <p:cNvSpPr txBox="1"/>
          <p:nvPr/>
        </p:nvSpPr>
        <p:spPr>
          <a:xfrm>
            <a:off x="1179466" y="1127642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5983" y="1296618"/>
            <a:ext cx="2120703" cy="1889075"/>
          </a:xfrm>
        </p:spPr>
        <p:txBody>
          <a:bodyPr anchor="b">
            <a:normAutofit/>
          </a:bodyPr>
          <a:lstStyle>
            <a:lvl1pPr algn="l"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8538" y="805818"/>
            <a:ext cx="375566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5982" y="3186155"/>
            <a:ext cx="2120703" cy="2386397"/>
          </a:xfrm>
        </p:spPr>
        <p:txBody>
          <a:bodyPr>
            <a:normAutofit/>
          </a:bodyPr>
          <a:lstStyle>
            <a:lvl1pPr marL="0" indent="0" algn="l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smtClean="0"/>
              <a:t>9/16/2024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175765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TextBox 12"/>
          <p:cNvSpPr txBox="1"/>
          <p:nvPr/>
        </p:nvSpPr>
        <p:spPr>
          <a:xfrm>
            <a:off x="1179466" y="1127642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82987" y="3229"/>
            <a:ext cx="3727769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1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6671" y="1296618"/>
            <a:ext cx="2603212" cy="188630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5984" y="3182928"/>
            <a:ext cx="2603794" cy="2386394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smtClean="0"/>
              <a:t>9/16/2024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53100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060" y="2912532"/>
            <a:ext cx="7772939" cy="394546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998"/>
          <a:stretch/>
        </p:blipFill>
        <p:spPr>
          <a:xfrm>
            <a:off x="1" y="0"/>
            <a:ext cx="9143999" cy="685800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61317" y="808057"/>
            <a:ext cx="587801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26236" y="2049878"/>
            <a:ext cx="5713092" cy="40000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28294" y="5272451"/>
            <a:ext cx="2662729" cy="179188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smtClean="0"/>
              <a:pPr/>
              <a:t>9/16/2024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58177" y="3658900"/>
            <a:ext cx="5885352" cy="183663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62136" y="164594"/>
            <a:ext cx="638312" cy="322850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30502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706" r:id="rId13"/>
    <p:sldLayoutId id="2147483707" r:id="rId14"/>
  </p:sldLayoutIdLst>
  <p:transition>
    <p:fade thruBlk="1"/>
  </p:transition>
  <p:hf sldNum="0" hdr="0" ftr="0" dt="0"/>
  <p:txStyles>
    <p:titleStyle>
      <a:lvl1pPr algn="r" defTabSz="685800" rtl="0" eaLnBrk="1" latinLnBrk="0" hangingPunct="1">
        <a:lnSpc>
          <a:spcPct val="90000"/>
        </a:lnSpc>
        <a:spcBef>
          <a:spcPct val="0"/>
        </a:spcBef>
        <a:buNone/>
        <a:defRPr sz="28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58366" indent="-258366" algn="l" defTabSz="685800" rtl="0" eaLnBrk="1" latinLnBrk="0" hangingPunct="1">
        <a:lnSpc>
          <a:spcPct val="120000"/>
        </a:lnSpc>
        <a:spcBef>
          <a:spcPts val="750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96504" indent="-253604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944166" indent="-258366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282304" indent="-253604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629966" indent="-258366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975104" indent="-256032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1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322576" indent="-256032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1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670048" indent="-256032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1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017520" indent="-256032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1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4.xml"/><Relationship Id="rId1" Type="http://schemas.openxmlformats.org/officeDocument/2006/relationships/themeOverride" Target="../theme/themeOverrid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>
            <a:spLocks noGrp="1"/>
          </p:cNvSpPr>
          <p:nvPr>
            <p:ph type="ctrTitle"/>
          </p:nvPr>
        </p:nvSpPr>
        <p:spPr>
          <a:xfrm>
            <a:off x="1102863" y="946242"/>
            <a:ext cx="4019743" cy="28056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1"/>
                </a:solidFill>
                <a:latin typeface="Berlin Sans FB" panose="020E0602020502020306" pitchFamily="34" charset="0"/>
              </a:rPr>
              <a:t>Data Exploration of NYC Taxi Trip Durations</a:t>
            </a:r>
            <a:endParaRPr sz="3600" dirty="0">
              <a:solidFill>
                <a:schemeClr val="bg1"/>
              </a:solidFill>
              <a:latin typeface="Berlin Sans FB" panose="020E0602020502020306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153B253-817E-130B-C360-5D55CEFAE1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1845" y="351503"/>
            <a:ext cx="4103329" cy="615499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>
            <a:spLocks noGrp="1"/>
          </p:cNvSpPr>
          <p:nvPr>
            <p:ph type="title"/>
          </p:nvPr>
        </p:nvSpPr>
        <p:spPr>
          <a:xfrm>
            <a:off x="1165475" y="442452"/>
            <a:ext cx="6858000" cy="96855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bg1"/>
                </a:solidFill>
                <a:latin typeface="Berlin Sans FB" panose="020E0602020502020306" pitchFamily="34" charset="0"/>
              </a:rPr>
              <a:t>PROJECT GOALS</a:t>
            </a:r>
            <a:endParaRPr sz="3600" dirty="0">
              <a:solidFill>
                <a:schemeClr val="bg1"/>
              </a:solidFill>
              <a:latin typeface="Berlin Sans FB" panose="020E0602020502020306" pitchFamily="34" charset="0"/>
            </a:endParaRPr>
          </a:p>
        </p:txBody>
      </p:sp>
      <p:sp>
        <p:nvSpPr>
          <p:cNvPr id="67" name="Google Shape;67;p1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256F03-45AF-A710-7AD0-97AAF8976842}"/>
              </a:ext>
            </a:extLst>
          </p:cNvPr>
          <p:cNvSpPr txBox="1"/>
          <p:nvPr/>
        </p:nvSpPr>
        <p:spPr>
          <a:xfrm>
            <a:off x="1165475" y="2172928"/>
            <a:ext cx="7482349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latin typeface="Berlin Sans FB" panose="020E0602020502020306" pitchFamily="34" charset="0"/>
              </a:rPr>
              <a:t>Perform Exploratory Data Analysis (EDA) to understand underlying trends, distributions, and potential correlations in the NYC taxi dataset.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i="0" u="none" strike="noStrike" cap="none" normalizeH="0" baseline="0" dirty="0">
              <a:ln>
                <a:noFill/>
              </a:ln>
              <a:solidFill>
                <a:schemeClr val="accent4">
                  <a:lumMod val="75000"/>
                </a:schemeClr>
              </a:solidFill>
              <a:effectLst/>
              <a:latin typeface="Berlin Sans FB" panose="020E0602020502020306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i="0" u="none" strike="noStrike" cap="none" normalizeH="0" baseline="0" dirty="0">
              <a:ln>
                <a:noFill/>
              </a:ln>
              <a:solidFill>
                <a:schemeClr val="accent4">
                  <a:lumMod val="75000"/>
                </a:schemeClr>
              </a:solidFill>
              <a:effectLst/>
              <a:latin typeface="Berlin Sans FB" panose="020E0602020502020306" pitchFamily="34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latin typeface="Berlin Sans FB" panose="020E0602020502020306" pitchFamily="34" charset="0"/>
              </a:rPr>
              <a:t>Identify which vendor is most preferred by passengers based on key trip patterns and fare data through univariate and bivariate analysis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erlin Sans FB" panose="020E0602020502020306" pitchFamily="34" charset="0"/>
              </a:rPr>
              <a:t>.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>
            <a:spLocks noGrp="1"/>
          </p:cNvSpPr>
          <p:nvPr>
            <p:ph type="title"/>
          </p:nvPr>
        </p:nvSpPr>
        <p:spPr>
          <a:xfrm>
            <a:off x="1143000" y="403122"/>
            <a:ext cx="6858000" cy="92923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bg1"/>
                </a:solidFill>
                <a:latin typeface="Berlin Sans FB" panose="020E0602020502020306" pitchFamily="34" charset="0"/>
              </a:rPr>
              <a:t>DATA SOURCE</a:t>
            </a:r>
            <a:endParaRPr sz="3600" dirty="0">
              <a:solidFill>
                <a:schemeClr val="bg1"/>
              </a:solidFill>
              <a:latin typeface="Berlin Sans FB" panose="020E0602020502020306" pitchFamily="34" charset="0"/>
            </a:endParaRPr>
          </a:p>
        </p:txBody>
      </p:sp>
      <p:sp>
        <p:nvSpPr>
          <p:cNvPr id="80" name="Google Shape;80;p15"/>
          <p:cNvSpPr txBox="1">
            <a:spLocks noGrp="1"/>
          </p:cNvSpPr>
          <p:nvPr>
            <p:ph type="body" idx="1"/>
          </p:nvPr>
        </p:nvSpPr>
        <p:spPr>
          <a:xfrm>
            <a:off x="1143000" y="1917600"/>
            <a:ext cx="7280410" cy="302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 algn="just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" sz="2400" dirty="0">
                <a:solidFill>
                  <a:schemeClr val="accent4">
                    <a:lumMod val="75000"/>
                  </a:schemeClr>
                </a:solidFill>
                <a:latin typeface="Berlin Sans FB" panose="020E0602020502020306" pitchFamily="34" charset="0"/>
                <a:ea typeface="+mn-ea"/>
                <a:cs typeface="+mn-cs"/>
              </a:rPr>
              <a:t>NYC Taxi and Limousine Commission</a:t>
            </a:r>
            <a:endParaRPr sz="2400" dirty="0">
              <a:solidFill>
                <a:schemeClr val="accent4">
                  <a:lumMod val="75000"/>
                </a:schemeClr>
              </a:solidFill>
              <a:latin typeface="Berlin Sans FB" panose="020E0602020502020306" pitchFamily="34" charset="0"/>
              <a:ea typeface="+mn-ea"/>
              <a:cs typeface="+mn-cs"/>
            </a:endParaRPr>
          </a:p>
          <a:p>
            <a:pPr indent="-457200"/>
            <a:endParaRPr sz="3200" dirty="0">
              <a:solidFill>
                <a:schemeClr val="accent4">
                  <a:lumMod val="75000"/>
                </a:schemeClr>
              </a:solidFill>
              <a:latin typeface="Berlin Sans FB" panose="020E0602020502020306" pitchFamily="34" charset="0"/>
            </a:endParaRPr>
          </a:p>
          <a:p>
            <a:pPr marL="342900" indent="-342900" algn="just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" sz="2400" dirty="0">
                <a:solidFill>
                  <a:schemeClr val="accent4">
                    <a:lumMod val="75000"/>
                  </a:schemeClr>
                </a:solidFill>
                <a:latin typeface="Berlin Sans FB" panose="020E0602020502020306" pitchFamily="34" charset="0"/>
                <a:ea typeface="+mn-ea"/>
                <a:cs typeface="+mn-cs"/>
              </a:rPr>
              <a:t>The data comes from several vendors who manage the meter/gps systems in the cabs</a:t>
            </a:r>
            <a:endParaRPr sz="2400" dirty="0">
              <a:solidFill>
                <a:schemeClr val="accent4">
                  <a:lumMod val="75000"/>
                </a:schemeClr>
              </a:solidFill>
              <a:latin typeface="Berlin Sans FB" panose="020E0602020502020306" pitchFamily="34" charset="0"/>
              <a:ea typeface="+mn-ea"/>
              <a:cs typeface="+mn-cs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>
            <a:spLocks noGrp="1"/>
          </p:cNvSpPr>
          <p:nvPr>
            <p:ph type="title"/>
          </p:nvPr>
        </p:nvSpPr>
        <p:spPr>
          <a:xfrm>
            <a:off x="1086816" y="363793"/>
            <a:ext cx="7909699" cy="89973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l">
              <a:buClr>
                <a:srgbClr val="39C0BA"/>
              </a:buClr>
            </a:pPr>
            <a:r>
              <a:rPr lang="en" sz="3600" dirty="0">
                <a:solidFill>
                  <a:schemeClr val="bg1"/>
                </a:solidFill>
                <a:latin typeface="Berlin Sans FB" panose="020E0602020502020306" pitchFamily="34" charset="0"/>
                <a:sym typeface="Quicksand"/>
              </a:rPr>
              <a:t>RELEVANT FEATURES</a:t>
            </a:r>
            <a:endParaRPr sz="3600" dirty="0">
              <a:solidFill>
                <a:schemeClr val="bg1"/>
              </a:solidFill>
              <a:latin typeface="Berlin Sans FB" panose="020E0602020502020306" pitchFamily="34" charset="0"/>
              <a:sym typeface="Quicksand"/>
            </a:endParaRPr>
          </a:p>
        </p:txBody>
      </p:sp>
      <p:sp>
        <p:nvSpPr>
          <p:cNvPr id="95" name="Google Shape;95;p17"/>
          <p:cNvSpPr txBox="1">
            <a:spLocks noGrp="1"/>
          </p:cNvSpPr>
          <p:nvPr>
            <p:ph type="body" idx="2"/>
          </p:nvPr>
        </p:nvSpPr>
        <p:spPr>
          <a:xfrm>
            <a:off x="999206" y="1673975"/>
            <a:ext cx="3464639" cy="489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</a:pPr>
            <a:r>
              <a:rPr lang="en" sz="2400" dirty="0">
                <a:solidFill>
                  <a:schemeClr val="accent4">
                    <a:lumMod val="75000"/>
                  </a:schemeClr>
                </a:solidFill>
                <a:latin typeface="Berlin Sans FB" panose="020E0602020502020306" pitchFamily="34" charset="0"/>
              </a:rPr>
              <a:t>     Trip Fields</a:t>
            </a:r>
          </a:p>
          <a:p>
            <a:pPr marL="800100" indent="-342900" algn="just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lang="en-IN" sz="2400" dirty="0" err="1">
                <a:solidFill>
                  <a:schemeClr val="accent4">
                    <a:lumMod val="75000"/>
                  </a:schemeClr>
                </a:solidFill>
                <a:latin typeface="Berlin Sans FB" panose="020E0602020502020306" pitchFamily="34" charset="0"/>
              </a:rPr>
              <a:t>pickup_datetime</a:t>
            </a:r>
            <a:endParaRPr lang="en-IN" sz="2400" dirty="0">
              <a:solidFill>
                <a:schemeClr val="accent4">
                  <a:lumMod val="75000"/>
                </a:schemeClr>
              </a:solidFill>
              <a:latin typeface="Berlin Sans FB" panose="020E0602020502020306" pitchFamily="34" charset="0"/>
            </a:endParaRPr>
          </a:p>
          <a:p>
            <a:pPr marL="800100" indent="-342900" algn="just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lang="en-IN" sz="2400" dirty="0" err="1">
                <a:solidFill>
                  <a:schemeClr val="accent4">
                    <a:lumMod val="75000"/>
                  </a:schemeClr>
                </a:solidFill>
                <a:latin typeface="Berlin Sans FB" panose="020E0602020502020306" pitchFamily="34" charset="0"/>
              </a:rPr>
              <a:t>dropoff_datetime</a:t>
            </a:r>
            <a:endParaRPr lang="en-IN" sz="2400" dirty="0">
              <a:solidFill>
                <a:schemeClr val="accent4">
                  <a:lumMod val="75000"/>
                </a:schemeClr>
              </a:solidFill>
              <a:latin typeface="Berlin Sans FB" panose="020E0602020502020306" pitchFamily="34" charset="0"/>
            </a:endParaRPr>
          </a:p>
          <a:p>
            <a:pPr marL="800100" indent="-342900" algn="just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lang="en-IN" sz="2400" dirty="0" err="1">
                <a:solidFill>
                  <a:schemeClr val="accent4">
                    <a:lumMod val="75000"/>
                  </a:schemeClr>
                </a:solidFill>
                <a:latin typeface="Berlin Sans FB" panose="020E0602020502020306" pitchFamily="34" charset="0"/>
              </a:rPr>
              <a:t>trip_time</a:t>
            </a:r>
            <a:endParaRPr lang="en-IN" sz="2400" dirty="0">
              <a:solidFill>
                <a:schemeClr val="accent4">
                  <a:lumMod val="75000"/>
                </a:schemeClr>
              </a:solidFill>
              <a:latin typeface="Berlin Sans FB" panose="020E0602020502020306" pitchFamily="34" charset="0"/>
            </a:endParaRPr>
          </a:p>
          <a:p>
            <a:pPr marL="800100" indent="-342900" algn="just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lang="en-IN" sz="2400" dirty="0" err="1">
                <a:solidFill>
                  <a:schemeClr val="accent4">
                    <a:lumMod val="75000"/>
                  </a:schemeClr>
                </a:solidFill>
                <a:latin typeface="Berlin Sans FB" panose="020E0602020502020306" pitchFamily="34" charset="0"/>
              </a:rPr>
              <a:t>trip_distance</a:t>
            </a:r>
            <a:endParaRPr lang="en-IN" sz="2400" dirty="0">
              <a:solidFill>
                <a:schemeClr val="accent4">
                  <a:lumMod val="75000"/>
                </a:schemeClr>
              </a:solidFill>
              <a:latin typeface="Berlin Sans FB" panose="020E0602020502020306" pitchFamily="34" charset="0"/>
            </a:endParaRPr>
          </a:p>
          <a:p>
            <a:pPr marL="800100" indent="-342900" algn="just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lang="en-IN" sz="2400" dirty="0" err="1">
                <a:solidFill>
                  <a:schemeClr val="accent4">
                    <a:lumMod val="75000"/>
                  </a:schemeClr>
                </a:solidFill>
                <a:latin typeface="Berlin Sans FB" panose="020E0602020502020306" pitchFamily="34" charset="0"/>
              </a:rPr>
              <a:t>pickup_latitude</a:t>
            </a:r>
            <a:endParaRPr lang="en-IN" sz="2400" dirty="0">
              <a:solidFill>
                <a:schemeClr val="accent4">
                  <a:lumMod val="75000"/>
                </a:schemeClr>
              </a:solidFill>
              <a:latin typeface="Berlin Sans FB" panose="020E0602020502020306" pitchFamily="34" charset="0"/>
            </a:endParaRPr>
          </a:p>
          <a:p>
            <a:pPr marL="800100" indent="-342900" algn="just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lang="en-IN" sz="2400" dirty="0" err="1">
                <a:solidFill>
                  <a:schemeClr val="accent4">
                    <a:lumMod val="75000"/>
                  </a:schemeClr>
                </a:solidFill>
                <a:latin typeface="Berlin Sans FB" panose="020E0602020502020306" pitchFamily="34" charset="0"/>
              </a:rPr>
              <a:t>pickup_longitude</a:t>
            </a:r>
            <a:endParaRPr lang="en-IN" sz="2400" dirty="0">
              <a:solidFill>
                <a:schemeClr val="accent4">
                  <a:lumMod val="75000"/>
                </a:schemeClr>
              </a:solidFill>
              <a:latin typeface="Berlin Sans FB" panose="020E0602020502020306" pitchFamily="34" charset="0"/>
            </a:endParaRPr>
          </a:p>
          <a:p>
            <a:pPr marL="800100" indent="-342900" algn="just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lang="en-IN" sz="2400" dirty="0" err="1">
                <a:solidFill>
                  <a:schemeClr val="accent4">
                    <a:lumMod val="75000"/>
                  </a:schemeClr>
                </a:solidFill>
                <a:latin typeface="Berlin Sans FB" panose="020E0602020502020306" pitchFamily="34" charset="0"/>
              </a:rPr>
              <a:t>dropoff_latitude</a:t>
            </a:r>
            <a:endParaRPr lang="en-IN" sz="2400" dirty="0">
              <a:solidFill>
                <a:schemeClr val="accent4">
                  <a:lumMod val="75000"/>
                </a:schemeClr>
              </a:solidFill>
              <a:latin typeface="Berlin Sans FB" panose="020E0602020502020306" pitchFamily="34" charset="0"/>
            </a:endParaRPr>
          </a:p>
          <a:p>
            <a:pPr marL="800100" indent="-342900" algn="just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lang="en-IN" sz="2400" dirty="0" err="1">
                <a:solidFill>
                  <a:schemeClr val="accent4">
                    <a:lumMod val="75000"/>
                  </a:schemeClr>
                </a:solidFill>
                <a:latin typeface="Berlin Sans FB" panose="020E0602020502020306" pitchFamily="34" charset="0"/>
              </a:rPr>
              <a:t>dropoff_longitude</a:t>
            </a:r>
            <a:endParaRPr lang="en-IN" sz="2400" dirty="0">
              <a:solidFill>
                <a:schemeClr val="accent4">
                  <a:lumMod val="75000"/>
                </a:schemeClr>
              </a:solidFill>
              <a:latin typeface="Berlin Sans FB" panose="020E0602020502020306" pitchFamily="34" charset="0"/>
            </a:endParaRPr>
          </a:p>
          <a:p>
            <a:pPr marL="800100" indent="-342900" algn="just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lang="en-IN" sz="2400" dirty="0" err="1">
                <a:solidFill>
                  <a:schemeClr val="accent4">
                    <a:lumMod val="75000"/>
                  </a:schemeClr>
                </a:solidFill>
                <a:latin typeface="Berlin Sans FB" panose="020E0602020502020306" pitchFamily="34" charset="0"/>
              </a:rPr>
              <a:t>passenger_count</a:t>
            </a:r>
            <a:endParaRPr lang="en-IN" sz="2400" dirty="0">
              <a:solidFill>
                <a:schemeClr val="accent4">
                  <a:lumMod val="75000"/>
                </a:schemeClr>
              </a:solidFill>
              <a:latin typeface="Berlin Sans FB" panose="020E0602020502020306" pitchFamily="34" charset="0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>
            <a:spLocks noGrp="1"/>
          </p:cNvSpPr>
          <p:nvPr>
            <p:ph type="title"/>
          </p:nvPr>
        </p:nvSpPr>
        <p:spPr>
          <a:xfrm>
            <a:off x="1086817" y="186812"/>
            <a:ext cx="8057183" cy="94143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bg1"/>
                </a:solidFill>
                <a:latin typeface="Berlin Sans FB" panose="020E0602020502020306" pitchFamily="34" charset="0"/>
              </a:rPr>
              <a:t>DATA EXPLORATION APPROACH</a:t>
            </a:r>
            <a:endParaRPr sz="3600" dirty="0">
              <a:solidFill>
                <a:schemeClr val="bg1"/>
              </a:solidFill>
              <a:latin typeface="Berlin Sans FB" panose="020E0602020502020306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16C3F07-6A7E-15EE-C61C-3703A49A0EAB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306461" y="1882343"/>
            <a:ext cx="7283631" cy="337791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>
            <a:spLocks noGrp="1"/>
          </p:cNvSpPr>
          <p:nvPr>
            <p:ph type="title"/>
          </p:nvPr>
        </p:nvSpPr>
        <p:spPr>
          <a:xfrm>
            <a:off x="1074174" y="53356"/>
            <a:ext cx="8069826" cy="114849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bg1"/>
                </a:solidFill>
                <a:latin typeface="Berlin Sans FB" panose="020E0602020502020306" pitchFamily="34" charset="0"/>
              </a:rPr>
              <a:t>VISUALIZATIONS</a:t>
            </a:r>
            <a:br>
              <a:rPr lang="en" sz="3600" dirty="0">
                <a:solidFill>
                  <a:schemeClr val="bg1"/>
                </a:solidFill>
                <a:latin typeface="Berlin Sans FB" panose="020E0602020502020306" pitchFamily="34" charset="0"/>
              </a:rPr>
            </a:br>
            <a:r>
              <a:rPr lang="en" sz="3600" dirty="0">
                <a:solidFill>
                  <a:schemeClr val="bg1"/>
                </a:solidFill>
                <a:latin typeface="Berlin Sans FB" panose="020E0602020502020306" pitchFamily="34" charset="0"/>
              </a:rPr>
              <a:t>              </a:t>
            </a:r>
            <a:r>
              <a:rPr lang="en" sz="2800" dirty="0">
                <a:solidFill>
                  <a:schemeClr val="accent4">
                    <a:lumMod val="75000"/>
                  </a:schemeClr>
                </a:solidFill>
                <a:latin typeface="Berlin Sans FB" panose="020E0602020502020306" pitchFamily="34" charset="0"/>
              </a:rPr>
              <a:t>Normal Distribution Plots</a:t>
            </a:r>
            <a:endParaRPr sz="3600" dirty="0">
              <a:solidFill>
                <a:schemeClr val="accent4">
                  <a:lumMod val="75000"/>
                </a:schemeClr>
              </a:solidFill>
              <a:latin typeface="Berlin Sans FB" panose="020E0602020502020306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FDD029F-5698-5AC6-B945-F1A0A480FC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0906" y="1225623"/>
            <a:ext cx="3311094" cy="257045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73460D6-02EC-DF46-A8F0-A49788CCDB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3849" y="1305813"/>
            <a:ext cx="3543814" cy="249026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71969AD-C23E-B1F6-2207-67EC9713AB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0906" y="4003998"/>
            <a:ext cx="3311094" cy="254603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3273D0C-37BD-AD6D-92D0-0B358E5D55D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13849" y="4003999"/>
            <a:ext cx="3543815" cy="254603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E2C5C39-3117-49AA-0FDC-6EE5098CE7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1179710"/>
            <a:ext cx="3935402" cy="2763025"/>
          </a:xfrm>
          <a:prstGeom prst="rect">
            <a:avLst/>
          </a:prstGeom>
        </p:spPr>
      </p:pic>
      <p:sp>
        <p:nvSpPr>
          <p:cNvPr id="16" name="Google Shape;133;p23">
            <a:extLst>
              <a:ext uri="{FF2B5EF4-FFF2-40B4-BE49-F238E27FC236}">
                <a16:creationId xmlns:a16="http://schemas.microsoft.com/office/drawing/2014/main" id="{7D35C7CE-EFC0-6B5A-E912-014747DDAE70}"/>
              </a:ext>
            </a:extLst>
          </p:cNvPr>
          <p:cNvSpPr txBox="1">
            <a:spLocks/>
          </p:cNvSpPr>
          <p:nvPr/>
        </p:nvSpPr>
        <p:spPr>
          <a:xfrm>
            <a:off x="1038573" y="-353961"/>
            <a:ext cx="8079658" cy="1533671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lvl="0" algn="r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kern="1200" cap="none">
                <a:solidFill>
                  <a:srgbClr val="39C0BA"/>
                </a:solidFill>
                <a:effectLst/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algn="l"/>
            <a:r>
              <a:rPr lang="en-IN" sz="3600" dirty="0">
                <a:solidFill>
                  <a:schemeClr val="bg1"/>
                </a:solidFill>
                <a:latin typeface="Berlin Sans FB" panose="020E0602020502020306" pitchFamily="34" charset="0"/>
              </a:rPr>
              <a:t>VISUALIZATIONS</a:t>
            </a:r>
          </a:p>
          <a:p>
            <a:pPr algn="l"/>
            <a:r>
              <a:rPr lang="en" sz="2800" dirty="0">
                <a:solidFill>
                  <a:schemeClr val="accent4">
                    <a:lumMod val="75000"/>
                  </a:schemeClr>
                </a:solidFill>
                <a:latin typeface="Berlin Sans FB" panose="020E0602020502020306" pitchFamily="34" charset="0"/>
              </a:rPr>
              <a:t>     Correlation, Temporal &amp; Trip Charteristics Plots</a:t>
            </a:r>
            <a:endParaRPr lang="en-IN" sz="2800" dirty="0">
              <a:solidFill>
                <a:schemeClr val="bg1"/>
              </a:solidFill>
              <a:latin typeface="Berlin Sans FB" panose="020E0602020502020306" pitchFamily="34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A125C05-4EE6-C2C7-71B5-54E5F6C33B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7809" y="1179710"/>
            <a:ext cx="3693501" cy="276302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5A7A8FB-6EB1-36CB-3007-BB05716DB4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3000" y="4166955"/>
            <a:ext cx="3789782" cy="261908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25913C3-A689-97C1-A3B3-E76376F0548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94272" y="4166955"/>
            <a:ext cx="3713319" cy="261908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33;p23">
            <a:extLst>
              <a:ext uri="{FF2B5EF4-FFF2-40B4-BE49-F238E27FC236}">
                <a16:creationId xmlns:a16="http://schemas.microsoft.com/office/drawing/2014/main" id="{7D35C7CE-EFC0-6B5A-E912-014747DDAE70}"/>
              </a:ext>
            </a:extLst>
          </p:cNvPr>
          <p:cNvSpPr txBox="1">
            <a:spLocks/>
          </p:cNvSpPr>
          <p:nvPr/>
        </p:nvSpPr>
        <p:spPr>
          <a:xfrm>
            <a:off x="1133168" y="180147"/>
            <a:ext cx="7414663" cy="840324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lvl="0" algn="r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kern="1200" cap="none">
                <a:solidFill>
                  <a:srgbClr val="39C0BA"/>
                </a:solidFill>
                <a:effectLst/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algn="l"/>
            <a:r>
              <a:rPr lang="en-IN" sz="3600" dirty="0">
                <a:solidFill>
                  <a:schemeClr val="bg1"/>
                </a:solidFill>
                <a:latin typeface="Berlin Sans FB" panose="020E0602020502020306" pitchFamily="34" charset="0"/>
              </a:rPr>
              <a:t>INFERENCE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B8400A-74CE-9462-BC19-E110ED880F73}"/>
              </a:ext>
            </a:extLst>
          </p:cNvPr>
          <p:cNvSpPr txBox="1"/>
          <p:nvPr/>
        </p:nvSpPr>
        <p:spPr>
          <a:xfrm>
            <a:off x="855406" y="1592826"/>
            <a:ext cx="7826478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indent="-342900" algn="just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IN" sz="2400" dirty="0">
                <a:solidFill>
                  <a:schemeClr val="accent4">
                    <a:lumMod val="75000"/>
                  </a:schemeClr>
                </a:solidFill>
                <a:latin typeface="Berlin Sans FB" panose="020E0602020502020306" pitchFamily="34" charset="0"/>
              </a:rPr>
              <a:t>Trip Characteristics: Most trips involve only </a:t>
            </a:r>
            <a:r>
              <a:rPr lang="en-IN" sz="2400" dirty="0">
                <a:solidFill>
                  <a:schemeClr val="bg1"/>
                </a:solidFill>
                <a:latin typeface="Berlin Sans FB" panose="020E0602020502020306" pitchFamily="34" charset="0"/>
              </a:rPr>
              <a:t>one passenger</a:t>
            </a:r>
            <a:r>
              <a:rPr lang="en-IN" sz="2400" dirty="0">
                <a:solidFill>
                  <a:schemeClr val="accent4">
                    <a:lumMod val="75000"/>
                  </a:schemeClr>
                </a:solidFill>
                <a:latin typeface="Berlin Sans FB" panose="020E0602020502020306" pitchFamily="34" charset="0"/>
              </a:rPr>
              <a:t>, with higher passenger counts (7-9) being very rare. Data shows minimal storing of trip information.</a:t>
            </a:r>
          </a:p>
          <a:p>
            <a:pPr marL="457200"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sz="2400" dirty="0">
              <a:solidFill>
                <a:schemeClr val="accent4">
                  <a:lumMod val="75000"/>
                </a:schemeClr>
              </a:solidFill>
              <a:latin typeface="Berlin Sans FB" panose="020E0602020502020306" pitchFamily="34" charset="0"/>
            </a:endParaRPr>
          </a:p>
          <a:p>
            <a:pPr marL="800100" indent="-342900" algn="just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IN" sz="2400" dirty="0">
                <a:solidFill>
                  <a:schemeClr val="accent4">
                    <a:lumMod val="75000"/>
                  </a:schemeClr>
                </a:solidFill>
                <a:latin typeface="Berlin Sans FB" panose="020E0602020502020306" pitchFamily="34" charset="0"/>
              </a:rPr>
              <a:t>Temporal Patterns: </a:t>
            </a:r>
            <a:r>
              <a:rPr lang="en-IN" sz="2400" dirty="0">
                <a:solidFill>
                  <a:schemeClr val="bg1"/>
                </a:solidFill>
                <a:latin typeface="Berlin Sans FB" panose="020E0602020502020306" pitchFamily="34" charset="0"/>
              </a:rPr>
              <a:t>Thursdays</a:t>
            </a:r>
            <a:r>
              <a:rPr lang="en-IN" sz="2400" dirty="0">
                <a:solidFill>
                  <a:schemeClr val="accent4">
                    <a:lumMod val="75000"/>
                  </a:schemeClr>
                </a:solidFill>
                <a:latin typeface="Berlin Sans FB" panose="020E0602020502020306" pitchFamily="34" charset="0"/>
              </a:rPr>
              <a:t> are the busiest days, while weekends see the fewest trips. The peak time for trips is between </a:t>
            </a:r>
            <a:r>
              <a:rPr lang="en-IN" sz="2400" dirty="0">
                <a:solidFill>
                  <a:schemeClr val="bg1"/>
                </a:solidFill>
                <a:latin typeface="Berlin Sans FB" panose="020E0602020502020306" pitchFamily="34" charset="0"/>
              </a:rPr>
              <a:t>6-7 p.m</a:t>
            </a:r>
            <a:r>
              <a:rPr lang="en-IN" sz="2400" dirty="0">
                <a:solidFill>
                  <a:schemeClr val="accent4">
                    <a:lumMod val="75000"/>
                  </a:schemeClr>
                </a:solidFill>
                <a:latin typeface="Berlin Sans FB" panose="020E0602020502020306" pitchFamily="34" charset="0"/>
              </a:rPr>
              <a:t>., and </a:t>
            </a:r>
            <a:r>
              <a:rPr lang="en-IN" sz="2400" dirty="0">
                <a:solidFill>
                  <a:schemeClr val="bg1"/>
                </a:solidFill>
                <a:latin typeface="Berlin Sans FB" panose="020E0602020502020306" pitchFamily="34" charset="0"/>
              </a:rPr>
              <a:t>March</a:t>
            </a:r>
            <a:r>
              <a:rPr lang="en-IN" sz="2400" dirty="0">
                <a:solidFill>
                  <a:schemeClr val="accent4">
                    <a:lumMod val="75000"/>
                  </a:schemeClr>
                </a:solidFill>
                <a:latin typeface="Berlin Sans FB" panose="020E0602020502020306" pitchFamily="34" charset="0"/>
              </a:rPr>
              <a:t> is the busiest month.</a:t>
            </a:r>
          </a:p>
          <a:p>
            <a:pPr marL="800100" indent="-342900" algn="just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endParaRPr lang="en-IN" sz="2400" dirty="0">
              <a:solidFill>
                <a:schemeClr val="accent4">
                  <a:lumMod val="75000"/>
                </a:schemeClr>
              </a:solidFill>
              <a:latin typeface="Berlin Sans FB" panose="020E0602020502020306" pitchFamily="34" charset="0"/>
            </a:endParaRPr>
          </a:p>
          <a:p>
            <a:pPr marL="800100" indent="-342900" algn="just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IN" sz="2400" dirty="0">
                <a:solidFill>
                  <a:schemeClr val="accent4">
                    <a:lumMod val="75000"/>
                  </a:schemeClr>
                </a:solidFill>
                <a:latin typeface="Berlin Sans FB" panose="020E0602020502020306" pitchFamily="34" charset="0"/>
              </a:rPr>
              <a:t>Vendor Preferences: </a:t>
            </a:r>
            <a:r>
              <a:rPr lang="en-IN" sz="2400" dirty="0">
                <a:solidFill>
                  <a:schemeClr val="bg1"/>
                </a:solidFill>
                <a:latin typeface="Berlin Sans FB" panose="020E0602020502020306" pitchFamily="34" charset="0"/>
              </a:rPr>
              <a:t>Vendor 2</a:t>
            </a:r>
            <a:r>
              <a:rPr lang="en-IN" sz="2400" dirty="0">
                <a:solidFill>
                  <a:schemeClr val="accent4">
                    <a:lumMod val="75000"/>
                  </a:schemeClr>
                </a:solidFill>
                <a:latin typeface="Berlin Sans FB" panose="020E0602020502020306" pitchFamily="34" charset="0"/>
              </a:rPr>
              <a:t> has more trips compared to Vendor 1 throughout the day, indicating a preference for Vendor 2</a:t>
            </a:r>
          </a:p>
        </p:txBody>
      </p:sp>
    </p:spTree>
    <p:extLst>
      <p:ext uri="{BB962C8B-B14F-4D97-AF65-F5344CB8AC3E}">
        <p14:creationId xmlns:p14="http://schemas.microsoft.com/office/powerpoint/2010/main" val="33053262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4"/>
          <p:cNvSpPr txBox="1">
            <a:spLocks noGrp="1"/>
          </p:cNvSpPr>
          <p:nvPr>
            <p:ph type="ctrTitle" idx="4294967295"/>
          </p:nvPr>
        </p:nvSpPr>
        <p:spPr>
          <a:xfrm>
            <a:off x="3116263" y="2665413"/>
            <a:ext cx="6027737" cy="15462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QUESTIONS?</a:t>
            </a:r>
            <a:endParaRPr sz="4800"/>
          </a:p>
        </p:txBody>
      </p:sp>
      <p:sp>
        <p:nvSpPr>
          <p:cNvPr id="231" name="Google Shape;231;p34"/>
          <p:cNvSpPr txBox="1">
            <a:spLocks noGrp="1"/>
          </p:cNvSpPr>
          <p:nvPr>
            <p:ph type="subTitle" idx="4294967295"/>
          </p:nvPr>
        </p:nvSpPr>
        <p:spPr>
          <a:xfrm>
            <a:off x="3116263" y="3905250"/>
            <a:ext cx="6027737" cy="104616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/>
              <a:t>Thanks!</a:t>
            </a:r>
            <a:endParaRPr sz="3600"/>
          </a:p>
        </p:txBody>
      </p:sp>
      <p:sp>
        <p:nvSpPr>
          <p:cNvPr id="232" name="Google Shape;232;p34"/>
          <p:cNvSpPr/>
          <p:nvPr/>
        </p:nvSpPr>
        <p:spPr>
          <a:xfrm>
            <a:off x="0" y="2276675"/>
            <a:ext cx="2448900" cy="24489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28575" cap="flat" cmpd="sng">
            <a:solidFill>
              <a:srgbClr val="2E303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3" name="Google Shape;233;p34"/>
          <p:cNvSpPr/>
          <p:nvPr/>
        </p:nvSpPr>
        <p:spPr>
          <a:xfrm>
            <a:off x="661202" y="2933351"/>
            <a:ext cx="1126490" cy="1135542"/>
          </a:xfrm>
          <a:custGeom>
            <a:avLst/>
            <a:gdLst/>
            <a:ahLst/>
            <a:cxnLst/>
            <a:rect l="l" t="t" r="r" b="b"/>
            <a:pathLst>
              <a:path w="16173" h="14711" fill="none" extrusionOk="0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w="3810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82E"/>
      </a:dk2>
      <a:lt2>
        <a:srgbClr val="C2F5FC"/>
      </a:lt2>
      <a:accent1>
        <a:srgbClr val="4091F3"/>
      </a:accent1>
      <a:accent2>
        <a:srgbClr val="8BBCF1"/>
      </a:accent2>
      <a:accent3>
        <a:srgbClr val="CB6A6A"/>
      </a:accent3>
      <a:accent4>
        <a:srgbClr val="C567AF"/>
      </a:accent4>
      <a:accent5>
        <a:srgbClr val="A684F9"/>
      </a:accent5>
      <a:accent6>
        <a:srgbClr val="A9ACEE"/>
      </a:accent6>
      <a:hlink>
        <a:srgbClr val="6D9CC5"/>
      </a:hlink>
      <a:folHlink>
        <a:srgbClr val="6D82A0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178B2DAB-5DDE-4060-A857-D2E1CDA9250F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Madison">
    <a:dk1>
      <a:sysClr val="windowText" lastClr="000000"/>
    </a:dk1>
    <a:lt1>
      <a:sysClr val="window" lastClr="FFFFFF"/>
    </a:lt1>
    <a:dk2>
      <a:srgbClr val="1F282E"/>
    </a:dk2>
    <a:lt2>
      <a:srgbClr val="C2F5FC"/>
    </a:lt2>
    <a:accent1>
      <a:srgbClr val="4091F3"/>
    </a:accent1>
    <a:accent2>
      <a:srgbClr val="8BBCF1"/>
    </a:accent2>
    <a:accent3>
      <a:srgbClr val="CB6A6A"/>
    </a:accent3>
    <a:accent4>
      <a:srgbClr val="C567AF"/>
    </a:accent4>
    <a:accent5>
      <a:srgbClr val="A684F9"/>
    </a:accent5>
    <a:accent6>
      <a:srgbClr val="A9ACEE"/>
    </a:accent6>
    <a:hlink>
      <a:srgbClr val="6D9CC5"/>
    </a:hlink>
    <a:folHlink>
      <a:srgbClr val="6D82A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218</Words>
  <Application>Microsoft Office PowerPoint</Application>
  <PresentationFormat>On-screen Show (4:3)</PresentationFormat>
  <Paragraphs>33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MS Shell Dlg 2</vt:lpstr>
      <vt:lpstr>Wingdings 3</vt:lpstr>
      <vt:lpstr>Quicksand</vt:lpstr>
      <vt:lpstr>Berlin Sans FB</vt:lpstr>
      <vt:lpstr>Wingdings</vt:lpstr>
      <vt:lpstr>Madison</vt:lpstr>
      <vt:lpstr>Data Exploration of NYC Taxi Trip Durations</vt:lpstr>
      <vt:lpstr>PROJECT GOALS</vt:lpstr>
      <vt:lpstr>DATA SOURCE</vt:lpstr>
      <vt:lpstr>RELEVANT FEATURES</vt:lpstr>
      <vt:lpstr>DATA EXPLORATION APPROACH</vt:lpstr>
      <vt:lpstr>VISUALIZATIONS               Normal Distribution Plots</vt:lpstr>
      <vt:lpstr>PowerPoint Presentation</vt:lpstr>
      <vt:lpstr>PowerPoint Presentation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DIVYA</dc:creator>
  <cp:lastModifiedBy>Divya Khanolkar</cp:lastModifiedBy>
  <cp:revision>1</cp:revision>
  <dcterms:modified xsi:type="dcterms:W3CDTF">2024-09-15T18:37:40Z</dcterms:modified>
</cp:coreProperties>
</file>