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40" r:id="rId2"/>
  </p:sldMasterIdLst>
  <p:notesMasterIdLst>
    <p:notesMasterId r:id="rId26"/>
  </p:notesMasterIdLst>
  <p:handoutMasterIdLst>
    <p:handoutMasterId r:id="rId27"/>
  </p:handoutMasterIdLst>
  <p:sldIdLst>
    <p:sldId id="258" r:id="rId3"/>
    <p:sldId id="259" r:id="rId4"/>
    <p:sldId id="267" r:id="rId5"/>
    <p:sldId id="269" r:id="rId6"/>
    <p:sldId id="260" r:id="rId7"/>
    <p:sldId id="279" r:id="rId8"/>
    <p:sldId id="280" r:id="rId9"/>
    <p:sldId id="281" r:id="rId10"/>
    <p:sldId id="282" r:id="rId11"/>
    <p:sldId id="283" r:id="rId12"/>
    <p:sldId id="278" r:id="rId13"/>
    <p:sldId id="261" r:id="rId14"/>
    <p:sldId id="262" r:id="rId15"/>
    <p:sldId id="263" r:id="rId16"/>
    <p:sldId id="264" r:id="rId17"/>
    <p:sldId id="265" r:id="rId18"/>
    <p:sldId id="270" r:id="rId19"/>
    <p:sldId id="272" r:id="rId20"/>
    <p:sldId id="273" r:id="rId21"/>
    <p:sldId id="274" r:id="rId22"/>
    <p:sldId id="275" r:id="rId23"/>
    <p:sldId id="27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5686" autoAdjust="0"/>
  </p:normalViewPr>
  <p:slideViewPr>
    <p:cSldViewPr snapToGrid="0">
      <p:cViewPr>
        <p:scale>
          <a:sx n="95" d="100"/>
          <a:sy n="95" d="100"/>
        </p:scale>
        <p:origin x="-282" y="3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33122-B2C9-48CB-9368-87155E695022}" type="datetimeFigureOut">
              <a:rPr lang="en-US"/>
              <a:t>5/6/2014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DB7F26-FC7E-4F1F-A645-6BFCE8ADE26E}" type="slidenum">
              <a:rPr/>
              <a:t>‹#›</a:t>
            </a:fld>
            <a:endParaRPr/>
          </a:p>
        </p:txBody>
      </p:sp>
    </p:spTree>
    <p:extLst>
      <p:ext uri="{BB962C8B-B14F-4D97-AF65-F5344CB8AC3E}">
        <p14:creationId xmlns:p14="http://schemas.microsoft.com/office/powerpoint/2010/main" val="1768636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E720E-49D3-48D0-8239-01767F62E5F1}" type="datetimeFigureOut">
              <a:rPr lang="en-US"/>
              <a:t>5/6/2014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896AA-4C3F-4CBC-B317-4ED7E987123F}" type="slidenum">
              <a:rPr/>
              <a:t>‹#›</a:t>
            </a:fld>
            <a:endParaRPr/>
          </a:p>
        </p:txBody>
      </p:sp>
    </p:spTree>
    <p:extLst>
      <p:ext uri="{BB962C8B-B14F-4D97-AF65-F5344CB8AC3E}">
        <p14:creationId xmlns:p14="http://schemas.microsoft.com/office/powerpoint/2010/main" val="394868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0896AA-4C3F-4CBC-B317-4ED7E987123F}" type="slidenum">
              <a:rPr lang="en-US" smtClean="0"/>
              <a:t>2</a:t>
            </a:fld>
            <a:endParaRPr lang="en-US"/>
          </a:p>
        </p:txBody>
      </p:sp>
    </p:spTree>
    <p:extLst>
      <p:ext uri="{BB962C8B-B14F-4D97-AF65-F5344CB8AC3E}">
        <p14:creationId xmlns:p14="http://schemas.microsoft.com/office/powerpoint/2010/main" val="295782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13</a:t>
            </a:fld>
            <a:endParaRPr lang="en-US"/>
          </a:p>
        </p:txBody>
      </p:sp>
    </p:spTree>
    <p:extLst>
      <p:ext uri="{BB962C8B-B14F-4D97-AF65-F5344CB8AC3E}">
        <p14:creationId xmlns:p14="http://schemas.microsoft.com/office/powerpoint/2010/main" val="2485543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14</a:t>
            </a:fld>
            <a:endParaRPr lang="en-US"/>
          </a:p>
        </p:txBody>
      </p:sp>
    </p:spTree>
    <p:extLst>
      <p:ext uri="{BB962C8B-B14F-4D97-AF65-F5344CB8AC3E}">
        <p14:creationId xmlns:p14="http://schemas.microsoft.com/office/powerpoint/2010/main" val="3271553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15</a:t>
            </a:fld>
            <a:endParaRPr lang="en-US"/>
          </a:p>
        </p:txBody>
      </p:sp>
    </p:spTree>
    <p:extLst>
      <p:ext uri="{BB962C8B-B14F-4D97-AF65-F5344CB8AC3E}">
        <p14:creationId xmlns:p14="http://schemas.microsoft.com/office/powerpoint/2010/main" val="90118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16</a:t>
            </a:fld>
            <a:endParaRPr lang="en-US"/>
          </a:p>
        </p:txBody>
      </p:sp>
    </p:spTree>
    <p:extLst>
      <p:ext uri="{BB962C8B-B14F-4D97-AF65-F5344CB8AC3E}">
        <p14:creationId xmlns:p14="http://schemas.microsoft.com/office/powerpoint/2010/main" val="98966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17</a:t>
            </a:fld>
            <a:endParaRPr lang="en-US"/>
          </a:p>
        </p:txBody>
      </p:sp>
    </p:spTree>
    <p:extLst>
      <p:ext uri="{BB962C8B-B14F-4D97-AF65-F5344CB8AC3E}">
        <p14:creationId xmlns:p14="http://schemas.microsoft.com/office/powerpoint/2010/main" val="1060770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not much of a difference in business between arrivals and departures. </a:t>
            </a:r>
          </a:p>
          <a:p>
            <a:endParaRPr lang="en-US" baseline="0" dirty="0" smtClean="0"/>
          </a:p>
          <a:p>
            <a:r>
              <a:rPr lang="en-US" baseline="0" dirty="0" smtClean="0"/>
              <a:t>The busiest airports by departure and arrival are the same: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William B Hartsfield- Atlanta Intl, Atlanta</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Chicago</a:t>
            </a:r>
            <a:r>
              <a:rPr lang="en-US" baseline="0" dirty="0" smtClean="0"/>
              <a:t> O’Hare International, Chicago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Dallas-Fort Worth International, Dallas-Fort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Denver Intl, Denver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Los Angeles International, Los Angeles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top 5 least busy airports by departure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Bemidji-Beltrami County, Bemidji</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Falls International, International Falls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Tupelo Municipal, Tupelo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Pierre Regional, Pierre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Pueblo Memorial, Pueblo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top 5 least busy airports by arrivals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Falls International, International Falls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Tupelo Municipal, Tupelo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Pierre Regional, Pierre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Cheyenne, Cheyenne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Ogden-Hinckley, Ogden</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18</a:t>
            </a:fld>
            <a:endParaRPr lang="en-US"/>
          </a:p>
        </p:txBody>
      </p:sp>
    </p:spTree>
    <p:extLst>
      <p:ext uri="{BB962C8B-B14F-4D97-AF65-F5344CB8AC3E}">
        <p14:creationId xmlns:p14="http://schemas.microsoft.com/office/powerpoint/2010/main" val="145192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defined route density</a:t>
            </a:r>
            <a:r>
              <a:rPr lang="en-US" baseline="0" dirty="0" smtClean="0"/>
              <a:t> as the number of flights flying between two airports in the given year. This visualization shows all possible routes in the US traversed by in 2008. It shows how well connected the cities are.</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19</a:t>
            </a:fld>
            <a:endParaRPr lang="en-US"/>
          </a:p>
        </p:txBody>
      </p:sp>
    </p:spTree>
    <p:extLst>
      <p:ext uri="{BB962C8B-B14F-4D97-AF65-F5344CB8AC3E}">
        <p14:creationId xmlns:p14="http://schemas.microsoft.com/office/powerpoint/2010/main" val="260656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map shows the top 100 most frequently traveled routes in the US. As you can see, there are a lot of flights originating from Chicago</a:t>
            </a:r>
            <a:r>
              <a:rPr lang="en-US" baseline="0" dirty="0" smtClean="0"/>
              <a:t> and LA and Atlanta.</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20</a:t>
            </a:fld>
            <a:endParaRPr lang="en-US"/>
          </a:p>
        </p:txBody>
      </p:sp>
    </p:spTree>
    <p:extLst>
      <p:ext uri="{BB962C8B-B14F-4D97-AF65-F5344CB8AC3E}">
        <p14:creationId xmlns:p14="http://schemas.microsoft.com/office/powerpoint/2010/main" val="73395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5</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6</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7</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8</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9</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10</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11</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12</a:t>
            </a:fld>
            <a:endParaRPr lang="en-US"/>
          </a:p>
        </p:txBody>
      </p:sp>
    </p:spTree>
    <p:extLst>
      <p:ext uri="{BB962C8B-B14F-4D97-AF65-F5344CB8AC3E}">
        <p14:creationId xmlns:p14="http://schemas.microsoft.com/office/powerpoint/2010/main" val="149794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CD06E667-F486-4D33-8E5F-2F80ED2AA5F0}" type="datetime1">
              <a:rPr lang="en-US" smtClean="0"/>
              <a:t>5/6/2014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5F29B05-35F8-41B1-8E40-53AF5236C7CF}" type="datetime1">
              <a:rPr lang="en-US" smtClean="0"/>
              <a:t>5/6/2014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CABFEA1-3547-4DC2-997D-F7C01C2E0348}" type="datetime1">
              <a:rPr lang="en-US" smtClean="0"/>
              <a:t>5/6/2014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6EC23F3-2291-4F63-8E8D-971BCF0DD7D9}" type="datetime1">
              <a:rPr lang="en-US" smtClean="0"/>
              <a:t>5/6/2014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F2466-47D5-43B7-8944-7539CA2F8930}" type="datetime1">
              <a:rPr lang="en-US" smtClean="0"/>
              <a:t>5/6/2014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3FC0995-D39B-4599-BB06-80DB37CC69E8}" type="datetime1">
              <a:rPr lang="en-US" smtClean="0"/>
              <a:t>5/6/2014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BFFBCDF-DD5B-4743-88C3-87F7F395067F}" type="datetime1">
              <a:rPr lang="en-US" smtClean="0"/>
              <a:t>5/6/2014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4A1711-8FFF-405F-A873-F155E585CFBB}" type="datetime1">
              <a:rPr lang="en-US" smtClean="0"/>
              <a:t>5/6/2014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E49CA-1D4C-40A5-81D4-BDD4FD9B6B9C}" type="datetime1">
              <a:rPr lang="en-US" smtClean="0"/>
              <a:t>5/6/2014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53C47-3CD9-44A3-9A9F-38F0E3DB2A8E}" type="datetime1">
              <a:rPr lang="en-US" smtClean="0"/>
              <a:t>5/6/2014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68AD1-729F-489E-82A5-AE8B0F7FBF7D}" type="datetime1">
              <a:rPr lang="en-US" smtClean="0"/>
              <a:t>5/6/2014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C12F6D-28FF-4168-ABC1-D434089D2B91}" type="datetime1">
              <a:rPr lang="en-US" smtClean="0"/>
              <a:t>5/6/2014</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346" y="4834436"/>
            <a:ext cx="9144000" cy="1110124"/>
          </a:xfrm>
        </p:spPr>
        <p:txBody>
          <a:bodyPr/>
          <a:lstStyle/>
          <a:p>
            <a:r>
              <a:rPr lang="en-US" dirty="0" smtClean="0"/>
              <a:t>Analyzing Airline Data</a:t>
            </a:r>
            <a:endParaRPr lang="en-US" dirty="0"/>
          </a:p>
        </p:txBody>
      </p:sp>
      <p:sp>
        <p:nvSpPr>
          <p:cNvPr id="3" name="Subtitle 2"/>
          <p:cNvSpPr>
            <a:spLocks noGrp="1"/>
          </p:cNvSpPr>
          <p:nvPr>
            <p:ph type="subTitle" idx="1"/>
          </p:nvPr>
        </p:nvSpPr>
        <p:spPr>
          <a:xfrm>
            <a:off x="246125" y="5944560"/>
            <a:ext cx="10572000" cy="736131"/>
          </a:xfrm>
        </p:spPr>
        <p:txBody>
          <a:bodyPr>
            <a:normAutofit fontScale="92500" lnSpcReduction="20000"/>
          </a:bodyPr>
          <a:lstStyle/>
          <a:p>
            <a:pPr algn="l"/>
            <a:r>
              <a:rPr lang="en-US" dirty="0" smtClean="0"/>
              <a:t>INFO 290T – Working with Open Data – Fall 2014</a:t>
            </a:r>
          </a:p>
          <a:p>
            <a:pPr algn="l"/>
            <a:r>
              <a:rPr lang="en-US" dirty="0" smtClean="0"/>
              <a:t>Divya Menghani, Rahul </a:t>
            </a:r>
            <a:r>
              <a:rPr lang="en-US" dirty="0" err="1" smtClean="0"/>
              <a:t>Verma</a:t>
            </a:r>
            <a:r>
              <a:rPr lang="en-US" dirty="0" smtClean="0"/>
              <a:t>, </a:t>
            </a:r>
            <a:r>
              <a:rPr lang="en-US" dirty="0" err="1" smtClean="0"/>
              <a:t>Dheera</a:t>
            </a:r>
            <a:r>
              <a:rPr lang="en-US" dirty="0" smtClean="0"/>
              <a:t> </a:t>
            </a:r>
            <a:r>
              <a:rPr lang="en-US" dirty="0" err="1" smtClean="0"/>
              <a:t>Prabhakar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845482"/>
          </a:xfrm>
          <a:prstGeom prst="rect">
            <a:avLst/>
          </a:prstGeom>
        </p:spPr>
      </p:pic>
    </p:spTree>
    <p:extLst>
      <p:ext uri="{BB962C8B-B14F-4D97-AF65-F5344CB8AC3E}">
        <p14:creationId xmlns:p14="http://schemas.microsoft.com/office/powerpoint/2010/main" val="104626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 Averages </a:t>
            </a:r>
            <a:r>
              <a:rPr lang="en-US" sz="3600" dirty="0"/>
              <a:t>by Route</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05" y="687475"/>
            <a:ext cx="3017520" cy="30236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925" y="687475"/>
            <a:ext cx="3017520" cy="302368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05" y="3711160"/>
            <a:ext cx="3017520" cy="31053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925" y="3711159"/>
            <a:ext cx="3017520" cy="3105380"/>
          </a:xfrm>
          <a:prstGeom prst="rect">
            <a:avLst/>
          </a:prstGeom>
        </p:spPr>
      </p:pic>
      <p:sp>
        <p:nvSpPr>
          <p:cNvPr id="11" name="TextBox 10"/>
          <p:cNvSpPr txBox="1"/>
          <p:nvPr/>
        </p:nvSpPr>
        <p:spPr>
          <a:xfrm>
            <a:off x="6387150" y="687475"/>
            <a:ext cx="5431809" cy="5355312"/>
          </a:xfrm>
          <a:prstGeom prst="rect">
            <a:avLst/>
          </a:prstGeom>
          <a:noFill/>
        </p:spPr>
        <p:txBody>
          <a:bodyPr wrap="square" rtlCol="0">
            <a:spAutoFit/>
          </a:bodyPr>
          <a:lstStyle/>
          <a:p>
            <a:r>
              <a:rPr lang="en-US" dirty="0"/>
              <a:t>Inferences -</a:t>
            </a:r>
            <a:br>
              <a:rPr lang="en-US" dirty="0"/>
            </a:br>
            <a:endParaRPr lang="en-US" dirty="0"/>
          </a:p>
          <a:p>
            <a:r>
              <a:rPr lang="en-US" dirty="0"/>
              <a:t>The following routes have the highest average delays. </a:t>
            </a:r>
            <a:r>
              <a:rPr lang="en-US" dirty="0" smtClean="0"/>
              <a:t>At least </a:t>
            </a:r>
            <a:r>
              <a:rPr lang="en-US" dirty="0"/>
              <a:t>one airport, mostly the origin airport, seems to be a minor airport. The resources available to these airports seem to cause a bottleneck in flights.</a:t>
            </a:r>
            <a:br>
              <a:rPr lang="en-US" dirty="0"/>
            </a:br>
            <a:r>
              <a:rPr lang="en-US" dirty="0"/>
              <a:t>1) - University of Illinois Willard Airport - Capital</a:t>
            </a:r>
            <a:br>
              <a:rPr lang="en-US" dirty="0"/>
            </a:br>
            <a:r>
              <a:rPr lang="en-US" dirty="0"/>
              <a:t>2) - Eagle County Regional - Miami International</a:t>
            </a:r>
            <a:br>
              <a:rPr lang="en-US" dirty="0"/>
            </a:br>
            <a:r>
              <a:rPr lang="en-US" dirty="0"/>
              <a:t>3) - Ontario International - San </a:t>
            </a:r>
            <a:r>
              <a:rPr lang="en-US" dirty="0" smtClean="0"/>
              <a:t>Diego</a:t>
            </a:r>
            <a:r>
              <a:rPr lang="en-US" dirty="0"/>
              <a:t/>
            </a:r>
            <a:br>
              <a:rPr lang="en-US" dirty="0"/>
            </a:br>
            <a:r>
              <a:rPr lang="en-US" dirty="0"/>
              <a:t/>
            </a:r>
            <a:br>
              <a:rPr lang="en-US" dirty="0"/>
            </a:br>
            <a:endParaRPr lang="en-US" dirty="0"/>
          </a:p>
          <a:p>
            <a:r>
              <a:rPr lang="en-US" dirty="0"/>
              <a:t>The following airports seem to have the lowest amount of average delays. These routes connect </a:t>
            </a:r>
            <a:r>
              <a:rPr lang="en-US" dirty="0" smtClean="0"/>
              <a:t>relatively </a:t>
            </a:r>
            <a:r>
              <a:rPr lang="en-US" dirty="0"/>
              <a:t>small </a:t>
            </a:r>
            <a:r>
              <a:rPr lang="en-US" dirty="0" smtClean="0"/>
              <a:t>airports and </a:t>
            </a:r>
            <a:r>
              <a:rPr lang="en-US" dirty="0"/>
              <a:t>hence the flight frequency would be a factor, but it itself would not be able to explain the observations.</a:t>
            </a:r>
            <a:br>
              <a:rPr lang="en-US" dirty="0"/>
            </a:br>
            <a:r>
              <a:rPr lang="en-US" dirty="0"/>
              <a:t>1) - Roberts - Idaho Falls</a:t>
            </a:r>
            <a:br>
              <a:rPr lang="en-US" dirty="0"/>
            </a:br>
            <a:r>
              <a:rPr lang="en-US" dirty="0"/>
              <a:t>2) - New Orleans - Port Columbus</a:t>
            </a:r>
            <a:br>
              <a:rPr lang="en-US" dirty="0"/>
            </a:br>
            <a:r>
              <a:rPr lang="en-US" dirty="0"/>
              <a:t>3) - Theodore F Green - </a:t>
            </a:r>
            <a:r>
              <a:rPr lang="en-US" dirty="0" smtClean="0"/>
              <a:t>Minneapolis </a:t>
            </a:r>
            <a:r>
              <a:rPr lang="en-US" dirty="0"/>
              <a:t>St Paul</a:t>
            </a:r>
          </a:p>
        </p:txBody>
      </p:sp>
      <p:sp>
        <p:nvSpPr>
          <p:cNvPr id="12" name="Slide Number Placeholder 11"/>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677310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Time</a:t>
            </a:r>
            <a:endParaRPr lang="en-US" sz="3600" dirty="0"/>
          </a:p>
        </p:txBody>
      </p:sp>
      <p:pic>
        <p:nvPicPr>
          <p:cNvPr id="7" name="Picture 6"/>
          <p:cNvPicPr>
            <a:picLocks noChangeAspect="1"/>
          </p:cNvPicPr>
          <p:nvPr/>
        </p:nvPicPr>
        <p:blipFill>
          <a:blip r:embed="rId3"/>
          <a:stretch>
            <a:fillRect/>
          </a:stretch>
        </p:blipFill>
        <p:spPr>
          <a:xfrm>
            <a:off x="167405" y="714771"/>
            <a:ext cx="3017520" cy="3002124"/>
          </a:xfrm>
          <a:prstGeom prst="rect">
            <a:avLst/>
          </a:prstGeom>
        </p:spPr>
      </p:pic>
      <p:pic>
        <p:nvPicPr>
          <p:cNvPr id="8" name="Picture 7"/>
          <p:cNvPicPr>
            <a:picLocks noChangeAspect="1"/>
          </p:cNvPicPr>
          <p:nvPr/>
        </p:nvPicPr>
        <p:blipFill>
          <a:blip r:embed="rId4"/>
          <a:stretch>
            <a:fillRect/>
          </a:stretch>
        </p:blipFill>
        <p:spPr>
          <a:xfrm>
            <a:off x="3184925" y="714771"/>
            <a:ext cx="3017520" cy="3004138"/>
          </a:xfrm>
          <a:prstGeom prst="rect">
            <a:avLst/>
          </a:prstGeom>
        </p:spPr>
      </p:pic>
      <p:pic>
        <p:nvPicPr>
          <p:cNvPr id="9" name="Picture 8"/>
          <p:cNvPicPr>
            <a:picLocks noChangeAspect="1"/>
          </p:cNvPicPr>
          <p:nvPr/>
        </p:nvPicPr>
        <p:blipFill>
          <a:blip r:embed="rId5"/>
          <a:stretch>
            <a:fillRect/>
          </a:stretch>
        </p:blipFill>
        <p:spPr>
          <a:xfrm>
            <a:off x="167405" y="3711161"/>
            <a:ext cx="3017520" cy="3060096"/>
          </a:xfrm>
          <a:prstGeom prst="rect">
            <a:avLst/>
          </a:prstGeom>
        </p:spPr>
      </p:pic>
      <p:pic>
        <p:nvPicPr>
          <p:cNvPr id="10" name="Picture 9"/>
          <p:cNvPicPr>
            <a:picLocks noChangeAspect="1"/>
          </p:cNvPicPr>
          <p:nvPr/>
        </p:nvPicPr>
        <p:blipFill>
          <a:blip r:embed="rId6"/>
          <a:stretch>
            <a:fillRect/>
          </a:stretch>
        </p:blipFill>
        <p:spPr>
          <a:xfrm>
            <a:off x="3184925" y="3718909"/>
            <a:ext cx="3017520" cy="3097631"/>
          </a:xfrm>
          <a:prstGeom prst="rect">
            <a:avLst/>
          </a:prstGeom>
        </p:spPr>
      </p:pic>
      <p:sp>
        <p:nvSpPr>
          <p:cNvPr id="11" name="TextBox 10"/>
          <p:cNvSpPr txBox="1"/>
          <p:nvPr/>
        </p:nvSpPr>
        <p:spPr>
          <a:xfrm>
            <a:off x="6387150" y="687475"/>
            <a:ext cx="5431809" cy="5355312"/>
          </a:xfrm>
          <a:prstGeom prst="rect">
            <a:avLst/>
          </a:prstGeom>
          <a:noFill/>
        </p:spPr>
        <p:txBody>
          <a:bodyPr wrap="square" rtlCol="0">
            <a:spAutoFit/>
          </a:bodyPr>
          <a:lstStyle/>
          <a:p>
            <a:r>
              <a:rPr lang="en-US" dirty="0" smtClean="0"/>
              <a:t>Here we analyze the relationship between time of the year and delays.</a:t>
            </a:r>
          </a:p>
          <a:p>
            <a:endParaRPr lang="en-US" dirty="0" smtClean="0"/>
          </a:p>
          <a:p>
            <a:r>
              <a:rPr lang="en-US" i="1" dirty="0" smtClean="0"/>
              <a:t>See graphs on departure and arrival delays in minutes for JFK and SFO airport on the left.</a:t>
            </a:r>
            <a:endParaRPr lang="en-US" i="1" dirty="0"/>
          </a:p>
          <a:p>
            <a:endParaRPr lang="en-US" dirty="0"/>
          </a:p>
          <a:p>
            <a:endParaRPr lang="en-US" u="sng" dirty="0" smtClean="0"/>
          </a:p>
          <a:p>
            <a:r>
              <a:rPr lang="en-US" u="sng" dirty="0" smtClean="0"/>
              <a:t>Key Findings:</a:t>
            </a:r>
          </a:p>
          <a:p>
            <a:pPr marL="285750" indent="-285750">
              <a:buFont typeface="Arial" panose="020B0604020202020204" pitchFamily="34" charset="0"/>
              <a:buChar char="•"/>
            </a:pPr>
            <a:r>
              <a:rPr lang="en-US" dirty="0" smtClean="0"/>
              <a:t>There is strong correlation between arrival and departure delays</a:t>
            </a:r>
          </a:p>
          <a:p>
            <a:pPr marL="285750" indent="-285750">
              <a:buFont typeface="Arial" panose="020B0604020202020204" pitchFamily="34" charset="0"/>
              <a:buChar char="•"/>
            </a:pPr>
            <a:r>
              <a:rPr lang="en-US" dirty="0" smtClean="0"/>
              <a:t>The time of the year and delays have some correlation, but not a stronger one.</a:t>
            </a:r>
          </a:p>
          <a:p>
            <a:pPr marL="285750" indent="-285750">
              <a:buFont typeface="Arial" panose="020B0604020202020204" pitchFamily="34" charset="0"/>
              <a:buChar char="•"/>
            </a:pPr>
            <a:r>
              <a:rPr lang="en-US" dirty="0" smtClean="0"/>
              <a:t>During holidays, we observed that average delay increases. Notice the increase at JFK and SFO airport delays around Christmas, Thanksgiving etc.</a:t>
            </a:r>
          </a:p>
          <a:p>
            <a:pPr marL="285750" indent="-285750">
              <a:buFont typeface="Arial" panose="020B0604020202020204" pitchFamily="34" charset="0"/>
              <a:buChar char="•"/>
            </a:pPr>
            <a:r>
              <a:rPr lang="en-US" dirty="0" smtClean="0"/>
              <a:t>For the extreme peaks that we see in the graphs on the left, we found that the respective airports had runway maintenance that caused the delays.</a:t>
            </a:r>
          </a:p>
          <a:p>
            <a:pPr marL="285750" indent="-285750">
              <a:buFont typeface="Arial" panose="020B0604020202020204" pitchFamily="34" charset="0"/>
              <a:buChar char="•"/>
            </a:pP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3944888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Time</a:t>
            </a:r>
            <a:endParaRPr lang="en-US" sz="3600" dirty="0"/>
          </a:p>
        </p:txBody>
      </p:sp>
      <p:pic>
        <p:nvPicPr>
          <p:cNvPr id="2" name="Picture 1"/>
          <p:cNvPicPr>
            <a:picLocks noChangeAspect="1"/>
          </p:cNvPicPr>
          <p:nvPr/>
        </p:nvPicPr>
        <p:blipFill>
          <a:blip r:embed="rId3"/>
          <a:stretch>
            <a:fillRect/>
          </a:stretch>
        </p:blipFill>
        <p:spPr>
          <a:xfrm>
            <a:off x="1371600" y="662781"/>
            <a:ext cx="4572000" cy="4627562"/>
          </a:xfrm>
          <a:prstGeom prst="rect">
            <a:avLst/>
          </a:prstGeom>
        </p:spPr>
      </p:pic>
      <p:pic>
        <p:nvPicPr>
          <p:cNvPr id="3" name="Picture 2"/>
          <p:cNvPicPr>
            <a:picLocks noChangeAspect="1"/>
          </p:cNvPicPr>
          <p:nvPr/>
        </p:nvPicPr>
        <p:blipFill>
          <a:blip r:embed="rId4"/>
          <a:stretch>
            <a:fillRect/>
          </a:stretch>
        </p:blipFill>
        <p:spPr>
          <a:xfrm>
            <a:off x="6536141" y="662781"/>
            <a:ext cx="4572000" cy="4627562"/>
          </a:xfrm>
          <a:prstGeom prst="rect">
            <a:avLst/>
          </a:prstGeom>
        </p:spPr>
      </p:pic>
      <p:sp>
        <p:nvSpPr>
          <p:cNvPr id="12" name="TextBox 11"/>
          <p:cNvSpPr txBox="1"/>
          <p:nvPr/>
        </p:nvSpPr>
        <p:spPr>
          <a:xfrm>
            <a:off x="715371" y="5491487"/>
            <a:ext cx="11171829" cy="923330"/>
          </a:xfrm>
          <a:prstGeom prst="rect">
            <a:avLst/>
          </a:prstGeom>
          <a:noFill/>
        </p:spPr>
        <p:txBody>
          <a:bodyPr wrap="square" rtlCol="0">
            <a:spAutoFit/>
          </a:bodyPr>
          <a:lstStyle/>
          <a:p>
            <a:r>
              <a:rPr lang="en-US" i="1" dirty="0" smtClean="0"/>
              <a:t>Above graphs describe the average delays for departure and arrivals in minutes across all US airports. We observe that the delays increase around the holiday season. Notice the increasing trend post Thanksgiving. There is a sudden dip on 12/25 and 12/31, where people usually don’t travel.</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1208236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Day of week</a:t>
            </a:r>
            <a:endParaRPr lang="en-US" sz="3600" dirty="0"/>
          </a:p>
        </p:txBody>
      </p:sp>
      <p:sp>
        <p:nvSpPr>
          <p:cNvPr id="11" name="TextBox 10"/>
          <p:cNvSpPr txBox="1"/>
          <p:nvPr/>
        </p:nvSpPr>
        <p:spPr>
          <a:xfrm>
            <a:off x="903350" y="4317275"/>
            <a:ext cx="11027007" cy="1815882"/>
          </a:xfrm>
          <a:prstGeom prst="rect">
            <a:avLst/>
          </a:prstGeom>
          <a:noFill/>
        </p:spPr>
        <p:txBody>
          <a:bodyPr wrap="square" rtlCol="0">
            <a:spAutoFit/>
          </a:bodyPr>
          <a:lstStyle/>
          <a:p>
            <a:r>
              <a:rPr lang="en-US" sz="1400" i="1" dirty="0" smtClean="0"/>
              <a:t>Above graphs </a:t>
            </a:r>
            <a:r>
              <a:rPr lang="en-US" sz="1400" i="1" dirty="0"/>
              <a:t>show the departure delays – no. of flights and time by day of week for 2008.</a:t>
            </a:r>
          </a:p>
          <a:p>
            <a:endParaRPr lang="en-US" sz="1400" dirty="0"/>
          </a:p>
          <a:p>
            <a:r>
              <a:rPr lang="en-US" sz="1400" u="sng" dirty="0" smtClean="0"/>
              <a:t>Key Findings:</a:t>
            </a:r>
          </a:p>
          <a:p>
            <a:pPr marL="285750" indent="-285750">
              <a:buFont typeface="Arial" panose="020B0604020202020204" pitchFamily="34" charset="0"/>
              <a:buChar char="•"/>
            </a:pPr>
            <a:r>
              <a:rPr lang="en-US" sz="1400" dirty="0" smtClean="0"/>
              <a:t>Average departure delay in minutes was highest on Sunday, approx. 64mins across US in 2008, although the number of delayed flights is less</a:t>
            </a:r>
          </a:p>
          <a:p>
            <a:pPr marL="285750" indent="-285750">
              <a:buFont typeface="Arial" panose="020B0604020202020204" pitchFamily="34" charset="0"/>
              <a:buChar char="•"/>
            </a:pPr>
            <a:r>
              <a:rPr lang="en-US" sz="1400" dirty="0" smtClean="0"/>
              <a:t>Friday has the highest number of delayed delays by departure</a:t>
            </a:r>
          </a:p>
          <a:p>
            <a:pPr marL="285750" indent="-285750">
              <a:buFont typeface="Arial" panose="020B0604020202020204" pitchFamily="34" charset="0"/>
              <a:buChar char="•"/>
            </a:pPr>
            <a:r>
              <a:rPr lang="en-US" sz="1400" dirty="0" smtClean="0"/>
              <a:t>Wednesday is the best day to fly by looking at the overall average.</a:t>
            </a:r>
          </a:p>
          <a:p>
            <a:pPr marL="285750" indent="-285750">
              <a:buFont typeface="Arial" panose="020B0604020202020204" pitchFamily="34" charset="0"/>
              <a:buChar char="•"/>
            </a:pPr>
            <a:r>
              <a:rPr lang="en-US" sz="1400" dirty="0" smtClean="0"/>
              <a:t>Thursday/Friday have more delayed flights than the rest of the week.</a:t>
            </a:r>
            <a:endParaRPr lang="en-US" sz="1400" dirty="0"/>
          </a:p>
        </p:txBody>
      </p:sp>
      <p:pic>
        <p:nvPicPr>
          <p:cNvPr id="6" name="Picture 5"/>
          <p:cNvPicPr>
            <a:picLocks noChangeAspect="1"/>
          </p:cNvPicPr>
          <p:nvPr/>
        </p:nvPicPr>
        <p:blipFill>
          <a:blip r:embed="rId3"/>
          <a:stretch>
            <a:fillRect/>
          </a:stretch>
        </p:blipFill>
        <p:spPr>
          <a:xfrm>
            <a:off x="903350" y="636998"/>
            <a:ext cx="4618662" cy="3635660"/>
          </a:xfrm>
          <a:prstGeom prst="rect">
            <a:avLst/>
          </a:prstGeom>
        </p:spPr>
      </p:pic>
      <p:pic>
        <p:nvPicPr>
          <p:cNvPr id="12" name="Picture 11"/>
          <p:cNvPicPr>
            <a:picLocks noChangeAspect="1"/>
          </p:cNvPicPr>
          <p:nvPr/>
        </p:nvPicPr>
        <p:blipFill>
          <a:blip r:embed="rId4"/>
          <a:stretch>
            <a:fillRect/>
          </a:stretch>
        </p:blipFill>
        <p:spPr>
          <a:xfrm>
            <a:off x="6005398" y="636998"/>
            <a:ext cx="4806774" cy="3639312"/>
          </a:xfrm>
          <a:prstGeom prst="rect">
            <a:avLst/>
          </a:prstGeom>
        </p:spPr>
      </p:pic>
      <p:sp>
        <p:nvSpPr>
          <p:cNvPr id="14" name="Slide Number Placeholder 13"/>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4182115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Day of week</a:t>
            </a:r>
            <a:endParaRPr lang="en-US" sz="3600" dirty="0"/>
          </a:p>
        </p:txBody>
      </p:sp>
      <p:pic>
        <p:nvPicPr>
          <p:cNvPr id="7" name="Picture 6"/>
          <p:cNvPicPr>
            <a:picLocks noChangeAspect="1"/>
          </p:cNvPicPr>
          <p:nvPr/>
        </p:nvPicPr>
        <p:blipFill>
          <a:blip r:embed="rId3"/>
          <a:stretch>
            <a:fillRect/>
          </a:stretch>
        </p:blipFill>
        <p:spPr>
          <a:xfrm>
            <a:off x="999099" y="1154099"/>
            <a:ext cx="4600799" cy="3657600"/>
          </a:xfrm>
          <a:prstGeom prst="rect">
            <a:avLst/>
          </a:prstGeom>
        </p:spPr>
      </p:pic>
      <p:pic>
        <p:nvPicPr>
          <p:cNvPr id="2" name="Picture 1"/>
          <p:cNvPicPr>
            <a:picLocks noChangeAspect="1"/>
          </p:cNvPicPr>
          <p:nvPr/>
        </p:nvPicPr>
        <p:blipFill>
          <a:blip r:embed="rId4"/>
          <a:stretch>
            <a:fillRect/>
          </a:stretch>
        </p:blipFill>
        <p:spPr>
          <a:xfrm>
            <a:off x="5900148" y="1154099"/>
            <a:ext cx="4893768" cy="3657600"/>
          </a:xfrm>
          <a:prstGeom prst="rect">
            <a:avLst/>
          </a:prstGeom>
        </p:spPr>
      </p:pic>
      <p:sp>
        <p:nvSpPr>
          <p:cNvPr id="9" name="TextBox 8"/>
          <p:cNvSpPr txBox="1"/>
          <p:nvPr/>
        </p:nvSpPr>
        <p:spPr>
          <a:xfrm>
            <a:off x="901136" y="4980000"/>
            <a:ext cx="10270986" cy="307777"/>
          </a:xfrm>
          <a:prstGeom prst="rect">
            <a:avLst/>
          </a:prstGeom>
          <a:noFill/>
        </p:spPr>
        <p:txBody>
          <a:bodyPr wrap="square" rtlCol="0">
            <a:spAutoFit/>
          </a:bodyPr>
          <a:lstStyle/>
          <a:p>
            <a:r>
              <a:rPr lang="en-US" sz="1400" i="1" dirty="0"/>
              <a:t>Above graphs show the </a:t>
            </a:r>
            <a:r>
              <a:rPr lang="en-US" sz="1400" i="1" dirty="0" smtClean="0"/>
              <a:t>arrival delays </a:t>
            </a:r>
            <a:r>
              <a:rPr lang="en-US" sz="1400" i="1" dirty="0"/>
              <a:t>– no. of flights and time by day of week for 2008</a:t>
            </a:r>
            <a:r>
              <a:rPr lang="en-US" sz="1400" i="1" dirty="0" smtClean="0"/>
              <a:t>. The trend is similar to departure delays.</a:t>
            </a:r>
            <a:endParaRPr lang="en-US" sz="1400" i="1" dirty="0"/>
          </a:p>
        </p:txBody>
      </p:sp>
      <p:sp>
        <p:nvSpPr>
          <p:cNvPr id="3" name="Slide Number Placeholder 2"/>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2543765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Day of Month</a:t>
            </a:r>
            <a:endParaRPr lang="en-US" sz="3600" dirty="0"/>
          </a:p>
        </p:txBody>
      </p:sp>
      <p:sp>
        <p:nvSpPr>
          <p:cNvPr id="11" name="TextBox 10"/>
          <p:cNvSpPr txBox="1"/>
          <p:nvPr/>
        </p:nvSpPr>
        <p:spPr>
          <a:xfrm>
            <a:off x="899575" y="4637122"/>
            <a:ext cx="10632783" cy="1600438"/>
          </a:xfrm>
          <a:prstGeom prst="rect">
            <a:avLst/>
          </a:prstGeom>
          <a:noFill/>
        </p:spPr>
        <p:txBody>
          <a:bodyPr wrap="square" rtlCol="0">
            <a:spAutoFit/>
          </a:bodyPr>
          <a:lstStyle/>
          <a:p>
            <a:r>
              <a:rPr lang="en-US" sz="1400" i="1" dirty="0"/>
              <a:t>Above graphs show the departure delays – no. of flights and time by day of </a:t>
            </a:r>
            <a:r>
              <a:rPr lang="en-US" sz="1400" i="1" dirty="0" smtClean="0"/>
              <a:t>month for 2008 across all US airports.</a:t>
            </a:r>
            <a:endParaRPr lang="en-US" sz="1400" i="1" dirty="0"/>
          </a:p>
          <a:p>
            <a:endParaRPr lang="en-US" sz="1400" dirty="0"/>
          </a:p>
          <a:p>
            <a:r>
              <a:rPr lang="en-US" sz="1400" u="sng" dirty="0"/>
              <a:t>Key Findings:</a:t>
            </a:r>
          </a:p>
          <a:p>
            <a:pPr marL="285750" indent="-285750">
              <a:buFont typeface="Arial" panose="020B0604020202020204" pitchFamily="34" charset="0"/>
              <a:buChar char="•"/>
            </a:pPr>
            <a:r>
              <a:rPr lang="en-US" sz="1400" dirty="0" smtClean="0"/>
              <a:t>We notice that more flights were delayed in the fourth week of the month than the other.</a:t>
            </a:r>
          </a:p>
          <a:p>
            <a:pPr marL="285750" indent="-285750">
              <a:buFont typeface="Arial" panose="020B0604020202020204" pitchFamily="34" charset="0"/>
              <a:buChar char="•"/>
            </a:pPr>
            <a:r>
              <a:rPr lang="en-US" sz="1400" dirty="0" smtClean="0"/>
              <a:t>On an average, day of month and delays don’t have a strong correlation.</a:t>
            </a:r>
          </a:p>
          <a:p>
            <a:pPr marL="285750" indent="-285750">
              <a:buFont typeface="Arial" panose="020B0604020202020204" pitchFamily="34" charset="0"/>
              <a:buChar char="•"/>
            </a:pPr>
            <a:r>
              <a:rPr lang="en-US" sz="1400" dirty="0" smtClean="0"/>
              <a:t>In the middle of the month, the average delay in minutes and total number of delayed flights is lower compared to initial and last weeks.</a:t>
            </a:r>
            <a:endParaRPr lang="en-US" sz="1400" dirty="0"/>
          </a:p>
        </p:txBody>
      </p:sp>
      <p:pic>
        <p:nvPicPr>
          <p:cNvPr id="2" name="Picture 1"/>
          <p:cNvPicPr>
            <a:picLocks noChangeAspect="1"/>
          </p:cNvPicPr>
          <p:nvPr/>
        </p:nvPicPr>
        <p:blipFill>
          <a:blip r:embed="rId3"/>
          <a:stretch>
            <a:fillRect/>
          </a:stretch>
        </p:blipFill>
        <p:spPr>
          <a:xfrm>
            <a:off x="899576" y="584796"/>
            <a:ext cx="4750986" cy="4011942"/>
          </a:xfrm>
          <a:prstGeom prst="rect">
            <a:avLst/>
          </a:prstGeom>
        </p:spPr>
      </p:pic>
      <p:pic>
        <p:nvPicPr>
          <p:cNvPr id="3" name="Picture 2"/>
          <p:cNvPicPr>
            <a:picLocks noChangeAspect="1"/>
          </p:cNvPicPr>
          <p:nvPr/>
        </p:nvPicPr>
        <p:blipFill>
          <a:blip r:embed="rId4"/>
          <a:stretch>
            <a:fillRect/>
          </a:stretch>
        </p:blipFill>
        <p:spPr>
          <a:xfrm>
            <a:off x="5984542" y="584796"/>
            <a:ext cx="4853843" cy="4014216"/>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1967939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Day of Month</a:t>
            </a:r>
            <a:endParaRPr lang="en-US" sz="3600" dirty="0"/>
          </a:p>
        </p:txBody>
      </p:sp>
      <p:pic>
        <p:nvPicPr>
          <p:cNvPr id="3" name="Picture 2"/>
          <p:cNvPicPr>
            <a:picLocks noChangeAspect="1"/>
          </p:cNvPicPr>
          <p:nvPr/>
        </p:nvPicPr>
        <p:blipFill>
          <a:blip r:embed="rId3"/>
          <a:stretch>
            <a:fillRect/>
          </a:stretch>
        </p:blipFill>
        <p:spPr>
          <a:xfrm>
            <a:off x="1138105" y="555960"/>
            <a:ext cx="4307349" cy="3657600"/>
          </a:xfrm>
          <a:prstGeom prst="rect">
            <a:avLst/>
          </a:prstGeom>
        </p:spPr>
      </p:pic>
      <p:pic>
        <p:nvPicPr>
          <p:cNvPr id="5" name="Picture 4"/>
          <p:cNvPicPr>
            <a:picLocks noChangeAspect="1"/>
          </p:cNvPicPr>
          <p:nvPr/>
        </p:nvPicPr>
        <p:blipFill>
          <a:blip r:embed="rId4"/>
          <a:stretch>
            <a:fillRect/>
          </a:stretch>
        </p:blipFill>
        <p:spPr>
          <a:xfrm>
            <a:off x="5920433" y="555960"/>
            <a:ext cx="4481850" cy="3657600"/>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16</a:t>
            </a:fld>
            <a:endParaRPr lang="en-US"/>
          </a:p>
        </p:txBody>
      </p:sp>
      <p:sp>
        <p:nvSpPr>
          <p:cNvPr id="10" name="TextBox 9"/>
          <p:cNvSpPr txBox="1"/>
          <p:nvPr/>
        </p:nvSpPr>
        <p:spPr>
          <a:xfrm>
            <a:off x="914784" y="4406514"/>
            <a:ext cx="10270986" cy="307777"/>
          </a:xfrm>
          <a:prstGeom prst="rect">
            <a:avLst/>
          </a:prstGeom>
          <a:noFill/>
        </p:spPr>
        <p:txBody>
          <a:bodyPr wrap="square" rtlCol="0">
            <a:spAutoFit/>
          </a:bodyPr>
          <a:lstStyle/>
          <a:p>
            <a:r>
              <a:rPr lang="en-US" sz="1400" i="1" dirty="0"/>
              <a:t>Above graphs show the </a:t>
            </a:r>
            <a:r>
              <a:rPr lang="en-US" sz="1400" i="1" dirty="0" smtClean="0"/>
              <a:t>arrival delays </a:t>
            </a:r>
            <a:r>
              <a:rPr lang="en-US" sz="1400" i="1" dirty="0"/>
              <a:t>– no. of flights and time by day of </a:t>
            </a:r>
            <a:r>
              <a:rPr lang="en-US" sz="1400" i="1" dirty="0" smtClean="0"/>
              <a:t>month </a:t>
            </a:r>
            <a:r>
              <a:rPr lang="en-US" sz="1400" i="1" dirty="0"/>
              <a:t>for 2008</a:t>
            </a:r>
            <a:r>
              <a:rPr lang="en-US" sz="1400" i="1" dirty="0" smtClean="0"/>
              <a:t>. The trend is similar to Departure delays.</a:t>
            </a:r>
            <a:endParaRPr lang="en-US" sz="1400" i="1" dirty="0"/>
          </a:p>
        </p:txBody>
      </p:sp>
    </p:spTree>
    <p:extLst>
      <p:ext uri="{BB962C8B-B14F-4D97-AF65-F5344CB8AC3E}">
        <p14:creationId xmlns:p14="http://schemas.microsoft.com/office/powerpoint/2010/main" val="3249153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SFO Airport</a:t>
            </a:r>
            <a:endParaRPr lang="en-US" sz="3600" dirty="0"/>
          </a:p>
        </p:txBody>
      </p:sp>
      <p:pic>
        <p:nvPicPr>
          <p:cNvPr id="9" name="Picture 8"/>
          <p:cNvPicPr>
            <a:picLocks noChangeAspect="1"/>
          </p:cNvPicPr>
          <p:nvPr/>
        </p:nvPicPr>
        <p:blipFill>
          <a:blip r:embed="rId3"/>
          <a:stretch>
            <a:fillRect/>
          </a:stretch>
        </p:blipFill>
        <p:spPr>
          <a:xfrm>
            <a:off x="268592" y="816669"/>
            <a:ext cx="3032994" cy="3017520"/>
          </a:xfrm>
          <a:prstGeom prst="rect">
            <a:avLst/>
          </a:prstGeom>
        </p:spPr>
      </p:pic>
      <p:pic>
        <p:nvPicPr>
          <p:cNvPr id="10" name="Picture 9"/>
          <p:cNvPicPr>
            <a:picLocks noChangeAspect="1"/>
          </p:cNvPicPr>
          <p:nvPr/>
        </p:nvPicPr>
        <p:blipFill>
          <a:blip r:embed="rId4"/>
          <a:stretch>
            <a:fillRect/>
          </a:stretch>
        </p:blipFill>
        <p:spPr>
          <a:xfrm>
            <a:off x="270621" y="3840480"/>
            <a:ext cx="3030965" cy="3017520"/>
          </a:xfrm>
          <a:prstGeom prst="rect">
            <a:avLst/>
          </a:prstGeom>
        </p:spPr>
      </p:pic>
      <p:pic>
        <p:nvPicPr>
          <p:cNvPr id="2" name="Picture 1"/>
          <p:cNvPicPr>
            <a:picLocks noChangeAspect="1"/>
          </p:cNvPicPr>
          <p:nvPr/>
        </p:nvPicPr>
        <p:blipFill>
          <a:blip r:embed="rId5"/>
          <a:stretch>
            <a:fillRect/>
          </a:stretch>
        </p:blipFill>
        <p:spPr>
          <a:xfrm>
            <a:off x="3288793" y="816669"/>
            <a:ext cx="3017520" cy="3017520"/>
          </a:xfrm>
          <a:prstGeom prst="rect">
            <a:avLst/>
          </a:prstGeom>
        </p:spPr>
      </p:pic>
      <p:pic>
        <p:nvPicPr>
          <p:cNvPr id="12" name="Picture 11"/>
          <p:cNvPicPr>
            <a:picLocks noChangeAspect="1"/>
          </p:cNvPicPr>
          <p:nvPr/>
        </p:nvPicPr>
        <p:blipFill>
          <a:blip r:embed="rId6"/>
          <a:stretch>
            <a:fillRect/>
          </a:stretch>
        </p:blipFill>
        <p:spPr>
          <a:xfrm>
            <a:off x="3286112" y="3834189"/>
            <a:ext cx="3020201" cy="3017520"/>
          </a:xfrm>
          <a:prstGeom prst="rect">
            <a:avLst/>
          </a:prstGeom>
        </p:spPr>
      </p:pic>
      <p:sp>
        <p:nvSpPr>
          <p:cNvPr id="13" name="TextBox 12"/>
          <p:cNvSpPr txBox="1"/>
          <p:nvPr/>
        </p:nvSpPr>
        <p:spPr>
          <a:xfrm>
            <a:off x="0" y="508892"/>
            <a:ext cx="5568287" cy="307777"/>
          </a:xfrm>
          <a:prstGeom prst="rect">
            <a:avLst/>
          </a:prstGeom>
          <a:noFill/>
        </p:spPr>
        <p:txBody>
          <a:bodyPr wrap="square" rtlCol="0">
            <a:spAutoFit/>
          </a:bodyPr>
          <a:lstStyle/>
          <a:p>
            <a:r>
              <a:rPr lang="en-US" sz="1400" dirty="0" smtClean="0"/>
              <a:t>Visualizing delays at SFO airport across 2008</a:t>
            </a:r>
          </a:p>
        </p:txBody>
      </p:sp>
    </p:spTree>
    <p:extLst>
      <p:ext uri="{BB962C8B-B14F-4D97-AF65-F5344CB8AC3E}">
        <p14:creationId xmlns:p14="http://schemas.microsoft.com/office/powerpoint/2010/main" val="3501619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18</a:t>
            </a:fld>
            <a:endParaRPr lang="en-US"/>
          </a:p>
        </p:txBody>
      </p:sp>
      <p:sp>
        <p:nvSpPr>
          <p:cNvPr id="3" name="Title 2"/>
          <p:cNvSpPr>
            <a:spLocks noGrp="1"/>
          </p:cNvSpPr>
          <p:nvPr>
            <p:ph type="title"/>
          </p:nvPr>
        </p:nvSpPr>
        <p:spPr>
          <a:xfrm>
            <a:off x="568314" y="349480"/>
            <a:ext cx="10515600" cy="627327"/>
          </a:xfrm>
        </p:spPr>
        <p:txBody>
          <a:bodyPr>
            <a:normAutofit/>
          </a:bodyPr>
          <a:lstStyle/>
          <a:p>
            <a:r>
              <a:rPr lang="en-US" sz="3600" dirty="0" smtClean="0"/>
              <a:t>Busiest Airports by Departure and Arrival</a:t>
            </a:r>
            <a:endParaRPr lang="en-US" sz="3600" dirty="0"/>
          </a:p>
        </p:txBody>
      </p:sp>
      <p:pic>
        <p:nvPicPr>
          <p:cNvPr id="4" name="Picture 3" descr="Screen Shot 2014-05-06 at 2.30.3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1294"/>
            <a:ext cx="5915709" cy="3076941"/>
          </a:xfrm>
          <a:prstGeom prst="rect">
            <a:avLst/>
          </a:prstGeom>
        </p:spPr>
      </p:pic>
      <p:pic>
        <p:nvPicPr>
          <p:cNvPr id="5" name="Picture 4" descr="Screen Shot 2014-05-06 at 2.31.0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969" y="2027253"/>
            <a:ext cx="5916766" cy="3052146"/>
          </a:xfrm>
          <a:prstGeom prst="rect">
            <a:avLst/>
          </a:prstGeom>
        </p:spPr>
      </p:pic>
    </p:spTree>
    <p:extLst>
      <p:ext uri="{BB962C8B-B14F-4D97-AF65-F5344CB8AC3E}">
        <p14:creationId xmlns:p14="http://schemas.microsoft.com/office/powerpoint/2010/main" val="339321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19</a:t>
            </a:fld>
            <a:endParaRPr lang="en-US"/>
          </a:p>
        </p:txBody>
      </p:sp>
      <p:sp>
        <p:nvSpPr>
          <p:cNvPr id="3" name="Title 2"/>
          <p:cNvSpPr>
            <a:spLocks noGrp="1"/>
          </p:cNvSpPr>
          <p:nvPr>
            <p:ph type="title"/>
          </p:nvPr>
        </p:nvSpPr>
        <p:spPr>
          <a:xfrm>
            <a:off x="1074687" y="365760"/>
            <a:ext cx="10286040" cy="611047"/>
          </a:xfrm>
        </p:spPr>
        <p:txBody>
          <a:bodyPr>
            <a:normAutofit fontScale="90000"/>
          </a:bodyPr>
          <a:lstStyle/>
          <a:p>
            <a:r>
              <a:rPr lang="en-US" dirty="0" smtClean="0"/>
              <a:t>Airline Route Density</a:t>
            </a:r>
            <a:endParaRPr lang="en-US" dirty="0"/>
          </a:p>
        </p:txBody>
      </p:sp>
      <p:pic>
        <p:nvPicPr>
          <p:cNvPr id="4" name="Picture 3" descr="Screen Shot 2014-05-06 at 2.31.4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09" y="1068637"/>
            <a:ext cx="10632889" cy="5675401"/>
          </a:xfrm>
          <a:prstGeom prst="rect">
            <a:avLst/>
          </a:prstGeom>
        </p:spPr>
      </p:pic>
    </p:spTree>
    <p:extLst>
      <p:ext uri="{BB962C8B-B14F-4D97-AF65-F5344CB8AC3E}">
        <p14:creationId xmlns:p14="http://schemas.microsoft.com/office/powerpoint/2010/main" val="83719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lstStyle/>
          <a:p>
            <a:r>
              <a:rPr lang="en-US" dirty="0" smtClean="0"/>
              <a:t>Introduction</a:t>
            </a:r>
            <a:endParaRPr lang="en-US" dirty="0"/>
          </a:p>
        </p:txBody>
      </p:sp>
      <p:sp>
        <p:nvSpPr>
          <p:cNvPr id="2" name="Rectangle 1"/>
          <p:cNvSpPr/>
          <p:nvPr/>
        </p:nvSpPr>
        <p:spPr>
          <a:xfrm>
            <a:off x="845127" y="1426656"/>
            <a:ext cx="10617958" cy="5262979"/>
          </a:xfrm>
          <a:prstGeom prst="rect">
            <a:avLst/>
          </a:prstGeom>
        </p:spPr>
        <p:txBody>
          <a:bodyPr wrap="square">
            <a:spAutoFit/>
          </a:bodyPr>
          <a:lstStyle/>
          <a:p>
            <a:r>
              <a:rPr lang="en-US" sz="1600" dirty="0"/>
              <a:t>As a group, we share common love for air-travel and curiosity about the airline industry. The recent missing Malaysian airline plane related incident spurred our interest further and made us realize how little we know about airlines, their schedules and their function in general. We began researching and stumbled upon US DoT dataset on their website, which looked pretty exhaustive and promising.</a:t>
            </a:r>
          </a:p>
          <a:p>
            <a:endParaRPr lang="en-US" sz="1600" dirty="0"/>
          </a:p>
          <a:p>
            <a:r>
              <a:rPr lang="en-US" sz="1600" dirty="0"/>
              <a:t>The United States Department of Transportation tracks the on-time performance of domestic flights operated by large air carriers. Various airlines have been contributing to the US DoT by sharing their yearly flight data with the U.S. DoT since 1987. The U.S. Department of Transportation publishes a monthly summary of airline on-time performance, including causes of delay, in the Air Travel Consumer Report along with an annual reports on variety of on-time and flight delay data so that the public would have clear information about the nature and sources of airline delays and cancellations.</a:t>
            </a:r>
          </a:p>
          <a:p>
            <a:endParaRPr lang="en-US" sz="1600" dirty="0"/>
          </a:p>
          <a:p>
            <a:r>
              <a:rPr lang="en-US" sz="1600" dirty="0"/>
              <a:t>DoT maintains each year’s data in the form of CSV files. Each file contains on-time arrival data for non-stop domestic flights by major air carriers, and provides such additional items as departure and arrival delays, origin and destination airports, flight numbers, scheduled and actual departure and arrival times, cancelled or diverted flights, taxi-out and taxi-in times, air time, and non-stop distance.</a:t>
            </a:r>
          </a:p>
          <a:p>
            <a:endParaRPr lang="en-US" sz="1600" dirty="0"/>
          </a:p>
          <a:p>
            <a:r>
              <a:rPr lang="en-US" sz="1600" dirty="0"/>
              <a:t>By exploring this dataset, we wanted to understand delay trends in the US airline industry. We planned to find out the most important/popular carriers in the country, evaluate their performance - about delays and the causes for the delays, what cities they affect. Our intent was to unravel some interesting trends in the last few years in the US airline industry with the help of data visualizations. </a:t>
            </a:r>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67606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20</a:t>
            </a:fld>
            <a:endParaRPr lang="en-US"/>
          </a:p>
        </p:txBody>
      </p:sp>
      <p:sp>
        <p:nvSpPr>
          <p:cNvPr id="3" name="Title 2"/>
          <p:cNvSpPr>
            <a:spLocks noGrp="1"/>
          </p:cNvSpPr>
          <p:nvPr>
            <p:ph type="title"/>
          </p:nvPr>
        </p:nvSpPr>
        <p:spPr>
          <a:xfrm>
            <a:off x="845127" y="365760"/>
            <a:ext cx="10515600" cy="1132011"/>
          </a:xfrm>
        </p:spPr>
        <p:txBody>
          <a:bodyPr/>
          <a:lstStyle/>
          <a:p>
            <a:r>
              <a:rPr lang="en-US" dirty="0" smtClean="0"/>
              <a:t>Top Airline Routes</a:t>
            </a:r>
            <a:endParaRPr lang="en-US" dirty="0"/>
          </a:p>
        </p:txBody>
      </p:sp>
      <p:pic>
        <p:nvPicPr>
          <p:cNvPr id="4" name="Picture 3" descr="Screen Shot 2014-05-06 at 2.32.3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573" y="1590930"/>
            <a:ext cx="9271752" cy="4953678"/>
          </a:xfrm>
          <a:prstGeom prst="rect">
            <a:avLst/>
          </a:prstGeom>
        </p:spPr>
      </p:pic>
    </p:spTree>
    <p:extLst>
      <p:ext uri="{BB962C8B-B14F-4D97-AF65-F5344CB8AC3E}">
        <p14:creationId xmlns:p14="http://schemas.microsoft.com/office/powerpoint/2010/main" val="267066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21</a:t>
            </a:fld>
            <a:endParaRPr lang="en-US"/>
          </a:p>
        </p:txBody>
      </p:sp>
      <p:sp>
        <p:nvSpPr>
          <p:cNvPr id="3" name="Title 2"/>
          <p:cNvSpPr>
            <a:spLocks noGrp="1"/>
          </p:cNvSpPr>
          <p:nvPr>
            <p:ph type="title"/>
          </p:nvPr>
        </p:nvSpPr>
        <p:spPr/>
        <p:txBody>
          <a:bodyPr/>
          <a:lstStyle/>
          <a:p>
            <a:r>
              <a:rPr lang="en-US" dirty="0" smtClean="0"/>
              <a:t>Future work</a:t>
            </a:r>
            <a:endParaRPr lang="en-US" dirty="0"/>
          </a:p>
        </p:txBody>
      </p:sp>
      <p:sp>
        <p:nvSpPr>
          <p:cNvPr id="4" name="Rectangle 3"/>
          <p:cNvSpPr/>
          <p:nvPr/>
        </p:nvSpPr>
        <p:spPr>
          <a:xfrm>
            <a:off x="928139" y="1953614"/>
            <a:ext cx="9004576" cy="1323439"/>
          </a:xfrm>
          <a:prstGeom prst="rect">
            <a:avLst/>
          </a:prstGeom>
        </p:spPr>
        <p:txBody>
          <a:bodyPr wrap="square">
            <a:spAutoFit/>
          </a:bodyPr>
          <a:lstStyle/>
          <a:p>
            <a:pPr marL="342900" indent="-342900">
              <a:buFont typeface="+mj-lt"/>
              <a:buAutoNum type="arabicPeriod"/>
            </a:pPr>
            <a:r>
              <a:rPr lang="en-US" sz="2000" dirty="0"/>
              <a:t>Scaling our analysis to all the datasets</a:t>
            </a:r>
          </a:p>
          <a:p>
            <a:pPr marL="342900" indent="-342900">
              <a:buFont typeface="+mj-lt"/>
              <a:buAutoNum type="arabicPeriod"/>
            </a:pPr>
            <a:r>
              <a:rPr lang="en-US" sz="2000" dirty="0"/>
              <a:t>Implement user interactivity by introducing fields, buttons and controls</a:t>
            </a:r>
          </a:p>
          <a:p>
            <a:pPr marL="342900" indent="-342900">
              <a:buFont typeface="+mj-lt"/>
              <a:buAutoNum type="arabicPeriod"/>
            </a:pPr>
            <a:r>
              <a:rPr lang="en-US" sz="2000" dirty="0"/>
              <a:t>Analyze causes for delays and cancellations</a:t>
            </a:r>
          </a:p>
          <a:p>
            <a:pPr marL="342900" indent="-342900">
              <a:buFont typeface="+mj-lt"/>
              <a:buAutoNum type="arabicPeriod"/>
            </a:pPr>
            <a:r>
              <a:rPr lang="en-US" sz="2000" dirty="0"/>
              <a:t>Visualize routes of popular carriers</a:t>
            </a:r>
          </a:p>
        </p:txBody>
      </p:sp>
    </p:spTree>
    <p:extLst>
      <p:ext uri="{BB962C8B-B14F-4D97-AF65-F5344CB8AC3E}">
        <p14:creationId xmlns:p14="http://schemas.microsoft.com/office/powerpoint/2010/main" val="422703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22</a:t>
            </a:fld>
            <a:endParaRPr lang="en-US"/>
          </a:p>
        </p:txBody>
      </p:sp>
      <p:sp>
        <p:nvSpPr>
          <p:cNvPr id="3" name="Title 2"/>
          <p:cNvSpPr>
            <a:spLocks noGrp="1"/>
          </p:cNvSpPr>
          <p:nvPr>
            <p:ph type="title"/>
          </p:nvPr>
        </p:nvSpPr>
        <p:spPr/>
        <p:txBody>
          <a:bodyPr/>
          <a:lstStyle/>
          <a:p>
            <a:r>
              <a:rPr lang="en-US" dirty="0" smtClean="0"/>
              <a:t>Steps for reproducing the notebook</a:t>
            </a:r>
            <a:endParaRPr lang="en-US" dirty="0"/>
          </a:p>
        </p:txBody>
      </p:sp>
      <p:sp>
        <p:nvSpPr>
          <p:cNvPr id="4" name="TextBox 3"/>
          <p:cNvSpPr txBox="1"/>
          <p:nvPr/>
        </p:nvSpPr>
        <p:spPr>
          <a:xfrm>
            <a:off x="831956" y="1761277"/>
            <a:ext cx="10062980" cy="2862322"/>
          </a:xfrm>
          <a:prstGeom prst="rect">
            <a:avLst/>
          </a:prstGeom>
          <a:noFill/>
        </p:spPr>
        <p:txBody>
          <a:bodyPr wrap="square" rtlCol="0">
            <a:spAutoFit/>
          </a:bodyPr>
          <a:lstStyle/>
          <a:p>
            <a:pPr marL="342900" indent="-342900">
              <a:buAutoNum type="arabicPeriod"/>
            </a:pPr>
            <a:r>
              <a:rPr lang="en-US" sz="2000" dirty="0" smtClean="0"/>
              <a:t>Get </a:t>
            </a:r>
            <a:r>
              <a:rPr lang="en-US" sz="2000" dirty="0"/>
              <a:t>the data from the sources - http://stat-</a:t>
            </a:r>
            <a:r>
              <a:rPr lang="en-US" sz="2000" dirty="0" err="1"/>
              <a:t>computing.org</a:t>
            </a:r>
            <a:r>
              <a:rPr lang="en-US" sz="2000" dirty="0"/>
              <a:t>/</a:t>
            </a:r>
            <a:r>
              <a:rPr lang="en-US" sz="2000" dirty="0" err="1"/>
              <a:t>dataexpo</a:t>
            </a:r>
            <a:r>
              <a:rPr lang="en-US" sz="2000" dirty="0"/>
              <a:t>/2009/the-</a:t>
            </a:r>
            <a:r>
              <a:rPr lang="en-US" sz="2000" dirty="0" err="1"/>
              <a:t>data.html</a:t>
            </a:r>
            <a:r>
              <a:rPr lang="en-US" sz="2000" dirty="0"/>
              <a:t>. Additionally, also download the supplemental data sets - airports, carriers, plane-data found at http://stat-</a:t>
            </a:r>
            <a:r>
              <a:rPr lang="en-US" sz="2000" dirty="0" err="1"/>
              <a:t>computing.org</a:t>
            </a:r>
            <a:r>
              <a:rPr lang="en-US" sz="2000" dirty="0"/>
              <a:t>/</a:t>
            </a:r>
            <a:r>
              <a:rPr lang="en-US" sz="2000" dirty="0" err="1"/>
              <a:t>dataexpo</a:t>
            </a:r>
            <a:r>
              <a:rPr lang="en-US" sz="2000" dirty="0"/>
              <a:t>/2009/supplemental-</a:t>
            </a:r>
            <a:r>
              <a:rPr lang="en-US" sz="2000" dirty="0" err="1"/>
              <a:t>data.html</a:t>
            </a:r>
            <a:r>
              <a:rPr lang="en-US" sz="2000" dirty="0"/>
              <a:t>. </a:t>
            </a:r>
            <a:endParaRPr lang="en-US" sz="2000" dirty="0" smtClean="0"/>
          </a:p>
          <a:p>
            <a:pPr marL="342900" indent="-342900">
              <a:buAutoNum type="arabicPeriod"/>
            </a:pPr>
            <a:r>
              <a:rPr lang="en-US" sz="2000" dirty="0" smtClean="0"/>
              <a:t>Initialize </a:t>
            </a:r>
            <a:r>
              <a:rPr lang="en-US" sz="2000" dirty="0"/>
              <a:t>the constants described in </a:t>
            </a:r>
            <a:r>
              <a:rPr lang="en-US" sz="2000" dirty="0" err="1"/>
              <a:t>begining</a:t>
            </a:r>
            <a:r>
              <a:rPr lang="en-US" sz="2000" dirty="0"/>
              <a:t> of the file - INPUT_FILE_PATH </a:t>
            </a:r>
            <a:endParaRPr lang="en-US" sz="2000" dirty="0" smtClean="0"/>
          </a:p>
          <a:p>
            <a:pPr marL="342900" indent="-342900">
              <a:buAutoNum type="arabicPeriod"/>
            </a:pPr>
            <a:r>
              <a:rPr lang="en-US" sz="2000" dirty="0" smtClean="0"/>
              <a:t>Install </a:t>
            </a:r>
            <a:r>
              <a:rPr lang="en-US" sz="2000" dirty="0"/>
              <a:t>the required python libraries - pandas, </a:t>
            </a:r>
            <a:r>
              <a:rPr lang="en-US" sz="2000" dirty="0" err="1"/>
              <a:t>numpy</a:t>
            </a:r>
            <a:r>
              <a:rPr lang="en-US" sz="2000" dirty="0"/>
              <a:t>, </a:t>
            </a:r>
            <a:r>
              <a:rPr lang="en-US" sz="2000" dirty="0" err="1"/>
              <a:t>bokeh</a:t>
            </a:r>
            <a:r>
              <a:rPr lang="en-US" sz="2000" dirty="0"/>
              <a:t>, </a:t>
            </a:r>
            <a:r>
              <a:rPr lang="en-US" sz="2000" dirty="0" err="1"/>
              <a:t>seaborn</a:t>
            </a:r>
            <a:r>
              <a:rPr lang="en-US" sz="2000" dirty="0"/>
              <a:t>, folium, </a:t>
            </a:r>
            <a:r>
              <a:rPr lang="en-US" sz="2000" dirty="0" err="1"/>
              <a:t>basemap</a:t>
            </a:r>
            <a:r>
              <a:rPr lang="en-US" sz="2000" dirty="0"/>
              <a:t>, </a:t>
            </a:r>
            <a:r>
              <a:rPr lang="en-US" sz="2000" dirty="0" err="1"/>
              <a:t>pyplot</a:t>
            </a:r>
            <a:r>
              <a:rPr lang="en-US" sz="2000" dirty="0"/>
              <a:t>, </a:t>
            </a:r>
            <a:r>
              <a:rPr lang="en-US" sz="2000" dirty="0" err="1"/>
              <a:t>matplotlib</a:t>
            </a:r>
            <a:r>
              <a:rPr lang="en-US" sz="2000" dirty="0"/>
              <a:t>, </a:t>
            </a:r>
            <a:r>
              <a:rPr lang="en-US" sz="2000" dirty="0" err="1"/>
              <a:t>csv</a:t>
            </a:r>
            <a:r>
              <a:rPr lang="en-US" sz="2000" dirty="0"/>
              <a:t>, </a:t>
            </a:r>
            <a:r>
              <a:rPr lang="en-US" sz="2000" dirty="0" err="1"/>
              <a:t>os</a:t>
            </a:r>
            <a:r>
              <a:rPr lang="en-US" sz="2000" dirty="0"/>
              <a:t>. Additionally for folium, follow the commands - "pip uninstall folium" and then - "pip install </a:t>
            </a:r>
            <a:r>
              <a:rPr lang="en-US" sz="2000" dirty="0" err="1"/>
              <a:t>git+git</a:t>
            </a:r>
            <a:r>
              <a:rPr lang="en-US" sz="2000" dirty="0"/>
              <a:t>://</a:t>
            </a:r>
            <a:r>
              <a:rPr lang="en-US" sz="2000" dirty="0" err="1"/>
              <a:t>github.com</a:t>
            </a:r>
            <a:r>
              <a:rPr lang="en-US" sz="2000" dirty="0"/>
              <a:t>/</a:t>
            </a:r>
            <a:r>
              <a:rPr lang="en-US" sz="2000" dirty="0" err="1"/>
              <a:t>wrobstory</a:t>
            </a:r>
            <a:r>
              <a:rPr lang="en-US" sz="2000" dirty="0"/>
              <a:t>/</a:t>
            </a:r>
            <a:r>
              <a:rPr lang="en-US" sz="2000" dirty="0" err="1" smtClean="0"/>
              <a:t>folium.git</a:t>
            </a:r>
            <a:r>
              <a:rPr lang="en-US" sz="2000" dirty="0" smtClean="0"/>
              <a:t>”</a:t>
            </a:r>
          </a:p>
          <a:p>
            <a:pPr marL="342900" indent="-342900">
              <a:buAutoNum type="arabicPeriod"/>
            </a:pPr>
            <a:r>
              <a:rPr lang="en-US" sz="2000" dirty="0" smtClean="0"/>
              <a:t>Run </a:t>
            </a:r>
            <a:r>
              <a:rPr lang="en-US" sz="2000" dirty="0"/>
              <a:t>the notebook</a:t>
            </a:r>
          </a:p>
        </p:txBody>
      </p:sp>
    </p:spTree>
    <p:extLst>
      <p:ext uri="{BB962C8B-B14F-4D97-AF65-F5344CB8AC3E}">
        <p14:creationId xmlns:p14="http://schemas.microsoft.com/office/powerpoint/2010/main" val="360160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dn.memegenerator.net/instances/400x/339803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511" y="1596789"/>
            <a:ext cx="3747684" cy="4116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s your flight delayed? Always - Is your flight delayed? Always  Air Sn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28" y="1596789"/>
            <a:ext cx="3105482" cy="412824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t>23</a:t>
            </a:fld>
            <a:endParaRPr lang="en-US"/>
          </a:p>
        </p:txBody>
      </p:sp>
    </p:spTree>
    <p:extLst>
      <p:ext uri="{BB962C8B-B14F-4D97-AF65-F5344CB8AC3E}">
        <p14:creationId xmlns:p14="http://schemas.microsoft.com/office/powerpoint/2010/main" val="727970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lstStyle/>
          <a:p>
            <a:r>
              <a:rPr lang="en-US" dirty="0" smtClean="0"/>
              <a:t>Problem Statement</a:t>
            </a:r>
            <a:endParaRPr lang="en-US" dirty="0"/>
          </a:p>
        </p:txBody>
      </p:sp>
      <p:sp>
        <p:nvSpPr>
          <p:cNvPr id="2" name="Rectangle 1"/>
          <p:cNvSpPr/>
          <p:nvPr/>
        </p:nvSpPr>
        <p:spPr>
          <a:xfrm>
            <a:off x="122829" y="1030871"/>
            <a:ext cx="11709779" cy="3785652"/>
          </a:xfrm>
          <a:prstGeom prst="rect">
            <a:avLst/>
          </a:prstGeom>
        </p:spPr>
        <p:txBody>
          <a:bodyPr wrap="square">
            <a:spAutoFit/>
          </a:bodyPr>
          <a:lstStyle/>
          <a:p>
            <a:r>
              <a:rPr lang="en-US" sz="2000" dirty="0"/>
              <a:t>Our analyses include to find patterns and analyze - </a:t>
            </a:r>
          </a:p>
          <a:p>
            <a:endParaRPr lang="en-US" sz="2000" dirty="0"/>
          </a:p>
          <a:p>
            <a:pPr marL="514350" indent="-514350">
              <a:buFont typeface="+mj-lt"/>
              <a:buAutoNum type="arabicPeriod"/>
            </a:pPr>
            <a:r>
              <a:rPr lang="en-US" sz="2000" dirty="0" smtClean="0"/>
              <a:t>Delays </a:t>
            </a:r>
            <a:r>
              <a:rPr lang="en-US" sz="2000" dirty="0"/>
              <a:t>by </a:t>
            </a:r>
            <a:r>
              <a:rPr lang="en-US" sz="2000" dirty="0" smtClean="0"/>
              <a:t>Airport</a:t>
            </a:r>
            <a:endParaRPr lang="en-US" sz="2000" dirty="0"/>
          </a:p>
          <a:p>
            <a:pPr marL="514350" indent="-514350">
              <a:buFont typeface="+mj-lt"/>
              <a:buAutoNum type="arabicPeriod"/>
            </a:pPr>
            <a:r>
              <a:rPr lang="en-US" sz="2000" dirty="0" smtClean="0"/>
              <a:t>Delays </a:t>
            </a:r>
            <a:r>
              <a:rPr lang="en-US" sz="2000" dirty="0"/>
              <a:t>by </a:t>
            </a:r>
            <a:r>
              <a:rPr lang="en-US" sz="2000" dirty="0" smtClean="0"/>
              <a:t>Carrier</a:t>
            </a:r>
            <a:endParaRPr lang="en-US" sz="2000" dirty="0"/>
          </a:p>
          <a:p>
            <a:pPr marL="514350" indent="-514350">
              <a:buFont typeface="+mj-lt"/>
              <a:buAutoNum type="arabicPeriod"/>
            </a:pPr>
            <a:r>
              <a:rPr lang="en-US" sz="2000" dirty="0" smtClean="0"/>
              <a:t>Delays </a:t>
            </a:r>
            <a:r>
              <a:rPr lang="en-US" sz="2000" dirty="0"/>
              <a:t>by </a:t>
            </a:r>
            <a:r>
              <a:rPr lang="en-US" sz="2000" dirty="0" smtClean="0"/>
              <a:t>Route</a:t>
            </a:r>
            <a:endParaRPr lang="en-US" sz="2000" dirty="0"/>
          </a:p>
          <a:p>
            <a:pPr marL="514350" indent="-514350">
              <a:buFont typeface="+mj-lt"/>
              <a:buAutoNum type="arabicPeriod"/>
            </a:pPr>
            <a:r>
              <a:rPr lang="en-US" sz="2000" dirty="0" smtClean="0"/>
              <a:t>Delays </a:t>
            </a:r>
            <a:r>
              <a:rPr lang="en-US" sz="2000" dirty="0"/>
              <a:t>by age of the </a:t>
            </a:r>
            <a:r>
              <a:rPr lang="en-US" sz="2000" dirty="0" smtClean="0"/>
              <a:t>plane</a:t>
            </a:r>
            <a:endParaRPr lang="en-US" sz="2000" dirty="0"/>
          </a:p>
          <a:p>
            <a:pPr marL="514350" indent="-514350">
              <a:buFont typeface="+mj-lt"/>
              <a:buAutoNum type="arabicPeriod"/>
            </a:pPr>
            <a:r>
              <a:rPr lang="en-US" sz="2000" dirty="0" smtClean="0"/>
              <a:t>Delays </a:t>
            </a:r>
            <a:r>
              <a:rPr lang="en-US" sz="2000" dirty="0"/>
              <a:t>by Day of </a:t>
            </a:r>
            <a:r>
              <a:rPr lang="en-US" sz="2000" dirty="0" smtClean="0"/>
              <a:t>Time</a:t>
            </a:r>
            <a:endParaRPr lang="en-US" sz="2000" dirty="0"/>
          </a:p>
          <a:p>
            <a:pPr marL="514350" indent="-514350">
              <a:buFont typeface="+mj-lt"/>
              <a:buAutoNum type="arabicPeriod"/>
            </a:pPr>
            <a:r>
              <a:rPr lang="en-US" sz="2000" dirty="0" smtClean="0"/>
              <a:t>Delays </a:t>
            </a:r>
            <a:r>
              <a:rPr lang="en-US" sz="2000" dirty="0"/>
              <a:t>by Day of </a:t>
            </a:r>
            <a:r>
              <a:rPr lang="en-US" sz="2000" dirty="0" smtClean="0"/>
              <a:t>Week</a:t>
            </a:r>
            <a:endParaRPr lang="en-US" sz="2000" dirty="0"/>
          </a:p>
          <a:p>
            <a:pPr marL="514350" indent="-514350">
              <a:buFont typeface="+mj-lt"/>
              <a:buAutoNum type="arabicPeriod"/>
            </a:pPr>
            <a:r>
              <a:rPr lang="en-US" sz="2000" dirty="0" smtClean="0"/>
              <a:t>Delays </a:t>
            </a:r>
            <a:r>
              <a:rPr lang="en-US" sz="2000" dirty="0"/>
              <a:t>by Day of </a:t>
            </a:r>
            <a:r>
              <a:rPr lang="en-US" sz="2000" dirty="0" smtClean="0"/>
              <a:t>Month</a:t>
            </a:r>
            <a:endParaRPr lang="en-US" sz="2000" dirty="0"/>
          </a:p>
          <a:p>
            <a:pPr marL="514350" indent="-514350">
              <a:buFont typeface="+mj-lt"/>
              <a:buAutoNum type="arabicPeriod"/>
            </a:pPr>
            <a:r>
              <a:rPr lang="en-US" sz="2000" dirty="0" smtClean="0"/>
              <a:t>Busiest airports</a:t>
            </a:r>
            <a:endParaRPr lang="en-US" sz="2000" dirty="0"/>
          </a:p>
          <a:p>
            <a:pPr marL="514350" indent="-514350">
              <a:buFont typeface="+mj-lt"/>
              <a:buAutoNum type="arabicPeriod"/>
            </a:pPr>
            <a:r>
              <a:rPr lang="en-US" sz="2000" dirty="0" smtClean="0"/>
              <a:t>Airline </a:t>
            </a:r>
            <a:r>
              <a:rPr lang="en-US" sz="2000" dirty="0"/>
              <a:t>route </a:t>
            </a:r>
            <a:r>
              <a:rPr lang="en-US" sz="2000" dirty="0" smtClean="0"/>
              <a:t>density</a:t>
            </a:r>
            <a:endParaRPr lang="en-US" sz="2000" dirty="0"/>
          </a:p>
          <a:p>
            <a:pPr marL="514350" indent="-514350">
              <a:buFont typeface="+mj-lt"/>
              <a:buAutoNum type="arabicPeriod"/>
            </a:pPr>
            <a:r>
              <a:rPr lang="en-US" sz="2000" dirty="0" smtClean="0"/>
              <a:t> </a:t>
            </a:r>
            <a:r>
              <a:rPr lang="en-US" sz="2000" dirty="0"/>
              <a:t>Top airline </a:t>
            </a:r>
            <a:r>
              <a:rPr lang="en-US" sz="2000" dirty="0" smtClean="0"/>
              <a:t>routes</a:t>
            </a:r>
            <a:endParaRPr lang="en-US" sz="2000" dirty="0"/>
          </a:p>
        </p:txBody>
      </p:sp>
      <p:sp>
        <p:nvSpPr>
          <p:cNvPr id="3" name="Slide Number Placeholder 2"/>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783988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4</a:t>
            </a:fld>
            <a:endParaRPr lang="en-US"/>
          </a:p>
        </p:txBody>
      </p:sp>
      <p:sp>
        <p:nvSpPr>
          <p:cNvPr id="3" name="Title 2"/>
          <p:cNvSpPr>
            <a:spLocks noGrp="1"/>
          </p:cNvSpPr>
          <p:nvPr>
            <p:ph type="title"/>
          </p:nvPr>
        </p:nvSpPr>
        <p:spPr/>
        <p:txBody>
          <a:bodyPr/>
          <a:lstStyle/>
          <a:p>
            <a:r>
              <a:rPr lang="en-US" dirty="0" smtClean="0"/>
              <a:t>Dataset</a:t>
            </a:r>
            <a:endParaRPr lang="en-US" dirty="0"/>
          </a:p>
        </p:txBody>
      </p:sp>
      <p:sp>
        <p:nvSpPr>
          <p:cNvPr id="4" name="Rectangle 3"/>
          <p:cNvSpPr/>
          <p:nvPr/>
        </p:nvSpPr>
        <p:spPr>
          <a:xfrm>
            <a:off x="323295" y="1730324"/>
            <a:ext cx="11105099" cy="1015663"/>
          </a:xfrm>
          <a:prstGeom prst="rect">
            <a:avLst/>
          </a:prstGeom>
        </p:spPr>
        <p:txBody>
          <a:bodyPr wrap="square">
            <a:spAutoFit/>
          </a:bodyPr>
          <a:lstStyle/>
          <a:p>
            <a:pPr marL="457200" indent="-457200">
              <a:buFont typeface="+mj-lt"/>
              <a:buAutoNum type="arabicPeriod"/>
            </a:pPr>
            <a:r>
              <a:rPr lang="en-US" sz="2000" dirty="0" smtClean="0"/>
              <a:t>Download airline on time data from http</a:t>
            </a:r>
            <a:r>
              <a:rPr lang="en-US" sz="2000" dirty="0"/>
              <a:t>://stat-</a:t>
            </a:r>
            <a:r>
              <a:rPr lang="en-US" sz="2000" dirty="0" err="1"/>
              <a:t>computing.org</a:t>
            </a:r>
            <a:r>
              <a:rPr lang="en-US" sz="2000" dirty="0"/>
              <a:t>/</a:t>
            </a:r>
            <a:r>
              <a:rPr lang="en-US" sz="2000" dirty="0" err="1"/>
              <a:t>dataexpo</a:t>
            </a:r>
            <a:r>
              <a:rPr lang="en-US" sz="2000" dirty="0"/>
              <a:t>/2009/the-</a:t>
            </a:r>
            <a:r>
              <a:rPr lang="en-US" sz="2000" dirty="0" err="1"/>
              <a:t>data.html</a:t>
            </a:r>
            <a:r>
              <a:rPr lang="en-US" sz="2000" dirty="0"/>
              <a:t>. </a:t>
            </a:r>
            <a:endParaRPr lang="en-US" sz="2000" dirty="0" smtClean="0"/>
          </a:p>
          <a:p>
            <a:pPr marL="457200" indent="-457200">
              <a:buFont typeface="+mj-lt"/>
              <a:buAutoNum type="arabicPeriod"/>
            </a:pPr>
            <a:r>
              <a:rPr lang="en-US" sz="2000" dirty="0" smtClean="0"/>
              <a:t>Download supplemental </a:t>
            </a:r>
            <a:r>
              <a:rPr lang="en-US" sz="2000" dirty="0"/>
              <a:t>data </a:t>
            </a:r>
            <a:r>
              <a:rPr lang="en-US" sz="2000" dirty="0" smtClean="0"/>
              <a:t>(airports</a:t>
            </a:r>
            <a:r>
              <a:rPr lang="en-US" sz="2000" dirty="0"/>
              <a:t>, carriers, plane-</a:t>
            </a:r>
            <a:r>
              <a:rPr lang="en-US" sz="2000" dirty="0" smtClean="0"/>
              <a:t>data) from http</a:t>
            </a:r>
            <a:r>
              <a:rPr lang="en-US" sz="2000" dirty="0"/>
              <a:t>://stat-</a:t>
            </a:r>
            <a:r>
              <a:rPr lang="en-US" sz="2000" dirty="0" err="1"/>
              <a:t>computing.org</a:t>
            </a:r>
            <a:r>
              <a:rPr lang="en-US" sz="2000" dirty="0"/>
              <a:t>/</a:t>
            </a:r>
            <a:r>
              <a:rPr lang="en-US" sz="2000" dirty="0" err="1"/>
              <a:t>dataexpo</a:t>
            </a:r>
            <a:r>
              <a:rPr lang="en-US" sz="2000" dirty="0"/>
              <a:t>/2009/supplemental-</a:t>
            </a:r>
            <a:r>
              <a:rPr lang="en-US" sz="2000" dirty="0" err="1"/>
              <a:t>data.html</a:t>
            </a:r>
            <a:r>
              <a:rPr lang="en-US" sz="2000" dirty="0"/>
              <a:t>.</a:t>
            </a:r>
          </a:p>
        </p:txBody>
      </p:sp>
    </p:spTree>
    <p:extLst>
      <p:ext uri="{BB962C8B-B14F-4D97-AF65-F5344CB8AC3E}">
        <p14:creationId xmlns:p14="http://schemas.microsoft.com/office/powerpoint/2010/main" val="4147552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 Counts </a:t>
            </a:r>
            <a:r>
              <a:rPr lang="en-US" sz="3600" dirty="0"/>
              <a:t>by Airport</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05" y="687475"/>
            <a:ext cx="3017520" cy="30236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925" y="687475"/>
            <a:ext cx="3017520" cy="302368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05" y="3711160"/>
            <a:ext cx="3017520" cy="31053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925" y="3711160"/>
            <a:ext cx="3017520" cy="3105379"/>
          </a:xfrm>
          <a:prstGeom prst="rect">
            <a:avLst/>
          </a:prstGeom>
        </p:spPr>
      </p:pic>
      <p:sp>
        <p:nvSpPr>
          <p:cNvPr id="11" name="TextBox 10"/>
          <p:cNvSpPr txBox="1"/>
          <p:nvPr/>
        </p:nvSpPr>
        <p:spPr>
          <a:xfrm>
            <a:off x="6387150" y="687475"/>
            <a:ext cx="5431809" cy="5909310"/>
          </a:xfrm>
          <a:prstGeom prst="rect">
            <a:avLst/>
          </a:prstGeom>
          <a:noFill/>
        </p:spPr>
        <p:txBody>
          <a:bodyPr wrap="square" rtlCol="0">
            <a:spAutoFit/>
          </a:bodyPr>
          <a:lstStyle/>
          <a:p>
            <a:r>
              <a:rPr lang="en-US" dirty="0"/>
              <a:t>Here we analyze the delays by airports. </a:t>
            </a:r>
            <a:endParaRPr lang="en-US" dirty="0" smtClean="0"/>
          </a:p>
          <a:p>
            <a:endParaRPr lang="en-US" dirty="0" smtClean="0"/>
          </a:p>
          <a:p>
            <a:r>
              <a:rPr lang="en-US" dirty="0" smtClean="0"/>
              <a:t>Inferences </a:t>
            </a:r>
            <a:r>
              <a:rPr lang="en-US" dirty="0"/>
              <a:t>-</a:t>
            </a:r>
            <a:br>
              <a:rPr lang="en-US" dirty="0"/>
            </a:br>
            <a:r>
              <a:rPr lang="en-US" dirty="0"/>
              <a:t>The following airports seem to have to have the highest number of both arrival and departure delays. It seems to be due to the relatively larger size of the airports.</a:t>
            </a:r>
            <a:br>
              <a:rPr lang="en-US" dirty="0"/>
            </a:br>
            <a:r>
              <a:rPr lang="en-US" dirty="0"/>
              <a:t>1) - Chicago O'Hare </a:t>
            </a:r>
            <a:r>
              <a:rPr lang="en-US" dirty="0" smtClean="0"/>
              <a:t>International, 2</a:t>
            </a:r>
            <a:r>
              <a:rPr lang="en-US" dirty="0"/>
              <a:t>) - William B Hartsfield-Atlanta </a:t>
            </a:r>
            <a:r>
              <a:rPr lang="en-US" dirty="0" smtClean="0"/>
              <a:t>Intl , 3</a:t>
            </a:r>
            <a:r>
              <a:rPr lang="en-US" dirty="0"/>
              <a:t>) - Dallas-Fort Worth </a:t>
            </a:r>
            <a:r>
              <a:rPr lang="en-US" dirty="0" smtClean="0"/>
              <a:t>International</a:t>
            </a:r>
          </a:p>
          <a:p>
            <a:endParaRPr lang="en-US" dirty="0"/>
          </a:p>
          <a:p>
            <a:r>
              <a:rPr lang="en-US" dirty="0"/>
              <a:t>The following airports seem to have to have the lowest amount of delays. These airports are </a:t>
            </a:r>
            <a:r>
              <a:rPr lang="en-US" dirty="0" smtClean="0"/>
              <a:t>relatively </a:t>
            </a:r>
            <a:r>
              <a:rPr lang="en-US" dirty="0"/>
              <a:t>smaller with lesser number of flights.</a:t>
            </a:r>
            <a:br>
              <a:rPr lang="en-US" dirty="0"/>
            </a:br>
            <a:r>
              <a:rPr lang="en-US" dirty="0"/>
              <a:t>1) - Houghton County </a:t>
            </a:r>
            <a:r>
              <a:rPr lang="en-US" dirty="0" smtClean="0"/>
              <a:t>Memorial , 2) </a:t>
            </a:r>
            <a:r>
              <a:rPr lang="en-US" dirty="0"/>
              <a:t>- Greater </a:t>
            </a:r>
            <a:r>
              <a:rPr lang="en-US" dirty="0" smtClean="0"/>
              <a:t>Rockford,  3</a:t>
            </a:r>
            <a:r>
              <a:rPr lang="en-US" dirty="0"/>
              <a:t>) - Bert </a:t>
            </a:r>
            <a:r>
              <a:rPr lang="en-US" dirty="0" smtClean="0"/>
              <a:t>Mooney</a:t>
            </a:r>
          </a:p>
          <a:p>
            <a:endParaRPr lang="en-US" dirty="0" smtClean="0"/>
          </a:p>
          <a:p>
            <a:r>
              <a:rPr lang="en-US" dirty="0" smtClean="0"/>
              <a:t>This </a:t>
            </a:r>
            <a:r>
              <a:rPr lang="en-US" dirty="0"/>
              <a:t>indicates that the smaller airports experience </a:t>
            </a:r>
            <a:r>
              <a:rPr lang="en-US" dirty="0" smtClean="0"/>
              <a:t>lower number of </a:t>
            </a:r>
            <a:r>
              <a:rPr lang="en-US" dirty="0"/>
              <a:t>delays due to frequency of flights. The larger airports expectedly have much more number of delayed flights in this regard</a:t>
            </a:r>
            <a:r>
              <a:rPr lang="en-US" dirty="0" smtClean="0"/>
              <a:t>.</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74973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 Averages </a:t>
            </a:r>
            <a:r>
              <a:rPr lang="en-US" sz="3600" dirty="0"/>
              <a:t>by Airport</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05" y="687475"/>
            <a:ext cx="3017520" cy="30236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925" y="687475"/>
            <a:ext cx="3017520" cy="302368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05" y="3711160"/>
            <a:ext cx="3017520" cy="31053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925" y="3711160"/>
            <a:ext cx="3017520" cy="3105379"/>
          </a:xfrm>
          <a:prstGeom prst="rect">
            <a:avLst/>
          </a:prstGeom>
        </p:spPr>
      </p:pic>
      <p:sp>
        <p:nvSpPr>
          <p:cNvPr id="11" name="TextBox 10"/>
          <p:cNvSpPr txBox="1"/>
          <p:nvPr/>
        </p:nvSpPr>
        <p:spPr>
          <a:xfrm>
            <a:off x="6387150" y="687475"/>
            <a:ext cx="5431809" cy="6186309"/>
          </a:xfrm>
          <a:prstGeom prst="rect">
            <a:avLst/>
          </a:prstGeom>
          <a:noFill/>
        </p:spPr>
        <p:txBody>
          <a:bodyPr wrap="square" rtlCol="0">
            <a:spAutoFit/>
          </a:bodyPr>
          <a:lstStyle/>
          <a:p>
            <a:r>
              <a:rPr lang="en-US" dirty="0" smtClean="0"/>
              <a:t>Inferences </a:t>
            </a:r>
            <a:r>
              <a:rPr lang="en-US" dirty="0"/>
              <a:t>-</a:t>
            </a:r>
            <a:br>
              <a:rPr lang="en-US" dirty="0"/>
            </a:br>
            <a:endParaRPr lang="en-US" dirty="0"/>
          </a:p>
          <a:p>
            <a:r>
              <a:rPr lang="en-US" dirty="0"/>
              <a:t>The following airports seem to have the highest average delays. These airports are </a:t>
            </a:r>
            <a:r>
              <a:rPr lang="en-US" dirty="0" smtClean="0"/>
              <a:t>relatively </a:t>
            </a:r>
            <a:r>
              <a:rPr lang="en-US" dirty="0"/>
              <a:t>smaller with lesser number of flights. Marquette County Airport has actually closed recently. Waterloo Municipal sees just one scheduled </a:t>
            </a:r>
            <a:r>
              <a:rPr lang="en-US" dirty="0" smtClean="0"/>
              <a:t>airline.</a:t>
            </a:r>
            <a:r>
              <a:rPr lang="en-US" dirty="0"/>
              <a:t/>
            </a:r>
            <a:br>
              <a:rPr lang="en-US" dirty="0"/>
            </a:br>
            <a:r>
              <a:rPr lang="en-US" dirty="0"/>
              <a:t>1) - Marquette County </a:t>
            </a:r>
            <a:r>
              <a:rPr lang="en-US" dirty="0" smtClean="0"/>
              <a:t>Airport, 2</a:t>
            </a:r>
            <a:r>
              <a:rPr lang="en-US" dirty="0"/>
              <a:t>) </a:t>
            </a:r>
            <a:r>
              <a:rPr lang="en-US" dirty="0" smtClean="0"/>
              <a:t>– Capital, 3) Waterloo Municipal</a:t>
            </a:r>
          </a:p>
          <a:p>
            <a:r>
              <a:rPr lang="en-US" dirty="0"/>
              <a:t/>
            </a:r>
            <a:br>
              <a:rPr lang="en-US" dirty="0"/>
            </a:br>
            <a:r>
              <a:rPr lang="en-US" dirty="0" smtClean="0"/>
              <a:t>The </a:t>
            </a:r>
            <a:r>
              <a:rPr lang="en-US" dirty="0"/>
              <a:t>following airports seem to have the lowest amount of average delays. These airports are </a:t>
            </a:r>
            <a:r>
              <a:rPr lang="en-US" dirty="0" smtClean="0"/>
              <a:t>relatively </a:t>
            </a:r>
            <a:r>
              <a:rPr lang="en-US" dirty="0"/>
              <a:t>smaller but seem to be better equipped with resources to co-ordinate the arrival and delay procedure.</a:t>
            </a:r>
            <a:br>
              <a:rPr lang="en-US" dirty="0"/>
            </a:br>
            <a:r>
              <a:rPr lang="en-US" dirty="0"/>
              <a:t>1) - Fairbanks </a:t>
            </a:r>
            <a:r>
              <a:rPr lang="en-US" dirty="0" smtClean="0"/>
              <a:t>Intl , 2</a:t>
            </a:r>
            <a:r>
              <a:rPr lang="en-US" dirty="0"/>
              <a:t>) </a:t>
            </a:r>
            <a:r>
              <a:rPr lang="en-US" dirty="0" smtClean="0"/>
              <a:t>– Capt. </a:t>
            </a:r>
            <a:r>
              <a:rPr lang="en-US" dirty="0"/>
              <a:t>G Allen </a:t>
            </a:r>
            <a:r>
              <a:rPr lang="en-US" dirty="0" smtClean="0"/>
              <a:t>Hancock</a:t>
            </a:r>
          </a:p>
          <a:p>
            <a:r>
              <a:rPr lang="en-US" dirty="0"/>
              <a:t/>
            </a:r>
            <a:br>
              <a:rPr lang="en-US" dirty="0"/>
            </a:br>
            <a:r>
              <a:rPr lang="en-US" dirty="0" smtClean="0"/>
              <a:t>This </a:t>
            </a:r>
            <a:r>
              <a:rPr lang="en-US" dirty="0"/>
              <a:t>indicates that the airports which are around major hubs experience lesser average delays. </a:t>
            </a:r>
            <a:r>
              <a:rPr lang="en-US" dirty="0" err="1"/>
              <a:t>Ironicaly</a:t>
            </a:r>
            <a:r>
              <a:rPr lang="en-US" dirty="0"/>
              <a:t> most of the airports experiencing less average delays were actually army airports that were later converted to public airports.</a:t>
            </a:r>
          </a:p>
        </p:txBody>
      </p:sp>
      <p:sp>
        <p:nvSpPr>
          <p:cNvPr id="12" name="Slide Number Placeholder 11"/>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650257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 Counts </a:t>
            </a:r>
            <a:r>
              <a:rPr lang="en-US" sz="3600" dirty="0"/>
              <a:t>by </a:t>
            </a:r>
            <a:r>
              <a:rPr lang="en-US" sz="3600" dirty="0" smtClean="0"/>
              <a:t>Carrier</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05" y="687475"/>
            <a:ext cx="3017520" cy="302368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925" y="687474"/>
            <a:ext cx="3017520" cy="302368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05" y="3711160"/>
            <a:ext cx="3017520" cy="31053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925" y="3711160"/>
            <a:ext cx="3017520" cy="3105379"/>
          </a:xfrm>
          <a:prstGeom prst="rect">
            <a:avLst/>
          </a:prstGeom>
        </p:spPr>
      </p:pic>
      <p:sp>
        <p:nvSpPr>
          <p:cNvPr id="11" name="TextBox 10"/>
          <p:cNvSpPr txBox="1"/>
          <p:nvPr/>
        </p:nvSpPr>
        <p:spPr>
          <a:xfrm>
            <a:off x="6387150" y="687475"/>
            <a:ext cx="5431809" cy="5632311"/>
          </a:xfrm>
          <a:prstGeom prst="rect">
            <a:avLst/>
          </a:prstGeom>
          <a:noFill/>
        </p:spPr>
        <p:txBody>
          <a:bodyPr wrap="square" rtlCol="0">
            <a:spAutoFit/>
          </a:bodyPr>
          <a:lstStyle/>
          <a:p>
            <a:r>
              <a:rPr lang="en-US" dirty="0"/>
              <a:t>Here we analyze the delays by different airline carriers. It will be interesting to see if some airlines perform worst than others.</a:t>
            </a:r>
            <a:br>
              <a:rPr lang="en-US" dirty="0"/>
            </a:br>
            <a:endParaRPr lang="en-US" dirty="0"/>
          </a:p>
          <a:p>
            <a:r>
              <a:rPr lang="en-US" dirty="0"/>
              <a:t>Inferences -</a:t>
            </a:r>
            <a:br>
              <a:rPr lang="en-US" dirty="0"/>
            </a:br>
            <a:endParaRPr lang="en-US" dirty="0"/>
          </a:p>
          <a:p>
            <a:r>
              <a:rPr lang="en-US" dirty="0"/>
              <a:t>The following carriers seem to have to have the highest number of delays.</a:t>
            </a:r>
            <a:br>
              <a:rPr lang="en-US" dirty="0"/>
            </a:br>
            <a:r>
              <a:rPr lang="en-US" dirty="0"/>
              <a:t>1) - Southwest Airlines</a:t>
            </a:r>
            <a:br>
              <a:rPr lang="en-US" dirty="0"/>
            </a:br>
            <a:r>
              <a:rPr lang="en-US" dirty="0"/>
              <a:t>2) - American Airlines</a:t>
            </a:r>
            <a:br>
              <a:rPr lang="en-US" dirty="0"/>
            </a:br>
            <a:r>
              <a:rPr lang="en-US" dirty="0"/>
              <a:t>3) - United </a:t>
            </a:r>
            <a:r>
              <a:rPr lang="en-US" dirty="0" smtClean="0"/>
              <a:t>Airlines</a:t>
            </a:r>
            <a:r>
              <a:rPr lang="en-US" dirty="0"/>
              <a:t/>
            </a:r>
            <a:br>
              <a:rPr lang="en-US" dirty="0"/>
            </a:br>
            <a:endParaRPr lang="en-US" dirty="0"/>
          </a:p>
          <a:p>
            <a:r>
              <a:rPr lang="en-US" dirty="0"/>
              <a:t>The following airports seem to have to have the lowest count of delayed flights. These carriers are </a:t>
            </a:r>
            <a:r>
              <a:rPr lang="en-US" dirty="0" smtClean="0"/>
              <a:t>relatively </a:t>
            </a:r>
            <a:r>
              <a:rPr lang="en-US" dirty="0"/>
              <a:t>small catering to just specific regions and hence </a:t>
            </a:r>
            <a:r>
              <a:rPr lang="en-US" dirty="0" smtClean="0"/>
              <a:t>probably </a:t>
            </a:r>
            <a:r>
              <a:rPr lang="en-US" dirty="0"/>
              <a:t>have lesser </a:t>
            </a:r>
            <a:r>
              <a:rPr lang="en-US" dirty="0" smtClean="0"/>
              <a:t>number </a:t>
            </a:r>
            <a:r>
              <a:rPr lang="en-US" dirty="0"/>
              <a:t>of flights.</a:t>
            </a:r>
            <a:br>
              <a:rPr lang="en-US" dirty="0"/>
            </a:br>
            <a:endParaRPr lang="en-US" dirty="0"/>
          </a:p>
          <a:p>
            <a:r>
              <a:rPr lang="en-US" dirty="0"/>
              <a:t>1) - Aloha Airlines</a:t>
            </a:r>
            <a:br>
              <a:rPr lang="en-US" dirty="0"/>
            </a:br>
            <a:r>
              <a:rPr lang="en-US" dirty="0"/>
              <a:t>2) - Hawaiian Airlines</a:t>
            </a:r>
            <a:br>
              <a:rPr lang="en-US" dirty="0"/>
            </a:br>
            <a:r>
              <a:rPr lang="en-US" dirty="0"/>
              <a:t>3) - Frontier </a:t>
            </a:r>
            <a:r>
              <a:rPr lang="en-US" dirty="0" smtClean="0"/>
              <a:t>Airlines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83797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 Averages </a:t>
            </a:r>
            <a:r>
              <a:rPr lang="en-US" sz="3600" dirty="0"/>
              <a:t>by </a:t>
            </a:r>
            <a:r>
              <a:rPr lang="en-US" sz="3600" dirty="0" smtClean="0"/>
              <a:t>Carrier</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05" y="687474"/>
            <a:ext cx="3017520" cy="30236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925" y="687474"/>
            <a:ext cx="3017520" cy="302368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05" y="3711160"/>
            <a:ext cx="3017520" cy="31053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925" y="3711160"/>
            <a:ext cx="3017520" cy="3105379"/>
          </a:xfrm>
          <a:prstGeom prst="rect">
            <a:avLst/>
          </a:prstGeom>
        </p:spPr>
      </p:pic>
      <p:sp>
        <p:nvSpPr>
          <p:cNvPr id="11" name="TextBox 10"/>
          <p:cNvSpPr txBox="1"/>
          <p:nvPr/>
        </p:nvSpPr>
        <p:spPr>
          <a:xfrm>
            <a:off x="6387150" y="687475"/>
            <a:ext cx="5431809" cy="6186309"/>
          </a:xfrm>
          <a:prstGeom prst="rect">
            <a:avLst/>
          </a:prstGeom>
          <a:noFill/>
        </p:spPr>
        <p:txBody>
          <a:bodyPr wrap="square" rtlCol="0">
            <a:spAutoFit/>
          </a:bodyPr>
          <a:lstStyle/>
          <a:p>
            <a:r>
              <a:rPr lang="en-US" dirty="0"/>
              <a:t>Inferences -</a:t>
            </a:r>
            <a:br>
              <a:rPr lang="en-US" dirty="0"/>
            </a:br>
            <a:endParaRPr lang="en-US" dirty="0"/>
          </a:p>
          <a:p>
            <a:r>
              <a:rPr lang="en-US" dirty="0"/>
              <a:t>The following carriers have the highest average delays.</a:t>
            </a:r>
            <a:br>
              <a:rPr lang="en-US" dirty="0"/>
            </a:br>
            <a:r>
              <a:rPr lang="en-US" dirty="0"/>
              <a:t>1) - JetBlue Airways</a:t>
            </a:r>
            <a:br>
              <a:rPr lang="en-US" dirty="0"/>
            </a:br>
            <a:r>
              <a:rPr lang="en-US" dirty="0"/>
              <a:t>2) - Mesa Airlines</a:t>
            </a:r>
            <a:br>
              <a:rPr lang="en-US" dirty="0"/>
            </a:br>
            <a:r>
              <a:rPr lang="en-US" dirty="0"/>
              <a:t>3) - ExpressJet </a:t>
            </a:r>
            <a:r>
              <a:rPr lang="en-US" dirty="0" smtClean="0"/>
              <a:t>Airlines</a:t>
            </a:r>
            <a:r>
              <a:rPr lang="en-US" dirty="0"/>
              <a:t/>
            </a:r>
            <a:br>
              <a:rPr lang="en-US" dirty="0"/>
            </a:br>
            <a:endParaRPr lang="en-US" dirty="0"/>
          </a:p>
          <a:p>
            <a:r>
              <a:rPr lang="en-US" dirty="0"/>
              <a:t>The following carriers have the lowest average delays. These airports are </a:t>
            </a:r>
            <a:r>
              <a:rPr lang="en-US" dirty="0" smtClean="0"/>
              <a:t>relatively </a:t>
            </a:r>
            <a:r>
              <a:rPr lang="en-US" dirty="0"/>
              <a:t>smaller but seem to be better equipped with resources to co-ordinate the arrival and delay procedure.</a:t>
            </a:r>
            <a:br>
              <a:rPr lang="en-US" dirty="0"/>
            </a:br>
            <a:r>
              <a:rPr lang="en-US" dirty="0"/>
              <a:t>1) - Aloha Airlines</a:t>
            </a:r>
            <a:br>
              <a:rPr lang="en-US" dirty="0"/>
            </a:br>
            <a:r>
              <a:rPr lang="en-US" dirty="0"/>
              <a:t>2) - Frontier Airlines</a:t>
            </a:r>
            <a:br>
              <a:rPr lang="en-US" dirty="0"/>
            </a:br>
            <a:r>
              <a:rPr lang="en-US" dirty="0"/>
              <a:t>3) - </a:t>
            </a:r>
            <a:r>
              <a:rPr lang="en-US" dirty="0" smtClean="0"/>
              <a:t>Hawaiian Airlines</a:t>
            </a:r>
            <a:r>
              <a:rPr lang="en-US" dirty="0"/>
              <a:t/>
            </a:r>
            <a:br>
              <a:rPr lang="en-US" dirty="0"/>
            </a:br>
            <a:endParaRPr lang="en-US" dirty="0"/>
          </a:p>
          <a:p>
            <a:r>
              <a:rPr lang="en-US" dirty="0"/>
              <a:t>These are the same airlines that had the lowest number of delayed flights. Lesser number of flights combined with operational excellence look like probable factors that affect the average delays for </a:t>
            </a:r>
            <a:r>
              <a:rPr lang="en-US" dirty="0" smtClean="0"/>
              <a:t>carriers (Ironically, two run between Hawaii and mainland US)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943791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 Counts </a:t>
            </a:r>
            <a:r>
              <a:rPr lang="en-US" sz="3600" dirty="0"/>
              <a:t>by Route</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05" y="687474"/>
            <a:ext cx="3017520" cy="302368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925" y="687474"/>
            <a:ext cx="3017520" cy="302368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05" y="3711159"/>
            <a:ext cx="3017520" cy="310538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925" y="3711160"/>
            <a:ext cx="3017520" cy="3105379"/>
          </a:xfrm>
          <a:prstGeom prst="rect">
            <a:avLst/>
          </a:prstGeom>
        </p:spPr>
      </p:pic>
      <p:sp>
        <p:nvSpPr>
          <p:cNvPr id="11" name="TextBox 10"/>
          <p:cNvSpPr txBox="1"/>
          <p:nvPr/>
        </p:nvSpPr>
        <p:spPr>
          <a:xfrm>
            <a:off x="6387150" y="687475"/>
            <a:ext cx="5431809" cy="5632311"/>
          </a:xfrm>
          <a:prstGeom prst="rect">
            <a:avLst/>
          </a:prstGeom>
          <a:noFill/>
        </p:spPr>
        <p:txBody>
          <a:bodyPr wrap="square" rtlCol="0">
            <a:spAutoFit/>
          </a:bodyPr>
          <a:lstStyle/>
          <a:p>
            <a:r>
              <a:rPr lang="en-US" dirty="0"/>
              <a:t>Inferences -</a:t>
            </a:r>
            <a:br>
              <a:rPr lang="en-US" dirty="0"/>
            </a:br>
            <a:endParaRPr lang="en-US" dirty="0"/>
          </a:p>
          <a:p>
            <a:r>
              <a:rPr lang="en-US" dirty="0"/>
              <a:t>The following routes have the highest average delays. These routes connect major airports and hence the number of flights connecting these airports is also pretty high. It makes logical sense that they will also have the highest amount of delayed flights</a:t>
            </a:r>
            <a:br>
              <a:rPr lang="en-US" dirty="0"/>
            </a:br>
            <a:r>
              <a:rPr lang="en-US" dirty="0"/>
              <a:t>1) - Chicago O'Hare - LaGuardia</a:t>
            </a:r>
            <a:br>
              <a:rPr lang="en-US" dirty="0"/>
            </a:br>
            <a:r>
              <a:rPr lang="en-US" dirty="0"/>
              <a:t>2) - Los Angeles - San Francisco</a:t>
            </a:r>
            <a:br>
              <a:rPr lang="en-US" dirty="0"/>
            </a:br>
            <a:r>
              <a:rPr lang="en-US" dirty="0"/>
              <a:t>3) - LaGuardia - Chicago O'Hare</a:t>
            </a:r>
            <a:br>
              <a:rPr lang="en-US" dirty="0"/>
            </a:br>
            <a:r>
              <a:rPr lang="en-US" dirty="0"/>
              <a:t/>
            </a:r>
            <a:br>
              <a:rPr lang="en-US" dirty="0"/>
            </a:br>
            <a:endParaRPr lang="en-US" dirty="0"/>
          </a:p>
          <a:p>
            <a:r>
              <a:rPr lang="en-US" dirty="0" smtClean="0"/>
              <a:t>The following airports seem to have the lowest amount of average delays. These airports are relatively smaller and hence the number of flights connecting them would be less as compared to the major hubs.</a:t>
            </a:r>
            <a:br>
              <a:rPr lang="en-US" dirty="0" smtClean="0"/>
            </a:br>
            <a:r>
              <a:rPr lang="en-US" dirty="0" smtClean="0"/>
              <a:t>1) - Bradenton - Tampa</a:t>
            </a:r>
            <a:br>
              <a:rPr lang="en-US" dirty="0" smtClean="0"/>
            </a:br>
            <a:r>
              <a:rPr lang="en-US" dirty="0" smtClean="0"/>
              <a:t>2) - Charlottesville - North Kentucky</a:t>
            </a:r>
            <a:br>
              <a:rPr lang="en-US" dirty="0" smtClean="0"/>
            </a:br>
            <a:r>
              <a:rPr lang="en-US" dirty="0" smtClean="0"/>
              <a:t>3) - Charlottesville - Ronald Reagan Washington.</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750281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02 16x9">
  <a:themeElements>
    <a:clrScheme name="Process02_16x9">
      <a:dk1>
        <a:sysClr val="windowText" lastClr="000000"/>
      </a:dk1>
      <a:lt1>
        <a:sysClr val="window" lastClr="FFFFFF"/>
      </a:lt1>
      <a:dk2>
        <a:srgbClr val="303030"/>
      </a:dk2>
      <a:lt2>
        <a:srgbClr val="F2F2F2"/>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Process02_16x9">
      <a:dk1>
        <a:sysClr val="windowText" lastClr="000000"/>
      </a:dk1>
      <a:lt1>
        <a:sysClr val="window" lastClr="FFFFFF"/>
      </a:lt1>
      <a:dk2>
        <a:srgbClr val="303030"/>
      </a:dk2>
      <a:lt2>
        <a:srgbClr val="F2F2F2"/>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2_16x9">
      <a:dk1>
        <a:sysClr val="windowText" lastClr="000000"/>
      </a:dk1>
      <a:lt1>
        <a:sysClr val="window" lastClr="FFFFFF"/>
      </a:lt1>
      <a:dk2>
        <a:srgbClr val="303030"/>
      </a:dk2>
      <a:lt2>
        <a:srgbClr val="F2F2F2"/>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30C04B-B66D-4309-9F22-85AC510D8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Phased Process Chart SmartArt Slide (lightdark blue, widescreen)</Template>
  <TotalTime>0</TotalTime>
  <Words>1290</Words>
  <Application>Microsoft Office PowerPoint</Application>
  <PresentationFormat>Custom</PresentationFormat>
  <Paragraphs>181</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Process 02 16x9</vt:lpstr>
      <vt:lpstr>Analyzing Airline Data</vt:lpstr>
      <vt:lpstr>Introduction</vt:lpstr>
      <vt:lpstr>Problem Statement</vt:lpstr>
      <vt:lpstr>Dataset</vt:lpstr>
      <vt:lpstr>Delay Counts by Airport</vt:lpstr>
      <vt:lpstr>Delay Averages by Airport</vt:lpstr>
      <vt:lpstr>Delay Counts by Carrier</vt:lpstr>
      <vt:lpstr>Delay Averages by Carrier</vt:lpstr>
      <vt:lpstr>Delay Counts by Route</vt:lpstr>
      <vt:lpstr>Delay Averages by Route</vt:lpstr>
      <vt:lpstr>Delays by Time</vt:lpstr>
      <vt:lpstr>Delays by Time</vt:lpstr>
      <vt:lpstr>Delays by Day of week</vt:lpstr>
      <vt:lpstr>Delays by Day of week</vt:lpstr>
      <vt:lpstr>Delays by Day of Month</vt:lpstr>
      <vt:lpstr>Delays by Day of Month</vt:lpstr>
      <vt:lpstr>SFO Airport</vt:lpstr>
      <vt:lpstr>Busiest Airports by Departure and Arrival</vt:lpstr>
      <vt:lpstr>Airline Route Density</vt:lpstr>
      <vt:lpstr>Top Airline Routes</vt:lpstr>
      <vt:lpstr>Future work</vt:lpstr>
      <vt:lpstr>Steps for reproducing the notebook</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2014-05-02T05:19:15Z</dcterms:created>
  <dcterms:modified xsi:type="dcterms:W3CDTF">2014-05-06T18:28:20Z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TC028889149991</vt:lpwstr>
  </property>
</Properties>
</file>