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40" r:id="rId2"/>
  </p:sldMasterIdLst>
  <p:notesMasterIdLst>
    <p:notesMasterId r:id="rId16"/>
  </p:notesMasterIdLst>
  <p:handoutMasterIdLst>
    <p:handoutMasterId r:id="rId17"/>
  </p:handoutMasterIdLst>
  <p:sldIdLst>
    <p:sldId id="258" r:id="rId3"/>
    <p:sldId id="259" r:id="rId4"/>
    <p:sldId id="267" r:id="rId5"/>
    <p:sldId id="269" r:id="rId6"/>
    <p:sldId id="260" r:id="rId7"/>
    <p:sldId id="261" r:id="rId8"/>
    <p:sldId id="262" r:id="rId9"/>
    <p:sldId id="263" r:id="rId10"/>
    <p:sldId id="264" r:id="rId11"/>
    <p:sldId id="265" r:id="rId12"/>
    <p:sldId id="270" r:id="rId13"/>
    <p:sldId id="27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33122-B2C9-48CB-9368-87155E695022}" type="datetimeFigureOut">
              <a:rPr lang="en-US"/>
              <a:t>5/5/2014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DB7F26-FC7E-4F1F-A645-6BFCE8ADE26E}" type="slidenum">
              <a:rPr/>
              <a:t>‹#›</a:t>
            </a:fld>
            <a:endParaRPr/>
          </a:p>
        </p:txBody>
      </p:sp>
    </p:spTree>
    <p:extLst>
      <p:ext uri="{BB962C8B-B14F-4D97-AF65-F5344CB8AC3E}">
        <p14:creationId xmlns:p14="http://schemas.microsoft.com/office/powerpoint/2010/main" val="1768636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E720E-49D3-48D0-8239-01767F62E5F1}" type="datetimeFigureOut">
              <a:rPr lang="en-US"/>
              <a:t>5/5/2014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896AA-4C3F-4CBC-B317-4ED7E987123F}" type="slidenum">
              <a:rPr/>
              <a:t>‹#›</a:t>
            </a:fld>
            <a:endParaRPr/>
          </a:p>
        </p:txBody>
      </p:sp>
    </p:spTree>
    <p:extLst>
      <p:ext uri="{BB962C8B-B14F-4D97-AF65-F5344CB8AC3E}">
        <p14:creationId xmlns:p14="http://schemas.microsoft.com/office/powerpoint/2010/main" val="394868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B0896AA-4C3F-4CBC-B317-4ED7E987123F}" type="slidenum">
              <a:rPr lang="en-US" smtClean="0"/>
              <a:t>2</a:t>
            </a:fld>
            <a:endParaRPr lang="en-US"/>
          </a:p>
        </p:txBody>
      </p:sp>
    </p:spTree>
    <p:extLst>
      <p:ext uri="{BB962C8B-B14F-4D97-AF65-F5344CB8AC3E}">
        <p14:creationId xmlns:p14="http://schemas.microsoft.com/office/powerpoint/2010/main" val="2957828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5</a:t>
            </a:fld>
            <a:endParaRPr lang="en-US"/>
          </a:p>
        </p:txBody>
      </p:sp>
    </p:spTree>
    <p:extLst>
      <p:ext uri="{BB962C8B-B14F-4D97-AF65-F5344CB8AC3E}">
        <p14:creationId xmlns:p14="http://schemas.microsoft.com/office/powerpoint/2010/main" val="1974501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6</a:t>
            </a:fld>
            <a:endParaRPr lang="en-US"/>
          </a:p>
        </p:txBody>
      </p:sp>
    </p:spTree>
    <p:extLst>
      <p:ext uri="{BB962C8B-B14F-4D97-AF65-F5344CB8AC3E}">
        <p14:creationId xmlns:p14="http://schemas.microsoft.com/office/powerpoint/2010/main" val="149794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7</a:t>
            </a:fld>
            <a:endParaRPr lang="en-US"/>
          </a:p>
        </p:txBody>
      </p:sp>
    </p:spTree>
    <p:extLst>
      <p:ext uri="{BB962C8B-B14F-4D97-AF65-F5344CB8AC3E}">
        <p14:creationId xmlns:p14="http://schemas.microsoft.com/office/powerpoint/2010/main" val="248554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8</a:t>
            </a:fld>
            <a:endParaRPr lang="en-US"/>
          </a:p>
        </p:txBody>
      </p:sp>
    </p:spTree>
    <p:extLst>
      <p:ext uri="{BB962C8B-B14F-4D97-AF65-F5344CB8AC3E}">
        <p14:creationId xmlns:p14="http://schemas.microsoft.com/office/powerpoint/2010/main" val="327155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9</a:t>
            </a:fld>
            <a:endParaRPr lang="en-US"/>
          </a:p>
        </p:txBody>
      </p:sp>
    </p:spTree>
    <p:extLst>
      <p:ext uri="{BB962C8B-B14F-4D97-AF65-F5344CB8AC3E}">
        <p14:creationId xmlns:p14="http://schemas.microsoft.com/office/powerpoint/2010/main" val="901184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10</a:t>
            </a:fld>
            <a:endParaRPr lang="en-US"/>
          </a:p>
        </p:txBody>
      </p:sp>
    </p:spTree>
    <p:extLst>
      <p:ext uri="{BB962C8B-B14F-4D97-AF65-F5344CB8AC3E}">
        <p14:creationId xmlns:p14="http://schemas.microsoft.com/office/powerpoint/2010/main" val="98966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Graphs+Inferences</a:t>
            </a:r>
            <a:endParaRPr lang="en-US" dirty="0"/>
          </a:p>
        </p:txBody>
      </p:sp>
      <p:sp>
        <p:nvSpPr>
          <p:cNvPr id="4" name="Slide Number Placeholder 3"/>
          <p:cNvSpPr>
            <a:spLocks noGrp="1"/>
          </p:cNvSpPr>
          <p:nvPr>
            <p:ph type="sldNum" sz="quarter" idx="10"/>
          </p:nvPr>
        </p:nvSpPr>
        <p:spPr/>
        <p:txBody>
          <a:bodyPr/>
          <a:lstStyle/>
          <a:p>
            <a:fld id="{0B0896AA-4C3F-4CBC-B317-4ED7E987123F}" type="slidenum">
              <a:rPr lang="en-US" smtClean="0"/>
              <a:t>11</a:t>
            </a:fld>
            <a:endParaRPr lang="en-US"/>
          </a:p>
        </p:txBody>
      </p:sp>
    </p:spTree>
    <p:extLst>
      <p:ext uri="{BB962C8B-B14F-4D97-AF65-F5344CB8AC3E}">
        <p14:creationId xmlns:p14="http://schemas.microsoft.com/office/powerpoint/2010/main" val="106077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CD06E667-F486-4D33-8E5F-2F80ED2AA5F0}" type="datetime1">
              <a:rPr lang="en-US" smtClean="0"/>
              <a:t>5/5/2014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5F29B05-35F8-41B1-8E40-53AF5236C7CF}" type="datetime1">
              <a:rPr lang="en-US" smtClean="0"/>
              <a:t>5/5/2014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CABFEA1-3547-4DC2-997D-F7C01C2E0348}" type="datetime1">
              <a:rPr lang="en-US" smtClean="0"/>
              <a:t>5/5/2014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26EC23F3-2291-4F63-8E8D-971BCF0DD7D9}" type="datetime1">
              <a:rPr lang="en-US" smtClean="0"/>
              <a:t>5/5/2014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9F2466-47D5-43B7-8944-7539CA2F8930}" type="datetime1">
              <a:rPr lang="en-US" smtClean="0"/>
              <a:t>5/5/2014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838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828800"/>
            <a:ext cx="5181600" cy="43513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3FC0995-D39B-4599-BB06-80DB37CC69E8}" type="datetime1">
              <a:rPr lang="en-US" smtClean="0"/>
              <a:t>5/5/2014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1248" y="1681851"/>
            <a:ext cx="5156200" cy="73152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1248" y="2507550"/>
            <a:ext cx="5156200"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15064" y="1681851"/>
            <a:ext cx="5157787" cy="73152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5064" y="2507550"/>
            <a:ext cx="5157787" cy="372825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BFFBCDF-DD5B-4743-88C3-87F7F395067F}" type="datetime1">
              <a:rPr lang="en-US" smtClean="0"/>
              <a:t>5/5/2014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
        <p:nvSpPr>
          <p:cNvPr id="10" name="Title 9"/>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F4A1711-8FFF-405F-A873-F155E585CFBB}" type="datetime1">
              <a:rPr lang="en-US" smtClean="0"/>
              <a:t>5/5/2014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
        <p:nvSpPr>
          <p:cNvPr id="6" name="Title 5"/>
          <p:cNvSpPr>
            <a:spLocks noGrp="1"/>
          </p:cNvSpPr>
          <p:nvPr>
            <p:ph type="title"/>
          </p:nvPr>
        </p:nvSpPr>
        <p:spPr/>
        <p:txBody>
          <a:bodyPr/>
          <a:lstStyle/>
          <a:p>
            <a:r>
              <a:rPr lang="en-US" smtClean="0"/>
              <a:t>Click to edit Master title style</a:t>
            </a:r>
            <a:endParaRPr/>
          </a:p>
        </p:txBody>
      </p:sp>
    </p:spTree>
    <p:extLst>
      <p:ext uri="{BB962C8B-B14F-4D97-AF65-F5344CB8AC3E}">
        <p14:creationId xmlns:p14="http://schemas.microsoft.com/office/powerpoint/2010/main" val="36818866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E49CA-1D4C-40A5-81D4-BDD4FD9B6B9C}" type="datetime1">
              <a:rPr lang="en-US" smtClean="0"/>
              <a:t>5/5/2014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a:p>
        </p:txBody>
      </p:sp>
      <p:sp>
        <p:nvSpPr>
          <p:cNvPr id="3" name="Content Placeholder 2"/>
          <p:cNvSpPr>
            <a:spLocks noGrp="1"/>
          </p:cNvSpPr>
          <p:nvPr>
            <p:ph idx="1"/>
          </p:nvPr>
        </p:nvSpPr>
        <p:spPr>
          <a:xfrm>
            <a:off x="5181600" y="990600"/>
            <a:ext cx="6039484"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E53C47-3CD9-44A3-9A9F-38F0E3DB2A8E}" type="datetime1">
              <a:rPr lang="en-US" smtClean="0"/>
              <a:t>5/5/2014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a:p>
        </p:txBody>
      </p:sp>
      <p:sp>
        <p:nvSpPr>
          <p:cNvPr id="3" name="Picture Placeholder 2"/>
          <p:cNvSpPr>
            <a:spLocks noGrp="1"/>
          </p:cNvSpPr>
          <p:nvPr>
            <p:ph type="pic" idx="1"/>
          </p:nvPr>
        </p:nvSpPr>
        <p:spPr>
          <a:xfrm>
            <a:off x="5181600" y="990600"/>
            <a:ext cx="6041136"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10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68AD1-729F-489E-82A5-AE8B0F7FBF7D}" type="datetime1">
              <a:rPr lang="en-US" smtClean="0"/>
              <a:t>5/5/2014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C12F6D-28FF-4168-ABC1-D434089D2B91}" type="datetime1">
              <a:rPr lang="en-US" smtClean="0"/>
              <a:t>5/5/2014</a:t>
            </a:fld>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a:t>‹#›</a:t>
            </a:fld>
            <a:endParaRPr/>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SzPct val="80000"/>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SzPct val="80000"/>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SzPct val="8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SzPct val="80000"/>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346" y="4834436"/>
            <a:ext cx="9144000" cy="1110124"/>
          </a:xfrm>
        </p:spPr>
        <p:txBody>
          <a:bodyPr/>
          <a:lstStyle/>
          <a:p>
            <a:r>
              <a:rPr lang="en-US" dirty="0" smtClean="0"/>
              <a:t>Analyzing </a:t>
            </a:r>
            <a:r>
              <a:rPr lang="en-US" dirty="0" smtClean="0"/>
              <a:t>Airline Data</a:t>
            </a:r>
            <a:endParaRPr lang="en-US" dirty="0"/>
          </a:p>
        </p:txBody>
      </p:sp>
      <p:sp>
        <p:nvSpPr>
          <p:cNvPr id="3" name="Subtitle 2"/>
          <p:cNvSpPr>
            <a:spLocks noGrp="1"/>
          </p:cNvSpPr>
          <p:nvPr>
            <p:ph type="subTitle" idx="1"/>
          </p:nvPr>
        </p:nvSpPr>
        <p:spPr>
          <a:xfrm>
            <a:off x="246125" y="5944560"/>
            <a:ext cx="10572000" cy="736131"/>
          </a:xfrm>
        </p:spPr>
        <p:txBody>
          <a:bodyPr>
            <a:normAutofit fontScale="92500" lnSpcReduction="20000"/>
          </a:bodyPr>
          <a:lstStyle/>
          <a:p>
            <a:pPr algn="l"/>
            <a:r>
              <a:rPr lang="en-US" dirty="0" smtClean="0"/>
              <a:t>INFO 290T – Working with Open </a:t>
            </a:r>
            <a:r>
              <a:rPr lang="en-US" dirty="0" smtClean="0"/>
              <a:t>Data – Fall 2014</a:t>
            </a:r>
            <a:endParaRPr lang="en-US" dirty="0" smtClean="0"/>
          </a:p>
          <a:p>
            <a:pPr algn="l"/>
            <a:r>
              <a:rPr lang="en-US" dirty="0" smtClean="0"/>
              <a:t>Divya Menghani, Rahul </a:t>
            </a:r>
            <a:r>
              <a:rPr lang="en-US" dirty="0" err="1" smtClean="0"/>
              <a:t>Verma</a:t>
            </a:r>
            <a:r>
              <a:rPr lang="en-US" dirty="0" smtClean="0"/>
              <a:t>, </a:t>
            </a:r>
            <a:r>
              <a:rPr lang="en-US" dirty="0" err="1" smtClean="0"/>
              <a:t>Dheera</a:t>
            </a:r>
            <a:r>
              <a:rPr lang="en-US" dirty="0" smtClean="0"/>
              <a:t> </a:t>
            </a:r>
            <a:r>
              <a:rPr lang="en-US" dirty="0" err="1" smtClean="0"/>
              <a:t>Prabhakar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845482"/>
          </a:xfrm>
          <a:prstGeom prst="rect">
            <a:avLst/>
          </a:prstGeom>
        </p:spPr>
      </p:pic>
    </p:spTree>
    <p:extLst>
      <p:ext uri="{BB962C8B-B14F-4D97-AF65-F5344CB8AC3E}">
        <p14:creationId xmlns:p14="http://schemas.microsoft.com/office/powerpoint/2010/main" val="1046265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a:t>
            </a:r>
            <a:r>
              <a:rPr lang="en-US" sz="3600" dirty="0" smtClean="0"/>
              <a:t>Day of Month</a:t>
            </a:r>
            <a:endParaRPr lang="en-US" sz="3600" dirty="0"/>
          </a:p>
        </p:txBody>
      </p:sp>
      <p:pic>
        <p:nvPicPr>
          <p:cNvPr id="3" name="Picture 2"/>
          <p:cNvPicPr>
            <a:picLocks noChangeAspect="1"/>
          </p:cNvPicPr>
          <p:nvPr/>
        </p:nvPicPr>
        <p:blipFill>
          <a:blip r:embed="rId3"/>
          <a:stretch>
            <a:fillRect/>
          </a:stretch>
        </p:blipFill>
        <p:spPr>
          <a:xfrm>
            <a:off x="1138105" y="555960"/>
            <a:ext cx="4307349" cy="3657600"/>
          </a:xfrm>
          <a:prstGeom prst="rect">
            <a:avLst/>
          </a:prstGeom>
        </p:spPr>
      </p:pic>
      <p:pic>
        <p:nvPicPr>
          <p:cNvPr id="5" name="Picture 4"/>
          <p:cNvPicPr>
            <a:picLocks noChangeAspect="1"/>
          </p:cNvPicPr>
          <p:nvPr/>
        </p:nvPicPr>
        <p:blipFill>
          <a:blip r:embed="rId4"/>
          <a:stretch>
            <a:fillRect/>
          </a:stretch>
        </p:blipFill>
        <p:spPr>
          <a:xfrm>
            <a:off x="5920433" y="555960"/>
            <a:ext cx="4481850" cy="3657600"/>
          </a:xfrm>
          <a:prstGeom prst="rect">
            <a:avLst/>
          </a:prstGeom>
        </p:spPr>
      </p:pic>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a:p>
        </p:txBody>
      </p:sp>
      <p:sp>
        <p:nvSpPr>
          <p:cNvPr id="10" name="TextBox 9"/>
          <p:cNvSpPr txBox="1"/>
          <p:nvPr/>
        </p:nvSpPr>
        <p:spPr>
          <a:xfrm>
            <a:off x="914784" y="4406514"/>
            <a:ext cx="10270986" cy="307777"/>
          </a:xfrm>
          <a:prstGeom prst="rect">
            <a:avLst/>
          </a:prstGeom>
          <a:noFill/>
        </p:spPr>
        <p:txBody>
          <a:bodyPr wrap="square" rtlCol="0">
            <a:spAutoFit/>
          </a:bodyPr>
          <a:lstStyle/>
          <a:p>
            <a:r>
              <a:rPr lang="en-US" sz="1400" i="1" dirty="0"/>
              <a:t>Above graphs show the </a:t>
            </a:r>
            <a:r>
              <a:rPr lang="en-US" sz="1400" i="1" dirty="0" smtClean="0"/>
              <a:t>arrival delays </a:t>
            </a:r>
            <a:r>
              <a:rPr lang="en-US" sz="1400" i="1" dirty="0"/>
              <a:t>– no. of flights and time by day of </a:t>
            </a:r>
            <a:r>
              <a:rPr lang="en-US" sz="1400" i="1" dirty="0" smtClean="0"/>
              <a:t>month </a:t>
            </a:r>
            <a:r>
              <a:rPr lang="en-US" sz="1400" i="1" dirty="0"/>
              <a:t>for 2008</a:t>
            </a:r>
            <a:r>
              <a:rPr lang="en-US" sz="1400" i="1" dirty="0" smtClean="0"/>
              <a:t>. The trend is similar to Departure delays.</a:t>
            </a:r>
            <a:endParaRPr lang="en-US" sz="1400" i="1" dirty="0"/>
          </a:p>
        </p:txBody>
      </p:sp>
    </p:spTree>
    <p:extLst>
      <p:ext uri="{BB962C8B-B14F-4D97-AF65-F5344CB8AC3E}">
        <p14:creationId xmlns:p14="http://schemas.microsoft.com/office/powerpoint/2010/main" val="3249153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SFO Airport</a:t>
            </a:r>
            <a:endParaRPr lang="en-US" sz="3600" dirty="0"/>
          </a:p>
        </p:txBody>
      </p:sp>
      <p:pic>
        <p:nvPicPr>
          <p:cNvPr id="9" name="Picture 8"/>
          <p:cNvPicPr>
            <a:picLocks noChangeAspect="1"/>
          </p:cNvPicPr>
          <p:nvPr/>
        </p:nvPicPr>
        <p:blipFill>
          <a:blip r:embed="rId3"/>
          <a:stretch>
            <a:fillRect/>
          </a:stretch>
        </p:blipFill>
        <p:spPr>
          <a:xfrm>
            <a:off x="268592" y="816669"/>
            <a:ext cx="3032994" cy="3017520"/>
          </a:xfrm>
          <a:prstGeom prst="rect">
            <a:avLst/>
          </a:prstGeom>
        </p:spPr>
      </p:pic>
      <p:pic>
        <p:nvPicPr>
          <p:cNvPr id="10" name="Picture 9"/>
          <p:cNvPicPr>
            <a:picLocks noChangeAspect="1"/>
          </p:cNvPicPr>
          <p:nvPr/>
        </p:nvPicPr>
        <p:blipFill>
          <a:blip r:embed="rId4"/>
          <a:stretch>
            <a:fillRect/>
          </a:stretch>
        </p:blipFill>
        <p:spPr>
          <a:xfrm>
            <a:off x="270621" y="3840480"/>
            <a:ext cx="3030965" cy="3017520"/>
          </a:xfrm>
          <a:prstGeom prst="rect">
            <a:avLst/>
          </a:prstGeom>
        </p:spPr>
      </p:pic>
      <p:pic>
        <p:nvPicPr>
          <p:cNvPr id="2" name="Picture 1"/>
          <p:cNvPicPr>
            <a:picLocks noChangeAspect="1"/>
          </p:cNvPicPr>
          <p:nvPr/>
        </p:nvPicPr>
        <p:blipFill>
          <a:blip r:embed="rId5"/>
          <a:stretch>
            <a:fillRect/>
          </a:stretch>
        </p:blipFill>
        <p:spPr>
          <a:xfrm>
            <a:off x="3288793" y="816669"/>
            <a:ext cx="3017520" cy="3017520"/>
          </a:xfrm>
          <a:prstGeom prst="rect">
            <a:avLst/>
          </a:prstGeom>
        </p:spPr>
      </p:pic>
      <p:pic>
        <p:nvPicPr>
          <p:cNvPr id="12" name="Picture 11"/>
          <p:cNvPicPr>
            <a:picLocks noChangeAspect="1"/>
          </p:cNvPicPr>
          <p:nvPr/>
        </p:nvPicPr>
        <p:blipFill>
          <a:blip r:embed="rId6"/>
          <a:stretch>
            <a:fillRect/>
          </a:stretch>
        </p:blipFill>
        <p:spPr>
          <a:xfrm>
            <a:off x="3286112" y="3834189"/>
            <a:ext cx="3020201" cy="3017520"/>
          </a:xfrm>
          <a:prstGeom prst="rect">
            <a:avLst/>
          </a:prstGeom>
        </p:spPr>
      </p:pic>
      <p:sp>
        <p:nvSpPr>
          <p:cNvPr id="13" name="TextBox 12"/>
          <p:cNvSpPr txBox="1"/>
          <p:nvPr/>
        </p:nvSpPr>
        <p:spPr>
          <a:xfrm>
            <a:off x="0" y="508892"/>
            <a:ext cx="5568287" cy="307777"/>
          </a:xfrm>
          <a:prstGeom prst="rect">
            <a:avLst/>
          </a:prstGeom>
          <a:noFill/>
        </p:spPr>
        <p:txBody>
          <a:bodyPr wrap="square" rtlCol="0">
            <a:spAutoFit/>
          </a:bodyPr>
          <a:lstStyle/>
          <a:p>
            <a:r>
              <a:rPr lang="en-US" sz="1400" dirty="0" smtClean="0"/>
              <a:t>Visualizing delays at SFO airport across 2008</a:t>
            </a:r>
          </a:p>
        </p:txBody>
      </p:sp>
    </p:spTree>
    <p:extLst>
      <p:ext uri="{BB962C8B-B14F-4D97-AF65-F5344CB8AC3E}">
        <p14:creationId xmlns:p14="http://schemas.microsoft.com/office/powerpoint/2010/main" val="3501619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12</a:t>
            </a:fld>
            <a:endParaRPr lang="en-US"/>
          </a:p>
        </p:txBody>
      </p:sp>
      <p:sp>
        <p:nvSpPr>
          <p:cNvPr id="3" name="Title 2"/>
          <p:cNvSpPr>
            <a:spLocks noGrp="1"/>
          </p:cNvSpPr>
          <p:nvPr>
            <p:ph type="title"/>
          </p:nvPr>
        </p:nvSpPr>
        <p:spPr>
          <a:xfrm>
            <a:off x="667706" y="2590345"/>
            <a:ext cx="10515600" cy="1325562"/>
          </a:xfrm>
        </p:spPr>
        <p:txBody>
          <a:bodyPr>
            <a:normAutofit fontScale="90000"/>
          </a:bodyPr>
          <a:lstStyle/>
          <a:p>
            <a:r>
              <a:rPr lang="en-US" dirty="0" smtClean="0"/>
              <a:t>Add slides on</a:t>
            </a:r>
            <a:br>
              <a:rPr lang="en-US" dirty="0" smtClean="0"/>
            </a:br>
            <a:r>
              <a:rPr lang="en-US" dirty="0" smtClean="0"/>
              <a:t>future work</a:t>
            </a:r>
            <a:br>
              <a:rPr lang="en-US" dirty="0" smtClean="0"/>
            </a:br>
            <a:r>
              <a:rPr lang="en-US" dirty="0" smtClean="0"/>
              <a:t>challenges</a:t>
            </a:r>
            <a:br>
              <a:rPr lang="en-US" dirty="0" smtClean="0"/>
            </a:br>
            <a:r>
              <a:rPr lang="en-US" dirty="0" smtClean="0"/>
              <a:t>reproducibility</a:t>
            </a:r>
            <a:br>
              <a:rPr lang="en-US" dirty="0" smtClean="0"/>
            </a:br>
            <a:endParaRPr lang="en-US" dirty="0"/>
          </a:p>
        </p:txBody>
      </p:sp>
    </p:spTree>
    <p:extLst>
      <p:ext uri="{BB962C8B-B14F-4D97-AF65-F5344CB8AC3E}">
        <p14:creationId xmlns:p14="http://schemas.microsoft.com/office/powerpoint/2010/main" val="39713820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dn.memegenerator.net/instances/400x/339803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511" y="1596789"/>
            <a:ext cx="3747684" cy="41161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s your flight delayed? Always - Is your flight delayed? Always  Air Sna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28" y="1596789"/>
            <a:ext cx="3105482" cy="412824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7279703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lstStyle/>
          <a:p>
            <a:r>
              <a:rPr lang="en-US" dirty="0" smtClean="0"/>
              <a:t>Introduction</a:t>
            </a:r>
            <a:endParaRPr lang="en-US" dirty="0"/>
          </a:p>
        </p:txBody>
      </p:sp>
      <p:sp>
        <p:nvSpPr>
          <p:cNvPr id="2" name="Rectangle 1"/>
          <p:cNvSpPr/>
          <p:nvPr/>
        </p:nvSpPr>
        <p:spPr>
          <a:xfrm>
            <a:off x="845127" y="1426656"/>
            <a:ext cx="10617958" cy="5262979"/>
          </a:xfrm>
          <a:prstGeom prst="rect">
            <a:avLst/>
          </a:prstGeom>
        </p:spPr>
        <p:txBody>
          <a:bodyPr wrap="square">
            <a:spAutoFit/>
          </a:bodyPr>
          <a:lstStyle/>
          <a:p>
            <a:r>
              <a:rPr lang="en-US" sz="1600" dirty="0"/>
              <a:t>As a group, we share common love for air-travel and curiosity about the airline industry. The recent missing Malaysian airline plane related incident spurred our interest further and made us realize how little we know about airlines, their schedules and their function in general. We began researching and stumbled upon US DoT dataset on their website, which looked pretty exhaustive and promising.</a:t>
            </a:r>
          </a:p>
          <a:p>
            <a:endParaRPr lang="en-US" sz="1600" dirty="0"/>
          </a:p>
          <a:p>
            <a:r>
              <a:rPr lang="en-US" sz="1600" dirty="0"/>
              <a:t>The United States Department of Transportation tracks the on-time performance of domestic flights operated by large air carriers. Various airlines have been contributing to the US DoT by sharing their yearly flight data with the U.S. DoT since 1987. The U.S. Department of Transportation publishes a monthly summary of airline on-time performance, including causes of delay, in the Air Travel Consumer Report along with an annual reports on variety of on-time and flight delay data so that the public would have clear information about the nature and sources of airline delays and cancellations.</a:t>
            </a:r>
          </a:p>
          <a:p>
            <a:endParaRPr lang="en-US" sz="1600" dirty="0"/>
          </a:p>
          <a:p>
            <a:r>
              <a:rPr lang="en-US" sz="1600" dirty="0"/>
              <a:t>DoT maintains each year’s data in the form of CSV files. Each file contains on-time arrival data for non-stop domestic flights by major air carriers, and provides such additional items as departure and arrival delays, origin and destination airports, flight numbers, scheduled and actual departure and arrival times, cancelled or diverted flights, taxi-out and taxi-in times, air time, and non-stop distance.</a:t>
            </a:r>
          </a:p>
          <a:p>
            <a:endParaRPr lang="en-US" sz="1600" dirty="0"/>
          </a:p>
          <a:p>
            <a:r>
              <a:rPr lang="en-US" sz="1600" dirty="0"/>
              <a:t>By exploring this dataset, we wanted to understand delay trends in the US airline industry. We planned to find out the most important/popular carriers in the country, evaluate their performance - about delays and the causes for the delays, what cities they affect. Our intent was to unravel some interesting trends in the last few years in the US airline industry with the help of data visualizations. </a:t>
            </a:r>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1967606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lstStyle/>
          <a:p>
            <a:r>
              <a:rPr lang="en-US" dirty="0" smtClean="0"/>
              <a:t>Problem Statement</a:t>
            </a:r>
            <a:endParaRPr lang="en-US" dirty="0"/>
          </a:p>
        </p:txBody>
      </p:sp>
      <p:sp>
        <p:nvSpPr>
          <p:cNvPr id="2" name="Rectangle 1"/>
          <p:cNvSpPr/>
          <p:nvPr/>
        </p:nvSpPr>
        <p:spPr>
          <a:xfrm>
            <a:off x="122829" y="1030871"/>
            <a:ext cx="11709779" cy="3785652"/>
          </a:xfrm>
          <a:prstGeom prst="rect">
            <a:avLst/>
          </a:prstGeom>
        </p:spPr>
        <p:txBody>
          <a:bodyPr wrap="square">
            <a:spAutoFit/>
          </a:bodyPr>
          <a:lstStyle/>
          <a:p>
            <a:r>
              <a:rPr lang="en-US" sz="2000" dirty="0"/>
              <a:t>Our analyses include to find patterns and analyze - </a:t>
            </a:r>
          </a:p>
          <a:p>
            <a:endParaRPr lang="en-US" sz="2000" dirty="0"/>
          </a:p>
          <a:p>
            <a:pPr marL="514350" indent="-514350">
              <a:buFont typeface="+mj-lt"/>
              <a:buAutoNum type="arabicPeriod"/>
            </a:pPr>
            <a:r>
              <a:rPr lang="en-US" sz="2000" dirty="0" smtClean="0"/>
              <a:t>Delays </a:t>
            </a:r>
            <a:r>
              <a:rPr lang="en-US" sz="2000" dirty="0"/>
              <a:t>by </a:t>
            </a:r>
            <a:r>
              <a:rPr lang="en-US" sz="2000" dirty="0" smtClean="0"/>
              <a:t>Airport</a:t>
            </a:r>
            <a:endParaRPr lang="en-US" sz="2000" dirty="0"/>
          </a:p>
          <a:p>
            <a:pPr marL="514350" indent="-514350">
              <a:buFont typeface="+mj-lt"/>
              <a:buAutoNum type="arabicPeriod"/>
            </a:pPr>
            <a:r>
              <a:rPr lang="en-US" sz="2000" dirty="0" smtClean="0"/>
              <a:t>Delays </a:t>
            </a:r>
            <a:r>
              <a:rPr lang="en-US" sz="2000" dirty="0"/>
              <a:t>by </a:t>
            </a:r>
            <a:r>
              <a:rPr lang="en-US" sz="2000" dirty="0" smtClean="0"/>
              <a:t>Carrier</a:t>
            </a:r>
            <a:endParaRPr lang="en-US" sz="2000" dirty="0"/>
          </a:p>
          <a:p>
            <a:pPr marL="514350" indent="-514350">
              <a:buFont typeface="+mj-lt"/>
              <a:buAutoNum type="arabicPeriod"/>
            </a:pPr>
            <a:r>
              <a:rPr lang="en-US" sz="2000" dirty="0" smtClean="0"/>
              <a:t>Delays </a:t>
            </a:r>
            <a:r>
              <a:rPr lang="en-US" sz="2000" dirty="0"/>
              <a:t>by </a:t>
            </a:r>
            <a:r>
              <a:rPr lang="en-US" sz="2000" dirty="0" smtClean="0"/>
              <a:t>Route</a:t>
            </a:r>
            <a:endParaRPr lang="en-US" sz="2000" dirty="0"/>
          </a:p>
          <a:p>
            <a:pPr marL="514350" indent="-514350">
              <a:buFont typeface="+mj-lt"/>
              <a:buAutoNum type="arabicPeriod"/>
            </a:pPr>
            <a:r>
              <a:rPr lang="en-US" sz="2000" dirty="0" smtClean="0"/>
              <a:t>Delays </a:t>
            </a:r>
            <a:r>
              <a:rPr lang="en-US" sz="2000" dirty="0"/>
              <a:t>by age of the </a:t>
            </a:r>
            <a:r>
              <a:rPr lang="en-US" sz="2000" dirty="0" smtClean="0"/>
              <a:t>plane</a:t>
            </a:r>
            <a:endParaRPr lang="en-US" sz="2000" dirty="0"/>
          </a:p>
          <a:p>
            <a:pPr marL="514350" indent="-514350">
              <a:buFont typeface="+mj-lt"/>
              <a:buAutoNum type="arabicPeriod"/>
            </a:pPr>
            <a:r>
              <a:rPr lang="en-US" sz="2000" dirty="0" smtClean="0"/>
              <a:t>Delays </a:t>
            </a:r>
            <a:r>
              <a:rPr lang="en-US" sz="2000" dirty="0"/>
              <a:t>by Day of </a:t>
            </a:r>
            <a:r>
              <a:rPr lang="en-US" sz="2000" dirty="0" smtClean="0"/>
              <a:t>Time</a:t>
            </a:r>
            <a:endParaRPr lang="en-US" sz="2000" dirty="0"/>
          </a:p>
          <a:p>
            <a:pPr marL="514350" indent="-514350">
              <a:buFont typeface="+mj-lt"/>
              <a:buAutoNum type="arabicPeriod"/>
            </a:pPr>
            <a:r>
              <a:rPr lang="en-US" sz="2000" dirty="0" smtClean="0"/>
              <a:t>Delays </a:t>
            </a:r>
            <a:r>
              <a:rPr lang="en-US" sz="2000" dirty="0"/>
              <a:t>by Day of </a:t>
            </a:r>
            <a:r>
              <a:rPr lang="en-US" sz="2000" dirty="0" smtClean="0"/>
              <a:t>Week</a:t>
            </a:r>
            <a:endParaRPr lang="en-US" sz="2000" dirty="0"/>
          </a:p>
          <a:p>
            <a:pPr marL="514350" indent="-514350">
              <a:buFont typeface="+mj-lt"/>
              <a:buAutoNum type="arabicPeriod"/>
            </a:pPr>
            <a:r>
              <a:rPr lang="en-US" sz="2000" dirty="0" smtClean="0"/>
              <a:t>Delays </a:t>
            </a:r>
            <a:r>
              <a:rPr lang="en-US" sz="2000" dirty="0"/>
              <a:t>by Day of </a:t>
            </a:r>
            <a:r>
              <a:rPr lang="en-US" sz="2000" dirty="0" smtClean="0"/>
              <a:t>Month</a:t>
            </a:r>
            <a:endParaRPr lang="en-US" sz="2000" dirty="0"/>
          </a:p>
          <a:p>
            <a:pPr marL="514350" indent="-514350">
              <a:buFont typeface="+mj-lt"/>
              <a:buAutoNum type="arabicPeriod"/>
            </a:pPr>
            <a:r>
              <a:rPr lang="en-US" sz="2000" dirty="0" smtClean="0"/>
              <a:t>Busiest airports</a:t>
            </a:r>
            <a:endParaRPr lang="en-US" sz="2000" dirty="0"/>
          </a:p>
          <a:p>
            <a:pPr marL="514350" indent="-514350">
              <a:buFont typeface="+mj-lt"/>
              <a:buAutoNum type="arabicPeriod"/>
            </a:pPr>
            <a:r>
              <a:rPr lang="en-US" sz="2000" dirty="0" smtClean="0"/>
              <a:t>Airline </a:t>
            </a:r>
            <a:r>
              <a:rPr lang="en-US" sz="2000" dirty="0"/>
              <a:t>route </a:t>
            </a:r>
            <a:r>
              <a:rPr lang="en-US" sz="2000" dirty="0" smtClean="0"/>
              <a:t>density</a:t>
            </a:r>
            <a:endParaRPr lang="en-US" sz="2000" dirty="0"/>
          </a:p>
          <a:p>
            <a:pPr marL="514350" indent="-514350">
              <a:buFont typeface="+mj-lt"/>
              <a:buAutoNum type="arabicPeriod"/>
            </a:pPr>
            <a:r>
              <a:rPr lang="en-US" sz="2000" dirty="0" smtClean="0"/>
              <a:t> </a:t>
            </a:r>
            <a:r>
              <a:rPr lang="en-US" sz="2000" dirty="0"/>
              <a:t>Top airline </a:t>
            </a:r>
            <a:r>
              <a:rPr lang="en-US" sz="2000" dirty="0" smtClean="0"/>
              <a:t>routes</a:t>
            </a:r>
            <a:endParaRPr lang="en-US" sz="2000" dirty="0"/>
          </a:p>
        </p:txBody>
      </p:sp>
      <p:sp>
        <p:nvSpPr>
          <p:cNvPr id="3" name="Slide Number Placeholder 2"/>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7839884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t>4</a:t>
            </a:fld>
            <a:endParaRPr lang="en-US"/>
          </a:p>
        </p:txBody>
      </p:sp>
      <p:sp>
        <p:nvSpPr>
          <p:cNvPr id="3" name="Title 2"/>
          <p:cNvSpPr>
            <a:spLocks noGrp="1"/>
          </p:cNvSpPr>
          <p:nvPr>
            <p:ph type="title"/>
          </p:nvPr>
        </p:nvSpPr>
        <p:spPr/>
        <p:txBody>
          <a:bodyPr/>
          <a:lstStyle/>
          <a:p>
            <a:r>
              <a:rPr lang="en-US" dirty="0" smtClean="0"/>
              <a:t>Add about dataset, columns etc.</a:t>
            </a:r>
            <a:endParaRPr lang="en-US" dirty="0"/>
          </a:p>
        </p:txBody>
      </p:sp>
    </p:spTree>
    <p:extLst>
      <p:ext uri="{BB962C8B-B14F-4D97-AF65-F5344CB8AC3E}">
        <p14:creationId xmlns:p14="http://schemas.microsoft.com/office/powerpoint/2010/main" val="4147552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a:t>
            </a:r>
            <a:r>
              <a:rPr lang="en-US" sz="3600" dirty="0" smtClean="0"/>
              <a:t>Time</a:t>
            </a:r>
            <a:endParaRPr lang="en-US" sz="3600" dirty="0"/>
          </a:p>
        </p:txBody>
      </p:sp>
      <p:pic>
        <p:nvPicPr>
          <p:cNvPr id="7" name="Picture 6"/>
          <p:cNvPicPr>
            <a:picLocks noChangeAspect="1"/>
          </p:cNvPicPr>
          <p:nvPr/>
        </p:nvPicPr>
        <p:blipFill>
          <a:blip r:embed="rId3"/>
          <a:stretch>
            <a:fillRect/>
          </a:stretch>
        </p:blipFill>
        <p:spPr>
          <a:xfrm>
            <a:off x="167405" y="714771"/>
            <a:ext cx="3017520" cy="3002124"/>
          </a:xfrm>
          <a:prstGeom prst="rect">
            <a:avLst/>
          </a:prstGeom>
        </p:spPr>
      </p:pic>
      <p:pic>
        <p:nvPicPr>
          <p:cNvPr id="8" name="Picture 7"/>
          <p:cNvPicPr>
            <a:picLocks noChangeAspect="1"/>
          </p:cNvPicPr>
          <p:nvPr/>
        </p:nvPicPr>
        <p:blipFill>
          <a:blip r:embed="rId4"/>
          <a:stretch>
            <a:fillRect/>
          </a:stretch>
        </p:blipFill>
        <p:spPr>
          <a:xfrm>
            <a:off x="3184925" y="714771"/>
            <a:ext cx="3017520" cy="3004138"/>
          </a:xfrm>
          <a:prstGeom prst="rect">
            <a:avLst/>
          </a:prstGeom>
        </p:spPr>
      </p:pic>
      <p:pic>
        <p:nvPicPr>
          <p:cNvPr id="9" name="Picture 8"/>
          <p:cNvPicPr>
            <a:picLocks noChangeAspect="1"/>
          </p:cNvPicPr>
          <p:nvPr/>
        </p:nvPicPr>
        <p:blipFill>
          <a:blip r:embed="rId5"/>
          <a:stretch>
            <a:fillRect/>
          </a:stretch>
        </p:blipFill>
        <p:spPr>
          <a:xfrm>
            <a:off x="167405" y="3711161"/>
            <a:ext cx="3017520" cy="3060096"/>
          </a:xfrm>
          <a:prstGeom prst="rect">
            <a:avLst/>
          </a:prstGeom>
        </p:spPr>
      </p:pic>
      <p:pic>
        <p:nvPicPr>
          <p:cNvPr id="10" name="Picture 9"/>
          <p:cNvPicPr>
            <a:picLocks noChangeAspect="1"/>
          </p:cNvPicPr>
          <p:nvPr/>
        </p:nvPicPr>
        <p:blipFill>
          <a:blip r:embed="rId6"/>
          <a:stretch>
            <a:fillRect/>
          </a:stretch>
        </p:blipFill>
        <p:spPr>
          <a:xfrm>
            <a:off x="3184925" y="3718909"/>
            <a:ext cx="3017520" cy="3097631"/>
          </a:xfrm>
          <a:prstGeom prst="rect">
            <a:avLst/>
          </a:prstGeom>
        </p:spPr>
      </p:pic>
      <p:sp>
        <p:nvSpPr>
          <p:cNvPr id="11" name="TextBox 10"/>
          <p:cNvSpPr txBox="1"/>
          <p:nvPr/>
        </p:nvSpPr>
        <p:spPr>
          <a:xfrm>
            <a:off x="6387150" y="687475"/>
            <a:ext cx="5431809" cy="5355312"/>
          </a:xfrm>
          <a:prstGeom prst="rect">
            <a:avLst/>
          </a:prstGeom>
          <a:noFill/>
        </p:spPr>
        <p:txBody>
          <a:bodyPr wrap="square" rtlCol="0">
            <a:spAutoFit/>
          </a:bodyPr>
          <a:lstStyle/>
          <a:p>
            <a:r>
              <a:rPr lang="en-US" dirty="0" smtClean="0"/>
              <a:t>Here we analyze the relationship between time of the year and delays.</a:t>
            </a:r>
          </a:p>
          <a:p>
            <a:endParaRPr lang="en-US" dirty="0" smtClean="0"/>
          </a:p>
          <a:p>
            <a:r>
              <a:rPr lang="en-US" i="1" dirty="0" smtClean="0"/>
              <a:t>See graphs on departure and arrival delays in minutes for JFK and SFO airport on the left.</a:t>
            </a:r>
            <a:endParaRPr lang="en-US" i="1" dirty="0"/>
          </a:p>
          <a:p>
            <a:endParaRPr lang="en-US" dirty="0"/>
          </a:p>
          <a:p>
            <a:endParaRPr lang="en-US" u="sng" dirty="0" smtClean="0"/>
          </a:p>
          <a:p>
            <a:r>
              <a:rPr lang="en-US" u="sng" dirty="0" smtClean="0"/>
              <a:t>Key Findings:</a:t>
            </a:r>
          </a:p>
          <a:p>
            <a:pPr marL="285750" indent="-285750">
              <a:buFont typeface="Arial" panose="020B0604020202020204" pitchFamily="34" charset="0"/>
              <a:buChar char="•"/>
            </a:pPr>
            <a:r>
              <a:rPr lang="en-US" dirty="0" smtClean="0"/>
              <a:t>There is strong correlation between arrival and departure delays</a:t>
            </a:r>
          </a:p>
          <a:p>
            <a:pPr marL="285750" indent="-285750">
              <a:buFont typeface="Arial" panose="020B0604020202020204" pitchFamily="34" charset="0"/>
              <a:buChar char="•"/>
            </a:pPr>
            <a:r>
              <a:rPr lang="en-US" dirty="0" smtClean="0"/>
              <a:t>The time of the year and delays have some correlation, but not a stronger one.</a:t>
            </a:r>
          </a:p>
          <a:p>
            <a:pPr marL="285750" indent="-285750">
              <a:buFont typeface="Arial" panose="020B0604020202020204" pitchFamily="34" charset="0"/>
              <a:buChar char="•"/>
            </a:pPr>
            <a:r>
              <a:rPr lang="en-US" dirty="0" smtClean="0"/>
              <a:t>During holidays, we observed that average delay increases. Notice the increase at JFK and SFO airport delays around Christmas, Thanksgiving etc.</a:t>
            </a:r>
          </a:p>
          <a:p>
            <a:pPr marL="285750" indent="-285750">
              <a:buFont typeface="Arial" panose="020B0604020202020204" pitchFamily="34" charset="0"/>
              <a:buChar char="•"/>
            </a:pPr>
            <a:r>
              <a:rPr lang="en-US" dirty="0" smtClean="0"/>
              <a:t>For the extreme peaks that we see in the graphs on the left, we found that the respective airports had runway maintenance that caused the delays.</a:t>
            </a:r>
          </a:p>
          <a:p>
            <a:pPr marL="285750" indent="-285750">
              <a:buFont typeface="Arial" panose="020B0604020202020204" pitchFamily="34" charset="0"/>
              <a:buChar char="•"/>
            </a:pPr>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174973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a:t>
            </a:r>
            <a:r>
              <a:rPr lang="en-US" sz="3600" dirty="0" smtClean="0"/>
              <a:t>Time</a:t>
            </a:r>
            <a:endParaRPr lang="en-US" sz="3600" dirty="0"/>
          </a:p>
        </p:txBody>
      </p:sp>
      <p:pic>
        <p:nvPicPr>
          <p:cNvPr id="2" name="Picture 1"/>
          <p:cNvPicPr>
            <a:picLocks noChangeAspect="1"/>
          </p:cNvPicPr>
          <p:nvPr/>
        </p:nvPicPr>
        <p:blipFill>
          <a:blip r:embed="rId3"/>
          <a:stretch>
            <a:fillRect/>
          </a:stretch>
        </p:blipFill>
        <p:spPr>
          <a:xfrm>
            <a:off x="1371600" y="662781"/>
            <a:ext cx="4572000" cy="4627562"/>
          </a:xfrm>
          <a:prstGeom prst="rect">
            <a:avLst/>
          </a:prstGeom>
        </p:spPr>
      </p:pic>
      <p:pic>
        <p:nvPicPr>
          <p:cNvPr id="3" name="Picture 2"/>
          <p:cNvPicPr>
            <a:picLocks noChangeAspect="1"/>
          </p:cNvPicPr>
          <p:nvPr/>
        </p:nvPicPr>
        <p:blipFill>
          <a:blip r:embed="rId4"/>
          <a:stretch>
            <a:fillRect/>
          </a:stretch>
        </p:blipFill>
        <p:spPr>
          <a:xfrm>
            <a:off x="6536141" y="662781"/>
            <a:ext cx="4572000" cy="4627562"/>
          </a:xfrm>
          <a:prstGeom prst="rect">
            <a:avLst/>
          </a:prstGeom>
        </p:spPr>
      </p:pic>
      <p:sp>
        <p:nvSpPr>
          <p:cNvPr id="12" name="TextBox 11"/>
          <p:cNvSpPr txBox="1"/>
          <p:nvPr/>
        </p:nvSpPr>
        <p:spPr>
          <a:xfrm>
            <a:off x="715371" y="5491487"/>
            <a:ext cx="11171829" cy="923330"/>
          </a:xfrm>
          <a:prstGeom prst="rect">
            <a:avLst/>
          </a:prstGeom>
          <a:noFill/>
        </p:spPr>
        <p:txBody>
          <a:bodyPr wrap="square" rtlCol="0">
            <a:spAutoFit/>
          </a:bodyPr>
          <a:lstStyle/>
          <a:p>
            <a:r>
              <a:rPr lang="en-US" i="1" dirty="0" smtClean="0"/>
              <a:t>Above graphs describe the average delays for departure and arrivals in minutes across all US airports. We observe that the delays increase around the holiday season. Notice the increasing trend post Thanksgiving. There is a sudden dip on 12/25 and 12/31, where people usually don’t travel.</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1208236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a:t>
            </a:r>
            <a:r>
              <a:rPr lang="en-US" sz="3600" dirty="0" smtClean="0"/>
              <a:t>Day of week</a:t>
            </a:r>
            <a:endParaRPr lang="en-US" sz="3600" dirty="0"/>
          </a:p>
        </p:txBody>
      </p:sp>
      <p:sp>
        <p:nvSpPr>
          <p:cNvPr id="11" name="TextBox 10"/>
          <p:cNvSpPr txBox="1"/>
          <p:nvPr/>
        </p:nvSpPr>
        <p:spPr>
          <a:xfrm>
            <a:off x="903350" y="4317275"/>
            <a:ext cx="11027007" cy="1815882"/>
          </a:xfrm>
          <a:prstGeom prst="rect">
            <a:avLst/>
          </a:prstGeom>
          <a:noFill/>
        </p:spPr>
        <p:txBody>
          <a:bodyPr wrap="square" rtlCol="0">
            <a:spAutoFit/>
          </a:bodyPr>
          <a:lstStyle/>
          <a:p>
            <a:r>
              <a:rPr lang="en-US" sz="1400" i="1" dirty="0" smtClean="0"/>
              <a:t>Above graphs </a:t>
            </a:r>
            <a:r>
              <a:rPr lang="en-US" sz="1400" i="1" dirty="0"/>
              <a:t>show the departure delays – no. of flights and time by day of week for 2008.</a:t>
            </a:r>
          </a:p>
          <a:p>
            <a:endParaRPr lang="en-US" sz="1400" dirty="0"/>
          </a:p>
          <a:p>
            <a:r>
              <a:rPr lang="en-US" sz="1400" u="sng" dirty="0" smtClean="0"/>
              <a:t>Key Findings:</a:t>
            </a:r>
          </a:p>
          <a:p>
            <a:pPr marL="285750" indent="-285750">
              <a:buFont typeface="Arial" panose="020B0604020202020204" pitchFamily="34" charset="0"/>
              <a:buChar char="•"/>
            </a:pPr>
            <a:r>
              <a:rPr lang="en-US" sz="1400" dirty="0" smtClean="0"/>
              <a:t>Average departure delay in minutes was highest on Sunday, approx. 64mins across US in 2008, although the number of delayed flights is less</a:t>
            </a:r>
          </a:p>
          <a:p>
            <a:pPr marL="285750" indent="-285750">
              <a:buFont typeface="Arial" panose="020B0604020202020204" pitchFamily="34" charset="0"/>
              <a:buChar char="•"/>
            </a:pPr>
            <a:r>
              <a:rPr lang="en-US" sz="1400" dirty="0" smtClean="0"/>
              <a:t>Friday has the highest number of delayed delays by departure</a:t>
            </a:r>
          </a:p>
          <a:p>
            <a:pPr marL="285750" indent="-285750">
              <a:buFont typeface="Arial" panose="020B0604020202020204" pitchFamily="34" charset="0"/>
              <a:buChar char="•"/>
            </a:pPr>
            <a:r>
              <a:rPr lang="en-US" sz="1400" dirty="0" smtClean="0"/>
              <a:t>Wednesday is the best day to fly by looking at the overall average.</a:t>
            </a:r>
          </a:p>
          <a:p>
            <a:pPr marL="285750" indent="-285750">
              <a:buFont typeface="Arial" panose="020B0604020202020204" pitchFamily="34" charset="0"/>
              <a:buChar char="•"/>
            </a:pPr>
            <a:r>
              <a:rPr lang="en-US" sz="1400" dirty="0" smtClean="0"/>
              <a:t>Thursday/Friday have more delayed flights than the rest of the week.</a:t>
            </a:r>
            <a:endParaRPr lang="en-US" sz="1400" dirty="0"/>
          </a:p>
        </p:txBody>
      </p:sp>
      <p:pic>
        <p:nvPicPr>
          <p:cNvPr id="6" name="Picture 5"/>
          <p:cNvPicPr>
            <a:picLocks noChangeAspect="1"/>
          </p:cNvPicPr>
          <p:nvPr/>
        </p:nvPicPr>
        <p:blipFill>
          <a:blip r:embed="rId3"/>
          <a:stretch>
            <a:fillRect/>
          </a:stretch>
        </p:blipFill>
        <p:spPr>
          <a:xfrm>
            <a:off x="903350" y="636998"/>
            <a:ext cx="4618662" cy="3635660"/>
          </a:xfrm>
          <a:prstGeom prst="rect">
            <a:avLst/>
          </a:prstGeom>
        </p:spPr>
      </p:pic>
      <p:pic>
        <p:nvPicPr>
          <p:cNvPr id="12" name="Picture 11"/>
          <p:cNvPicPr>
            <a:picLocks noChangeAspect="1"/>
          </p:cNvPicPr>
          <p:nvPr/>
        </p:nvPicPr>
        <p:blipFill>
          <a:blip r:embed="rId4"/>
          <a:stretch>
            <a:fillRect/>
          </a:stretch>
        </p:blipFill>
        <p:spPr>
          <a:xfrm>
            <a:off x="6005398" y="636998"/>
            <a:ext cx="4806774" cy="3639312"/>
          </a:xfrm>
          <a:prstGeom prst="rect">
            <a:avLst/>
          </a:prstGeom>
        </p:spPr>
      </p:pic>
      <p:sp>
        <p:nvSpPr>
          <p:cNvPr id="14" name="Slide Number Placeholder 13"/>
          <p:cNvSpPr>
            <a:spLocks noGrp="1"/>
          </p:cNvSpPr>
          <p:nvPr>
            <p:ph type="sldNum" sz="quarter" idx="12"/>
          </p:nvPr>
        </p:nvSpPr>
        <p:spPr/>
        <p:txBody>
          <a:bodyPr/>
          <a:lstStyle/>
          <a:p>
            <a:fld id="{4FAB73BC-B049-4115-A692-8D63A059BFB8}" type="slidenum">
              <a:rPr lang="en-US" smtClean="0"/>
              <a:t>7</a:t>
            </a:fld>
            <a:endParaRPr lang="en-US"/>
          </a:p>
        </p:txBody>
      </p:sp>
    </p:spTree>
    <p:extLst>
      <p:ext uri="{BB962C8B-B14F-4D97-AF65-F5344CB8AC3E}">
        <p14:creationId xmlns:p14="http://schemas.microsoft.com/office/powerpoint/2010/main" val="4182115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a:t>
            </a:r>
            <a:r>
              <a:rPr lang="en-US" sz="3600" dirty="0" smtClean="0"/>
              <a:t>Day of week</a:t>
            </a:r>
            <a:endParaRPr lang="en-US" sz="3600" dirty="0"/>
          </a:p>
        </p:txBody>
      </p:sp>
      <p:pic>
        <p:nvPicPr>
          <p:cNvPr id="7" name="Picture 6"/>
          <p:cNvPicPr>
            <a:picLocks noChangeAspect="1"/>
          </p:cNvPicPr>
          <p:nvPr/>
        </p:nvPicPr>
        <p:blipFill>
          <a:blip r:embed="rId3"/>
          <a:stretch>
            <a:fillRect/>
          </a:stretch>
        </p:blipFill>
        <p:spPr>
          <a:xfrm>
            <a:off x="999099" y="1154099"/>
            <a:ext cx="4600799" cy="3657600"/>
          </a:xfrm>
          <a:prstGeom prst="rect">
            <a:avLst/>
          </a:prstGeom>
        </p:spPr>
      </p:pic>
      <p:pic>
        <p:nvPicPr>
          <p:cNvPr id="2" name="Picture 1"/>
          <p:cNvPicPr>
            <a:picLocks noChangeAspect="1"/>
          </p:cNvPicPr>
          <p:nvPr/>
        </p:nvPicPr>
        <p:blipFill>
          <a:blip r:embed="rId4"/>
          <a:stretch>
            <a:fillRect/>
          </a:stretch>
        </p:blipFill>
        <p:spPr>
          <a:xfrm>
            <a:off x="5900148" y="1154099"/>
            <a:ext cx="4893768" cy="3657600"/>
          </a:xfrm>
          <a:prstGeom prst="rect">
            <a:avLst/>
          </a:prstGeom>
        </p:spPr>
      </p:pic>
      <p:sp>
        <p:nvSpPr>
          <p:cNvPr id="9" name="TextBox 8"/>
          <p:cNvSpPr txBox="1"/>
          <p:nvPr/>
        </p:nvSpPr>
        <p:spPr>
          <a:xfrm>
            <a:off x="901136" y="4980000"/>
            <a:ext cx="10270986" cy="307777"/>
          </a:xfrm>
          <a:prstGeom prst="rect">
            <a:avLst/>
          </a:prstGeom>
          <a:noFill/>
        </p:spPr>
        <p:txBody>
          <a:bodyPr wrap="square" rtlCol="0">
            <a:spAutoFit/>
          </a:bodyPr>
          <a:lstStyle/>
          <a:p>
            <a:r>
              <a:rPr lang="en-US" sz="1400" i="1" dirty="0"/>
              <a:t>Above graphs show the </a:t>
            </a:r>
            <a:r>
              <a:rPr lang="en-US" sz="1400" i="1" dirty="0" smtClean="0"/>
              <a:t>arrival delays </a:t>
            </a:r>
            <a:r>
              <a:rPr lang="en-US" sz="1400" i="1" dirty="0"/>
              <a:t>– no. of flights and time by day of week for 2008</a:t>
            </a:r>
            <a:r>
              <a:rPr lang="en-US" sz="1400" i="1" dirty="0" smtClean="0"/>
              <a:t>. The trend is similar to departure delays.</a:t>
            </a:r>
            <a:endParaRPr lang="en-US" sz="1400" i="1" dirty="0"/>
          </a:p>
        </p:txBody>
      </p:sp>
      <p:sp>
        <p:nvSpPr>
          <p:cNvPr id="3" name="Slide Number Placeholder 2"/>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2543765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10515600" cy="1325562"/>
          </a:xfrm>
        </p:spPr>
        <p:txBody>
          <a:bodyPr anchor="t">
            <a:normAutofit/>
          </a:bodyPr>
          <a:lstStyle/>
          <a:p>
            <a:r>
              <a:rPr lang="en-US" sz="3600" dirty="0" smtClean="0"/>
              <a:t>Delays by </a:t>
            </a:r>
            <a:r>
              <a:rPr lang="en-US" sz="3600" dirty="0" smtClean="0"/>
              <a:t>Day of Month</a:t>
            </a:r>
            <a:endParaRPr lang="en-US" sz="3600" dirty="0"/>
          </a:p>
        </p:txBody>
      </p:sp>
      <p:sp>
        <p:nvSpPr>
          <p:cNvPr id="11" name="TextBox 10"/>
          <p:cNvSpPr txBox="1"/>
          <p:nvPr/>
        </p:nvSpPr>
        <p:spPr>
          <a:xfrm>
            <a:off x="899575" y="4637122"/>
            <a:ext cx="10632783" cy="1600438"/>
          </a:xfrm>
          <a:prstGeom prst="rect">
            <a:avLst/>
          </a:prstGeom>
          <a:noFill/>
        </p:spPr>
        <p:txBody>
          <a:bodyPr wrap="square" rtlCol="0">
            <a:spAutoFit/>
          </a:bodyPr>
          <a:lstStyle/>
          <a:p>
            <a:r>
              <a:rPr lang="en-US" sz="1400" i="1" dirty="0"/>
              <a:t>Above graphs show the departure delays – no. of flights and time by day of </a:t>
            </a:r>
            <a:r>
              <a:rPr lang="en-US" sz="1400" i="1" dirty="0" smtClean="0"/>
              <a:t>month for 2008 across all US airports.</a:t>
            </a:r>
            <a:endParaRPr lang="en-US" sz="1400" i="1" dirty="0"/>
          </a:p>
          <a:p>
            <a:endParaRPr lang="en-US" sz="1400" dirty="0"/>
          </a:p>
          <a:p>
            <a:r>
              <a:rPr lang="en-US" sz="1400" u="sng" dirty="0"/>
              <a:t>Key Findings:</a:t>
            </a:r>
          </a:p>
          <a:p>
            <a:pPr marL="285750" indent="-285750">
              <a:buFont typeface="Arial" panose="020B0604020202020204" pitchFamily="34" charset="0"/>
              <a:buChar char="•"/>
            </a:pPr>
            <a:r>
              <a:rPr lang="en-US" sz="1400" dirty="0" smtClean="0"/>
              <a:t>We notice that more flights were delayed in the fourth week of the month than the other.</a:t>
            </a:r>
          </a:p>
          <a:p>
            <a:pPr marL="285750" indent="-285750">
              <a:buFont typeface="Arial" panose="020B0604020202020204" pitchFamily="34" charset="0"/>
              <a:buChar char="•"/>
            </a:pPr>
            <a:r>
              <a:rPr lang="en-US" sz="1400" dirty="0" smtClean="0"/>
              <a:t>On an average, day of month and delays don’t have a strong correlation.</a:t>
            </a:r>
          </a:p>
          <a:p>
            <a:pPr marL="285750" indent="-285750">
              <a:buFont typeface="Arial" panose="020B0604020202020204" pitchFamily="34" charset="0"/>
              <a:buChar char="•"/>
            </a:pPr>
            <a:r>
              <a:rPr lang="en-US" sz="1400" dirty="0" smtClean="0"/>
              <a:t>In the middle of the month, the average delay in minutes and total number of delayed flights is lower compared to initial and last weeks.</a:t>
            </a:r>
            <a:endParaRPr lang="en-US" sz="1400" dirty="0"/>
          </a:p>
        </p:txBody>
      </p:sp>
      <p:pic>
        <p:nvPicPr>
          <p:cNvPr id="2" name="Picture 1"/>
          <p:cNvPicPr>
            <a:picLocks noChangeAspect="1"/>
          </p:cNvPicPr>
          <p:nvPr/>
        </p:nvPicPr>
        <p:blipFill>
          <a:blip r:embed="rId3"/>
          <a:stretch>
            <a:fillRect/>
          </a:stretch>
        </p:blipFill>
        <p:spPr>
          <a:xfrm>
            <a:off x="899576" y="584796"/>
            <a:ext cx="4750986" cy="4011942"/>
          </a:xfrm>
          <a:prstGeom prst="rect">
            <a:avLst/>
          </a:prstGeom>
        </p:spPr>
      </p:pic>
      <p:pic>
        <p:nvPicPr>
          <p:cNvPr id="3" name="Picture 2"/>
          <p:cNvPicPr>
            <a:picLocks noChangeAspect="1"/>
          </p:cNvPicPr>
          <p:nvPr/>
        </p:nvPicPr>
        <p:blipFill>
          <a:blip r:embed="rId4"/>
          <a:stretch>
            <a:fillRect/>
          </a:stretch>
        </p:blipFill>
        <p:spPr>
          <a:xfrm>
            <a:off x="5984542" y="584796"/>
            <a:ext cx="4853843" cy="4014216"/>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a:p>
        </p:txBody>
      </p:sp>
    </p:spTree>
    <p:extLst>
      <p:ext uri="{BB962C8B-B14F-4D97-AF65-F5344CB8AC3E}">
        <p14:creationId xmlns:p14="http://schemas.microsoft.com/office/powerpoint/2010/main" val="1967939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cess 02 16x9">
  <a:themeElements>
    <a:clrScheme name="Process02_16x9">
      <a:dk1>
        <a:sysClr val="windowText" lastClr="000000"/>
      </a:dk1>
      <a:lt1>
        <a:sysClr val="window" lastClr="FFFFFF"/>
      </a:lt1>
      <a:dk2>
        <a:srgbClr val="303030"/>
      </a:dk2>
      <a:lt2>
        <a:srgbClr val="F2F2F2"/>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Process02_16x9">
      <a:dk1>
        <a:sysClr val="windowText" lastClr="000000"/>
      </a:dk1>
      <a:lt1>
        <a:sysClr val="window" lastClr="FFFFFF"/>
      </a:lt1>
      <a:dk2>
        <a:srgbClr val="303030"/>
      </a:dk2>
      <a:lt2>
        <a:srgbClr val="F2F2F2"/>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Process02_16x9">
      <a:dk1>
        <a:sysClr val="windowText" lastClr="000000"/>
      </a:dk1>
      <a:lt1>
        <a:sysClr val="window" lastClr="FFFFFF"/>
      </a:lt1>
      <a:dk2>
        <a:srgbClr val="303030"/>
      </a:dk2>
      <a:lt2>
        <a:srgbClr val="F2F2F2"/>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30C04B-B66D-4309-9F22-85AC510D8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Phased Process Chart SmartArt Slide (lightdark blue, widescreen)</Template>
  <TotalTime>0</TotalTime>
  <Words>847</Words>
  <Application>Microsoft Office PowerPoint</Application>
  <PresentationFormat>Widescreen</PresentationFormat>
  <Paragraphs>86</Paragraphs>
  <Slides>13</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Cambria</vt:lpstr>
      <vt:lpstr>Process 02 16x9</vt:lpstr>
      <vt:lpstr>Analyzing Airline Data</vt:lpstr>
      <vt:lpstr>Introduction</vt:lpstr>
      <vt:lpstr>Problem Statement</vt:lpstr>
      <vt:lpstr>Add about dataset, columns etc.</vt:lpstr>
      <vt:lpstr>Delays by Time</vt:lpstr>
      <vt:lpstr>Delays by Time</vt:lpstr>
      <vt:lpstr>Delays by Day of week</vt:lpstr>
      <vt:lpstr>Delays by Day of week</vt:lpstr>
      <vt:lpstr>Delays by Day of Month</vt:lpstr>
      <vt:lpstr>Delays by Day of Month</vt:lpstr>
      <vt:lpstr>SFO Airport</vt:lpstr>
      <vt:lpstr>Add slides on future work challenges reproducibility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2014-05-02T05:19:15Z</dcterms:created>
  <dcterms:modified xsi:type="dcterms:W3CDTF">2014-05-06T05:44:10Z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TC028889149991</vt:lpwstr>
  </property>
</Properties>
</file>