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C61E45-C03C-408D-B409-05B886A9A2C5}">
  <a:tblStyle styleId="{9CC61E45-C03C-408D-B409-05B886A9A2C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aleway-regular.fntdata"/><Relationship Id="rId14" Type="http://schemas.openxmlformats.org/officeDocument/2006/relationships/slide" Target="slides/slide7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font" Target="fonts/Raleway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431fcc8e3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0431fcc8e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431fcc8e3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0431fcc8e3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431fcc8e3_2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0431fcc8e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431fcc8e3_2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0431fcc8e3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431fcc8e3_2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0431fcc8e3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431fcc8e3_2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0431fcc8e3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31fcc8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0431fcc8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N1Health Data Challenge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900"/>
              <a:t>By: Divya Kopalle</a:t>
            </a:r>
            <a:endParaRPr b="1"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Aggregating &amp; Standardizing Data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919775"/>
            <a:ext cx="45102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900" y="944300"/>
            <a:ext cx="4058672" cy="41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/>
          <p:nvPr/>
        </p:nvSpPr>
        <p:spPr>
          <a:xfrm>
            <a:off x="506550" y="1217675"/>
            <a:ext cx="3959100" cy="925500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Standardize date of birth format to YYYY-MM-DD for all rosters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506550" y="3736675"/>
            <a:ext cx="3959100" cy="925500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each roaster select desired columns, specify new columns names, and filter by eligibility date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26"/>
          <p:cNvSpPr/>
          <p:nvPr/>
        </p:nvSpPr>
        <p:spPr>
          <a:xfrm>
            <a:off x="506550" y="2477175"/>
            <a:ext cx="3959100" cy="925500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 ‘UNION ALL’ to combine rosters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38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Summary Statistics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16" name="Google Shape;116;p27"/>
          <p:cNvGraphicFramePr/>
          <p:nvPr/>
        </p:nvGraphicFramePr>
        <p:xfrm>
          <a:off x="311700" y="61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{9CC61E45-C03C-408D-B409-05B886A9A2C5}</a:tableStyleId>
              </a:tblPr>
              <a:tblGrid>
                <a:gridCol w="4363625"/>
                <a:gridCol w="4363625"/>
              </a:tblGrid>
              <a:tr h="45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Distinct members eligible in April 2022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71,157 members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of duplicate members listed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13,775 members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Breakdown of members by payer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MADV – 31,878 members - 37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.5%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MDCDC – 53,054 members - 62.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%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Number of members who live in a zip code with a food access score lower than 2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6,608 members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Average social isolation score for members: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3.064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1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Members who live in the zip code with highest algorex_sdoh_composite_score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50"/>
                        <a:buFont typeface="Arial"/>
                        <a:buNone/>
                      </a:pPr>
                      <a:r>
                        <a:rPr b="1" lang="en" sz="75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[('15404143',), ('15418054',), ('15537550',), ('15391076',), ('15363143',), ('15375855',), ('15456560',), ('15462579',), ('15340102',), ('15346807',), ('15389381',), ('15414827',), ('15482255',), ('15484216',), ('15486908',), ('15489640',), ('15514403',), ('15532243',), ('15539805',), ('15359217',), ('15447186',), ('15487938',), ('15493624',), ('15497844',), ('15506131',), ('15387928',), ('15389759',), ('15403845',), ('15417526',), ('15459547',), ('15495072',), ('15499581',), ('15525968',), ('15363143',), ('15375855',), ('15456560',), ('15340102',), ('15346807',), ('15389381',), ('15482255',), ('15484216',), ('15486908',), ('15489640',)]</a:t>
                      </a:r>
                      <a:endParaRPr sz="7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201525" y="178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Cluster Analysis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241866" y="1132599"/>
            <a:ext cx="3848220" cy="1301682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Determine optimal number of clusters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778" y="1013906"/>
            <a:ext cx="4612230" cy="3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241866" y="2889920"/>
            <a:ext cx="3848220" cy="1301682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 K-means analysis on data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5782962" y="1561017"/>
            <a:ext cx="469500" cy="444900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201525" y="178400"/>
            <a:ext cx="292473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Cluster Analysis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5080875" y="578226"/>
            <a:ext cx="3517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Cluster 1 - 4</a:t>
            </a:r>
            <a:r>
              <a:rPr b="1" lang="en" sz="115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% </a:t>
            </a:r>
            <a:r>
              <a:rPr b="1" lang="en" sz="115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of members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neighborhood_stress_score      0.265307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social_isolation_score         3.330170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transportation_access_score    4.309297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food_access_score              3.525602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unstable_housing_score         3.022741</a:t>
            </a:r>
            <a:endParaRPr b="1" i="0" sz="1150" u="none" cap="none" strike="noStrik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state_govt_assistance          0.768979</a:t>
            </a:r>
            <a:endParaRPr b="1" i="0" sz="1150" u="none" cap="none" strike="noStrik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homeless_indicator             7.058801</a:t>
            </a:r>
            <a:endParaRPr b="1" i="0" sz="1150" u="none" cap="none" strike="noStrik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9"/>
          <p:cNvSpPr txBox="1"/>
          <p:nvPr/>
        </p:nvSpPr>
        <p:spPr>
          <a:xfrm>
            <a:off x="5080875" y="2063322"/>
            <a:ext cx="3517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Cluster 2 - 47% of members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neighborhood_stress_score     -0.491657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social_isolation_score         2.630329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transportation_access_score    4.143515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food_access_score              2.784939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unstable_housing_score         1.875563</a:t>
            </a:r>
            <a:endParaRPr b="1" i="0" sz="1150" u="none" cap="none" strike="noStrik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state_govt_assistance          0.338415</a:t>
            </a:r>
            <a:endParaRPr b="1" i="0" sz="1150" u="none" cap="none" strike="noStrik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homeless_indicator             7.339112</a:t>
            </a:r>
            <a:endParaRPr b="1" i="0" sz="1150" u="none" cap="none" strike="noStrike">
              <a:solidFill>
                <a:schemeClr val="accent2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5080875" y="3548418"/>
            <a:ext cx="3517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Cluster 3 - 6% of members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neighborhood_stress_score      0.702471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social_isolation_score         4.333782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transportation_access_score    4.400072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food_access_score              3.285652</a:t>
            </a:r>
            <a:endParaRPr b="1" i="0" sz="115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unstable_housing_score         5.344900</a:t>
            </a:r>
            <a:endParaRPr b="1" i="0" sz="1150" u="none" cap="none" strike="noStrike">
              <a:solidFill>
                <a:schemeClr val="dk1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state_govt_assistance          1.084788</a:t>
            </a:r>
            <a:endParaRPr b="1" i="0" sz="1150" u="none" cap="none" strike="noStrike">
              <a:solidFill>
                <a:schemeClr val="dk1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Raleway"/>
                <a:ea typeface="Raleway"/>
                <a:cs typeface="Raleway"/>
                <a:sym typeface="Raleway"/>
              </a:rPr>
              <a:t>homeless_indicator             6.745485</a:t>
            </a:r>
            <a:endParaRPr b="1" i="0" sz="1150" u="none" cap="none" strike="noStrike">
              <a:solidFill>
                <a:schemeClr val="dk1"/>
              </a:solidFill>
              <a:highlight>
                <a:srgbClr val="FFE599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66800" y="978800"/>
            <a:ext cx="3959100" cy="1294906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 separate data frames for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members </a:t>
            </a: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each cluster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366800" y="3053912"/>
            <a:ext cx="3959100" cy="1294906"/>
          </a:xfrm>
          <a:prstGeom prst="homePlate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Find mean of each column for each cluster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5080875" y="178400"/>
            <a:ext cx="35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i="0" lang="en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scores per cluster </a:t>
            </a:r>
            <a:endParaRPr b="1" i="0" sz="28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15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Neighborhoods with low govt assistance and unstable housing are still struggling with homelessness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375" y="1098863"/>
            <a:ext cx="7791975" cy="38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0" y="4382250"/>
            <a:ext cx="265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 govt assistance, high unstable housing, lowest homeless indicator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79200" y="12327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medium govt assistance, low unstable housing, medium homeless indicator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/>
        </p:nvSpPr>
        <p:spPr>
          <a:xfrm>
            <a:off x="6736525" y="10988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lowest govt assistance, low unstable housing, highest homeless indicator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30"/>
          <p:cNvCxnSpPr/>
          <p:nvPr/>
        </p:nvCxnSpPr>
        <p:spPr>
          <a:xfrm flipH="1" rot="10800000">
            <a:off x="2228475" y="4662850"/>
            <a:ext cx="1719900" cy="32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30"/>
          <p:cNvCxnSpPr/>
          <p:nvPr/>
        </p:nvCxnSpPr>
        <p:spPr>
          <a:xfrm>
            <a:off x="2460600" y="1722425"/>
            <a:ext cx="1407600" cy="100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" name="Google Shape;148;p30"/>
          <p:cNvCxnSpPr/>
          <p:nvPr/>
        </p:nvCxnSpPr>
        <p:spPr>
          <a:xfrm flipH="1">
            <a:off x="5946750" y="1447450"/>
            <a:ext cx="920700" cy="18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p30"/>
          <p:cNvSpPr txBox="1"/>
          <p:nvPr/>
        </p:nvSpPr>
        <p:spPr>
          <a:xfrm>
            <a:off x="5351450" y="1448250"/>
            <a:ext cx="4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C2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4062000" y="2641075"/>
            <a:ext cx="4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C1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3868200" y="4179475"/>
            <a:ext cx="42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C3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