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0"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1103400" y="205308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4" name="PlaceHolder 3"/>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6"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7"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8"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9" name="PlaceHolder 5"/>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41"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42" name="PlaceHolder 3"/>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pic>
        <p:nvPicPr>
          <p:cNvPr id="43" name="Picture 42"/>
          <p:cNvPicPr/>
          <p:nvPr/>
        </p:nvPicPr>
        <p:blipFill>
          <a:blip r:embed="rId2"/>
          <a:stretch/>
        </p:blipFill>
        <p:spPr>
          <a:xfrm>
            <a:off x="2947320" y="2052720"/>
            <a:ext cx="5257800" cy="4195080"/>
          </a:xfrm>
          <a:prstGeom prst="rect">
            <a:avLst/>
          </a:prstGeom>
          <a:ln>
            <a:noFill/>
          </a:ln>
        </p:spPr>
      </p:pic>
      <p:pic>
        <p:nvPicPr>
          <p:cNvPr id="44" name="Picture 43"/>
          <p:cNvPicPr/>
          <p:nvPr/>
        </p:nvPicPr>
        <p:blipFill>
          <a:blip r:embed="rId2"/>
          <a:stretch/>
        </p:blipFill>
        <p:spPr>
          <a:xfrm>
            <a:off x="2947320" y="2052720"/>
            <a:ext cx="5257800" cy="4195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7"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9"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1"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2" name="PlaceHolder 3"/>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6"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7" name="PlaceHolder 3"/>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8" name="PlaceHolder 4"/>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0"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1"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2"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4"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5"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6" name="PlaceHolder 4"/>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8" name="PlaceHolder 2"/>
          <p:cNvSpPr>
            <a:spLocks noGrp="1"/>
          </p:cNvSpPr>
          <p:nvPr>
            <p:ph type="body"/>
          </p:nvPr>
        </p:nvSpPr>
        <p:spPr>
          <a:xfrm>
            <a:off x="1103400" y="205308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9" name="PlaceHolder 3"/>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1"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2"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3"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4" name="PlaceHolder 5"/>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6"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7" name="PlaceHolder 3"/>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pic>
        <p:nvPicPr>
          <p:cNvPr id="88" name="Picture 87"/>
          <p:cNvPicPr/>
          <p:nvPr/>
        </p:nvPicPr>
        <p:blipFill>
          <a:blip r:embed="rId2"/>
          <a:stretch/>
        </p:blipFill>
        <p:spPr>
          <a:xfrm>
            <a:off x="2947320" y="2052720"/>
            <a:ext cx="5257800" cy="4195080"/>
          </a:xfrm>
          <a:prstGeom prst="rect">
            <a:avLst/>
          </a:prstGeom>
          <a:ln>
            <a:noFill/>
          </a:ln>
        </p:spPr>
      </p:pic>
      <p:pic>
        <p:nvPicPr>
          <p:cNvPr id="89" name="Picture 88"/>
          <p:cNvPicPr/>
          <p:nvPr/>
        </p:nvPicPr>
        <p:blipFill>
          <a:blip r:embed="rId2"/>
          <a:stretch/>
        </p:blipFill>
        <p:spPr>
          <a:xfrm>
            <a:off x="2947320" y="2052720"/>
            <a:ext cx="5257800" cy="4195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4"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1" name="PlaceHolder 4"/>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uFill>
                  <a:solidFill>
                    <a:srgbClr val="FFFFFF"/>
                  </a:solidFill>
                </a:uFill>
                <a:latin typeface="Century Gothic"/>
              </a:rPr>
              <a:t>Click to edit Master title style</a:t>
            </a:r>
            <a:endParaRPr lang="en-US" sz="1800" b="0" strike="noStrike" spc="-1">
              <a:solidFill>
                <a:srgbClr val="FFFFFF"/>
              </a:solidFill>
              <a:uFill>
                <a:solidFill>
                  <a:srgbClr val="FFFFFF"/>
                </a:solidFill>
              </a:uFill>
              <a:latin typeface="Century Gothic"/>
            </a:endParaRPr>
          </a:p>
        </p:txBody>
      </p:sp>
      <p:sp>
        <p:nvSpPr>
          <p:cNvPr id="7" name="PlaceHolder 4"/>
          <p:cNvSpPr>
            <a:spLocks noGrp="1"/>
          </p:cNvSpPr>
          <p:nvPr>
            <p:ph type="dt"/>
          </p:nvPr>
        </p:nvSpPr>
        <p:spPr>
          <a:xfrm rot="5400000">
            <a:off x="10155600" y="1790640"/>
            <a:ext cx="990360" cy="304560"/>
          </a:xfrm>
          <a:prstGeom prst="rect">
            <a:avLst/>
          </a:prstGeom>
        </p:spPr>
        <p:txBody>
          <a:bodyPr/>
          <a:lstStyle/>
          <a:p>
            <a:pPr>
              <a:lnSpc>
                <a:spcPct val="100000"/>
              </a:lnSpc>
            </a:pPr>
            <a:r>
              <a:rPr lang="en-IN" sz="1100" b="0" strike="noStrike" spc="-1">
                <a:solidFill>
                  <a:srgbClr val="FFFFFF"/>
                </a:solidFill>
                <a:uFill>
                  <a:solidFill>
                    <a:srgbClr val="FFFFFF"/>
                  </a:solidFill>
                </a:uFill>
                <a:latin typeface="Century Gothic"/>
              </a:rPr>
              <a:t>27/04/18</a:t>
            </a:r>
            <a:endParaRPr lang="en-IN" sz="1400" b="0" strike="noStrike" spc="-1">
              <a:solidFill>
                <a:srgbClr val="000000"/>
              </a:solidFill>
              <a:uFill>
                <a:solidFill>
                  <a:srgbClr val="FFFFFF"/>
                </a:solidFill>
              </a:uFill>
              <a:latin typeface="Times New Roman"/>
            </a:endParaRPr>
          </a:p>
        </p:txBody>
      </p:sp>
      <p:sp>
        <p:nvSpPr>
          <p:cNvPr id="8" name="PlaceHolder 5"/>
          <p:cNvSpPr>
            <a:spLocks noGrp="1"/>
          </p:cNvSpPr>
          <p:nvPr>
            <p:ph type="ftr"/>
          </p:nvPr>
        </p:nvSpPr>
        <p:spPr>
          <a:xfrm rot="5400000">
            <a:off x="8951760" y="3225240"/>
            <a:ext cx="3859560" cy="304560"/>
          </a:xfrm>
          <a:prstGeom prst="rect">
            <a:avLst/>
          </a:prstGeom>
        </p:spPr>
        <p:txBody>
          <a:bodyPr anchor="b"/>
          <a:lstStyle/>
          <a:p>
            <a:endParaRPr lang="en-IN" sz="2400" b="0" strike="noStrike" spc="-1">
              <a:solidFill>
                <a:srgbClr val="000000"/>
              </a:solidFill>
              <a:uFill>
                <a:solidFill>
                  <a:srgbClr val="FFFFFF"/>
                </a:solidFill>
              </a:uFill>
              <a:latin typeface="Times New Roman"/>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94493930-1B21-4052-AAC4-DA3AD0A63B9E}" type="slidenum">
              <a:rPr lang="en-IN" sz="2800" b="0" strike="noStrike" spc="-1">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
        <p:nvSpPr>
          <p:cNvPr id="10" name="PlaceHolder 7"/>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600" b="0" strike="noStrike" spc="-1">
                <a:solidFill>
                  <a:srgbClr val="FFFFFF"/>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400" b="0" strike="noStrike" spc="-1">
                <a:solidFill>
                  <a:srgbClr val="FFFFFF"/>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00" b="0" strike="noStrike" spc="-1">
                <a:solidFill>
                  <a:srgbClr val="FFFFFF"/>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5" name="Picture 7"/>
          <p:cNvPicPr/>
          <p:nvPr/>
        </p:nvPicPr>
        <p:blipFill>
          <a:blip r:embed="rId15"/>
          <a:srcRect l="3610"/>
          <a:stretch/>
        </p:blipFill>
        <p:spPr>
          <a:xfrm>
            <a:off x="0" y="2669760"/>
            <a:ext cx="4036680" cy="4187880"/>
          </a:xfrm>
          <a:prstGeom prst="rect">
            <a:avLst/>
          </a:prstGeom>
          <a:ln>
            <a:noFill/>
          </a:ln>
        </p:spPr>
      </p:pic>
      <p:pic>
        <p:nvPicPr>
          <p:cNvPr id="46" name="Picture 6"/>
          <p:cNvPicPr/>
          <p:nvPr/>
        </p:nvPicPr>
        <p:blipFill>
          <a:blip r:embed="rId16"/>
          <a:srcRect l="35647"/>
          <a:stretch/>
        </p:blipFill>
        <p:spPr>
          <a:xfrm>
            <a:off x="0" y="2892240"/>
            <a:ext cx="1522080" cy="2365200"/>
          </a:xfrm>
          <a:prstGeom prst="rect">
            <a:avLst/>
          </a:prstGeom>
          <a:ln>
            <a:noFill/>
          </a:ln>
        </p:spPr>
      </p:pic>
      <p:sp>
        <p:nvSpPr>
          <p:cNvPr id="47"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8" name="Picture 8"/>
          <p:cNvPicPr/>
          <p:nvPr/>
        </p:nvPicPr>
        <p:blipFill>
          <a:blip r:embed="rId17"/>
          <a:srcRect t="28812"/>
          <a:stretch/>
        </p:blipFill>
        <p:spPr>
          <a:xfrm>
            <a:off x="7999560" y="0"/>
            <a:ext cx="1603080" cy="1141200"/>
          </a:xfrm>
          <a:prstGeom prst="rect">
            <a:avLst/>
          </a:prstGeom>
          <a:ln>
            <a:noFill/>
          </a:ln>
        </p:spPr>
      </p:pic>
      <p:pic>
        <p:nvPicPr>
          <p:cNvPr id="49" name="Picture 9"/>
          <p:cNvPicPr/>
          <p:nvPr/>
        </p:nvPicPr>
        <p:blipFill>
          <a:blip r:embed="rId18"/>
          <a:srcRect b="23333"/>
          <a:stretch/>
        </p:blipFill>
        <p:spPr>
          <a:xfrm>
            <a:off x="8605800" y="6095880"/>
            <a:ext cx="993240" cy="761760"/>
          </a:xfrm>
          <a:prstGeom prst="rect">
            <a:avLst/>
          </a:prstGeom>
          <a:ln>
            <a:noFill/>
          </a:ln>
        </p:spPr>
      </p:pic>
      <p:sp>
        <p:nvSpPr>
          <p:cNvPr id="50"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1"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uFill>
                  <a:solidFill>
                    <a:srgbClr val="FFFFFF"/>
                  </a:solidFill>
                </a:uFill>
                <a:latin typeface="Century Gothic"/>
              </a:rPr>
              <a:t>Click to edit Master title style</a:t>
            </a:r>
            <a:endParaRPr lang="en-US" sz="1800" b="0" strike="noStrike" spc="-1">
              <a:solidFill>
                <a:srgbClr val="FFFFFF"/>
              </a:solidFill>
              <a:uFill>
                <a:solidFill>
                  <a:srgbClr val="FFFFFF"/>
                </a:solidFill>
              </a:uFill>
              <a:latin typeface="Century Gothic"/>
            </a:endParaRPr>
          </a:p>
        </p:txBody>
      </p:sp>
      <p:sp>
        <p:nvSpPr>
          <p:cNvPr id="52" name="PlaceHolder 4"/>
          <p:cNvSpPr>
            <a:spLocks noGrp="1"/>
          </p:cNvSpPr>
          <p:nvPr>
            <p:ph type="body"/>
          </p:nvPr>
        </p:nvSpPr>
        <p:spPr>
          <a:xfrm>
            <a:off x="1103400" y="2053080"/>
            <a:ext cx="8946360" cy="4195080"/>
          </a:xfrm>
          <a:prstGeom prst="rect">
            <a:avLst/>
          </a:prstGeom>
        </p:spPr>
        <p:txBody>
          <a:bodyPr/>
          <a:lstStyle/>
          <a:p>
            <a:pPr marL="432000" indent="-324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000" b="0" strike="noStrike" spc="-1">
                <a:solidFill>
                  <a:srgbClr val="FFFFFF"/>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2000" b="0" strike="noStrike" spc="-1">
                <a:solidFill>
                  <a:srgbClr val="FFFFFF"/>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FFFFFF"/>
                </a:solidFill>
                <a:uFill>
                  <a:solidFill>
                    <a:srgbClr val="FFFFFF"/>
                  </a:solidFill>
                </a:uFill>
                <a:latin typeface="Century Gothic"/>
              </a:rPr>
              <a:t>Sixth Outline Level</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Seventh Outline LevelEdit Master text styles</a:t>
            </a:r>
          </a:p>
          <a:p>
            <a:pPr marL="743040" lvl="1" indent="-285480">
              <a:lnSpc>
                <a:spcPct val="100000"/>
              </a:lnSpc>
              <a:buClr>
                <a:srgbClr val="8AD0D6"/>
              </a:buClr>
              <a:buSzPct val="80000"/>
              <a:buFont typeface="Wingdings 3" charset="2"/>
              <a:buChar char=""/>
            </a:pPr>
            <a:r>
              <a:rPr lang="en-US" sz="1800" b="0" strike="noStrike" spc="-1">
                <a:solidFill>
                  <a:srgbClr val="FFFFFF"/>
                </a:solidFill>
                <a:uFill>
                  <a:solidFill>
                    <a:srgbClr val="FFFFFF"/>
                  </a:solidFill>
                </a:uFill>
                <a:latin typeface="Century Gothic"/>
              </a:rPr>
              <a:t>Second level</a:t>
            </a:r>
            <a:endParaRPr lang="en-US" sz="2000" b="0" strike="noStrike" spc="-1">
              <a:solidFill>
                <a:srgbClr val="FFFFFF"/>
              </a:solidFill>
              <a:uFill>
                <a:solidFill>
                  <a:srgbClr val="FFFFFF"/>
                </a:solidFill>
              </a:uFill>
              <a:latin typeface="Century Gothic"/>
            </a:endParaRPr>
          </a:p>
          <a:p>
            <a:pPr marL="1143000" lvl="2" indent="-228240">
              <a:lnSpc>
                <a:spcPct val="100000"/>
              </a:lnSpc>
              <a:buClr>
                <a:srgbClr val="8AD0D6"/>
              </a:buClr>
              <a:buSzPct val="80000"/>
              <a:buFont typeface="Wingdings 3" charset="2"/>
              <a:buChar char=""/>
            </a:pPr>
            <a:r>
              <a:rPr lang="en-US" sz="1600" b="0" strike="noStrike" spc="-1">
                <a:solidFill>
                  <a:srgbClr val="FFFFFF"/>
                </a:solidFill>
                <a:uFill>
                  <a:solidFill>
                    <a:srgbClr val="FFFFFF"/>
                  </a:solidFill>
                </a:uFill>
                <a:latin typeface="Century Gothic"/>
              </a:rPr>
              <a:t>Third level</a:t>
            </a:r>
            <a:endParaRPr lang="en-US" sz="2000" b="0" strike="noStrike" spc="-1">
              <a:solidFill>
                <a:srgbClr val="FFFFFF"/>
              </a:solidFill>
              <a:uFill>
                <a:solidFill>
                  <a:srgbClr val="FFFFFF"/>
                </a:solidFill>
              </a:uFill>
              <a:latin typeface="Century Gothic"/>
            </a:endParaRPr>
          </a:p>
          <a:p>
            <a:pPr marL="1600200" lvl="3" indent="-228240">
              <a:lnSpc>
                <a:spcPct val="100000"/>
              </a:lnSpc>
              <a:buClr>
                <a:srgbClr val="8AD0D6"/>
              </a:buClr>
              <a:buSzPct val="80000"/>
              <a:buFont typeface="Wingdings 3" charset="2"/>
              <a:buChar char=""/>
            </a:pPr>
            <a:r>
              <a:rPr lang="en-US" sz="1400" b="0" strike="noStrike" spc="-1">
                <a:solidFill>
                  <a:srgbClr val="FFFFFF"/>
                </a:solidFill>
                <a:uFill>
                  <a:solidFill>
                    <a:srgbClr val="FFFFFF"/>
                  </a:solidFill>
                </a:uFill>
                <a:latin typeface="Century Gothic"/>
              </a:rPr>
              <a:t>Fourth level</a:t>
            </a:r>
            <a:endParaRPr lang="en-US" sz="2000" b="0" strike="noStrike" spc="-1">
              <a:solidFill>
                <a:srgbClr val="FFFFFF"/>
              </a:solidFill>
              <a:uFill>
                <a:solidFill>
                  <a:srgbClr val="FFFFFF"/>
                </a:solidFill>
              </a:uFill>
              <a:latin typeface="Century Gothic"/>
            </a:endParaRPr>
          </a:p>
          <a:p>
            <a:pPr marL="2057400" lvl="4" indent="-228240">
              <a:lnSpc>
                <a:spcPct val="100000"/>
              </a:lnSpc>
              <a:buClr>
                <a:srgbClr val="8AD0D6"/>
              </a:buClr>
              <a:buSzPct val="80000"/>
              <a:buFont typeface="Wingdings 3" charset="2"/>
              <a:buChar char=""/>
            </a:pPr>
            <a:r>
              <a:rPr lang="en-US" sz="1400" b="0" strike="noStrike" spc="-1">
                <a:solidFill>
                  <a:srgbClr val="FFFFFF"/>
                </a:solidFill>
                <a:uFill>
                  <a:solidFill>
                    <a:srgbClr val="FFFFFF"/>
                  </a:solidFill>
                </a:uFill>
                <a:latin typeface="Century Gothic"/>
              </a:rPr>
              <a:t>Fifth level</a:t>
            </a:r>
            <a:endParaRPr lang="en-US" sz="2000" b="0" strike="noStrike" spc="-1">
              <a:solidFill>
                <a:srgbClr val="FFFFFF"/>
              </a:solidFill>
              <a:uFill>
                <a:solidFill>
                  <a:srgbClr val="FFFFFF"/>
                </a:solidFill>
              </a:uFill>
              <a:latin typeface="Century Gothic"/>
            </a:endParaRPr>
          </a:p>
        </p:txBody>
      </p:sp>
      <p:sp>
        <p:nvSpPr>
          <p:cNvPr id="53" name="PlaceHolder 5"/>
          <p:cNvSpPr>
            <a:spLocks noGrp="1"/>
          </p:cNvSpPr>
          <p:nvPr>
            <p:ph type="dt"/>
          </p:nvPr>
        </p:nvSpPr>
        <p:spPr>
          <a:xfrm rot="5400000">
            <a:off x="10155600" y="1790640"/>
            <a:ext cx="990360" cy="304560"/>
          </a:xfrm>
          <a:prstGeom prst="rect">
            <a:avLst/>
          </a:prstGeom>
        </p:spPr>
        <p:txBody>
          <a:bodyPr/>
          <a:lstStyle/>
          <a:p>
            <a:pPr>
              <a:lnSpc>
                <a:spcPct val="100000"/>
              </a:lnSpc>
            </a:pPr>
            <a:r>
              <a:rPr lang="en-IN" sz="1100" b="0" strike="noStrike" spc="-1">
                <a:solidFill>
                  <a:srgbClr val="FFFFFF"/>
                </a:solidFill>
                <a:uFill>
                  <a:solidFill>
                    <a:srgbClr val="FFFFFF"/>
                  </a:solidFill>
                </a:uFill>
                <a:latin typeface="Century Gothic"/>
              </a:rPr>
              <a:t>27/04/18</a:t>
            </a:r>
            <a:endParaRPr lang="en-IN" sz="1400" b="0" strike="noStrike" spc="-1">
              <a:solidFill>
                <a:srgbClr val="000000"/>
              </a:solidFill>
              <a:uFill>
                <a:solidFill>
                  <a:srgbClr val="FFFFFF"/>
                </a:solidFill>
              </a:uFill>
              <a:latin typeface="Times New Roman"/>
            </a:endParaRPr>
          </a:p>
        </p:txBody>
      </p:sp>
      <p:sp>
        <p:nvSpPr>
          <p:cNvPr id="54" name="PlaceHolder 6"/>
          <p:cNvSpPr>
            <a:spLocks noGrp="1"/>
          </p:cNvSpPr>
          <p:nvPr>
            <p:ph type="ftr"/>
          </p:nvPr>
        </p:nvSpPr>
        <p:spPr>
          <a:xfrm rot="5400000">
            <a:off x="8951760" y="3225240"/>
            <a:ext cx="3859560" cy="304560"/>
          </a:xfrm>
          <a:prstGeom prst="rect">
            <a:avLst/>
          </a:prstGeom>
        </p:spPr>
        <p:txBody>
          <a:bodyPr anchor="b"/>
          <a:lstStyle/>
          <a:p>
            <a:endParaRPr lang="en-IN" sz="2400" b="0" strike="noStrike" spc="-1">
              <a:solidFill>
                <a:srgbClr val="000000"/>
              </a:solidFill>
              <a:uFill>
                <a:solidFill>
                  <a:srgbClr val="FFFFFF"/>
                </a:solidFill>
              </a:uFill>
              <a:latin typeface="Times New Roman"/>
            </a:endParaRPr>
          </a:p>
        </p:txBody>
      </p:sp>
      <p:sp>
        <p:nvSpPr>
          <p:cNvPr id="55"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636D0223-4A00-4072-8DE4-9F89CBC6B072}" type="slidenum">
              <a:rPr lang="en-IN" sz="2800" b="0" strike="noStrike" spc="-1">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 Id="rId5" Type="http://schemas.openxmlformats.org/officeDocument/2006/relationships/image" Target="../media/image23.jpeg"/><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Levenberg&#8211;Marquardt_algorithm" TargetMode="External"/><Relationship Id="rId2" Type="http://schemas.openxmlformats.org/officeDocument/2006/relationships/hyperlink" Target="http://grail.cs.washington.edu/rome/"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154880" y="492480"/>
            <a:ext cx="8825400" cy="2090160"/>
          </a:xfrm>
          <a:prstGeom prst="rect">
            <a:avLst/>
          </a:prstGeom>
          <a:noFill/>
          <a:ln>
            <a:noFill/>
          </a:ln>
        </p:spPr>
        <p:txBody>
          <a:bodyPr anchor="b"/>
          <a:lstStyle/>
          <a:p>
            <a:pPr>
              <a:lnSpc>
                <a:spcPct val="100000"/>
              </a:lnSpc>
            </a:pPr>
            <a:r>
              <a:rPr lang="en-US" sz="4000" b="0" strike="noStrike" spc="-1">
                <a:solidFill>
                  <a:srgbClr val="EBEBEB"/>
                </a:solidFill>
                <a:uFill>
                  <a:solidFill>
                    <a:srgbClr val="FFFFFF"/>
                  </a:solidFill>
                </a:uFill>
                <a:latin typeface="Century Gothic"/>
              </a:rPr>
              <a:t>CS6790
Paper Presentation
27 April 2018</a:t>
            </a:r>
            <a:endParaRPr lang="en-US" sz="1800" b="0" strike="noStrike" spc="-1">
              <a:solidFill>
                <a:srgbClr val="FFFFFF"/>
              </a:solidFill>
              <a:uFill>
                <a:solidFill>
                  <a:srgbClr val="FFFFFF"/>
                </a:solidFill>
              </a:uFill>
              <a:latin typeface="Century Gothic"/>
            </a:endParaRPr>
          </a:p>
        </p:txBody>
      </p:sp>
      <p:sp>
        <p:nvSpPr>
          <p:cNvPr id="91" name="TextShape 2"/>
          <p:cNvSpPr txBox="1"/>
          <p:nvPr/>
        </p:nvSpPr>
        <p:spPr>
          <a:xfrm>
            <a:off x="1154880" y="3173760"/>
            <a:ext cx="8825400" cy="861120"/>
          </a:xfrm>
          <a:prstGeom prst="rect">
            <a:avLst/>
          </a:prstGeom>
          <a:noFill/>
          <a:ln>
            <a:noFill/>
          </a:ln>
        </p:spPr>
        <p:txBody>
          <a:bodyPr/>
          <a:lstStyle/>
          <a:p>
            <a:pPr>
              <a:lnSpc>
                <a:spcPct val="100000"/>
              </a:lnSpc>
            </a:pPr>
            <a:r>
              <a:rPr lang="en-IN" sz="2800" b="0" strike="noStrike" cap="all" spc="-1">
                <a:solidFill>
                  <a:srgbClr val="8AD0D6"/>
                </a:solidFill>
                <a:uFill>
                  <a:solidFill>
                    <a:srgbClr val="FFFFFF"/>
                  </a:solidFill>
                </a:uFill>
                <a:latin typeface="Century Gothic"/>
              </a:rPr>
              <a:t>Paper : Building Rome in a Day, Sameer Agarwal, Noah Snavely, Ian Simon, Steven M. Seitz, Richard Szeliski</a:t>
            </a: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r>
              <a:rPr lang="en-IN" sz="2800" b="0" strike="noStrike" cap="all" spc="-1">
                <a:solidFill>
                  <a:srgbClr val="8AD0D6"/>
                </a:solidFill>
                <a:uFill>
                  <a:solidFill>
                    <a:srgbClr val="FFFFFF"/>
                  </a:solidFill>
                </a:uFill>
                <a:latin typeface="Century Gothic"/>
              </a:rPr>
              <a:t>Divya K Raman, Sharath Girish</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Merging connected components</a:t>
            </a:r>
            <a:endParaRPr lang="en-US" sz="1800" b="0" strike="noStrike" spc="-1">
              <a:solidFill>
                <a:srgbClr val="FFFFFF"/>
              </a:solidFill>
              <a:uFill>
                <a:solidFill>
                  <a:srgbClr val="FFFFFF"/>
                </a:solidFill>
              </a:uFill>
              <a:latin typeface="Century Gothic"/>
            </a:endParaRPr>
          </a:p>
        </p:txBody>
      </p:sp>
      <p:sp>
        <p:nvSpPr>
          <p:cNvPr id="110"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Images with no verified match  in top k</a:t>
            </a:r>
            <a:r>
              <a:rPr lang="en-US" sz="2000" spc="-1" baseline="-33000" dirty="0">
                <a:solidFill>
                  <a:srgbClr val="FFFFFF"/>
                </a:solidFill>
                <a:uFill>
                  <a:solidFill>
                    <a:srgbClr val="FFFFFF"/>
                  </a:solidFill>
                </a:uFill>
                <a:latin typeface="Century Gothic"/>
              </a:rPr>
              <a:t>1</a:t>
            </a:r>
            <a:r>
              <a:rPr lang="en-US" sz="2000" b="0" strike="noStrike" spc="-1" dirty="0">
                <a:solidFill>
                  <a:srgbClr val="FFFFFF"/>
                </a:solidFill>
                <a:uFill>
                  <a:solidFill>
                    <a:srgbClr val="FFFFFF"/>
                  </a:solidFill>
                </a:uFill>
                <a:latin typeface="Century Gothic"/>
              </a:rPr>
              <a:t> proposed matches are discarded.</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k</a:t>
            </a:r>
            <a:r>
              <a:rPr lang="en-US" sz="2000" b="0" strike="noStrike" spc="-1" baseline="-33000" dirty="0">
                <a:solidFill>
                  <a:srgbClr val="FFFFFF"/>
                </a:solidFill>
                <a:uFill>
                  <a:solidFill>
                    <a:srgbClr val="FFFFFF"/>
                  </a:solidFill>
                </a:uFill>
                <a:latin typeface="Century Gothic"/>
              </a:rPr>
              <a:t>2</a:t>
            </a:r>
            <a:r>
              <a:rPr lang="en-US" sz="2000" b="0" strike="noStrike" spc="-1" dirty="0">
                <a:solidFill>
                  <a:srgbClr val="FFFFFF"/>
                </a:solidFill>
                <a:uFill>
                  <a:solidFill>
                    <a:srgbClr val="FFFFFF"/>
                  </a:solidFill>
                </a:uFill>
                <a:latin typeface="Century Gothic"/>
              </a:rPr>
              <a:t> proposals from the vocabulary tree used to minimize number of connected components.</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Image pairs which run across different components are verified.</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In figure, the 2 connected components get merged into one after this step.</a:t>
            </a:r>
          </a:p>
        </p:txBody>
      </p:sp>
      <p:pic>
        <p:nvPicPr>
          <p:cNvPr id="111" name="Picture 110"/>
          <p:cNvPicPr/>
          <p:nvPr/>
        </p:nvPicPr>
        <p:blipFill>
          <a:blip r:embed="rId2"/>
          <a:stretch/>
        </p:blipFill>
        <p:spPr>
          <a:xfrm>
            <a:off x="3991680" y="4464000"/>
            <a:ext cx="4000320" cy="221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Query expansion</a:t>
            </a:r>
            <a:endParaRPr lang="en-US" sz="1800" b="0" strike="noStrike" spc="-1">
              <a:solidFill>
                <a:srgbClr val="FFFFFF"/>
              </a:solidFill>
              <a:uFill>
                <a:solidFill>
                  <a:srgbClr val="FFFFFF"/>
                </a:solidFill>
              </a:uFill>
              <a:latin typeface="Century Gothic"/>
            </a:endParaRPr>
          </a:p>
        </p:txBody>
      </p:sp>
      <p:sp>
        <p:nvSpPr>
          <p:cNvPr id="113"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For document retrieval, documents matching the query document are found and these documents are in turn used as queries.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In essence, for the image match graph, if images I and j are connected and j and k are also connected, detailed match is performed between i and k.</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Process repeated a fixed number of times.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Helps in rapidly expanding density of component connections.</a:t>
            </a:r>
          </a:p>
        </p:txBody>
      </p:sp>
      <p:pic>
        <p:nvPicPr>
          <p:cNvPr id="114" name="Picture 113"/>
          <p:cNvPicPr/>
          <p:nvPr/>
        </p:nvPicPr>
        <p:blipFill>
          <a:blip r:embed="rId2"/>
          <a:stretch/>
        </p:blipFill>
        <p:spPr>
          <a:xfrm>
            <a:off x="3220920" y="5112000"/>
            <a:ext cx="4532040" cy="1629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Pipeline</a:t>
            </a:r>
            <a:endParaRPr lang="en-US" sz="1800" b="0" strike="noStrike" spc="-1">
              <a:solidFill>
                <a:srgbClr val="FFFFFF"/>
              </a:solidFill>
              <a:uFill>
                <a:solidFill>
                  <a:srgbClr val="FFFFFF"/>
                </a:solidFill>
              </a:uFill>
              <a:latin typeface="Century Gothic"/>
            </a:endParaRPr>
          </a:p>
        </p:txBody>
      </p:sp>
      <p:pic>
        <p:nvPicPr>
          <p:cNvPr id="116" name="Picture 115"/>
          <p:cNvPicPr/>
          <p:nvPr/>
        </p:nvPicPr>
        <p:blipFill>
          <a:blip r:embed="rId2"/>
          <a:stretch/>
        </p:blipFill>
        <p:spPr>
          <a:xfrm>
            <a:off x="2135520" y="1852920"/>
            <a:ext cx="6864480" cy="4701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Track Generation</a:t>
            </a:r>
            <a:r>
              <a:rPr lang="en-US" sz="3200" b="0" strike="noStrike" spc="-1">
                <a:solidFill>
                  <a:srgbClr val="EBEBEB"/>
                </a:solidFill>
                <a:uFill>
                  <a:solidFill>
                    <a:srgbClr val="FFFFFF"/>
                  </a:solidFill>
                </a:uFill>
                <a:latin typeface="Century Gothic"/>
              </a:rPr>
              <a:t>
</a:t>
            </a:r>
            <a:endParaRPr lang="en-US" sz="1800" b="0" strike="noStrike" spc="-1">
              <a:solidFill>
                <a:srgbClr val="FFFFFF"/>
              </a:solidFill>
              <a:uFill>
                <a:solidFill>
                  <a:srgbClr val="FFFFFF"/>
                </a:solidFill>
              </a:uFill>
              <a:latin typeface="Century Gothic"/>
            </a:endParaRPr>
          </a:p>
        </p:txBody>
      </p:sp>
      <p:sp>
        <p:nvSpPr>
          <p:cNvPr id="118"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Final step of matching process; combine all pairwise matching information to generate consistent tracks across images.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 algorithm finds and labels all connected components in the graph of individual feature matches.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Two stages – </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 Each node generates tracks from all the matching data it has locally</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This is then gathered at the mastered node; broadcast over the network to all nodes</a:t>
            </a:r>
          </a:p>
          <a:p>
            <a:pPr>
              <a:lnSpc>
                <a:spcPct val="100000"/>
              </a:lnSpc>
            </a:pPr>
            <a:endParaRPr lang="en-US" sz="2000" b="0" strike="noStrike" spc="-1">
              <a:solidFill>
                <a:srgbClr val="FFFFFF"/>
              </a:solidFill>
              <a:uFill>
                <a:solidFill>
                  <a:srgbClr val="FFFFFF"/>
                </a:solidFill>
              </a:uFill>
              <a:latin typeface="Century Gothic"/>
            </a:endParaRPr>
          </a:p>
          <a:p>
            <a:pPr>
              <a:lnSpc>
                <a:spcPct val="100000"/>
              </a:lnSpc>
            </a:pP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20"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Tracks for each connected component of the match graph can be processed independently.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 track generation then proceeds with each compute node being assigned a connected component for which the tracks need to be produced.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Inconsistent tracks can be generated as we merge tracks based on shared features- offending points discarded.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Getting back the 2D point information</a:t>
            </a:r>
            <a:endParaRPr lang="en-US" sz="1800" b="0" strike="noStrike" spc="-1">
              <a:solidFill>
                <a:srgbClr val="FFFFFF"/>
              </a:solidFill>
              <a:uFill>
                <a:solidFill>
                  <a:srgbClr val="FFFFFF"/>
                </a:solidFill>
              </a:uFill>
              <a:latin typeface="Century Gothic"/>
            </a:endParaRPr>
          </a:p>
        </p:txBody>
      </p:sp>
      <p:sp>
        <p:nvSpPr>
          <p:cNvPr id="122"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After the tracks have been generated, 2D coordinates of the feature points are extracted from the corresponding image feature files.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2 steps:</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Given the per-component tracks, each node extracts the feature point coordinates and the point colors from the SIFT and image ﬁles that it owns. </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This data is gathered and broadcast over the network, where it is processed on a per connected component basis.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Geometric estimation</a:t>
            </a:r>
            <a:endParaRPr lang="en-US" sz="1800" b="0" strike="noStrike" spc="-1">
              <a:solidFill>
                <a:srgbClr val="FFFFFF"/>
              </a:solidFill>
              <a:uFill>
                <a:solidFill>
                  <a:srgbClr val="FFFFFF"/>
                </a:solidFill>
              </a:uFill>
              <a:latin typeface="Century Gothic"/>
            </a:endParaRPr>
          </a:p>
        </p:txBody>
      </p:sp>
      <p:sp>
        <p:nvSpPr>
          <p:cNvPr id="124"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Here, we recover a pose for every camera and a 3D position for every track by running SfM on every connected component of the match graph.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Incremental Approach of SfM:</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Start with a small reconstruction, grow few images at a time, triangulate new points, iteratively do bundle adjustment which is a non linear least squares optimisation to minimise reprojection error.</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Not possible in this algorithm due to the scale of the problem. Also, all images contribute more or less equally to the coverage and accuracy of the reconstruction which is not true in collection of photos from the internet.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Algorithm used in this paper:</a:t>
            </a:r>
            <a:endParaRPr lang="en-US" sz="1800" b="0" strike="noStrike" spc="-1">
              <a:solidFill>
                <a:srgbClr val="FFFFFF"/>
              </a:solidFill>
              <a:uFill>
                <a:solidFill>
                  <a:srgbClr val="FFFFFF"/>
                </a:solidFill>
              </a:uFill>
              <a:latin typeface="Century Gothic"/>
            </a:endParaRPr>
          </a:p>
        </p:txBody>
      </p:sp>
      <p:sp>
        <p:nvSpPr>
          <p:cNvPr id="126"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 algorithm finds and reconstruct a minimal subset of photographs that capture the essential connectivity of the match graph and the geometry of the scene.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Skeletal sets algorithm, which computes a spanning set of photographs that preserves important connectivity information in the image graph(such as large loops).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Two-frame reconstruction computed for each pair of matching images with known focal lengths.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These pairwise reconstruction are computed as part of the parallel matching process. </a:t>
            </a:r>
          </a:p>
          <a:p>
            <a:pPr>
              <a:lnSpc>
                <a:spcPct val="100000"/>
              </a:lnSpc>
            </a:pP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28" name="TextShape 2"/>
          <p:cNvSpPr txBox="1"/>
          <p:nvPr/>
        </p:nvSpPr>
        <p:spPr>
          <a:xfrm>
            <a:off x="1061640" y="122400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Once a skeletal set is computed, the </a:t>
            </a:r>
            <a:r>
              <a:rPr lang="en-US" sz="2000" b="0" strike="noStrike" spc="-1" dirty="0" err="1">
                <a:solidFill>
                  <a:srgbClr val="FFFFFF"/>
                </a:solidFill>
                <a:uFill>
                  <a:solidFill>
                    <a:srgbClr val="FFFFFF"/>
                  </a:solidFill>
                </a:uFill>
                <a:latin typeface="Century Gothic"/>
              </a:rPr>
              <a:t>SfM</a:t>
            </a:r>
            <a:r>
              <a:rPr lang="en-US" sz="2000" b="0" strike="noStrike" spc="-1" dirty="0">
                <a:solidFill>
                  <a:srgbClr val="FFFFFF"/>
                </a:solidFill>
                <a:uFill>
                  <a:solidFill>
                    <a:srgbClr val="FFFFFF"/>
                  </a:solidFill>
                </a:uFill>
                <a:latin typeface="Century Gothic"/>
              </a:rPr>
              <a:t> parameters of each resulting component using the incremental algorithm. </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Remaining images are added back using pose estimation, triangulate all remaining points, and then a ﬁnal bundle adjustment to reﬁne the </a:t>
            </a:r>
            <a:r>
              <a:rPr lang="en-US" sz="2000" b="0" strike="noStrike" spc="-1" dirty="0" err="1">
                <a:solidFill>
                  <a:srgbClr val="FFFFFF"/>
                </a:solidFill>
                <a:uFill>
                  <a:solidFill>
                    <a:srgbClr val="FFFFFF"/>
                  </a:solidFill>
                </a:uFill>
                <a:latin typeface="Century Gothic"/>
              </a:rPr>
              <a:t>SfM</a:t>
            </a:r>
            <a:r>
              <a:rPr lang="en-US" sz="2000" b="0" strike="noStrike" spc="-1" dirty="0">
                <a:solidFill>
                  <a:srgbClr val="FFFFFF"/>
                </a:solidFill>
                <a:uFill>
                  <a:solidFill>
                    <a:srgbClr val="FFFFFF"/>
                  </a:solidFill>
                </a:uFill>
                <a:latin typeface="Century Gothic"/>
              </a:rPr>
              <a:t> estimates is done. </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The size of the </a:t>
            </a:r>
            <a:r>
              <a:rPr lang="en-US" sz="2000" b="0" strike="noStrike" spc="-1" dirty="0" err="1">
                <a:solidFill>
                  <a:srgbClr val="FFFFFF"/>
                </a:solidFill>
                <a:uFill>
                  <a:solidFill>
                    <a:srgbClr val="FFFFFF"/>
                  </a:solidFill>
                </a:uFill>
                <a:latin typeface="Century Gothic"/>
              </a:rPr>
              <a:t>SfM</a:t>
            </a:r>
            <a:r>
              <a:rPr lang="en-US" sz="2000" b="0" strike="noStrike" spc="-1" dirty="0">
                <a:solidFill>
                  <a:srgbClr val="FFFFFF"/>
                </a:solidFill>
                <a:uFill>
                  <a:solidFill>
                    <a:srgbClr val="FFFFFF"/>
                  </a:solidFill>
                </a:uFill>
                <a:latin typeface="Century Gothic"/>
              </a:rPr>
              <a:t> problem reduced down to the skeletal set</a:t>
            </a:r>
          </a:p>
          <a:p>
            <a:pPr>
              <a:lnSpc>
                <a:spcPct val="100000"/>
              </a:lnSpc>
            </a:pPr>
            <a:endParaRPr lang="en-US" sz="2000" b="0" strike="noStrike" spc="-1" dirty="0">
              <a:solidFill>
                <a:srgbClr val="FFFFFF"/>
              </a:solidFill>
              <a:uFill>
                <a:solidFill>
                  <a:srgbClr val="FFFFFF"/>
                </a:solidFill>
              </a:uFill>
              <a:latin typeface="Century Gothic"/>
            </a:endParaRPr>
          </a:p>
        </p:txBody>
      </p:sp>
      <p:pic>
        <p:nvPicPr>
          <p:cNvPr id="129" name="Picture 128"/>
          <p:cNvPicPr/>
          <p:nvPr/>
        </p:nvPicPr>
        <p:blipFill>
          <a:blip r:embed="rId2"/>
          <a:stretch/>
        </p:blipFill>
        <p:spPr>
          <a:xfrm>
            <a:off x="3327120" y="4418640"/>
            <a:ext cx="4304880" cy="2133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Bundle Adjustment</a:t>
            </a:r>
            <a:endParaRPr lang="en-US" sz="1800" b="0" strike="noStrike" spc="-1">
              <a:solidFill>
                <a:srgbClr val="FFFFFF"/>
              </a:solidFill>
              <a:uFill>
                <a:solidFill>
                  <a:srgbClr val="FFFFFF"/>
                </a:solidFill>
              </a:uFill>
              <a:latin typeface="Century Gothic"/>
            </a:endParaRPr>
          </a:p>
        </p:txBody>
      </p:sp>
      <p:sp>
        <p:nvSpPr>
          <p:cNvPr id="131"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Primary bottleneck of the algorithm.</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Variant of Sparse Bundle Adjustment(SBA) proposed by  Lourakis &amp; Argyros is the algorithm used.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Original Algorithm:</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Uses Schur complement trick to reduce the size of the linear system (also known as the normal equations) that needs to be solved in each iteration of the Levenberg-Marquardt(LM)algorithm</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size of this linear system - depends on the 3D point and the camera parameters</a:t>
            </a:r>
          </a:p>
          <a:p>
            <a:pPr>
              <a:lnSpc>
                <a:spcPct val="100000"/>
              </a:lnSpc>
            </a:pPr>
            <a:r>
              <a:rPr lang="en-US" sz="2000" b="0" strike="noStrike" spc="-1">
                <a:solidFill>
                  <a:srgbClr val="FFFFFF"/>
                </a:solidFill>
                <a:uFill>
                  <a:solidFill>
                    <a:srgbClr val="FFFFFF"/>
                  </a:solidFill>
                </a:uFill>
                <a:latin typeface="Century Gothic"/>
              </a:rPr>
              <a:t>     size of the Schur complement - depends on the camera parameters. </a:t>
            </a:r>
          </a:p>
          <a:p>
            <a:pPr marL="343080" indent="-342720">
              <a:lnSpc>
                <a:spcPct val="100000"/>
              </a:lnSpc>
              <a:buClr>
                <a:srgbClr val="8AD0D6"/>
              </a:buClr>
              <a:buSzPct val="80000"/>
              <a:buFont typeface="Wingdings" charset="2"/>
              <a:buChar char=""/>
            </a:pPr>
            <a:r>
              <a:rPr lang="en-US" sz="2000" b="0" strike="noStrike" spc="-1">
                <a:solidFill>
                  <a:srgbClr val="FFFFFF"/>
                </a:solidFill>
                <a:uFill>
                  <a:solidFill>
                    <a:srgbClr val="FFFFFF"/>
                  </a:solidFill>
                </a:uFill>
                <a:latin typeface="Century Gothic"/>
              </a:rPr>
              <a:t>SBA uses a dense Cholesky factorization to factor and solve the resulting reduced linear system. Since the number of 3D points in a typical SfM problem is usually two orders of magnitude or more larger than the number of cameras, this leads to substantial savings.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Abstract</a:t>
            </a:r>
            <a:endParaRPr lang="en-US" sz="1800" b="0" strike="noStrike" spc="-1">
              <a:solidFill>
                <a:srgbClr val="FFFFFF"/>
              </a:solidFill>
              <a:uFill>
                <a:solidFill>
                  <a:srgbClr val="FFFFFF"/>
                </a:solidFill>
              </a:uFill>
              <a:latin typeface="Century Gothic"/>
            </a:endParaRPr>
          </a:p>
        </p:txBody>
      </p:sp>
      <p:sp>
        <p:nvSpPr>
          <p:cNvPr id="93"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Matching and reconstructing 3D scenes from large collections of photographs found on the Internet.</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Novel parallel distributed matching and reconstruction</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Scales gracefully with size of problem as well as compute power available.</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Different algorithms experimented at each stage of the pipeline.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Levenberg–Marquardt algorithm</a:t>
            </a:r>
            <a:endParaRPr lang="en-US" sz="1800" b="0" strike="noStrike" spc="-1">
              <a:solidFill>
                <a:srgbClr val="FFFFFF"/>
              </a:solidFill>
              <a:uFill>
                <a:solidFill>
                  <a:srgbClr val="FFFFFF"/>
                </a:solidFill>
              </a:uFill>
              <a:latin typeface="Century Gothic"/>
            </a:endParaRPr>
          </a:p>
        </p:txBody>
      </p:sp>
      <p:sp>
        <p:nvSpPr>
          <p:cNvPr id="133"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Arial"/>
              <a:buChar char="•"/>
            </a:pPr>
            <a:r>
              <a:rPr lang="en-US" sz="2000" b="0" strike="noStrike" spc="-1" dirty="0">
                <a:solidFill>
                  <a:srgbClr val="FFFFFF"/>
                </a:solidFill>
                <a:uFill>
                  <a:solidFill>
                    <a:srgbClr val="FFFFFF"/>
                  </a:solidFill>
                </a:uFill>
                <a:latin typeface="Century Gothic"/>
              </a:rPr>
              <a:t>Non linear least-squares </a:t>
            </a:r>
            <a:r>
              <a:rPr lang="en-US" sz="2000" b="0" strike="noStrike" spc="-1" dirty="0" err="1">
                <a:solidFill>
                  <a:srgbClr val="FFFFFF"/>
                </a:solidFill>
                <a:uFill>
                  <a:solidFill>
                    <a:srgbClr val="FFFFFF"/>
                  </a:solidFill>
                </a:uFill>
                <a:latin typeface="Century Gothic"/>
              </a:rPr>
              <a:t>minimisation</a:t>
            </a:r>
            <a:r>
              <a:rPr lang="en-US" sz="2000" b="0" strike="noStrike" spc="-1" dirty="0">
                <a:solidFill>
                  <a:srgbClr val="FFFFFF"/>
                </a:solidFill>
                <a:uFill>
                  <a:solidFill>
                    <a:srgbClr val="FFFFFF"/>
                  </a:solidFill>
                </a:uFill>
                <a:latin typeface="Century Gothic"/>
              </a:rPr>
              <a:t> problem</a:t>
            </a:r>
          </a:p>
          <a:p>
            <a:pPr marL="343080" indent="-342720">
              <a:lnSpc>
                <a:spcPct val="100000"/>
              </a:lnSpc>
              <a:buClr>
                <a:srgbClr val="8AD0D6"/>
              </a:buClr>
              <a:buSzPct val="80000"/>
              <a:buFont typeface="Arial"/>
              <a:buChar char="•"/>
            </a:pPr>
            <a:r>
              <a:rPr lang="en-US" sz="2000" b="0" strike="noStrike" spc="-1" dirty="0">
                <a:solidFill>
                  <a:srgbClr val="FFFFFF"/>
                </a:solidFill>
                <a:uFill>
                  <a:solidFill>
                    <a:srgbClr val="FFFFFF"/>
                  </a:solidFill>
                </a:uFill>
                <a:latin typeface="Century Gothic"/>
              </a:rPr>
              <a:t>m data pairs (</a:t>
            </a:r>
            <a:r>
              <a:rPr lang="en-US" sz="2000" b="0" strike="noStrike" spc="-1" dirty="0" err="1">
                <a:solidFill>
                  <a:srgbClr val="FFFFFF"/>
                </a:solidFill>
                <a:uFill>
                  <a:solidFill>
                    <a:srgbClr val="FFFFFF"/>
                  </a:solidFill>
                </a:uFill>
                <a:latin typeface="Century Gothic"/>
              </a:rPr>
              <a:t>x,y</a:t>
            </a:r>
            <a:r>
              <a:rPr lang="en-US" sz="2000" b="0" strike="noStrike" spc="-1" dirty="0">
                <a:solidFill>
                  <a:srgbClr val="FFFFFF"/>
                </a:solidFill>
                <a:uFill>
                  <a:solidFill>
                    <a:srgbClr val="FFFFFF"/>
                  </a:solidFill>
                </a:uFill>
                <a:latin typeface="Century Gothic"/>
              </a:rPr>
              <a:t>); parameter β, curve f(x, β), sum of the squares of the deviations </a:t>
            </a:r>
            <a:r>
              <a:rPr lang="en-US" sz="2000" b="0" i="1" strike="noStrike" spc="-1" dirty="0">
                <a:solidFill>
                  <a:srgbClr val="FFFFFF"/>
                </a:solidFill>
                <a:uFill>
                  <a:solidFill>
                    <a:srgbClr val="FFFFFF"/>
                  </a:solidFill>
                </a:uFill>
                <a:latin typeface="Century Gothic"/>
              </a:rPr>
              <a:t>S</a:t>
            </a:r>
            <a:r>
              <a:rPr lang="en-US" sz="2000" b="0" strike="noStrike" spc="-1" dirty="0">
                <a:solidFill>
                  <a:srgbClr val="FFFFFF"/>
                </a:solidFill>
                <a:uFill>
                  <a:solidFill>
                    <a:srgbClr val="FFFFFF"/>
                  </a:solidFill>
                </a:uFill>
                <a:latin typeface="Century Gothic"/>
              </a:rPr>
              <a:t>(</a:t>
            </a:r>
            <a:r>
              <a:rPr lang="en-US" sz="2000" b="1" i="1" strike="noStrike" spc="-1" dirty="0">
                <a:solidFill>
                  <a:srgbClr val="FFFFFF"/>
                </a:solidFill>
                <a:uFill>
                  <a:solidFill>
                    <a:srgbClr val="FFFFFF"/>
                  </a:solidFill>
                </a:uFill>
                <a:latin typeface="Century Gothic"/>
              </a:rPr>
              <a:t>β</a:t>
            </a:r>
            <a:r>
              <a:rPr lang="en-US" sz="2000" b="0" strike="noStrike" spc="-1" dirty="0">
                <a:solidFill>
                  <a:srgbClr val="FFFFFF"/>
                </a:solidFill>
                <a:uFill>
                  <a:solidFill>
                    <a:srgbClr val="FFFFFF"/>
                  </a:solidFill>
                </a:uFill>
                <a:latin typeface="Century Gothic"/>
              </a:rPr>
              <a:t>) is minimized:</a:t>
            </a: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endParaRPr lang="en-US" sz="2000"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Iterative procedure</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Start with initial guess for </a:t>
            </a:r>
            <a:r>
              <a:rPr lang="en-US" sz="2000" b="1" i="1" strike="noStrike" spc="-1" dirty="0">
                <a:solidFill>
                  <a:srgbClr val="FFFFFF"/>
                </a:solidFill>
                <a:uFill>
                  <a:solidFill>
                    <a:srgbClr val="FFFFFF"/>
                  </a:solidFill>
                </a:uFill>
                <a:latin typeface="Century Gothic"/>
              </a:rPr>
              <a:t>β.</a:t>
            </a: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Care needs to be taken if objective function is not convex.</a:t>
            </a: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p:txBody>
      </p:sp>
      <p:pic>
        <p:nvPicPr>
          <p:cNvPr id="134" name="Picture 5"/>
          <p:cNvPicPr/>
          <p:nvPr/>
        </p:nvPicPr>
        <p:blipFill>
          <a:blip r:embed="rId2"/>
          <a:stretch/>
        </p:blipFill>
        <p:spPr>
          <a:xfrm>
            <a:off x="1550160" y="3263760"/>
            <a:ext cx="3753000" cy="717397"/>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36"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Every iterative step:</a:t>
            </a:r>
          </a:p>
          <a:p>
            <a:pPr>
              <a:lnSpc>
                <a:spcPct val="100000"/>
              </a:lnSpc>
            </a:pPr>
            <a:r>
              <a:rPr lang="en-US" sz="2000" b="0" strike="noStrike" spc="-1" dirty="0">
                <a:solidFill>
                  <a:srgbClr val="FFFFFF"/>
                </a:solidFill>
                <a:uFill>
                  <a:solidFill>
                    <a:srgbClr val="FFFFFF"/>
                  </a:solidFill>
                </a:uFill>
                <a:latin typeface="Century Gothic"/>
              </a:rPr>
              <a:t>Parameter </a:t>
            </a:r>
            <a:r>
              <a:rPr lang="en-US" sz="2000" b="1" i="1" strike="noStrike" spc="-1" dirty="0">
                <a:solidFill>
                  <a:srgbClr val="FFFFFF"/>
                </a:solidFill>
                <a:uFill>
                  <a:solidFill>
                    <a:srgbClr val="FFFFFF"/>
                  </a:solidFill>
                </a:uFill>
                <a:latin typeface="Century Gothic"/>
              </a:rPr>
              <a:t>β </a:t>
            </a:r>
            <a:r>
              <a:rPr lang="en-US" sz="2000" b="0" strike="noStrike" spc="-1" dirty="0">
                <a:solidFill>
                  <a:srgbClr val="FFFFFF"/>
                </a:solidFill>
                <a:uFill>
                  <a:solidFill>
                    <a:srgbClr val="FFFFFF"/>
                  </a:solidFill>
                </a:uFill>
                <a:latin typeface="Century Gothic"/>
              </a:rPr>
              <a:t>replaced with </a:t>
            </a:r>
            <a:r>
              <a:rPr lang="en-US" sz="2000" b="1" i="1" strike="noStrike" spc="-1" dirty="0">
                <a:solidFill>
                  <a:srgbClr val="FFFFFF"/>
                </a:solidFill>
                <a:uFill>
                  <a:solidFill>
                    <a:srgbClr val="FFFFFF"/>
                  </a:solidFill>
                </a:uFill>
                <a:latin typeface="Century Gothic"/>
              </a:rPr>
              <a:t>β+δ. </a:t>
            </a:r>
            <a:r>
              <a:rPr lang="en-US" sz="2000" b="0" strike="noStrike" spc="-1" dirty="0">
                <a:solidFill>
                  <a:srgbClr val="FFFFFF"/>
                </a:solidFill>
                <a:uFill>
                  <a:solidFill>
                    <a:srgbClr val="FFFFFF"/>
                  </a:solidFill>
                </a:uFill>
                <a:latin typeface="Century Gothic"/>
              </a:rPr>
              <a:t>To determine </a:t>
            </a:r>
            <a:r>
              <a:rPr lang="en-US" sz="2000" b="1" i="1" strike="noStrike" spc="-1" dirty="0">
                <a:solidFill>
                  <a:srgbClr val="FFFFFF"/>
                </a:solidFill>
                <a:uFill>
                  <a:solidFill>
                    <a:srgbClr val="FFFFFF"/>
                  </a:solidFill>
                </a:uFill>
                <a:latin typeface="Century Gothic"/>
              </a:rPr>
              <a:t>δ</a:t>
            </a:r>
            <a:r>
              <a:rPr lang="en-US" sz="2000" b="0" strike="noStrike" spc="-1" dirty="0">
                <a:solidFill>
                  <a:srgbClr val="FFFFFF"/>
                </a:solidFill>
                <a:uFill>
                  <a:solidFill>
                    <a:srgbClr val="FFFFFF"/>
                  </a:solidFill>
                </a:uFill>
                <a:latin typeface="Century Gothic"/>
              </a:rPr>
              <a:t>, the following linearization is used:</a:t>
            </a: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r>
              <a:rPr lang="en-US" sz="2000" b="0" strike="noStrike" spc="-1" dirty="0">
                <a:solidFill>
                  <a:srgbClr val="FFFFFF"/>
                </a:solidFill>
                <a:uFill>
                  <a:solidFill>
                    <a:srgbClr val="FFFFFF"/>
                  </a:solidFill>
                </a:uFill>
                <a:latin typeface="Century Gothic"/>
              </a:rPr>
              <a:t>where </a:t>
            </a: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b="0" strike="noStrike" spc="-1" dirty="0">
              <a:solidFill>
                <a:srgbClr val="FFFFFF"/>
              </a:solidFill>
              <a:uFill>
                <a:solidFill>
                  <a:srgbClr val="FFFFFF"/>
                </a:solidFill>
              </a:uFill>
              <a:latin typeface="Century Gothic"/>
            </a:endParaRPr>
          </a:p>
          <a:p>
            <a:pPr>
              <a:lnSpc>
                <a:spcPct val="100000"/>
              </a:lnSpc>
            </a:pPr>
            <a:endParaRPr lang="en-US" sz="2000" spc="-1" dirty="0">
              <a:solidFill>
                <a:srgbClr val="FFFFFF"/>
              </a:solidFill>
              <a:uFill>
                <a:solidFill>
                  <a:srgbClr val="FFFFFF"/>
                </a:solidFill>
              </a:uFill>
              <a:latin typeface="Century Gothic"/>
            </a:endParaRPr>
          </a:p>
          <a:p>
            <a:pPr>
              <a:lnSpc>
                <a:spcPct val="100000"/>
              </a:lnSpc>
            </a:pPr>
            <a:r>
              <a:rPr lang="en-US" sz="2000" b="0" strike="noStrike" spc="-1" dirty="0">
                <a:solidFill>
                  <a:srgbClr val="FFFFFF"/>
                </a:solidFill>
                <a:uFill>
                  <a:solidFill>
                    <a:srgbClr val="FFFFFF"/>
                  </a:solidFill>
                </a:uFill>
                <a:latin typeface="Century Gothic"/>
              </a:rPr>
              <a:t>At its minimum, the sum of squared deviation S(</a:t>
            </a:r>
            <a:r>
              <a:rPr lang="en-US" sz="2000" b="1" i="1" strike="noStrike" spc="-1" dirty="0">
                <a:solidFill>
                  <a:srgbClr val="FFFFFF"/>
                </a:solidFill>
                <a:uFill>
                  <a:solidFill>
                    <a:srgbClr val="FFFFFF"/>
                  </a:solidFill>
                </a:uFill>
                <a:latin typeface="Century Gothic"/>
              </a:rPr>
              <a:t>β</a:t>
            </a:r>
            <a:r>
              <a:rPr lang="en-US" sz="2000" b="0" strike="noStrike" spc="-1" dirty="0">
                <a:solidFill>
                  <a:srgbClr val="FFFFFF"/>
                </a:solidFill>
                <a:uFill>
                  <a:solidFill>
                    <a:srgbClr val="FFFFFF"/>
                  </a:solidFill>
                </a:uFill>
                <a:latin typeface="Century Gothic"/>
              </a:rPr>
              <a:t>) has zero gradient </a:t>
            </a:r>
            <a:r>
              <a:rPr lang="en-US" sz="2000" b="0" strike="noStrike" spc="-1" dirty="0" err="1">
                <a:solidFill>
                  <a:srgbClr val="FFFFFF"/>
                </a:solidFill>
                <a:uFill>
                  <a:solidFill>
                    <a:srgbClr val="FFFFFF"/>
                  </a:solidFill>
                </a:uFill>
                <a:latin typeface="Century Gothic"/>
              </a:rPr>
              <a:t>wrt</a:t>
            </a:r>
            <a:r>
              <a:rPr lang="en-US" sz="2000" b="0" strike="noStrike" spc="-1" dirty="0">
                <a:solidFill>
                  <a:srgbClr val="FFFFFF"/>
                </a:solidFill>
                <a:uFill>
                  <a:solidFill>
                    <a:srgbClr val="FFFFFF"/>
                  </a:solidFill>
                </a:uFill>
                <a:latin typeface="Century Gothic"/>
              </a:rPr>
              <a:t> </a:t>
            </a:r>
            <a:r>
              <a:rPr lang="en-US" sz="2000" b="1" i="1" strike="noStrike" spc="-1" dirty="0">
                <a:solidFill>
                  <a:srgbClr val="FFFFFF"/>
                </a:solidFill>
                <a:uFill>
                  <a:solidFill>
                    <a:srgbClr val="FFFFFF"/>
                  </a:solidFill>
                </a:uFill>
                <a:latin typeface="Century Gothic"/>
              </a:rPr>
              <a:t>β</a:t>
            </a:r>
            <a:r>
              <a:rPr lang="en-US" sz="2000" b="0" strike="noStrike" spc="-1" dirty="0">
                <a:solidFill>
                  <a:srgbClr val="FFFFFF"/>
                </a:solidFill>
                <a:uFill>
                  <a:solidFill>
                    <a:srgbClr val="FFFFFF"/>
                  </a:solidFill>
                </a:uFill>
                <a:latin typeface="Century Gothic"/>
              </a:rPr>
              <a:t>. </a:t>
            </a:r>
          </a:p>
          <a:p>
            <a:pPr>
              <a:lnSpc>
                <a:spcPct val="100000"/>
              </a:lnSpc>
            </a:pPr>
            <a:r>
              <a:rPr lang="en-US" sz="2000" b="0" strike="noStrike" spc="-1" dirty="0">
                <a:solidFill>
                  <a:srgbClr val="FFFFFF"/>
                </a:solidFill>
                <a:uFill>
                  <a:solidFill>
                    <a:srgbClr val="FFFFFF"/>
                  </a:solidFill>
                </a:uFill>
                <a:latin typeface="Century Gothic"/>
              </a:rPr>
              <a:t>LM can be seen as a blend of gradient descent and gauss-newton iteration. </a:t>
            </a:r>
          </a:p>
          <a:p>
            <a:pPr>
              <a:lnSpc>
                <a:spcPct val="100000"/>
              </a:lnSpc>
            </a:pPr>
            <a:endParaRPr lang="en-US" sz="2000" b="0" strike="noStrike" spc="-1" dirty="0">
              <a:solidFill>
                <a:srgbClr val="FFFFFF"/>
              </a:solidFill>
              <a:uFill>
                <a:solidFill>
                  <a:srgbClr val="FFFFFF"/>
                </a:solidFill>
              </a:uFill>
              <a:latin typeface="Century Gothic"/>
            </a:endParaRPr>
          </a:p>
        </p:txBody>
      </p:sp>
      <p:pic>
        <p:nvPicPr>
          <p:cNvPr id="137" name="Picture 11"/>
          <p:cNvPicPr/>
          <p:nvPr/>
        </p:nvPicPr>
        <p:blipFill>
          <a:blip r:embed="rId2"/>
          <a:stretch/>
        </p:blipFill>
        <p:spPr>
          <a:xfrm>
            <a:off x="1288080" y="3081212"/>
            <a:ext cx="2481840" cy="562320"/>
          </a:xfrm>
          <a:prstGeom prst="rect">
            <a:avLst/>
          </a:prstGeom>
          <a:ln>
            <a:noFill/>
          </a:ln>
        </p:spPr>
      </p:pic>
      <p:pic>
        <p:nvPicPr>
          <p:cNvPr id="138" name="Picture 12"/>
          <p:cNvPicPr/>
          <p:nvPr/>
        </p:nvPicPr>
        <p:blipFill>
          <a:blip r:embed="rId3"/>
          <a:stretch/>
        </p:blipFill>
        <p:spPr>
          <a:xfrm>
            <a:off x="2790304" y="3869460"/>
            <a:ext cx="1319040" cy="5623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Issues</a:t>
            </a:r>
            <a:endParaRPr lang="en-US" sz="1800" b="0" strike="noStrike" spc="-1">
              <a:solidFill>
                <a:srgbClr val="FFFFFF"/>
              </a:solidFill>
              <a:uFill>
                <a:solidFill>
                  <a:srgbClr val="FFFFFF"/>
                </a:solidFill>
              </a:uFill>
              <a:latin typeface="Century Gothic"/>
            </a:endParaRPr>
          </a:p>
        </p:txBody>
      </p:sp>
      <p:sp>
        <p:nvSpPr>
          <p:cNvPr id="140"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Works for small to moderate sized problems, but for large problems with thousands of images, computing the dense Cholesky factorization of the Schur complement consumes too much time.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For large problems however, the Schur complement itself is quite sparse (a 3D point is usually visible in only a few cameras), the fact can be used to improve efficiency.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Variant of SBA</a:t>
            </a:r>
            <a:endParaRPr lang="en-US" sz="1800" b="0" strike="noStrike" spc="-1">
              <a:solidFill>
                <a:srgbClr val="FFFFFF"/>
              </a:solidFill>
              <a:uFill>
                <a:solidFill>
                  <a:srgbClr val="FFFFFF"/>
                </a:solidFill>
              </a:uFill>
              <a:latin typeface="Century Gothic"/>
            </a:endParaRPr>
          </a:p>
        </p:txBody>
      </p:sp>
      <p:sp>
        <p:nvSpPr>
          <p:cNvPr id="142"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High performance</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Depending upon the size of the problem, a choice is made between a truncated and an exact step LM algorithm.</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In the ﬁrst case, a block diagonal preconditioned conjugate gradient method is used to solve approximately the normal equations.</a:t>
            </a:r>
          </a:p>
          <a:p>
            <a:pPr marL="343080" indent="-342720">
              <a:lnSpc>
                <a:spcPct val="100000"/>
              </a:lnSpc>
              <a:buClr>
                <a:srgbClr val="8AD0D6"/>
              </a:buClr>
              <a:buSzPct val="80000"/>
              <a:buFont typeface="Wingdings" charset="2"/>
              <a:buChar char=""/>
            </a:pPr>
            <a:r>
              <a:rPr lang="en-US" sz="2000" b="0" strike="noStrike" spc="-1" dirty="0">
                <a:solidFill>
                  <a:srgbClr val="FFFFFF"/>
                </a:solidFill>
                <a:uFill>
                  <a:solidFill>
                    <a:srgbClr val="FFFFFF"/>
                  </a:solidFill>
                </a:uFill>
                <a:latin typeface="Century Gothic"/>
              </a:rPr>
              <a:t>Conjugate gradient method : algorithm for the numerical solution of particular systems of linear equations, namely those whose matrix is symmetric and positive-definite</a:t>
            </a:r>
          </a:p>
          <a:p>
            <a:pPr marL="343080" indent="-342720">
              <a:lnSpc>
                <a:spcPct val="100000"/>
              </a:lnSpc>
              <a:buClr>
                <a:srgbClr val="8AD0D6"/>
              </a:buClr>
              <a:buSzPct val="80000"/>
              <a:buFont typeface="Wingdings" charset="2"/>
              <a:buChar char=""/>
            </a:pPr>
            <a:r>
              <a:rPr lang="en-IN" sz="2000" dirty="0">
                <a:solidFill>
                  <a:schemeClr val="bg1"/>
                </a:solidFill>
                <a:latin typeface="Century Gothic" panose="020B0502020202020204" pitchFamily="34" charset="0"/>
              </a:rPr>
              <a:t>A block diagonal matrix, also called a diagonal block matrix, is a square diagonal matrix in which the diagonal elements are square matrices of any size (possibly even ), and the off-diagonal elements are 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44" name="TextShape 2"/>
          <p:cNvSpPr txBox="1"/>
          <p:nvPr/>
        </p:nvSpPr>
        <p:spPr>
          <a:xfrm>
            <a:off x="1103400" y="2053080"/>
            <a:ext cx="8946360" cy="4195080"/>
          </a:xfrm>
          <a:prstGeom prst="rect">
            <a:avLst/>
          </a:prstGeom>
          <a:noFill/>
          <a:ln>
            <a:noFill/>
          </a:ln>
        </p:spPr>
        <p:txBody>
          <a:bodyPr/>
          <a:lstStyle/>
          <a:p>
            <a:pPr marL="343080" indent="-342720">
              <a:buClr>
                <a:srgbClr val="8AD0D6"/>
              </a:buClr>
              <a:buSzPct val="80000"/>
              <a:buFont typeface="Wingdings" charset="2"/>
              <a:buChar char=""/>
            </a:pPr>
            <a:r>
              <a:rPr lang="en-IN" sz="2000" dirty="0">
                <a:solidFill>
                  <a:schemeClr val="bg1"/>
                </a:solidFill>
                <a:latin typeface="Century Gothic" panose="020B0502020202020204" pitchFamily="34" charset="0"/>
              </a:rPr>
              <a:t>preconditioning is the application of a transformation, called the preconditioner, that conditions a given problem into a form that is more suitable for numerical solving methods. </a:t>
            </a:r>
            <a:endParaRPr lang="en-US" sz="2000" spc="-1" dirty="0">
              <a:solidFill>
                <a:schemeClr val="bg1"/>
              </a:solidFill>
              <a:uFill>
                <a:solidFill>
                  <a:srgbClr val="FFFFFF"/>
                </a:solidFill>
              </a:uFill>
              <a:latin typeface="Century Gothic" panose="020B0502020202020204" pitchFamily="34" charset="0"/>
            </a:endParaRPr>
          </a:p>
          <a:p>
            <a:pPr marL="343080" indent="-342720">
              <a:buClr>
                <a:srgbClr val="8AD0D6"/>
              </a:buClr>
              <a:buSzPct val="80000"/>
              <a:buFont typeface="Wingdings" charset="2"/>
              <a:buChar char=""/>
            </a:pPr>
            <a:r>
              <a:rPr lang="en-US" sz="2000" spc="-1" dirty="0">
                <a:solidFill>
                  <a:srgbClr val="FFFFFF"/>
                </a:solidFill>
                <a:uFill>
                  <a:solidFill>
                    <a:srgbClr val="FFFFFF"/>
                  </a:solidFill>
                </a:uFill>
                <a:latin typeface="Century Gothic"/>
              </a:rPr>
              <a:t>Iterative algorithm</a:t>
            </a:r>
          </a:p>
          <a:p>
            <a:pPr marL="343080" indent="-342720">
              <a:lnSpc>
                <a:spcPct val="100000"/>
              </a:lnSpc>
              <a:buClr>
                <a:srgbClr val="8AD0D6"/>
              </a:buClr>
              <a:buSzPct val="80000"/>
              <a:buFont typeface="Wingdings" charset="2"/>
              <a:buChar char=""/>
            </a:pPr>
            <a:r>
              <a:rPr lang="en-US" sz="2000" spc="-1" dirty="0">
                <a:solidFill>
                  <a:srgbClr val="FFFFFF"/>
                </a:solidFill>
                <a:uFill>
                  <a:solidFill>
                    <a:srgbClr val="FFFFFF"/>
                  </a:solidFill>
                </a:uFill>
                <a:latin typeface="Century Gothic"/>
              </a:rPr>
              <a:t>applicable to sparse systems that are too large to be handled by a direct implementation or other direct methods such as the Cholesky decomposition. </a:t>
            </a:r>
            <a:endParaRPr lang="en-US" sz="2000" b="0" strike="noStrike" spc="-1" dirty="0">
              <a:solidFill>
                <a:srgbClr val="FFFFFF"/>
              </a:solidFill>
              <a:uFill>
                <a:solidFill>
                  <a:srgbClr val="FFFFFF"/>
                </a:solidFill>
              </a:uFill>
              <a:latin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FC1DB00-2CDC-4E8B-8163-0789C7C76F9A}"/>
              </a:ext>
            </a:extLst>
          </p:cNvPr>
          <p:cNvSpPr>
            <a:spLocks noGrp="1"/>
          </p:cNvSpPr>
          <p:nvPr>
            <p:ph type="body"/>
          </p:nvPr>
        </p:nvSpPr>
        <p:spPr/>
        <p:txBody>
          <a:bodyPr/>
          <a:lstStyle/>
          <a:p>
            <a:pPr marL="343080" indent="-342720">
              <a:lnSpc>
                <a:spcPct val="100000"/>
              </a:lnSpc>
              <a:buClr>
                <a:srgbClr val="8AD0D6"/>
              </a:buClr>
              <a:buSzPct val="80000"/>
              <a:buFont typeface="Wingdings 3" charset="2"/>
              <a:buChar char=""/>
            </a:pPr>
            <a:r>
              <a:rPr lang="en-US" sz="2000" spc="-1" dirty="0">
                <a:solidFill>
                  <a:srgbClr val="FFFFFF"/>
                </a:solidFill>
                <a:uFill>
                  <a:solidFill>
                    <a:srgbClr val="FFFFFF"/>
                  </a:solidFill>
                </a:uFill>
                <a:latin typeface="Century Gothic" panose="020B0502020202020204" pitchFamily="34" charset="0"/>
              </a:rPr>
              <a:t>In the second case, CHOLMOD, a sparse direct method for computing Cholesky factorization is used to exactly solve the normal equations via the Schur complement trick.</a:t>
            </a:r>
          </a:p>
          <a:p>
            <a:pPr marL="343080" indent="-342720">
              <a:lnSpc>
                <a:spcPct val="100000"/>
              </a:lnSpc>
              <a:buClr>
                <a:srgbClr val="8AD0D6"/>
              </a:buClr>
              <a:buSzPct val="80000"/>
              <a:buFont typeface="Wingdings 3" charset="2"/>
              <a:buChar char=""/>
            </a:pPr>
            <a:r>
              <a:rPr lang="en-US" sz="2000" spc="-1" dirty="0">
                <a:solidFill>
                  <a:srgbClr val="FFFFFF"/>
                </a:solidFill>
                <a:uFill>
                  <a:solidFill>
                    <a:srgbClr val="FFFFFF"/>
                  </a:solidFill>
                </a:uFill>
                <a:latin typeface="Century Gothic" panose="020B0502020202020204" pitchFamily="34" charset="0"/>
              </a:rPr>
              <a:t>Comparison: The ﬁrst algorithm has low time complexity per iteration, but uses more LM iterations, while the second one converges faster at the cost of more time and memory per iteration.</a:t>
            </a:r>
          </a:p>
          <a:p>
            <a:pPr marL="343080" indent="-342720">
              <a:lnSpc>
                <a:spcPct val="100000"/>
              </a:lnSpc>
              <a:buClr>
                <a:srgbClr val="8AD0D6"/>
              </a:buClr>
              <a:buSzPct val="80000"/>
              <a:buFont typeface="Wingdings 3" charset="2"/>
              <a:buChar char=""/>
            </a:pPr>
            <a:r>
              <a:rPr lang="en-US" sz="2000" spc="-1" dirty="0">
                <a:solidFill>
                  <a:srgbClr val="FFFFFF"/>
                </a:solidFill>
                <a:uFill>
                  <a:solidFill>
                    <a:srgbClr val="FFFFFF"/>
                  </a:solidFill>
                </a:uFill>
                <a:latin typeface="Century Gothic" panose="020B0502020202020204" pitchFamily="34" charset="0"/>
              </a:rPr>
              <a:t>Result: The resulting code uses signiﬁcantly less memory than SBA and runs up to an order of magnitude faster. The exact runtime and memory savings depend upon the sparsity structure of the linear system involved.</a:t>
            </a:r>
          </a:p>
          <a:p>
            <a:endParaRPr lang="en-IN" sz="2000" dirty="0">
              <a:latin typeface="Century Gothic" panose="020B0502020202020204" pitchFamily="34" charset="0"/>
            </a:endParaRPr>
          </a:p>
          <a:p>
            <a:endParaRPr lang="en-IN" sz="2000" dirty="0">
              <a:latin typeface="Century Gothic" panose="020B0502020202020204" pitchFamily="34" charset="0"/>
            </a:endParaRPr>
          </a:p>
        </p:txBody>
      </p:sp>
      <p:sp>
        <p:nvSpPr>
          <p:cNvPr id="4" name="Title 3">
            <a:extLst>
              <a:ext uri="{FF2B5EF4-FFF2-40B4-BE49-F238E27FC236}">
                <a16:creationId xmlns:a16="http://schemas.microsoft.com/office/drawing/2014/main" id="{9C555ED0-E2AF-45F9-90EA-7193B39217A0}"/>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371352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Results: Rome</a:t>
            </a:r>
            <a:endParaRPr lang="en-US" sz="1800" b="0" strike="noStrike" spc="-1">
              <a:solidFill>
                <a:srgbClr val="FFFFFF"/>
              </a:solidFill>
              <a:uFill>
                <a:solidFill>
                  <a:srgbClr val="FFFFFF"/>
                </a:solidFill>
              </a:uFill>
              <a:latin typeface="Century Gothic"/>
            </a:endParaRPr>
          </a:p>
        </p:txBody>
      </p:sp>
      <p:graphicFrame>
        <p:nvGraphicFramePr>
          <p:cNvPr id="146" name="Table 2"/>
          <p:cNvGraphicFramePr/>
          <p:nvPr/>
        </p:nvGraphicFramePr>
        <p:xfrm>
          <a:off x="711720" y="1690560"/>
          <a:ext cx="10515600" cy="100584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0">
                <a:tc>
                  <a:txBody>
                    <a:bodyPr/>
                    <a:lstStyle/>
                    <a:p>
                      <a:pPr>
                        <a:lnSpc>
                          <a:spcPct val="100000"/>
                        </a:lnSpc>
                      </a:pPr>
                      <a:r>
                        <a:rPr lang="en-IN" sz="1800" b="0" strike="noStrike" spc="-1">
                          <a:solidFill>
                            <a:srgbClr val="000000"/>
                          </a:solidFill>
                          <a:uFill>
                            <a:solidFill>
                              <a:srgbClr val="FFFFFF"/>
                            </a:solidFill>
                          </a:uFill>
                          <a:latin typeface="Century Gothic"/>
                        </a:rPr>
                        <a:t># Images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 Cores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Match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Reconstruction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Largest Component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0"/>
                  </a:ext>
                </a:extLst>
              </a:tr>
              <a:tr h="0">
                <a:tc>
                  <a:txBody>
                    <a:bodyPr/>
                    <a:lstStyle/>
                    <a:p>
                      <a:pPr>
                        <a:lnSpc>
                          <a:spcPct val="100000"/>
                        </a:lnSpc>
                      </a:pPr>
                      <a:r>
                        <a:rPr lang="en-IN" sz="1800" b="0" strike="noStrike" spc="-1">
                          <a:solidFill>
                            <a:srgbClr val="000000"/>
                          </a:solidFill>
                          <a:uFill>
                            <a:solidFill>
                              <a:srgbClr val="FFFFFF"/>
                            </a:solidFill>
                          </a:uFill>
                          <a:latin typeface="Century Gothic"/>
                        </a:rPr>
                        <a:t>150,000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496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13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8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2,106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1"/>
                  </a:ext>
                </a:extLst>
              </a:tr>
            </a:tbl>
          </a:graphicData>
        </a:graphic>
      </p:graphicFrame>
      <p:pic>
        <p:nvPicPr>
          <p:cNvPr id="147" name="Picture 5"/>
          <p:cNvPicPr/>
          <p:nvPr/>
        </p:nvPicPr>
        <p:blipFill>
          <a:blip r:embed="rId2"/>
          <a:stretch/>
        </p:blipFill>
        <p:spPr>
          <a:xfrm>
            <a:off x="711720" y="2761560"/>
            <a:ext cx="3168360" cy="2112120"/>
          </a:xfrm>
          <a:prstGeom prst="rect">
            <a:avLst/>
          </a:prstGeom>
          <a:ln>
            <a:noFill/>
          </a:ln>
        </p:spPr>
      </p:pic>
      <p:pic>
        <p:nvPicPr>
          <p:cNvPr id="148" name="Picture 7"/>
          <p:cNvPicPr/>
          <p:nvPr/>
        </p:nvPicPr>
        <p:blipFill>
          <a:blip r:embed="rId3"/>
          <a:stretch/>
        </p:blipFill>
        <p:spPr>
          <a:xfrm>
            <a:off x="6440040" y="2731320"/>
            <a:ext cx="3168360" cy="2386800"/>
          </a:xfrm>
          <a:prstGeom prst="rect">
            <a:avLst/>
          </a:prstGeom>
          <a:ln>
            <a:noFill/>
          </a:ln>
        </p:spPr>
      </p:pic>
      <p:pic>
        <p:nvPicPr>
          <p:cNvPr id="149" name="Picture 9"/>
          <p:cNvPicPr/>
          <p:nvPr/>
        </p:nvPicPr>
        <p:blipFill>
          <a:blip r:embed="rId4"/>
          <a:stretch/>
        </p:blipFill>
        <p:spPr>
          <a:xfrm>
            <a:off x="1445760" y="5245920"/>
            <a:ext cx="2183400" cy="1455480"/>
          </a:xfrm>
          <a:prstGeom prst="rect">
            <a:avLst/>
          </a:prstGeom>
          <a:ln>
            <a:noFill/>
          </a:ln>
        </p:spPr>
      </p:pic>
      <p:pic>
        <p:nvPicPr>
          <p:cNvPr id="150" name="Picture 11"/>
          <p:cNvPicPr/>
          <p:nvPr/>
        </p:nvPicPr>
        <p:blipFill>
          <a:blip r:embed="rId5"/>
          <a:stretch/>
        </p:blipFill>
        <p:spPr>
          <a:xfrm>
            <a:off x="6440040" y="5167440"/>
            <a:ext cx="2183400" cy="16448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Trevi Fountain</a:t>
            </a:r>
            <a:endParaRPr lang="en-US" sz="1800" b="0" strike="noStrike" spc="-1">
              <a:solidFill>
                <a:srgbClr val="FFFFFF"/>
              </a:solidFill>
              <a:uFill>
                <a:solidFill>
                  <a:srgbClr val="FFFFFF"/>
                </a:solidFill>
              </a:uFill>
              <a:latin typeface="Century Gothic"/>
            </a:endParaRPr>
          </a:p>
        </p:txBody>
      </p:sp>
      <p:pic>
        <p:nvPicPr>
          <p:cNvPr id="152" name="Online Media 5"/>
          <p:cNvPicPr/>
          <p:nvPr/>
        </p:nvPicPr>
        <p:blipFill>
          <a:blip r:embed="rId2"/>
          <a:stretch/>
        </p:blipFill>
        <p:spPr>
          <a:xfrm>
            <a:off x="3290760" y="2865600"/>
            <a:ext cx="4571640" cy="257148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Venice: Largest image collection so far experimented</a:t>
            </a:r>
            <a:endParaRPr lang="en-US" sz="1800" b="0" strike="noStrike" spc="-1">
              <a:solidFill>
                <a:srgbClr val="FFFFFF"/>
              </a:solidFill>
              <a:uFill>
                <a:solidFill>
                  <a:srgbClr val="FFFFFF"/>
                </a:solidFill>
              </a:uFill>
              <a:latin typeface="Century Gothic"/>
            </a:endParaRPr>
          </a:p>
        </p:txBody>
      </p:sp>
      <p:graphicFrame>
        <p:nvGraphicFramePr>
          <p:cNvPr id="154" name="Table 2"/>
          <p:cNvGraphicFramePr/>
          <p:nvPr/>
        </p:nvGraphicFramePr>
        <p:xfrm>
          <a:off x="838080" y="1887480"/>
          <a:ext cx="10515600" cy="100584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0">
                <a:tc>
                  <a:txBody>
                    <a:bodyPr/>
                    <a:lstStyle/>
                    <a:p>
                      <a:pPr>
                        <a:lnSpc>
                          <a:spcPct val="100000"/>
                        </a:lnSpc>
                      </a:pPr>
                      <a:r>
                        <a:rPr lang="en-IN" sz="1800" b="0" strike="noStrike" spc="-1">
                          <a:solidFill>
                            <a:srgbClr val="000000"/>
                          </a:solidFill>
                          <a:uFill>
                            <a:solidFill>
                              <a:srgbClr val="FFFFFF"/>
                            </a:solidFill>
                          </a:uFill>
                          <a:latin typeface="Century Gothic"/>
                        </a:rPr>
                        <a:t># Images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 Cores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Match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Reconstruction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Largest Component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0"/>
                  </a:ext>
                </a:extLst>
              </a:tr>
              <a:tr h="0">
                <a:tc>
                  <a:txBody>
                    <a:bodyPr/>
                    <a:lstStyle/>
                    <a:p>
                      <a:pPr>
                        <a:lnSpc>
                          <a:spcPct val="100000"/>
                        </a:lnSpc>
                      </a:pPr>
                      <a:r>
                        <a:rPr lang="en-IN" sz="1800" b="0" strike="noStrike" spc="-1">
                          <a:solidFill>
                            <a:srgbClr val="000000"/>
                          </a:solidFill>
                          <a:uFill>
                            <a:solidFill>
                              <a:srgbClr val="FFFFFF"/>
                            </a:solidFill>
                          </a:uFill>
                          <a:latin typeface="Century Gothic"/>
                        </a:rPr>
                        <a:t>250,000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496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27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38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14,079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1"/>
                  </a:ext>
                </a:extLst>
              </a:tr>
            </a:tbl>
          </a:graphicData>
        </a:graphic>
      </p:graphicFrame>
      <p:pic>
        <p:nvPicPr>
          <p:cNvPr id="155" name="Picture 5"/>
          <p:cNvPicPr/>
          <p:nvPr/>
        </p:nvPicPr>
        <p:blipFill>
          <a:blip r:embed="rId2"/>
          <a:stretch/>
        </p:blipFill>
        <p:spPr>
          <a:xfrm>
            <a:off x="838080" y="3049200"/>
            <a:ext cx="2959560" cy="2229480"/>
          </a:xfrm>
          <a:prstGeom prst="rect">
            <a:avLst/>
          </a:prstGeom>
          <a:ln>
            <a:noFill/>
          </a:ln>
        </p:spPr>
      </p:pic>
      <p:pic>
        <p:nvPicPr>
          <p:cNvPr id="156" name="Picture 7"/>
          <p:cNvPicPr/>
          <p:nvPr/>
        </p:nvPicPr>
        <p:blipFill>
          <a:blip r:embed="rId3"/>
          <a:stretch/>
        </p:blipFill>
        <p:spPr>
          <a:xfrm>
            <a:off x="4167360" y="3080880"/>
            <a:ext cx="2959560" cy="2229480"/>
          </a:xfrm>
          <a:prstGeom prst="rect">
            <a:avLst/>
          </a:prstGeom>
          <a:ln>
            <a:noFill/>
          </a:ln>
        </p:spPr>
      </p:pic>
      <p:pic>
        <p:nvPicPr>
          <p:cNvPr id="157" name="Picture 9"/>
          <p:cNvPicPr/>
          <p:nvPr/>
        </p:nvPicPr>
        <p:blipFill>
          <a:blip r:embed="rId4"/>
          <a:stretch/>
        </p:blipFill>
        <p:spPr>
          <a:xfrm>
            <a:off x="7496640" y="3189600"/>
            <a:ext cx="1904760" cy="1434600"/>
          </a:xfrm>
          <a:prstGeom prst="rect">
            <a:avLst/>
          </a:prstGeom>
          <a:ln>
            <a:noFill/>
          </a:ln>
        </p:spPr>
      </p:pic>
      <p:pic>
        <p:nvPicPr>
          <p:cNvPr id="158" name="Picture 11"/>
          <p:cNvPicPr/>
          <p:nvPr/>
        </p:nvPicPr>
        <p:blipFill>
          <a:blip r:embed="rId5"/>
          <a:stretch/>
        </p:blipFill>
        <p:spPr>
          <a:xfrm>
            <a:off x="9689760" y="3129840"/>
            <a:ext cx="1928160" cy="14526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Grand canal</a:t>
            </a:r>
            <a:endParaRPr lang="en-US" sz="1800" b="0" strike="noStrike" spc="-1">
              <a:solidFill>
                <a:srgbClr val="FFFFFF"/>
              </a:solidFill>
              <a:uFill>
                <a:solidFill>
                  <a:srgbClr val="FFFFFF"/>
                </a:solidFill>
              </a:uFill>
              <a:latin typeface="Century Gothic"/>
            </a:endParaRPr>
          </a:p>
        </p:txBody>
      </p:sp>
      <p:pic>
        <p:nvPicPr>
          <p:cNvPr id="160" name="Online Media 3"/>
          <p:cNvPicPr/>
          <p:nvPr/>
        </p:nvPicPr>
        <p:blipFill>
          <a:blip r:embed="rId2"/>
          <a:stretch/>
        </p:blipFill>
        <p:spPr>
          <a:xfrm>
            <a:off x="3290760" y="2865600"/>
            <a:ext cx="4571640" cy="25714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Pipeline</a:t>
            </a:r>
            <a:endParaRPr lang="en-US" sz="1800" b="0" strike="noStrike" spc="-1">
              <a:solidFill>
                <a:srgbClr val="FFFFFF"/>
              </a:solidFill>
              <a:uFill>
                <a:solidFill>
                  <a:srgbClr val="FFFFFF"/>
                </a:solidFill>
              </a:uFill>
              <a:latin typeface="Century Gothic"/>
            </a:endParaRPr>
          </a:p>
        </p:txBody>
      </p:sp>
      <p:sp>
        <p:nvSpPr>
          <p:cNvPr id="95"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Pre-processing/ Feature extraction</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Image matching</a:t>
            </a:r>
          </a:p>
          <a:p>
            <a:pPr marL="857160" lvl="1" indent="-456840">
              <a:lnSpc>
                <a:spcPct val="100000"/>
              </a:lnSpc>
              <a:buClr>
                <a:srgbClr val="8AD0D6"/>
              </a:buClr>
              <a:buSzPct val="80000"/>
              <a:buFont typeface="Wingdings 3" charset="2"/>
              <a:buAutoNum type="arabicPeriod"/>
            </a:pPr>
            <a:r>
              <a:rPr lang="en-US" sz="1800" b="0" strike="noStrike" spc="-1" dirty="0">
                <a:solidFill>
                  <a:srgbClr val="FFFFFF"/>
                </a:solidFill>
                <a:uFill>
                  <a:solidFill>
                    <a:srgbClr val="FFFFFF"/>
                  </a:solidFill>
                </a:uFill>
                <a:latin typeface="Century Gothic"/>
              </a:rPr>
              <a:t>Vocabulary tree proposals</a:t>
            </a:r>
            <a:endParaRPr lang="en-US" sz="1600" b="0" strike="noStrike" spc="-1" dirty="0">
              <a:solidFill>
                <a:srgbClr val="FFFFFF"/>
              </a:solidFill>
              <a:uFill>
                <a:solidFill>
                  <a:srgbClr val="FFFFFF"/>
                </a:solidFill>
              </a:uFill>
              <a:latin typeface="Century Gothic"/>
            </a:endParaRPr>
          </a:p>
          <a:p>
            <a:pPr marL="857160" lvl="1" indent="-456840">
              <a:lnSpc>
                <a:spcPct val="100000"/>
              </a:lnSpc>
              <a:buClr>
                <a:srgbClr val="8AD0D6"/>
              </a:buClr>
              <a:buSzPct val="80000"/>
              <a:buFont typeface="Wingdings 3" charset="2"/>
              <a:buAutoNum type="arabicPeriod"/>
            </a:pPr>
            <a:r>
              <a:rPr lang="en-US" sz="1800" b="0" strike="noStrike" spc="-1" dirty="0">
                <a:solidFill>
                  <a:srgbClr val="FFFFFF"/>
                </a:solidFill>
                <a:uFill>
                  <a:solidFill>
                    <a:srgbClr val="FFFFFF"/>
                  </a:solidFill>
                </a:uFill>
                <a:latin typeface="Century Gothic"/>
              </a:rPr>
              <a:t>Verification and detailed matching</a:t>
            </a:r>
            <a:endParaRPr lang="en-US" sz="1600" b="0" strike="noStrike" spc="-1" dirty="0">
              <a:solidFill>
                <a:srgbClr val="FFFFFF"/>
              </a:solidFill>
              <a:uFill>
                <a:solidFill>
                  <a:srgbClr val="FFFFFF"/>
                </a:solidFill>
              </a:uFill>
              <a:latin typeface="Century Gothic"/>
            </a:endParaRPr>
          </a:p>
          <a:p>
            <a:pPr marL="857160" lvl="1" indent="-456840">
              <a:lnSpc>
                <a:spcPct val="100000"/>
              </a:lnSpc>
              <a:buClr>
                <a:srgbClr val="8AD0D6"/>
              </a:buClr>
              <a:buSzPct val="80000"/>
              <a:buFont typeface="Wingdings 3" charset="2"/>
              <a:buAutoNum type="arabicPeriod"/>
            </a:pPr>
            <a:r>
              <a:rPr lang="en-US" sz="1800" b="0" strike="noStrike" spc="-1" dirty="0">
                <a:solidFill>
                  <a:srgbClr val="FFFFFF"/>
                </a:solidFill>
                <a:uFill>
                  <a:solidFill>
                    <a:srgbClr val="FFFFFF"/>
                  </a:solidFill>
                </a:uFill>
                <a:latin typeface="Century Gothic"/>
              </a:rPr>
              <a:t>Merging components</a:t>
            </a:r>
            <a:endParaRPr lang="en-US" sz="1600" b="0" strike="noStrike" spc="-1" dirty="0">
              <a:solidFill>
                <a:srgbClr val="FFFFFF"/>
              </a:solidFill>
              <a:uFill>
                <a:solidFill>
                  <a:srgbClr val="FFFFFF"/>
                </a:solidFill>
              </a:uFill>
              <a:latin typeface="Century Gothic"/>
            </a:endParaRPr>
          </a:p>
          <a:p>
            <a:pPr marL="857160" lvl="1" indent="-456840">
              <a:lnSpc>
                <a:spcPct val="100000"/>
              </a:lnSpc>
              <a:buClr>
                <a:srgbClr val="8AD0D6"/>
              </a:buClr>
              <a:buSzPct val="80000"/>
              <a:buFont typeface="Wingdings 3" charset="2"/>
              <a:buAutoNum type="arabicPeriod"/>
            </a:pPr>
            <a:r>
              <a:rPr lang="en-US" sz="1800" b="0" strike="noStrike" spc="-1" dirty="0">
                <a:solidFill>
                  <a:srgbClr val="FFFFFF"/>
                </a:solidFill>
                <a:uFill>
                  <a:solidFill>
                    <a:srgbClr val="FFFFFF"/>
                  </a:solidFill>
                </a:uFill>
                <a:latin typeface="Century Gothic"/>
              </a:rPr>
              <a:t>Query expansion</a:t>
            </a:r>
            <a:endParaRPr lang="en-US" sz="16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Track generation </a:t>
            </a:r>
          </a:p>
          <a:p>
            <a:pPr marL="343080" indent="-342720">
              <a:lnSpc>
                <a:spcPct val="100000"/>
              </a:lnSpc>
              <a:buClr>
                <a:srgbClr val="8AD0D6"/>
              </a:buClr>
              <a:buSzPct val="80000"/>
              <a:buFont typeface="Wingdings 3" charset="2"/>
              <a:buChar char=""/>
            </a:pPr>
            <a:r>
              <a:rPr lang="en-US" sz="2000" b="0" strike="noStrike" spc="-1" dirty="0">
                <a:solidFill>
                  <a:srgbClr val="FFFFFF"/>
                </a:solidFill>
                <a:uFill>
                  <a:solidFill>
                    <a:srgbClr val="FFFFFF"/>
                  </a:solidFill>
                </a:uFill>
                <a:latin typeface="Century Gothic"/>
              </a:rPr>
              <a:t>Geometric </a:t>
            </a:r>
            <a:r>
              <a:rPr lang="en-US" sz="2000" b="0" strike="noStrike" spc="-1">
                <a:solidFill>
                  <a:srgbClr val="FFFFFF"/>
                </a:solidFill>
                <a:uFill>
                  <a:solidFill>
                    <a:srgbClr val="FFFFFF"/>
                  </a:solidFill>
                </a:uFill>
                <a:latin typeface="Century Gothic"/>
              </a:rPr>
              <a:t>estimation: Bundle </a:t>
            </a:r>
            <a:r>
              <a:rPr lang="en-US" sz="2000" b="0" strike="noStrike" spc="-1" dirty="0">
                <a:solidFill>
                  <a:srgbClr val="FFFFFF"/>
                </a:solidFill>
                <a:uFill>
                  <a:solidFill>
                    <a:srgbClr val="FFFFFF"/>
                  </a:solidFill>
                </a:uFill>
                <a:latin typeface="Century Gothic"/>
              </a:rPr>
              <a:t>Adjustment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Results: Dubrovnik</a:t>
            </a:r>
            <a:endParaRPr lang="en-US" sz="1800" b="0" strike="noStrike" spc="-1">
              <a:solidFill>
                <a:srgbClr val="FFFFFF"/>
              </a:solidFill>
              <a:uFill>
                <a:solidFill>
                  <a:srgbClr val="FFFFFF"/>
                </a:solidFill>
              </a:uFill>
              <a:latin typeface="Century Gothic"/>
            </a:endParaRPr>
          </a:p>
        </p:txBody>
      </p:sp>
      <p:graphicFrame>
        <p:nvGraphicFramePr>
          <p:cNvPr id="162" name="Table 2"/>
          <p:cNvGraphicFramePr/>
          <p:nvPr/>
        </p:nvGraphicFramePr>
        <p:xfrm>
          <a:off x="838080" y="1690560"/>
          <a:ext cx="10515600" cy="100584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0">
                <a:tc>
                  <a:txBody>
                    <a:bodyPr/>
                    <a:lstStyle/>
                    <a:p>
                      <a:pPr>
                        <a:lnSpc>
                          <a:spcPct val="100000"/>
                        </a:lnSpc>
                      </a:pPr>
                      <a:r>
                        <a:rPr lang="en-IN" sz="1800" b="0" strike="noStrike" spc="-1">
                          <a:solidFill>
                            <a:srgbClr val="000000"/>
                          </a:solidFill>
                          <a:uFill>
                            <a:solidFill>
                              <a:srgbClr val="FFFFFF"/>
                            </a:solidFill>
                          </a:uFill>
                          <a:latin typeface="Century Gothic"/>
                        </a:rPr>
                        <a:t># Images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 Cores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Match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Reconstruction Time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Largest Component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0"/>
                  </a:ext>
                </a:extLst>
              </a:tr>
              <a:tr h="0">
                <a:tc>
                  <a:txBody>
                    <a:bodyPr/>
                    <a:lstStyle/>
                    <a:p>
                      <a:pPr>
                        <a:lnSpc>
                          <a:spcPct val="100000"/>
                        </a:lnSpc>
                      </a:pPr>
                      <a:r>
                        <a:rPr lang="en-IN" sz="1800" b="0" strike="noStrike" spc="-1">
                          <a:solidFill>
                            <a:srgbClr val="000000"/>
                          </a:solidFill>
                          <a:uFill>
                            <a:solidFill>
                              <a:srgbClr val="FFFFFF"/>
                            </a:solidFill>
                          </a:uFill>
                          <a:latin typeface="Century Gothic"/>
                        </a:rPr>
                        <a:t>57,845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352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5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17.5 Hours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tc>
                  <a:txBody>
                    <a:bodyPr/>
                    <a:lstStyle/>
                    <a:p>
                      <a:pPr>
                        <a:lnSpc>
                          <a:spcPct val="100000"/>
                        </a:lnSpc>
                      </a:pPr>
                      <a:r>
                        <a:rPr lang="en-IN" sz="1800" b="0" strike="noStrike" spc="-1">
                          <a:solidFill>
                            <a:srgbClr val="000000"/>
                          </a:solidFill>
                          <a:uFill>
                            <a:solidFill>
                              <a:srgbClr val="FFFFFF"/>
                            </a:solidFill>
                          </a:uFill>
                          <a:latin typeface="Century Gothic"/>
                        </a:rPr>
                        <a:t>4585 </a:t>
                      </a:r>
                      <a:endParaRPr lang="en-IN" sz="1800" b="0" strike="noStrike" spc="-1">
                        <a:solidFill>
                          <a:srgbClr val="000000"/>
                        </a:solidFill>
                        <a:uFill>
                          <a:solidFill>
                            <a:srgbClr val="FFFFFF"/>
                          </a:solidFill>
                        </a:uFill>
                        <a:latin typeface="Arial"/>
                      </a:endParaRPr>
                    </a:p>
                  </a:txBody>
                  <a:tcPr marL="47520" marR="47520">
                    <a:lnL w="9360">
                      <a:solidFill>
                        <a:srgbClr val="808080"/>
                      </a:solidFill>
                    </a:lnL>
                    <a:lnR w="9360">
                      <a:solidFill>
                        <a:srgbClr val="808080"/>
                      </a:solidFill>
                    </a:lnR>
                    <a:lnT w="9360">
                      <a:solidFill>
                        <a:srgbClr val="808080"/>
                      </a:solidFill>
                    </a:lnT>
                    <a:lnB w="9360">
                      <a:solidFill>
                        <a:srgbClr val="808080"/>
                      </a:solidFill>
                    </a:lnB>
                    <a:solidFill>
                      <a:srgbClr val="F1E7E7"/>
                    </a:solidFill>
                  </a:tcPr>
                </a:tc>
                <a:extLst>
                  <a:ext uri="{0D108BD9-81ED-4DB2-BD59-A6C34878D82A}">
                    <a16:rowId xmlns:a16="http://schemas.microsoft.com/office/drawing/2014/main" val="10001"/>
                  </a:ext>
                </a:extLst>
              </a:tr>
            </a:tbl>
          </a:graphicData>
        </a:graphic>
      </p:graphicFrame>
      <p:pic>
        <p:nvPicPr>
          <p:cNvPr id="163" name="Picture 5"/>
          <p:cNvPicPr/>
          <p:nvPr/>
        </p:nvPicPr>
        <p:blipFill>
          <a:blip r:embed="rId2"/>
          <a:stretch/>
        </p:blipFill>
        <p:spPr>
          <a:xfrm>
            <a:off x="1002240" y="2739240"/>
            <a:ext cx="2837880" cy="3783960"/>
          </a:xfrm>
          <a:prstGeom prst="rect">
            <a:avLst/>
          </a:prstGeom>
          <a:ln>
            <a:noFill/>
          </a:ln>
        </p:spPr>
      </p:pic>
      <p:pic>
        <p:nvPicPr>
          <p:cNvPr id="164" name="Picture 7"/>
          <p:cNvPicPr/>
          <p:nvPr/>
        </p:nvPicPr>
        <p:blipFill>
          <a:blip r:embed="rId3"/>
          <a:stretch/>
        </p:blipFill>
        <p:spPr>
          <a:xfrm>
            <a:off x="5145868" y="2837106"/>
            <a:ext cx="4796640" cy="36133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Few Observations:</a:t>
            </a:r>
            <a:endParaRPr lang="en-US" sz="1800" b="0" strike="noStrike" spc="-1">
              <a:solidFill>
                <a:srgbClr val="FFFFFF"/>
              </a:solidFill>
              <a:uFill>
                <a:solidFill>
                  <a:srgbClr val="FFFFFF"/>
                </a:solidFill>
              </a:uFill>
              <a:latin typeface="Century Gothic"/>
            </a:endParaRPr>
          </a:p>
        </p:txBody>
      </p:sp>
      <p:sp>
        <p:nvSpPr>
          <p:cNvPr id="166"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Same vocabulary tree used in all experiments - trained off-line on 1,918,101 features extracted from 20,000 images of Rome.</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Tree with a branching factor of 10 and a total of 136,091 vertices was trained. For each image, vocabulary tree used to ﬁnd the top 20 matching images. The top k1 = 10matches were used in the ﬁrst veriﬁcation stage, and the next k2 = 10 matches were used in the second component matching stage.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Four rounds of query expansion were done after which it was found to converge. </a:t>
            </a:r>
          </a:p>
          <a:p>
            <a:pPr>
              <a:lnSpc>
                <a:spcPct val="100000"/>
              </a:lnSpc>
            </a:pPr>
            <a:endParaRPr lang="en-US" sz="2000" b="0" strike="noStrike" spc="-1">
              <a:solidFill>
                <a:srgbClr val="FFFFFF"/>
              </a:solidFill>
              <a:uFill>
                <a:solidFill>
                  <a:srgbClr val="FFFFFF"/>
                </a:solidFill>
              </a:uFill>
              <a:latin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68"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SfM time for Dubrovnik is much more than for Rome, and is almost the same as Venice, both which is are much larger data sets. The reason lies in how the datasets are structured.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Rome and Venice data sets: essentially a collection of landmarks, which at large scale have a simple geometry and visibility structure. However, the largest connected component in Dubrovnik on the other hand captures the entire old city. With its narrow alley ways, complex visibility and widely varying view points, it is a much more complicated reconstruction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Limitations and Future work</a:t>
            </a:r>
            <a:endParaRPr lang="en-US" sz="1800" b="0" strike="noStrike" spc="-1">
              <a:solidFill>
                <a:srgbClr val="FFFFFF"/>
              </a:solidFill>
              <a:uFill>
                <a:solidFill>
                  <a:srgbClr val="FFFFFF"/>
                </a:solidFill>
              </a:uFill>
              <a:latin typeface="Century Gothic"/>
            </a:endParaRPr>
          </a:p>
        </p:txBody>
      </p:sp>
      <p:sp>
        <p:nvSpPr>
          <p:cNvPr id="170"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 track generation, skeletal sets, and reconstruction algorithms are all operating on the level of connected components. This means that the largest few components completely dominate these stages.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Reconstruction uses multi threading(single set of code used by several processors at different stages of execution) when solving BA problem, useful but not a scalable solution – can take too much time and memory depending on the connectivity pattern of the match graph.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The key reason reconstruction of these large image collections is possible is the large amount of redundancy present in Internet collections, which the skeletal sets algorithm exploits.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46200" y="452880"/>
            <a:ext cx="9404280" cy="1400040"/>
          </a:xfrm>
          <a:prstGeom prst="rect">
            <a:avLst/>
          </a:prstGeom>
          <a:noFill/>
          <a:ln>
            <a:noFill/>
          </a:ln>
        </p:spPr>
        <p:txBody>
          <a:bodyPr/>
          <a:lstStyle/>
          <a:p>
            <a:endParaRPr lang="en-US" sz="1800" b="0" strike="noStrike" spc="-1">
              <a:solidFill>
                <a:srgbClr val="FFFFFF"/>
              </a:solidFill>
              <a:uFill>
                <a:solidFill>
                  <a:srgbClr val="FFFFFF"/>
                </a:solidFill>
              </a:uFill>
              <a:latin typeface="Century Gothic"/>
            </a:endParaRPr>
          </a:p>
        </p:txBody>
      </p:sp>
      <p:sp>
        <p:nvSpPr>
          <p:cNvPr id="172"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Current Work: ways of parallelizing all three of these steps, with particular emphasis on the SfM system.</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Algorithm is designed with batch operation in mind. A more challenging problem is to start with the output of this system and to add more images as they become available. </a:t>
            </a:r>
          </a:p>
          <a:p>
            <a:pPr>
              <a:lnSpc>
                <a:spcPct val="100000"/>
              </a:lnSpc>
            </a:pPr>
            <a:endParaRPr lang="en-US" sz="2000" b="0" strike="noStrike" spc="-1">
              <a:solidFill>
                <a:srgbClr val="FFFFFF"/>
              </a:solidFill>
              <a:uFill>
                <a:solidFill>
                  <a:srgbClr val="FFFFFF"/>
                </a:solidFill>
              </a:uFill>
              <a:latin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References</a:t>
            </a:r>
            <a:endParaRPr lang="en-US" sz="1800" b="0" strike="noStrike" spc="-1">
              <a:solidFill>
                <a:srgbClr val="FFFFFF"/>
              </a:solidFill>
              <a:uFill>
                <a:solidFill>
                  <a:srgbClr val="FFFFFF"/>
                </a:solidFill>
              </a:uFill>
              <a:latin typeface="Century Gothic"/>
            </a:endParaRPr>
          </a:p>
        </p:txBody>
      </p:sp>
      <p:sp>
        <p:nvSpPr>
          <p:cNvPr id="174"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1. Paper: Building Rome in a Day, Sameer Agarwal, Noah Snavely, Ian Simon, Steven M. Seitz, Richard Szeliski</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2. Website: </a:t>
            </a:r>
            <a:r>
              <a:rPr lang="en-US" sz="2000" b="0" u="sng" strike="noStrike" spc="-1">
                <a:solidFill>
                  <a:srgbClr val="58C1BA"/>
                </a:solidFill>
                <a:uFill>
                  <a:solidFill>
                    <a:srgbClr val="FFFFFF"/>
                  </a:solidFill>
                </a:uFill>
                <a:latin typeface="Century Gothic"/>
                <a:hlinkClick r:id="rId2"/>
              </a:rPr>
              <a:t>http://grail.cs.washington.edu/rome/</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3. </a:t>
            </a:r>
            <a:r>
              <a:rPr lang="en-US" sz="2000" b="0" u="sng" strike="noStrike" spc="-1">
                <a:solidFill>
                  <a:srgbClr val="58C1BA"/>
                </a:solidFill>
                <a:uFill>
                  <a:solidFill>
                    <a:srgbClr val="FFFFFF"/>
                  </a:solidFill>
                </a:uFill>
                <a:latin typeface="Century Gothic"/>
                <a:hlinkClick r:id="rId3"/>
              </a:rPr>
              <a:t>https://en.wikipedia.org/wiki/Levenberg–Marquardt_algorithm</a:t>
            </a:r>
            <a:endParaRPr lang="en-US" sz="2000" b="0" strike="noStrike" spc="-1">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4. http://ananth.in/docs/lmtut.pdf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46200" y="452880"/>
            <a:ext cx="9404280" cy="1400040"/>
          </a:xfrm>
          <a:prstGeom prst="rect">
            <a:avLst/>
          </a:prstGeom>
          <a:noFill/>
          <a:ln>
            <a:noFill/>
          </a:ln>
        </p:spPr>
        <p:txBody>
          <a:bodyPr/>
          <a:lstStyle/>
          <a:p>
            <a:pPr>
              <a:lnSpc>
                <a:spcPct val="100000"/>
              </a:lnSpc>
            </a:pPr>
            <a:r>
              <a:rPr lang="en-US" sz="3800" b="0" strike="noStrike" spc="-1">
                <a:solidFill>
                  <a:srgbClr val="EBEBEB"/>
                </a:solidFill>
                <a:uFill>
                  <a:solidFill>
                    <a:srgbClr val="FFFFFF"/>
                  </a:solidFill>
                </a:uFill>
                <a:latin typeface="Century Gothic"/>
              </a:rPr>
              <a:t>Pre-processing and feature extraction</a:t>
            </a:r>
            <a:endParaRPr lang="en-US" sz="1800" b="0" strike="noStrike" spc="-1">
              <a:solidFill>
                <a:srgbClr val="FFFFFF"/>
              </a:solidFill>
              <a:uFill>
                <a:solidFill>
                  <a:srgbClr val="FFFFFF"/>
                </a:solidFill>
              </a:uFill>
              <a:latin typeface="Century Gothic"/>
            </a:endParaRPr>
          </a:p>
        </p:txBody>
      </p:sp>
      <p:sp>
        <p:nvSpPr>
          <p:cNvPr id="97" name="TextShape 2"/>
          <p:cNvSpPr txBox="1"/>
          <p:nvPr/>
        </p:nvSpPr>
        <p:spPr>
          <a:xfrm>
            <a:off x="1103400" y="2053080"/>
            <a:ext cx="906120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Cluster of nodes (computers) with a  master node is used.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Images distributed to each node based on demand.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Valid image files are identified. Images larger than 2 Mega pixels are down sampled, scaling focal lengths, if present, accordingly.</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SIFT features are extracted and stored with the corresponding images in each node.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Image matching</a:t>
            </a:r>
            <a:endParaRPr lang="en-US" sz="1800" b="0" strike="noStrike" spc="-1">
              <a:solidFill>
                <a:srgbClr val="FFFFFF"/>
              </a:solidFill>
              <a:uFill>
                <a:solidFill>
                  <a:srgbClr val="FFFFFF"/>
                </a:solidFill>
              </a:u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Photometric matching of interest points and geometric verification using a robust estimate of the fundamental matrix.</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SIFT features of one image inserted in a k-d tree and other image used as query.</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Matches verified using RANSAC estimation of fundamental matrix.</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Impractical to match all pairs of images  in the corpus, as a majority don't match. Also requires lots of network transfers.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Multi-stage matching scheme is used which maximizes parallelism.</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Vocabulary tree proposals</a:t>
            </a:r>
            <a:endParaRPr lang="en-US" sz="1800" b="0" strike="noStrike" spc="-1">
              <a:solidFill>
                <a:srgbClr val="FFFFFF"/>
              </a:solidFill>
              <a:uFill>
                <a:solidFill>
                  <a:srgbClr val="FFFFFF"/>
                </a:solidFill>
              </a:uFill>
              <a:latin typeface="Century Gothic"/>
            </a:endParaRPr>
          </a:p>
        </p:txBody>
      </p:sp>
      <p:sp>
        <p:nvSpPr>
          <p:cNvPr id="104"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A TF vector is obtained for each image and a document frequency vector (DF) for the corpus.</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Aggregating these vectors, TFIDF matrices obtained for each node.</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Matrices are broadcast across all nodes so that for each image, top scoring k</a:t>
            </a:r>
            <a:r>
              <a:rPr lang="en-US" sz="2000" b="0" strike="noStrike" spc="-1" baseline="-33000">
                <a:solidFill>
                  <a:srgbClr val="FFFFFF"/>
                </a:solidFill>
                <a:uFill>
                  <a:solidFill>
                    <a:srgbClr val="FFFFFF"/>
                  </a:solidFill>
                </a:uFill>
                <a:latin typeface="Century Gothic"/>
              </a:rPr>
              <a:t>1</a:t>
            </a:r>
            <a:r>
              <a:rPr lang="en-US" sz="2000" b="0" strike="noStrike" spc="-1">
                <a:solidFill>
                  <a:srgbClr val="FFFFFF"/>
                </a:solidFill>
                <a:uFill>
                  <a:solidFill>
                    <a:srgbClr val="FFFFFF"/>
                  </a:solidFill>
                </a:uFill>
                <a:latin typeface="Century Gothic"/>
              </a:rPr>
              <a:t>+k</a:t>
            </a:r>
            <a:r>
              <a:rPr lang="en-US" sz="2000" b="0" strike="noStrike" spc="-1" baseline="-33000">
                <a:solidFill>
                  <a:srgbClr val="FFFFFF"/>
                </a:solidFill>
                <a:uFill>
                  <a:solidFill>
                    <a:srgbClr val="FFFFFF"/>
                  </a:solidFill>
                </a:uFill>
                <a:latin typeface="Century Gothic"/>
              </a:rPr>
              <a:t>2</a:t>
            </a:r>
            <a:r>
              <a:rPr lang="en-US" sz="2000" b="0" strike="noStrike" spc="-1">
                <a:solidFill>
                  <a:srgbClr val="FFFFFF"/>
                </a:solidFill>
                <a:uFill>
                  <a:solidFill>
                    <a:srgbClr val="FFFFFF"/>
                  </a:solidFill>
                </a:uFill>
                <a:latin typeface="Century Gothic"/>
              </a:rPr>
              <a:t> images are identified.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k</a:t>
            </a:r>
            <a:r>
              <a:rPr lang="en-US" sz="2000" b="0" strike="noStrike" spc="-1" baseline="-33000">
                <a:solidFill>
                  <a:srgbClr val="FFFFFF"/>
                </a:solidFill>
                <a:uFill>
                  <a:solidFill>
                    <a:srgbClr val="FFFFFF"/>
                  </a:solidFill>
                </a:uFill>
                <a:latin typeface="Century Gothic"/>
              </a:rPr>
              <a:t>1</a:t>
            </a:r>
            <a:r>
              <a:rPr lang="en-US" sz="2000" b="0" strike="noStrike" spc="-1">
                <a:solidFill>
                  <a:srgbClr val="FFFFFF"/>
                </a:solidFill>
                <a:uFill>
                  <a:solidFill>
                    <a:srgbClr val="FFFFFF"/>
                  </a:solidFill>
                </a:uFill>
                <a:latin typeface="Century Gothic"/>
              </a:rPr>
              <a:t> images used for initial verification stage and k</a:t>
            </a:r>
            <a:r>
              <a:rPr lang="en-US" sz="2000" b="0" strike="noStrike" spc="-1" baseline="-33000">
                <a:solidFill>
                  <a:srgbClr val="FFFFFF"/>
                </a:solidFill>
                <a:uFill>
                  <a:solidFill>
                    <a:srgbClr val="FFFFFF"/>
                  </a:solidFill>
                </a:uFill>
                <a:latin typeface="Century Gothic"/>
              </a:rPr>
              <a:t>2</a:t>
            </a:r>
            <a:r>
              <a:rPr lang="en-US" sz="2000" b="0" strike="noStrike" spc="-1">
                <a:solidFill>
                  <a:srgbClr val="FFFFFF"/>
                </a:solidFill>
                <a:uFill>
                  <a:solidFill>
                    <a:srgbClr val="FFFFFF"/>
                  </a:solidFill>
                </a:uFill>
                <a:latin typeface="Century Gothic"/>
              </a:rPr>
              <a:t> images later on for connecting components.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Vocabulary tree proposals</a:t>
            </a:r>
            <a:endParaRPr lang="en-US" sz="1800" b="0" strike="noStrike" spc="-1">
              <a:solidFill>
                <a:srgbClr val="FFFFFF"/>
              </a:solidFill>
              <a:uFill>
                <a:solidFill>
                  <a:srgbClr val="FFFFFF"/>
                </a:solidFill>
              </a:u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lstStyle/>
          <a:p>
            <a:pPr>
              <a:lnSpc>
                <a:spcPct val="100000"/>
              </a:lnSpc>
            </a:pPr>
            <a:r>
              <a:rPr lang="en-US" sz="2000" b="0" strike="noStrike" spc="-1">
                <a:solidFill>
                  <a:srgbClr val="FFFFFF"/>
                </a:solidFill>
                <a:uFill>
                  <a:solidFill>
                    <a:srgbClr val="FFFFFF"/>
                  </a:solidFill>
                </a:uFill>
                <a:latin typeface="Century Gothic"/>
              </a:rPr>
              <a:t>Feature descriptors quantized in a hierarchical k-means tree.</a:t>
            </a:r>
          </a:p>
          <a:p>
            <a:pPr>
              <a:lnSpc>
                <a:spcPct val="100000"/>
              </a:lnSpc>
            </a:pPr>
            <a:r>
              <a:rPr lang="en-US" sz="2000" b="0" strike="noStrike" spc="-1">
                <a:solidFill>
                  <a:srgbClr val="FFFFFF"/>
                </a:solidFill>
                <a:uFill>
                  <a:solidFill>
                    <a:srgbClr val="FFFFFF"/>
                  </a:solidFill>
                </a:uFill>
                <a:latin typeface="Century Gothic"/>
              </a:rPr>
              <a:t>Aggregating the quantizations for all features in the image gives a term frequency (TF) vector for the image. This can be done as follows.</a:t>
            </a:r>
          </a:p>
          <a:p>
            <a:pPr>
              <a:lnSpc>
                <a:spcPct val="100000"/>
              </a:lnSpc>
            </a:pPr>
            <a:r>
              <a:rPr lang="en-US" sz="2000" b="0" strike="noStrike" spc="-1">
                <a:solidFill>
                  <a:srgbClr val="FFFFFF"/>
                </a:solidFill>
                <a:uFill>
                  <a:solidFill>
                    <a:srgbClr val="FFFFFF"/>
                  </a:solidFill>
                </a:uFill>
                <a:latin typeface="Century Gothic"/>
              </a:rPr>
              <a:t>Assign weight w</a:t>
            </a:r>
            <a:r>
              <a:rPr lang="en-US" sz="2000" b="0" strike="noStrike" spc="-1" baseline="-25000">
                <a:solidFill>
                  <a:srgbClr val="FFFFFF"/>
                </a:solidFill>
                <a:uFill>
                  <a:solidFill>
                    <a:srgbClr val="FFFFFF"/>
                  </a:solidFill>
                </a:uFill>
                <a:latin typeface="Century Gothic"/>
              </a:rPr>
              <a:t>i</a:t>
            </a:r>
            <a:r>
              <a:rPr lang="en-US" sz="2000" b="0" strike="noStrike" spc="-1">
                <a:solidFill>
                  <a:srgbClr val="FFFFFF"/>
                </a:solidFill>
                <a:uFill>
                  <a:solidFill>
                    <a:srgbClr val="FFFFFF"/>
                  </a:solidFill>
                </a:uFill>
                <a:latin typeface="Century Gothic"/>
              </a:rPr>
              <a:t> to node i in vocabulary tree. </a:t>
            </a:r>
          </a:p>
          <a:p>
            <a:pPr>
              <a:lnSpc>
                <a:spcPct val="100000"/>
              </a:lnSpc>
            </a:pPr>
            <a:r>
              <a:rPr lang="en-US" sz="2000" b="0" strike="noStrike" spc="-1">
                <a:solidFill>
                  <a:srgbClr val="FFFFFF"/>
                </a:solidFill>
                <a:uFill>
                  <a:solidFill>
                    <a:srgbClr val="FFFFFF"/>
                  </a:solidFill>
                </a:uFill>
                <a:latin typeface="Century Gothic"/>
              </a:rPr>
              <a:t>q</a:t>
            </a:r>
            <a:r>
              <a:rPr lang="en-US" sz="2000" b="0" strike="noStrike" spc="-1" baseline="-25000">
                <a:solidFill>
                  <a:srgbClr val="FFFFFF"/>
                </a:solidFill>
                <a:uFill>
                  <a:solidFill>
                    <a:srgbClr val="FFFFFF"/>
                  </a:solidFill>
                </a:uFill>
                <a:latin typeface="Century Gothic"/>
              </a:rPr>
              <a:t>i </a:t>
            </a:r>
            <a:r>
              <a:rPr lang="en-US" sz="2000" b="0" strike="noStrike" spc="-1">
                <a:solidFill>
                  <a:srgbClr val="FFFFFF"/>
                </a:solidFill>
                <a:uFill>
                  <a:solidFill>
                    <a:srgbClr val="FFFFFF"/>
                  </a:solidFill>
                </a:uFill>
                <a:latin typeface="Century Gothic"/>
              </a:rPr>
              <a:t>= n</a:t>
            </a:r>
            <a:r>
              <a:rPr lang="en-US" sz="2000" b="0" strike="noStrike" spc="-1" baseline="-25000">
                <a:solidFill>
                  <a:srgbClr val="FFFFFF"/>
                </a:solidFill>
                <a:uFill>
                  <a:solidFill>
                    <a:srgbClr val="FFFFFF"/>
                  </a:solidFill>
                </a:uFill>
                <a:latin typeface="Century Gothic"/>
              </a:rPr>
              <a:t>i</a:t>
            </a:r>
            <a:r>
              <a:rPr lang="en-US" sz="2000" b="0" strike="noStrike" spc="-1">
                <a:solidFill>
                  <a:srgbClr val="FFFFFF"/>
                </a:solidFill>
                <a:uFill>
                  <a:solidFill>
                    <a:srgbClr val="FFFFFF"/>
                  </a:solidFill>
                </a:uFill>
                <a:latin typeface="Century Gothic"/>
              </a:rPr>
              <a:t> w</a:t>
            </a:r>
            <a:r>
              <a:rPr lang="en-US" sz="2000" b="0" strike="noStrike" spc="-1" baseline="-25000">
                <a:solidFill>
                  <a:srgbClr val="FFFFFF"/>
                </a:solidFill>
                <a:uFill>
                  <a:solidFill>
                    <a:srgbClr val="FFFFFF"/>
                  </a:solidFill>
                </a:uFill>
                <a:latin typeface="Century Gothic"/>
              </a:rPr>
              <a:t>i </a:t>
            </a:r>
            <a:r>
              <a:rPr lang="en-US" sz="2000" b="0" strike="noStrike" spc="-1">
                <a:solidFill>
                  <a:srgbClr val="FFFFFF"/>
                </a:solidFill>
                <a:uFill>
                  <a:solidFill>
                    <a:srgbClr val="FFFFFF"/>
                  </a:solidFill>
                </a:uFill>
                <a:latin typeface="Century Gothic"/>
              </a:rPr>
              <a:t>.</a:t>
            </a:r>
          </a:p>
          <a:p>
            <a:pPr>
              <a:lnSpc>
                <a:spcPct val="100000"/>
              </a:lnSpc>
            </a:pPr>
            <a:r>
              <a:rPr lang="en-US" sz="2000" b="0" strike="noStrike" spc="-1">
                <a:solidFill>
                  <a:srgbClr val="FFFFFF"/>
                </a:solidFill>
                <a:uFill>
                  <a:solidFill>
                    <a:srgbClr val="FFFFFF"/>
                  </a:solidFill>
                </a:uFill>
                <a:latin typeface="Century Gothic"/>
              </a:rPr>
              <a:t>w</a:t>
            </a:r>
            <a:r>
              <a:rPr lang="en-US" sz="2000" b="0" strike="noStrike" spc="-1" baseline="-25000">
                <a:solidFill>
                  <a:srgbClr val="FFFFFF"/>
                </a:solidFill>
                <a:uFill>
                  <a:solidFill>
                    <a:srgbClr val="FFFFFF"/>
                  </a:solidFill>
                </a:uFill>
                <a:latin typeface="Century Gothic"/>
              </a:rPr>
              <a:t>i</a:t>
            </a:r>
            <a:r>
              <a:rPr lang="en-US" sz="2000" b="0" strike="noStrike" spc="-1">
                <a:solidFill>
                  <a:srgbClr val="FFFFFF"/>
                </a:solidFill>
                <a:uFill>
                  <a:solidFill>
                    <a:srgbClr val="FFFFFF"/>
                  </a:solidFill>
                </a:uFill>
                <a:latin typeface="Century Gothic"/>
              </a:rPr>
              <a:t> is typically set by entropy weighting like</a:t>
            </a:r>
          </a:p>
          <a:p>
            <a:pPr>
              <a:lnSpc>
                <a:spcPct val="100000"/>
              </a:lnSpc>
            </a:pPr>
            <a:r>
              <a:rPr lang="en-US" sz="2000" b="0" strike="noStrike" spc="-1">
                <a:solidFill>
                  <a:srgbClr val="FFFFFF"/>
                </a:solidFill>
                <a:uFill>
                  <a:solidFill>
                    <a:srgbClr val="FFFFFF"/>
                  </a:solidFill>
                </a:uFill>
                <a:latin typeface="Century Gothic"/>
              </a:rPr>
              <a:t>w</a:t>
            </a:r>
            <a:r>
              <a:rPr lang="en-US" sz="2000" b="0" strike="noStrike" spc="-1" baseline="-25000">
                <a:solidFill>
                  <a:srgbClr val="FFFFFF"/>
                </a:solidFill>
                <a:uFill>
                  <a:solidFill>
                    <a:srgbClr val="FFFFFF"/>
                  </a:solidFill>
                </a:uFill>
                <a:latin typeface="Century Gothic"/>
              </a:rPr>
              <a:t>i</a:t>
            </a:r>
            <a:r>
              <a:rPr lang="en-US" sz="2000" b="0" strike="noStrike" spc="-1">
                <a:solidFill>
                  <a:srgbClr val="FFFFFF"/>
                </a:solidFill>
                <a:uFill>
                  <a:solidFill>
                    <a:srgbClr val="FFFFFF"/>
                  </a:solidFill>
                </a:uFill>
                <a:latin typeface="Century Gothic"/>
              </a:rPr>
              <a:t> = ln(N/N</a:t>
            </a:r>
            <a:r>
              <a:rPr lang="en-US" sz="2000" b="0" strike="noStrike" spc="-1" baseline="-25000">
                <a:solidFill>
                  <a:srgbClr val="FFFFFF"/>
                </a:solidFill>
                <a:uFill>
                  <a:solidFill>
                    <a:srgbClr val="FFFFFF"/>
                  </a:solidFill>
                </a:uFill>
                <a:latin typeface="Century Gothic"/>
              </a:rPr>
              <a:t>i</a:t>
            </a:r>
            <a:r>
              <a:rPr lang="en-US" sz="2000" b="0" strike="noStrike" spc="-1">
                <a:solidFill>
                  <a:srgbClr val="FFFFFF"/>
                </a:solidFill>
                <a:uFill>
                  <a:solidFill>
                    <a:srgbClr val="FFFFFF"/>
                  </a:solidFill>
                </a:uFill>
                <a:latin typeface="Century Gothic"/>
              </a:rPr>
              <a:t>) .</a:t>
            </a:r>
          </a:p>
          <a:p>
            <a:pPr>
              <a:lnSpc>
                <a:spcPct val="100000"/>
              </a:lnSpc>
            </a:pPr>
            <a:r>
              <a:rPr lang="en-US" sz="2000" b="0" strike="noStrike" spc="-1">
                <a:solidFill>
                  <a:srgbClr val="FFFFFF"/>
                </a:solidFill>
                <a:uFill>
                  <a:solidFill>
                    <a:srgbClr val="FFFFFF"/>
                  </a:solidFill>
                </a:uFill>
                <a:latin typeface="Century Gothic"/>
              </a:rPr>
              <a:t>This results in a TF-IDF scheme</a:t>
            </a:r>
          </a:p>
        </p:txBody>
      </p:sp>
      <p:pic>
        <p:nvPicPr>
          <p:cNvPr id="102" name="Picture 101"/>
          <p:cNvPicPr/>
          <p:nvPr/>
        </p:nvPicPr>
        <p:blipFill>
          <a:blip r:embed="rId2"/>
          <a:stretch/>
        </p:blipFill>
        <p:spPr>
          <a:xfrm>
            <a:off x="7388280" y="3528000"/>
            <a:ext cx="3123720" cy="243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Verification and detailed matching</a:t>
            </a:r>
            <a:endParaRPr lang="en-US" sz="1800" b="0" strike="noStrike" spc="-1">
              <a:solidFill>
                <a:srgbClr val="FFFFFF"/>
              </a:solidFill>
              <a:uFill>
                <a:solidFill>
                  <a:srgbClr val="FFFFFF"/>
                </a:solidFill>
              </a:uFill>
              <a:latin typeface="Century Gothic"/>
            </a:endParaRPr>
          </a:p>
        </p:txBody>
      </p:sp>
      <p:sp>
        <p:nvSpPr>
          <p:cNvPr id="106"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Images need to be distributed across the network so that number of matches across nodes should be minimized.</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First idea involved building a graph connecting image pairs which need to be verified. Graph partitioned into as many pieces as there are compute nodes. </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Second idea over-partitioned the graph and send to nodes on demand. Partitioning itself becomes bottleneck when graph is large.</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Greedy bin packing algorithm used for best results. Scheduling of jobs is the bottleneck.</a:t>
            </a:r>
          </a:p>
          <a:p>
            <a:pPr>
              <a:lnSpc>
                <a:spcPct val="100000"/>
              </a:lnSpc>
            </a:pP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uFill>
                  <a:solidFill>
                    <a:srgbClr val="FFFFFF"/>
                  </a:solidFill>
                </a:uFill>
                <a:latin typeface="Century Gothic"/>
              </a:rPr>
              <a:t>Verification and detailed matching</a:t>
            </a:r>
            <a:endParaRPr lang="en-US" sz="1800" b="0" strike="noStrike" spc="-1">
              <a:solidFill>
                <a:srgbClr val="FFFFFF"/>
              </a:solidFill>
              <a:uFill>
                <a:solidFill>
                  <a:srgbClr val="FFFFFF"/>
                </a:solidFill>
              </a:uFill>
              <a:latin typeface="Century Gothic"/>
            </a:endParaRPr>
          </a:p>
        </p:txBody>
      </p:sp>
      <p:sp>
        <p:nvSpPr>
          <p:cNvPr id="108"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After assigning images to nodes optimally, verification is done.</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Photometric matching between feature descriptors and robust estimation of fundamental matrix for each matched image pair.</a:t>
            </a:r>
          </a:p>
          <a:p>
            <a:pPr marL="343080" indent="-34272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If there is sufficient angle between the viewing directions and number of matches above a threshold, full Euclidean 2-view reconstruction done and stored for a later stage.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272</TotalTime>
  <Words>2058</Words>
  <Application>Microsoft Office PowerPoint</Application>
  <PresentationFormat>Widescreen</PresentationFormat>
  <Paragraphs>187</Paragraphs>
  <Slides>35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Century Gothic</vt:lpstr>
      <vt:lpstr>DejaVu Sans</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 K Raman</dc:creator>
  <dc:description/>
  <cp:lastModifiedBy>K K Raman</cp:lastModifiedBy>
  <cp:revision>41</cp:revision>
  <dcterms:created xsi:type="dcterms:W3CDTF">2018-04-25T15:32:49Z</dcterms:created>
  <dcterms:modified xsi:type="dcterms:W3CDTF">2018-04-27T09:20:11Z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2</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33</vt:i4>
  </property>
</Properties>
</file>