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257" r:id="rId3"/>
    <p:sldId id="299" r:id="rId4"/>
    <p:sldId id="288" r:id="rId5"/>
    <p:sldId id="259" r:id="rId6"/>
    <p:sldId id="260" r:id="rId7"/>
    <p:sldId id="261" r:id="rId8"/>
    <p:sldId id="289" r:id="rId9"/>
    <p:sldId id="263" r:id="rId10"/>
    <p:sldId id="290" r:id="rId11"/>
    <p:sldId id="292" r:id="rId12"/>
    <p:sldId id="291" r:id="rId13"/>
    <p:sldId id="298" r:id="rId14"/>
    <p:sldId id="294" r:id="rId15"/>
    <p:sldId id="297" r:id="rId16"/>
    <p:sldId id="296" r:id="rId17"/>
    <p:sldId id="300" r:id="rId18"/>
    <p:sldId id="287" r:id="rId19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98B1F6-1F2C-48F1-95AA-6A5DE6912B10}">
  <a:tblStyle styleId="{6198B1F6-1F2C-48F1-95AA-6A5DE6912B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87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</a:t>
            </a:r>
            <a:r>
              <a:rPr lang="en-US" baseline="0" dirty="0"/>
              <a:t> Snippet of Access database snippet of creation and populating tables. </a:t>
            </a:r>
            <a:endParaRPr dirty="0"/>
          </a:p>
        </p:txBody>
      </p:sp>
      <p:sp>
        <p:nvSpPr>
          <p:cNvPr id="117" name="Google Shape;11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8251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434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two slides</a:t>
            </a:r>
            <a:r>
              <a:rPr lang="en-US" baseline="0" dirty="0"/>
              <a:t> or relevant SQL statements to illustrate database usage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509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two slides</a:t>
            </a:r>
            <a:r>
              <a:rPr lang="en-US" baseline="0" dirty="0"/>
              <a:t> or relevant SQL statements to illustrate database usage (Add picture on 1 slide, add form on second slide)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950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two slides</a:t>
            </a:r>
            <a:r>
              <a:rPr lang="en-US" baseline="0" dirty="0"/>
              <a:t> or relevant SQL statements to illustrate database usage (Add picture on 1 slide, add form on second slide)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1453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two slides</a:t>
            </a:r>
            <a:r>
              <a:rPr lang="en-US" baseline="0" dirty="0"/>
              <a:t> or relevant SQL statements to illustrate database usage (Add picture on 1 slide, add form on second slide)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49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252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33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2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Copy and Paste ER</a:t>
            </a:r>
            <a:r>
              <a:rPr lang="en-US" baseline="0" dirty="0"/>
              <a:t> model; explain basics. </a:t>
            </a:r>
            <a:endParaRPr dirty="0"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Fix FK notes</a:t>
            </a:r>
            <a:endParaRPr dirty="0"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51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</a:t>
            </a:r>
            <a:r>
              <a:rPr lang="en-US" baseline="0" dirty="0"/>
              <a:t> creation statements using SQL; illustrate through word copy and paste</a:t>
            </a:r>
            <a:endParaRPr dirty="0"/>
          </a:p>
        </p:txBody>
      </p:sp>
      <p:sp>
        <p:nvSpPr>
          <p:cNvPr id="117" name="Google Shape;11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-24"/>
            <a:ext cx="9144000" cy="214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0" y="6570109"/>
            <a:ext cx="9144000" cy="72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-24"/>
            <a:ext cx="9144000" cy="214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0" y="6570109"/>
            <a:ext cx="9144000" cy="72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幻灯片">
  <p:cSld name="2_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-24"/>
            <a:ext cx="9144000" cy="214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0" y="6570109"/>
            <a:ext cx="9144000" cy="72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幻灯片">
  <p:cSld name="3_标题幻灯片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-24"/>
            <a:ext cx="9144000" cy="214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0" y="6570109"/>
            <a:ext cx="9144000" cy="72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标题幻灯片">
  <p:cSld name="4_标题幻灯片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-24"/>
            <a:ext cx="9144000" cy="214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>
            <a:off x="0" y="6570109"/>
            <a:ext cx="9144000" cy="72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幻灯片">
  <p:cSld name="5_标题幻灯片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/>
          <p:nvPr/>
        </p:nvSpPr>
        <p:spPr>
          <a:xfrm>
            <a:off x="0" y="-24"/>
            <a:ext cx="9144000" cy="214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0" y="6570109"/>
            <a:ext cx="9144000" cy="72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标题幻灯片">
  <p:cSld name="6_标题幻灯片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0" y="-24"/>
            <a:ext cx="9144000" cy="21429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>
            <a:off x="0" y="6570109"/>
            <a:ext cx="9144000" cy="7200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bg>
      <p:bgPr>
        <a:solidFill>
          <a:srgbClr val="11111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A_company's_supply_chain_(en).png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421937" y="1196752"/>
            <a:ext cx="5160387" cy="25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dirty="0">
                <a:solidFill>
                  <a:schemeClr val="dk1"/>
                </a:solidFill>
              </a:rPr>
              <a:t>LDSA Corp.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i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dk1"/>
                </a:solidFill>
              </a:rPr>
              <a:t>Database and Supply Chain Information Systems 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 txBox="1"/>
          <p:nvPr/>
        </p:nvSpPr>
        <p:spPr>
          <a:xfrm>
            <a:off x="179512" y="980728"/>
            <a:ext cx="3571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┌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/>
        </p:nvSpPr>
        <p:spPr>
          <a:xfrm>
            <a:off x="179512" y="4858411"/>
            <a:ext cx="2458909" cy="256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3: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Divya Krishnan</a:t>
            </a: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/>
        </p:nvSpPr>
        <p:spPr>
          <a:xfrm rot="10800000">
            <a:off x="5225134" y="1581473"/>
            <a:ext cx="3571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┌</a:t>
            </a:r>
            <a:endParaRPr sz="2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A92638F0-6645-4102-A8D6-3C87E5742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3272" y="2439437"/>
            <a:ext cx="2615410" cy="2615410"/>
          </a:xfrm>
          <a:prstGeom prst="rect">
            <a:avLst/>
          </a:prstGeom>
        </p:spPr>
      </p:pic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8F195D8B-EB9D-4EEF-B764-FD3C38700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6646" y="796944"/>
            <a:ext cx="2263265" cy="22632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u="sng" dirty="0"/>
              <a:t>Database Creation SQL Result</a:t>
            </a:r>
            <a:endParaRPr b="1" u="sng" dirty="0"/>
          </a:p>
        </p:txBody>
      </p:sp>
      <p:sp>
        <p:nvSpPr>
          <p:cNvPr id="120" name="Google Shape;120;p18"/>
          <p:cNvSpPr txBox="1"/>
          <p:nvPr/>
        </p:nvSpPr>
        <p:spPr>
          <a:xfrm>
            <a:off x="251520" y="908720"/>
            <a:ext cx="8229600" cy="246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80172-0118-4D87-A713-9E8C2A44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0" y="3770505"/>
            <a:ext cx="6837170" cy="25909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B7CC483-5CB9-410B-A1A8-3B1D04F5496F}"/>
              </a:ext>
            </a:extLst>
          </p:cNvPr>
          <p:cNvSpPr/>
          <p:nvPr/>
        </p:nvSpPr>
        <p:spPr>
          <a:xfrm rot="19422211">
            <a:off x="4995248" y="2156875"/>
            <a:ext cx="1045348" cy="1468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678D27-F54F-4FBC-B707-1E5C4EF9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46" y="1163001"/>
            <a:ext cx="3524431" cy="185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55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Overview of Presentation</a:t>
            </a:r>
            <a:endParaRPr u="sng" dirty="0"/>
          </a:p>
        </p:txBody>
      </p:sp>
      <p:grpSp>
        <p:nvGrpSpPr>
          <p:cNvPr id="60" name="Google Shape;60;p12"/>
          <p:cNvGrpSpPr/>
          <p:nvPr/>
        </p:nvGrpSpPr>
        <p:grpSpPr>
          <a:xfrm>
            <a:off x="4819005" y="2132856"/>
            <a:ext cx="4249837" cy="1915227"/>
            <a:chOff x="4298342" y="1360021"/>
            <a:chExt cx="4139952" cy="1915227"/>
          </a:xfrm>
        </p:grpSpPr>
        <p:sp>
          <p:nvSpPr>
            <p:cNvPr id="61" name="Google Shape;61;p12"/>
            <p:cNvSpPr/>
            <p:nvPr/>
          </p:nvSpPr>
          <p:spPr>
            <a:xfrm>
              <a:off x="5666216" y="1360021"/>
              <a:ext cx="1214446" cy="5000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298342" y="2775182"/>
              <a:ext cx="4139952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Creation</a:t>
              </a:r>
              <a:endParaRPr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2"/>
          <p:cNvGrpSpPr/>
          <p:nvPr/>
        </p:nvGrpSpPr>
        <p:grpSpPr>
          <a:xfrm>
            <a:off x="2541370" y="4297086"/>
            <a:ext cx="6602630" cy="500066"/>
            <a:chOff x="1928794" y="3500438"/>
            <a:chExt cx="6602630" cy="500066"/>
          </a:xfrm>
        </p:grpSpPr>
        <p:sp>
          <p:nvSpPr>
            <p:cNvPr id="64" name="Google Shape;64;p12"/>
            <p:cNvSpPr/>
            <p:nvPr/>
          </p:nvSpPr>
          <p:spPr>
            <a:xfrm>
              <a:off x="1928794" y="3500438"/>
              <a:ext cx="1214446" cy="5000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3214678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dk1"/>
                  </a:solidFill>
                </a:rPr>
                <a:t>Database SQL Statements, Reports, and Forms</a:t>
              </a:r>
            </a:p>
          </p:txBody>
        </p:sp>
      </p:grpSp>
      <p:grpSp>
        <p:nvGrpSpPr>
          <p:cNvPr id="66" name="Google Shape;66;p12"/>
          <p:cNvGrpSpPr/>
          <p:nvPr/>
        </p:nvGrpSpPr>
        <p:grpSpPr>
          <a:xfrm>
            <a:off x="5008740" y="2820700"/>
            <a:ext cx="4135260" cy="500066"/>
            <a:chOff x="4540180" y="2071678"/>
            <a:chExt cx="4135260" cy="500066"/>
          </a:xfrm>
        </p:grpSpPr>
        <p:sp>
          <p:nvSpPr>
            <p:cNvPr id="67" name="Google Shape;67;p12"/>
            <p:cNvSpPr/>
            <p:nvPr/>
          </p:nvSpPr>
          <p:spPr>
            <a:xfrm>
              <a:off x="4540180" y="2071678"/>
              <a:ext cx="1214446" cy="5000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857884" y="2071678"/>
              <a:ext cx="281755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Design and Implementation</a:t>
              </a:r>
            </a:p>
          </p:txBody>
        </p:sp>
      </p:grpSp>
      <p:sp>
        <p:nvSpPr>
          <p:cNvPr id="69" name="Google Shape;69;p12"/>
          <p:cNvSpPr/>
          <p:nvPr/>
        </p:nvSpPr>
        <p:spPr>
          <a:xfrm>
            <a:off x="3563888" y="3556923"/>
            <a:ext cx="1214446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7596336" y="2134358"/>
            <a:ext cx="1547664" cy="5000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dk1"/>
                </a:solidFill>
              </a:rPr>
              <a:t>Overview and Value</a:t>
            </a:r>
          </a:p>
        </p:txBody>
      </p:sp>
      <p:grpSp>
        <p:nvGrpSpPr>
          <p:cNvPr id="14" name="Google Shape;63;p12"/>
          <p:cNvGrpSpPr/>
          <p:nvPr/>
        </p:nvGrpSpPr>
        <p:grpSpPr>
          <a:xfrm>
            <a:off x="1890347" y="5033309"/>
            <a:ext cx="7171712" cy="500066"/>
            <a:chOff x="1928794" y="3500438"/>
            <a:chExt cx="6608295" cy="500066"/>
          </a:xfrm>
        </p:grpSpPr>
        <p:sp>
          <p:nvSpPr>
            <p:cNvPr id="15" name="Google Shape;64;p12"/>
            <p:cNvSpPr/>
            <p:nvPr/>
          </p:nvSpPr>
          <p:spPr>
            <a:xfrm>
              <a:off x="1928794" y="3500438"/>
              <a:ext cx="1214446" cy="500066"/>
            </a:xfrm>
            <a:prstGeom prst="rect">
              <a:avLst/>
            </a:prstGeom>
            <a:solidFill>
              <a:srgbClr val="FFCA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</a:rPr>
                <a:t>5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5;p12"/>
            <p:cNvSpPr/>
            <p:nvPr/>
          </p:nvSpPr>
          <p:spPr>
            <a:xfrm>
              <a:off x="3220343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dk1"/>
                  </a:solidFill>
                </a:rPr>
                <a:t>Challenges and 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12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Relevant SQL Statements and Reports</a:t>
            </a:r>
          </a:p>
        </p:txBody>
      </p:sp>
      <p:sp>
        <p:nvSpPr>
          <p:cNvPr id="3" name="Google Shape;141;p20"/>
          <p:cNvSpPr/>
          <p:nvPr/>
        </p:nvSpPr>
        <p:spPr>
          <a:xfrm>
            <a:off x="4068143" y="1268959"/>
            <a:ext cx="1007913" cy="1007913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FCA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Google Shape;143;p20"/>
          <p:cNvCxnSpPr/>
          <p:nvPr/>
        </p:nvCxnSpPr>
        <p:spPr>
          <a:xfrm>
            <a:off x="4551667" y="2260749"/>
            <a:ext cx="62837" cy="3269613"/>
          </a:xfrm>
          <a:prstGeom prst="straightConnector1">
            <a:avLst/>
          </a:prstGeom>
          <a:noFill/>
          <a:ln w="28575" cap="flat" cmpd="sng">
            <a:solidFill>
              <a:srgbClr val="FFCA0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45;p20"/>
          <p:cNvSpPr/>
          <p:nvPr/>
        </p:nvSpPr>
        <p:spPr>
          <a:xfrm>
            <a:off x="4481306" y="2852936"/>
            <a:ext cx="181387" cy="181387"/>
          </a:xfrm>
          <a:prstGeom prst="ellipse">
            <a:avLst/>
          </a:prstGeom>
          <a:solidFill>
            <a:srgbClr val="FFCA06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6;p20"/>
          <p:cNvSpPr/>
          <p:nvPr/>
        </p:nvSpPr>
        <p:spPr>
          <a:xfrm flipH="1">
            <a:off x="4481505" y="4297325"/>
            <a:ext cx="181387" cy="181387"/>
          </a:xfrm>
          <a:prstGeom prst="ellipse">
            <a:avLst/>
          </a:prstGeom>
          <a:solidFill>
            <a:srgbClr val="FFCA06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53;p20"/>
          <p:cNvGrpSpPr/>
          <p:nvPr/>
        </p:nvGrpSpPr>
        <p:grpSpPr>
          <a:xfrm>
            <a:off x="4355976" y="908720"/>
            <a:ext cx="368771" cy="251953"/>
            <a:chOff x="4375257" y="1192934"/>
            <a:chExt cx="368771" cy="251953"/>
          </a:xfrm>
        </p:grpSpPr>
        <p:sp>
          <p:nvSpPr>
            <p:cNvPr id="9" name="Google Shape;154;p20"/>
            <p:cNvSpPr/>
            <p:nvPr/>
          </p:nvSpPr>
          <p:spPr>
            <a:xfrm>
              <a:off x="4375257" y="1192934"/>
              <a:ext cx="368771" cy="251953"/>
            </a:xfrm>
            <a:prstGeom prst="rect">
              <a:avLst/>
            </a:prstGeom>
            <a:solidFill>
              <a:srgbClr val="FCCC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5;p20"/>
            <p:cNvSpPr/>
            <p:nvPr/>
          </p:nvSpPr>
          <p:spPr>
            <a:xfrm>
              <a:off x="4415195" y="1269751"/>
              <a:ext cx="288891" cy="14783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6;p20"/>
            <p:cNvSpPr/>
            <p:nvPr/>
          </p:nvSpPr>
          <p:spPr>
            <a:xfrm>
              <a:off x="4433316" y="1286270"/>
              <a:ext cx="52926" cy="52926"/>
            </a:xfrm>
            <a:prstGeom prst="rect">
              <a:avLst/>
            </a:prstGeom>
            <a:solidFill>
              <a:srgbClr val="FCCC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;p20"/>
            <p:cNvSpPr/>
            <p:nvPr/>
          </p:nvSpPr>
          <p:spPr>
            <a:xfrm>
              <a:off x="4433316" y="1350959"/>
              <a:ext cx="52926" cy="52926"/>
            </a:xfrm>
            <a:prstGeom prst="rect">
              <a:avLst/>
            </a:prstGeom>
            <a:solidFill>
              <a:srgbClr val="FCCC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8;p20"/>
            <p:cNvSpPr/>
            <p:nvPr/>
          </p:nvSpPr>
          <p:spPr>
            <a:xfrm>
              <a:off x="4500139" y="1286270"/>
              <a:ext cx="52926" cy="52926"/>
            </a:xfrm>
            <a:prstGeom prst="rect">
              <a:avLst/>
            </a:prstGeom>
            <a:solidFill>
              <a:srgbClr val="FCCC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9;p20"/>
            <p:cNvSpPr/>
            <p:nvPr/>
          </p:nvSpPr>
          <p:spPr>
            <a:xfrm>
              <a:off x="4500139" y="1350959"/>
              <a:ext cx="52926" cy="52926"/>
            </a:xfrm>
            <a:prstGeom prst="rect">
              <a:avLst/>
            </a:prstGeom>
            <a:solidFill>
              <a:srgbClr val="FCCC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60;p20"/>
            <p:cNvSpPr/>
            <p:nvPr/>
          </p:nvSpPr>
          <p:spPr>
            <a:xfrm>
              <a:off x="4566962" y="1286270"/>
              <a:ext cx="52926" cy="52926"/>
            </a:xfrm>
            <a:prstGeom prst="rect">
              <a:avLst/>
            </a:prstGeom>
            <a:solidFill>
              <a:srgbClr val="FCCC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1;p20"/>
            <p:cNvSpPr/>
            <p:nvPr/>
          </p:nvSpPr>
          <p:spPr>
            <a:xfrm>
              <a:off x="4566962" y="1350959"/>
              <a:ext cx="52926" cy="52926"/>
            </a:xfrm>
            <a:prstGeom prst="rect">
              <a:avLst/>
            </a:prstGeom>
            <a:solidFill>
              <a:srgbClr val="FCCC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62;p20"/>
            <p:cNvSpPr/>
            <p:nvPr/>
          </p:nvSpPr>
          <p:spPr>
            <a:xfrm>
              <a:off x="4633785" y="1286270"/>
              <a:ext cx="52926" cy="52926"/>
            </a:xfrm>
            <a:prstGeom prst="rect">
              <a:avLst/>
            </a:prstGeom>
            <a:solidFill>
              <a:srgbClr val="FCCC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63;p20"/>
            <p:cNvSpPr/>
            <p:nvPr/>
          </p:nvSpPr>
          <p:spPr>
            <a:xfrm>
              <a:off x="4633785" y="1350959"/>
              <a:ext cx="52926" cy="52926"/>
            </a:xfrm>
            <a:prstGeom prst="rect">
              <a:avLst/>
            </a:prstGeom>
            <a:solidFill>
              <a:srgbClr val="FCCC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44;p20"/>
          <p:cNvSpPr txBox="1"/>
          <p:nvPr/>
        </p:nvSpPr>
        <p:spPr>
          <a:xfrm>
            <a:off x="4157821" y="1891417"/>
            <a:ext cx="7876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66;p20"/>
          <p:cNvSpPr/>
          <p:nvPr/>
        </p:nvSpPr>
        <p:spPr>
          <a:xfrm flipH="1">
            <a:off x="4869589" y="3928497"/>
            <a:ext cx="2808510" cy="791159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67;p20"/>
          <p:cNvSpPr/>
          <p:nvPr/>
        </p:nvSpPr>
        <p:spPr>
          <a:xfrm flipH="1">
            <a:off x="7678098" y="3932214"/>
            <a:ext cx="1230723" cy="787442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68;p20"/>
          <p:cNvSpPr/>
          <p:nvPr/>
        </p:nvSpPr>
        <p:spPr>
          <a:xfrm rot="8036156" flipH="1">
            <a:off x="4815907" y="4327731"/>
            <a:ext cx="134709" cy="134709"/>
          </a:xfrm>
          <a:prstGeom prst="rtTriangle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69;p20"/>
          <p:cNvSpPr txBox="1"/>
          <p:nvPr/>
        </p:nvSpPr>
        <p:spPr>
          <a:xfrm flipH="1">
            <a:off x="7678097" y="4135229"/>
            <a:ext cx="12929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Finance</a:t>
            </a:r>
            <a:endParaRPr sz="18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" name="Google Shape;170;p20"/>
          <p:cNvSpPr/>
          <p:nvPr/>
        </p:nvSpPr>
        <p:spPr>
          <a:xfrm>
            <a:off x="4998084" y="4076998"/>
            <a:ext cx="2403809" cy="466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>
              <a:buSzPts val="1600"/>
            </a:pPr>
            <a:r>
              <a:rPr lang="en-US" sz="1600" dirty="0">
                <a:solidFill>
                  <a:schemeClr val="lt1"/>
                </a:solidFill>
              </a:rPr>
              <a:t>Revenue, Cost and Margin analysis report</a:t>
            </a:r>
            <a:endParaRPr lang="en-US" dirty="0"/>
          </a:p>
        </p:txBody>
      </p:sp>
      <p:sp>
        <p:nvSpPr>
          <p:cNvPr id="26" name="Google Shape;171;p20"/>
          <p:cNvSpPr/>
          <p:nvPr/>
        </p:nvSpPr>
        <p:spPr>
          <a:xfrm>
            <a:off x="1750117" y="2564904"/>
            <a:ext cx="2546229" cy="787442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72;p20"/>
          <p:cNvSpPr/>
          <p:nvPr/>
        </p:nvSpPr>
        <p:spPr>
          <a:xfrm>
            <a:off x="539354" y="2564904"/>
            <a:ext cx="1273114" cy="787442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3;p20"/>
          <p:cNvSpPr/>
          <p:nvPr/>
        </p:nvSpPr>
        <p:spPr>
          <a:xfrm rot="-8036156">
            <a:off x="4086318" y="3071970"/>
            <a:ext cx="163678" cy="139350"/>
          </a:xfrm>
          <a:prstGeom prst="rtTriangle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74;p20"/>
          <p:cNvSpPr txBox="1"/>
          <p:nvPr/>
        </p:nvSpPr>
        <p:spPr>
          <a:xfrm>
            <a:off x="440105" y="2780928"/>
            <a:ext cx="14385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Sales</a:t>
            </a:r>
            <a:endParaRPr sz="1800" b="0" i="0" u="none" strike="noStrike" cap="none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" name="Google Shape;175;p20"/>
          <p:cNvSpPr/>
          <p:nvPr/>
        </p:nvSpPr>
        <p:spPr>
          <a:xfrm>
            <a:off x="1878611" y="2708920"/>
            <a:ext cx="2281206" cy="56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lt1"/>
                </a:solidFill>
              </a:rPr>
              <a:t>Yearly sales report, trend analysis report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76;p20"/>
          <p:cNvSpPr/>
          <p:nvPr/>
        </p:nvSpPr>
        <p:spPr>
          <a:xfrm rot="-8036156">
            <a:off x="4196040" y="2876275"/>
            <a:ext cx="134709" cy="134709"/>
          </a:xfrm>
          <a:prstGeom prst="rtTriangle">
            <a:avLst/>
          </a:prstGeom>
          <a:solidFill>
            <a:srgbClr val="3232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83;p20"/>
          <p:cNvSpPr txBox="1"/>
          <p:nvPr/>
        </p:nvSpPr>
        <p:spPr>
          <a:xfrm>
            <a:off x="4100595" y="1644363"/>
            <a:ext cx="9182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Reports</a:t>
            </a:r>
            <a:endParaRPr sz="15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322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Relevant SQL Statements and Reports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8543" t="15100" r="29487" b="25926"/>
          <a:stretch/>
        </p:blipFill>
        <p:spPr bwMode="auto">
          <a:xfrm>
            <a:off x="1614805" y="1091565"/>
            <a:ext cx="5914390" cy="46748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7224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Relevant SQL Statements and Reports</a:t>
            </a:r>
          </a:p>
        </p:txBody>
      </p:sp>
      <p:sp>
        <p:nvSpPr>
          <p:cNvPr id="7" name="Arrow: Down 5">
            <a:extLst>
              <a:ext uri="{FF2B5EF4-FFF2-40B4-BE49-F238E27FC236}">
                <a16:creationId xmlns:a16="http://schemas.microsoft.com/office/drawing/2014/main" id="{EB7CC483-5CB9-410B-A1A8-3B1D04F5496F}"/>
              </a:ext>
            </a:extLst>
          </p:cNvPr>
          <p:cNvSpPr/>
          <p:nvPr/>
        </p:nvSpPr>
        <p:spPr>
          <a:xfrm>
            <a:off x="4066909" y="2835657"/>
            <a:ext cx="1045348" cy="879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19279" t="13675" r="54808" b="76638"/>
          <a:stretch/>
        </p:blipFill>
        <p:spPr bwMode="auto">
          <a:xfrm>
            <a:off x="1577460" y="1368277"/>
            <a:ext cx="6024245" cy="12661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4"/>
          <a:srcRect l="28686" t="15816" r="29681" b="62678"/>
          <a:stretch/>
        </p:blipFill>
        <p:spPr bwMode="auto">
          <a:xfrm>
            <a:off x="1495790" y="3916246"/>
            <a:ext cx="6029325" cy="17519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253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Relevant SQL Statements and Reports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19531" t="13782" r="43270" b="75107"/>
          <a:stretch/>
        </p:blipFill>
        <p:spPr bwMode="auto">
          <a:xfrm>
            <a:off x="1624012" y="1219200"/>
            <a:ext cx="5895975" cy="990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Arrow: Down 5">
            <a:extLst>
              <a:ext uri="{FF2B5EF4-FFF2-40B4-BE49-F238E27FC236}">
                <a16:creationId xmlns:a16="http://schemas.microsoft.com/office/drawing/2014/main" id="{EB7CC483-5CB9-410B-A1A8-3B1D04F5496F}"/>
              </a:ext>
            </a:extLst>
          </p:cNvPr>
          <p:cNvSpPr/>
          <p:nvPr/>
        </p:nvSpPr>
        <p:spPr>
          <a:xfrm>
            <a:off x="4049325" y="2431218"/>
            <a:ext cx="1045348" cy="879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4"/>
          <a:srcRect l="28366" t="14245" r="29327" b="60400"/>
          <a:stretch/>
        </p:blipFill>
        <p:spPr bwMode="auto">
          <a:xfrm>
            <a:off x="1577339" y="3532035"/>
            <a:ext cx="5989320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77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Overview of Presentation</a:t>
            </a:r>
            <a:endParaRPr u="sng" dirty="0"/>
          </a:p>
        </p:txBody>
      </p:sp>
      <p:grpSp>
        <p:nvGrpSpPr>
          <p:cNvPr id="60" name="Google Shape;60;p12"/>
          <p:cNvGrpSpPr/>
          <p:nvPr/>
        </p:nvGrpSpPr>
        <p:grpSpPr>
          <a:xfrm>
            <a:off x="4819005" y="2132856"/>
            <a:ext cx="4249837" cy="1915227"/>
            <a:chOff x="4298342" y="1360021"/>
            <a:chExt cx="4139952" cy="1915227"/>
          </a:xfrm>
        </p:grpSpPr>
        <p:sp>
          <p:nvSpPr>
            <p:cNvPr id="61" name="Google Shape;61;p12"/>
            <p:cNvSpPr/>
            <p:nvPr/>
          </p:nvSpPr>
          <p:spPr>
            <a:xfrm>
              <a:off x="5666216" y="1360021"/>
              <a:ext cx="1214446" cy="5000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298342" y="2775182"/>
              <a:ext cx="4139952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Creation</a:t>
              </a:r>
              <a:endParaRPr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2"/>
          <p:cNvGrpSpPr/>
          <p:nvPr/>
        </p:nvGrpSpPr>
        <p:grpSpPr>
          <a:xfrm>
            <a:off x="2479824" y="4297086"/>
            <a:ext cx="6664176" cy="500066"/>
            <a:chOff x="1867248" y="3500438"/>
            <a:chExt cx="6664176" cy="500066"/>
          </a:xfrm>
        </p:grpSpPr>
        <p:sp>
          <p:nvSpPr>
            <p:cNvPr id="64" name="Google Shape;64;p12"/>
            <p:cNvSpPr/>
            <p:nvPr/>
          </p:nvSpPr>
          <p:spPr>
            <a:xfrm>
              <a:off x="1867248" y="3500438"/>
              <a:ext cx="1214446" cy="5000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>
                      <a:lumMod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1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3214678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dk1"/>
                  </a:solidFill>
                </a:rPr>
                <a:t>Database SQL Statements, Reports, and Forms</a:t>
              </a:r>
            </a:p>
          </p:txBody>
        </p:sp>
      </p:grpSp>
      <p:grpSp>
        <p:nvGrpSpPr>
          <p:cNvPr id="66" name="Google Shape;66;p12"/>
          <p:cNvGrpSpPr/>
          <p:nvPr/>
        </p:nvGrpSpPr>
        <p:grpSpPr>
          <a:xfrm>
            <a:off x="5008740" y="2820700"/>
            <a:ext cx="4135260" cy="500066"/>
            <a:chOff x="4540180" y="2071678"/>
            <a:chExt cx="4135260" cy="500066"/>
          </a:xfrm>
        </p:grpSpPr>
        <p:sp>
          <p:nvSpPr>
            <p:cNvPr id="67" name="Google Shape;67;p12"/>
            <p:cNvSpPr/>
            <p:nvPr/>
          </p:nvSpPr>
          <p:spPr>
            <a:xfrm>
              <a:off x="4540180" y="2071678"/>
              <a:ext cx="1214446" cy="5000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857884" y="2071678"/>
              <a:ext cx="281755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Design and Implementation</a:t>
              </a:r>
            </a:p>
          </p:txBody>
        </p:sp>
      </p:grpSp>
      <p:sp>
        <p:nvSpPr>
          <p:cNvPr id="69" name="Google Shape;69;p12"/>
          <p:cNvSpPr/>
          <p:nvPr/>
        </p:nvSpPr>
        <p:spPr>
          <a:xfrm>
            <a:off x="3563888" y="3556923"/>
            <a:ext cx="1214446" cy="50006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dirty="0">
              <a:solidFill>
                <a:schemeClr val="tx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7596336" y="2134358"/>
            <a:ext cx="1547664" cy="5000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dk1"/>
                </a:solidFill>
              </a:rPr>
              <a:t>Overview and Value</a:t>
            </a:r>
          </a:p>
        </p:txBody>
      </p:sp>
      <p:grpSp>
        <p:nvGrpSpPr>
          <p:cNvPr id="14" name="Google Shape;63;p12"/>
          <p:cNvGrpSpPr/>
          <p:nvPr/>
        </p:nvGrpSpPr>
        <p:grpSpPr>
          <a:xfrm>
            <a:off x="1890347" y="5033309"/>
            <a:ext cx="7171712" cy="500066"/>
            <a:chOff x="1928794" y="3500438"/>
            <a:chExt cx="6608295" cy="500066"/>
          </a:xfrm>
        </p:grpSpPr>
        <p:sp>
          <p:nvSpPr>
            <p:cNvPr id="15" name="Google Shape;64;p12"/>
            <p:cNvSpPr/>
            <p:nvPr/>
          </p:nvSpPr>
          <p:spPr>
            <a:xfrm>
              <a:off x="1928794" y="3500438"/>
              <a:ext cx="1214446" cy="5000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</a:rPr>
                <a:t>5</a:t>
              </a:r>
              <a:endParaRPr sz="2400" b="1" dirty="0">
                <a:solidFill>
                  <a:schemeClr val="bg1"/>
                </a:solidFill>
                <a:sym typeface="Arial"/>
              </a:endParaRPr>
            </a:p>
          </p:txBody>
        </p:sp>
        <p:sp>
          <p:nvSpPr>
            <p:cNvPr id="16" name="Google Shape;65;p12"/>
            <p:cNvSpPr/>
            <p:nvPr/>
          </p:nvSpPr>
          <p:spPr>
            <a:xfrm>
              <a:off x="3220343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dk1"/>
                  </a:solidFill>
                </a:rPr>
                <a:t>Challenges and 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Challenges and Conclusions</a:t>
            </a:r>
            <a:endParaRPr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FC7CF-4A9B-4832-9264-77D98B538B09}"/>
              </a:ext>
            </a:extLst>
          </p:cNvPr>
          <p:cNvSpPr txBox="1"/>
          <p:nvPr/>
        </p:nvSpPr>
        <p:spPr>
          <a:xfrm>
            <a:off x="457200" y="928671"/>
            <a:ext cx="818665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Scalability is a difficult concept to comprehend at the outset of a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Access, as a database management tool, provides a good platform for the limited scope of the project, but having a larger number of tables, relationships, queries, forms…etc., may make any database too nebulous.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However, Access’s interconnectivity with Microsoft Office suites provides a related environment that can be further enhanced with VBA.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Overall, our available software fit our project and helped to streamline the database creation portion of the project.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42"/>
          <p:cNvCxnSpPr/>
          <p:nvPr/>
        </p:nvCxnSpPr>
        <p:spPr>
          <a:xfrm>
            <a:off x="0" y="2857496"/>
            <a:ext cx="9144000" cy="1588"/>
          </a:xfrm>
          <a:prstGeom prst="straightConnector1">
            <a:avLst/>
          </a:prstGeom>
          <a:noFill/>
          <a:ln w="28575" cap="flat" cmpd="sng">
            <a:solidFill>
              <a:srgbClr val="FFCA0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42"/>
          <p:cNvSpPr txBox="1"/>
          <p:nvPr/>
        </p:nvSpPr>
        <p:spPr>
          <a:xfrm>
            <a:off x="2696753" y="2643182"/>
            <a:ext cx="3750495" cy="4924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45700" rIns="3600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endParaRPr dirty="0"/>
          </a:p>
        </p:txBody>
      </p:sp>
      <p:sp>
        <p:nvSpPr>
          <p:cNvPr id="432" name="Google Shape;432;p42"/>
          <p:cNvSpPr txBox="1"/>
          <p:nvPr/>
        </p:nvSpPr>
        <p:spPr>
          <a:xfrm>
            <a:off x="2696753" y="6576263"/>
            <a:ext cx="3750495" cy="276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360000" tIns="45700" rIns="3600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Overview of Presentation</a:t>
            </a:r>
            <a:endParaRPr u="sng" dirty="0"/>
          </a:p>
        </p:txBody>
      </p:sp>
      <p:grpSp>
        <p:nvGrpSpPr>
          <p:cNvPr id="60" name="Google Shape;60;p12"/>
          <p:cNvGrpSpPr/>
          <p:nvPr/>
        </p:nvGrpSpPr>
        <p:grpSpPr>
          <a:xfrm>
            <a:off x="4819004" y="2132856"/>
            <a:ext cx="4249836" cy="1924133"/>
            <a:chOff x="4298342" y="1360021"/>
            <a:chExt cx="4139952" cy="1915227"/>
          </a:xfrm>
        </p:grpSpPr>
        <p:sp>
          <p:nvSpPr>
            <p:cNvPr id="61" name="Google Shape;61;p12"/>
            <p:cNvSpPr/>
            <p:nvPr/>
          </p:nvSpPr>
          <p:spPr>
            <a:xfrm>
              <a:off x="5666217" y="1360021"/>
              <a:ext cx="1214447" cy="5000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298342" y="2775182"/>
              <a:ext cx="4139952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Creation</a:t>
              </a:r>
              <a:endParaRPr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2"/>
          <p:cNvGrpSpPr/>
          <p:nvPr/>
        </p:nvGrpSpPr>
        <p:grpSpPr>
          <a:xfrm>
            <a:off x="2556122" y="4266631"/>
            <a:ext cx="6587878" cy="530521"/>
            <a:chOff x="1943546" y="3469983"/>
            <a:chExt cx="6587878" cy="530521"/>
          </a:xfrm>
        </p:grpSpPr>
        <p:sp>
          <p:nvSpPr>
            <p:cNvPr id="64" name="Google Shape;64;p12"/>
            <p:cNvSpPr/>
            <p:nvPr/>
          </p:nvSpPr>
          <p:spPr>
            <a:xfrm>
              <a:off x="1943546" y="3469983"/>
              <a:ext cx="1214446" cy="500066"/>
            </a:xfrm>
            <a:prstGeom prst="rect">
              <a:avLst/>
            </a:prstGeom>
            <a:solidFill>
              <a:srgbClr val="FFCA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3214678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SQL Statements, Reports, and Forms</a:t>
              </a:r>
              <a:endParaRPr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12"/>
          <p:cNvGrpSpPr/>
          <p:nvPr/>
        </p:nvGrpSpPr>
        <p:grpSpPr>
          <a:xfrm>
            <a:off x="5040560" y="2820700"/>
            <a:ext cx="4103440" cy="500066"/>
            <a:chOff x="4572000" y="2071678"/>
            <a:chExt cx="4103440" cy="500066"/>
          </a:xfrm>
        </p:grpSpPr>
        <p:sp>
          <p:nvSpPr>
            <p:cNvPr id="67" name="Google Shape;67;p12"/>
            <p:cNvSpPr/>
            <p:nvPr/>
          </p:nvSpPr>
          <p:spPr>
            <a:xfrm>
              <a:off x="4572000" y="2071678"/>
              <a:ext cx="1214446" cy="500066"/>
            </a:xfrm>
            <a:prstGeom prst="rect">
              <a:avLst/>
            </a:prstGeom>
            <a:solidFill>
              <a:srgbClr val="FFCA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857884" y="2071678"/>
              <a:ext cx="281755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Design and Implementation</a:t>
              </a:r>
            </a:p>
          </p:txBody>
        </p:sp>
      </p:grpSp>
      <p:sp>
        <p:nvSpPr>
          <p:cNvPr id="69" name="Google Shape;69;p12"/>
          <p:cNvSpPr/>
          <p:nvPr/>
        </p:nvSpPr>
        <p:spPr>
          <a:xfrm>
            <a:off x="3563888" y="3556923"/>
            <a:ext cx="1214446" cy="500066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7596336" y="2134358"/>
            <a:ext cx="1547664" cy="5000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and Value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63;p12"/>
          <p:cNvGrpSpPr/>
          <p:nvPr/>
        </p:nvGrpSpPr>
        <p:grpSpPr>
          <a:xfrm>
            <a:off x="1897128" y="5033309"/>
            <a:ext cx="7171712" cy="500066"/>
            <a:chOff x="1928794" y="3500438"/>
            <a:chExt cx="6608295" cy="500066"/>
          </a:xfrm>
        </p:grpSpPr>
        <p:sp>
          <p:nvSpPr>
            <p:cNvPr id="15" name="Google Shape;64;p12"/>
            <p:cNvSpPr/>
            <p:nvPr/>
          </p:nvSpPr>
          <p:spPr>
            <a:xfrm>
              <a:off x="1928794" y="3500438"/>
              <a:ext cx="1214446" cy="500066"/>
            </a:xfrm>
            <a:prstGeom prst="rect">
              <a:avLst/>
            </a:prstGeom>
            <a:solidFill>
              <a:srgbClr val="FFCA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</a:rPr>
                <a:t>5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5;p12"/>
            <p:cNvSpPr/>
            <p:nvPr/>
          </p:nvSpPr>
          <p:spPr>
            <a:xfrm>
              <a:off x="3220343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Challenges and Conclusion</a:t>
              </a:r>
              <a:endParaRPr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Section 1 - Introduction</a:t>
            </a:r>
            <a:endParaRPr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717B6-FA4F-4A8C-BB15-455200F2B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3000"/>
                    </a14:imgEffect>
                    <a14:imgEffect>
                      <a14:colorTemperature colorTemp="6400"/>
                    </a14:imgEffect>
                    <a14:imgEffect>
                      <a14:saturation sat="373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83049" y="2642911"/>
            <a:ext cx="7577901" cy="3929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2E324D-72BB-4072-9A43-31959AC0AA40}"/>
              </a:ext>
            </a:extLst>
          </p:cNvPr>
          <p:cNvSpPr txBox="1"/>
          <p:nvPr/>
        </p:nvSpPr>
        <p:spPr>
          <a:xfrm>
            <a:off x="1298347" y="8878120"/>
            <a:ext cx="6259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commons.wikimedia.org/wiki/File:A_company's_supply_chain_(en).pn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CDE9C-3A8C-432F-9413-97358AB4C0C7}"/>
              </a:ext>
            </a:extLst>
          </p:cNvPr>
          <p:cNvSpPr txBox="1"/>
          <p:nvPr/>
        </p:nvSpPr>
        <p:spPr>
          <a:xfrm>
            <a:off x="1805203" y="1439443"/>
            <a:ext cx="5315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value proposition – a database and information system targeted to create industry </a:t>
            </a:r>
            <a:r>
              <a:rPr lang="en-US" sz="2400"/>
              <a:t>specific reporting.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Overview of Presentation</a:t>
            </a:r>
            <a:endParaRPr u="sng" dirty="0"/>
          </a:p>
        </p:txBody>
      </p:sp>
      <p:grpSp>
        <p:nvGrpSpPr>
          <p:cNvPr id="60" name="Google Shape;60;p12"/>
          <p:cNvGrpSpPr/>
          <p:nvPr/>
        </p:nvGrpSpPr>
        <p:grpSpPr>
          <a:xfrm>
            <a:off x="4819005" y="2132856"/>
            <a:ext cx="4249837" cy="1915227"/>
            <a:chOff x="4298342" y="1360021"/>
            <a:chExt cx="4139952" cy="1915227"/>
          </a:xfrm>
        </p:grpSpPr>
        <p:sp>
          <p:nvSpPr>
            <p:cNvPr id="61" name="Google Shape;61;p12"/>
            <p:cNvSpPr/>
            <p:nvPr/>
          </p:nvSpPr>
          <p:spPr>
            <a:xfrm>
              <a:off x="5666216" y="1360021"/>
              <a:ext cx="1214446" cy="5000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298342" y="2775182"/>
              <a:ext cx="4139952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Creation</a:t>
              </a:r>
              <a:endParaRPr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2"/>
          <p:cNvGrpSpPr/>
          <p:nvPr/>
        </p:nvGrpSpPr>
        <p:grpSpPr>
          <a:xfrm>
            <a:off x="2541370" y="4297086"/>
            <a:ext cx="6602630" cy="500066"/>
            <a:chOff x="1928794" y="3500438"/>
            <a:chExt cx="6602630" cy="500066"/>
          </a:xfrm>
        </p:grpSpPr>
        <p:sp>
          <p:nvSpPr>
            <p:cNvPr id="64" name="Google Shape;64;p12"/>
            <p:cNvSpPr/>
            <p:nvPr/>
          </p:nvSpPr>
          <p:spPr>
            <a:xfrm>
              <a:off x="1928794" y="3500438"/>
              <a:ext cx="1214446" cy="500066"/>
            </a:xfrm>
            <a:prstGeom prst="rect">
              <a:avLst/>
            </a:prstGeom>
            <a:solidFill>
              <a:srgbClr val="FFCA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3214678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dk1"/>
                  </a:solidFill>
                </a:rPr>
                <a:t>Database SQL Statements, Reports, and Forms</a:t>
              </a:r>
            </a:p>
          </p:txBody>
        </p:sp>
      </p:grpSp>
      <p:grpSp>
        <p:nvGrpSpPr>
          <p:cNvPr id="66" name="Google Shape;66;p12"/>
          <p:cNvGrpSpPr/>
          <p:nvPr/>
        </p:nvGrpSpPr>
        <p:grpSpPr>
          <a:xfrm>
            <a:off x="5008740" y="2820700"/>
            <a:ext cx="4135260" cy="500066"/>
            <a:chOff x="4540180" y="2071678"/>
            <a:chExt cx="4135260" cy="500066"/>
          </a:xfrm>
        </p:grpSpPr>
        <p:sp>
          <p:nvSpPr>
            <p:cNvPr id="67" name="Google Shape;67;p12"/>
            <p:cNvSpPr/>
            <p:nvPr/>
          </p:nvSpPr>
          <p:spPr>
            <a:xfrm>
              <a:off x="4540180" y="2071678"/>
              <a:ext cx="1214446" cy="50006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857884" y="2071678"/>
              <a:ext cx="281755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Design and Implementation</a:t>
              </a:r>
            </a:p>
          </p:txBody>
        </p:sp>
      </p:grpSp>
      <p:sp>
        <p:nvSpPr>
          <p:cNvPr id="69" name="Google Shape;69;p12"/>
          <p:cNvSpPr/>
          <p:nvPr/>
        </p:nvSpPr>
        <p:spPr>
          <a:xfrm>
            <a:off x="3563888" y="3556923"/>
            <a:ext cx="1214446" cy="500066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7596336" y="2134358"/>
            <a:ext cx="1547664" cy="5000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dk1"/>
                </a:solidFill>
              </a:rPr>
              <a:t>Overview and Value</a:t>
            </a:r>
          </a:p>
        </p:txBody>
      </p:sp>
      <p:grpSp>
        <p:nvGrpSpPr>
          <p:cNvPr id="14" name="Google Shape;63;p12"/>
          <p:cNvGrpSpPr/>
          <p:nvPr/>
        </p:nvGrpSpPr>
        <p:grpSpPr>
          <a:xfrm>
            <a:off x="1897130" y="5083829"/>
            <a:ext cx="7171712" cy="500066"/>
            <a:chOff x="1928794" y="3500438"/>
            <a:chExt cx="6608295" cy="500066"/>
          </a:xfrm>
        </p:grpSpPr>
        <p:sp>
          <p:nvSpPr>
            <p:cNvPr id="15" name="Google Shape;64;p12"/>
            <p:cNvSpPr/>
            <p:nvPr/>
          </p:nvSpPr>
          <p:spPr>
            <a:xfrm>
              <a:off x="1928794" y="3500438"/>
              <a:ext cx="1214446" cy="500066"/>
            </a:xfrm>
            <a:prstGeom prst="rect">
              <a:avLst/>
            </a:prstGeom>
            <a:solidFill>
              <a:srgbClr val="FFCA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</a:rPr>
                <a:t>5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5;p12"/>
            <p:cNvSpPr/>
            <p:nvPr/>
          </p:nvSpPr>
          <p:spPr>
            <a:xfrm>
              <a:off x="3220343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dk1"/>
                  </a:solidFill>
                </a:rPr>
                <a:t>Challenges and 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3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Preliminary Design</a:t>
            </a:r>
            <a:endParaRPr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659423" y="2883001"/>
            <a:ext cx="7825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Supplier</a:t>
            </a:r>
            <a:r>
              <a:rPr lang="en-US" dirty="0"/>
              <a:t> – Provides the name of the supplier, their address, and number for contact.  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Clothing Type </a:t>
            </a:r>
            <a:r>
              <a:rPr lang="en-US" dirty="0"/>
              <a:t>– Unique TypeID, season, and gender.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Clothing</a:t>
            </a:r>
            <a:r>
              <a:rPr lang="en-US" dirty="0"/>
              <a:t> – The unique supplier code, costPrice, TypeID, and materials.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Clothing Prices </a:t>
            </a:r>
            <a:r>
              <a:rPr lang="en-US" dirty="0"/>
              <a:t>– Provides the price of each unit and the ClothingID attached to each.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</a:t>
            </a:r>
            <a:r>
              <a:rPr lang="en-US" dirty="0"/>
              <a:t> – All relevant customer data pertaining to the purchase.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OrderShipping</a:t>
            </a:r>
            <a:r>
              <a:rPr lang="en-US" dirty="0"/>
              <a:t> – Unique address for delivery.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Orders</a:t>
            </a:r>
            <a:r>
              <a:rPr lang="en-US" dirty="0"/>
              <a:t> – Links customer, shipping information, and the clothing type order by the customer.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Payment </a:t>
            </a:r>
            <a:r>
              <a:rPr lang="en-US" dirty="0"/>
              <a:t>– Customer payment information.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CustomerOrderProduct</a:t>
            </a:r>
            <a:r>
              <a:rPr lang="en-US" dirty="0"/>
              <a:t> – Customer’s order, the ClothingID, and quantity of purchase.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CustomerOrderDelivery</a:t>
            </a:r>
            <a:r>
              <a:rPr lang="en-US" dirty="0"/>
              <a:t> – Provides tracking number to ensure fulfillment.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6477" y="1213338"/>
            <a:ext cx="736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most practical design included 10 basic entities.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ten entities allows the firm to track order generation from supply to consumer delivery.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entities prevent duplication and allow for a streamlined process: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0" y="487512"/>
            <a:ext cx="183298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Entity Relationship Model </a:t>
            </a:r>
            <a:endParaRPr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B63031-53B1-4633-B95B-901197626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24" y="353635"/>
            <a:ext cx="6847024" cy="60623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Relational Model </a:t>
            </a:r>
            <a:endParaRPr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44244" y="928670"/>
            <a:ext cx="823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relationships contained no observable transitive or derivable transitive functional dependencies and are therefore in 3NF.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Below are details the primary key and foreign keys, if they exist,  for all entities in the ER Model.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32E14-693B-4493-87DE-A501FECE3A5F}"/>
              </a:ext>
            </a:extLst>
          </p:cNvPr>
          <p:cNvSpPr txBox="1"/>
          <p:nvPr/>
        </p:nvSpPr>
        <p:spPr>
          <a:xfrm>
            <a:off x="457200" y="2005888"/>
            <a:ext cx="8412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ClothingType (</a:t>
            </a:r>
            <a:r>
              <a:rPr lang="en-US" sz="1600" u="sng" dirty="0"/>
              <a:t>typeID </a:t>
            </a:r>
            <a:r>
              <a:rPr lang="en-US" sz="1600" dirty="0"/>
              <a:t>{PK}, gender, season).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Supplier (</a:t>
            </a:r>
            <a:r>
              <a:rPr lang="en-US" sz="1600" u="sng" dirty="0"/>
              <a:t>supplierCode</a:t>
            </a:r>
            <a:r>
              <a:rPr lang="en-US" sz="1600" dirty="0"/>
              <a:t> {PK}, supplierName, address, phoneNumber).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Clothing (</a:t>
            </a:r>
            <a:r>
              <a:rPr lang="en-US" sz="1600" u="sng" dirty="0"/>
              <a:t>clothingID</a:t>
            </a:r>
            <a:r>
              <a:rPr lang="en-US" sz="1600" dirty="0"/>
              <a:t> {PK},</a:t>
            </a:r>
            <a:r>
              <a:rPr lang="en-US" sz="1600" b="1" dirty="0">
                <a:solidFill>
                  <a:srgbClr val="0070C0"/>
                </a:solidFill>
              </a:rPr>
              <a:t> typeID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70C0"/>
                </a:solidFill>
              </a:rPr>
              <a:t>supplierCode</a:t>
            </a:r>
            <a:r>
              <a:rPr lang="en-US" sz="1600" dirty="0"/>
              <a:t>,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costPrice, material, size, colo</a:t>
            </a:r>
            <a:r>
              <a:rPr lang="en-US" sz="1600" dirty="0"/>
              <a:t>r).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ClothingPrices (</a:t>
            </a:r>
            <a:r>
              <a:rPr lang="en-US" sz="1600" b="1" u="sng" dirty="0">
                <a:solidFill>
                  <a:srgbClr val="0070C0"/>
                </a:solidFill>
              </a:rPr>
              <a:t>clothingID</a:t>
            </a:r>
            <a:r>
              <a:rPr lang="en-US" sz="1600" u="sng" dirty="0"/>
              <a:t>, price</a:t>
            </a:r>
            <a:r>
              <a:rPr lang="en-US" sz="1600" dirty="0"/>
              <a:t> {PK}, dateFrom).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Customer (</a:t>
            </a:r>
            <a:r>
              <a:rPr lang="en-US" sz="1600" u="sng" dirty="0"/>
              <a:t>customerID</a:t>
            </a:r>
            <a:r>
              <a:rPr lang="en-US" sz="1600" dirty="0"/>
              <a:t> {PK}, firstName, middleName, lastName, phoneNumber, emailAddress, joinDate, gender, occupation, DoB).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OrderShipping (</a:t>
            </a:r>
            <a:r>
              <a:rPr lang="en-US" sz="1600" u="sng" dirty="0"/>
              <a:t>addressID </a:t>
            </a:r>
            <a:r>
              <a:rPr lang="en-US" sz="1600" dirty="0"/>
              <a:t>{PK}, addressLine, city, state, zipCode).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Orders </a:t>
            </a:r>
            <a:r>
              <a:rPr lang="en-US" sz="1600" u="sng" dirty="0"/>
              <a:t>(orderID</a:t>
            </a:r>
            <a:r>
              <a:rPr lang="en-US" sz="1600" dirty="0"/>
              <a:t> {PK}, </a:t>
            </a:r>
            <a:r>
              <a:rPr lang="en-US" sz="1600" b="1" dirty="0">
                <a:solidFill>
                  <a:srgbClr val="0070C0"/>
                </a:solidFill>
              </a:rPr>
              <a:t>customerID</a:t>
            </a:r>
            <a:r>
              <a:rPr lang="en-US" sz="1600" dirty="0"/>
              <a:t>. </a:t>
            </a:r>
            <a:r>
              <a:rPr lang="en-US" sz="1600" b="1" dirty="0">
                <a:solidFill>
                  <a:srgbClr val="0070C0"/>
                </a:solidFill>
              </a:rPr>
              <a:t>clothingID, addressID</a:t>
            </a:r>
            <a:r>
              <a:rPr lang="en-US" sz="1600" dirty="0"/>
              <a:t>, dateOfPurchase)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Payment (</a:t>
            </a:r>
            <a:r>
              <a:rPr lang="en-US" sz="1600" u="sng" dirty="0"/>
              <a:t>transactionID</a:t>
            </a:r>
            <a:r>
              <a:rPr lang="en-US" sz="1600" dirty="0"/>
              <a:t> {PK}, </a:t>
            </a:r>
            <a:r>
              <a:rPr lang="en-US" sz="1600" b="1" dirty="0">
                <a:solidFill>
                  <a:srgbClr val="0070C0"/>
                </a:solidFill>
              </a:rPr>
              <a:t>orderID</a:t>
            </a:r>
            <a:r>
              <a:rPr lang="en-US" sz="1600" dirty="0"/>
              <a:t>, cardNumber, fromDate, toDate, otherDetails)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CustomerOrderProduct (</a:t>
            </a:r>
            <a:r>
              <a:rPr lang="en-US" sz="1600" u="sng" dirty="0"/>
              <a:t>customerOrderID</a:t>
            </a:r>
            <a:r>
              <a:rPr lang="en-US" sz="1600" dirty="0"/>
              <a:t> {P.K.}, </a:t>
            </a:r>
            <a:r>
              <a:rPr lang="en-US" sz="1600" b="1" dirty="0">
                <a:solidFill>
                  <a:srgbClr val="0070C0"/>
                </a:solidFill>
              </a:rPr>
              <a:t>orderID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70C0"/>
                </a:solidFill>
              </a:rPr>
              <a:t>clothingID</a:t>
            </a:r>
            <a:r>
              <a:rPr lang="en-US" sz="1600" dirty="0"/>
              <a:t>, Quantity, comments)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CustomerOrderDelivery (</a:t>
            </a:r>
            <a:r>
              <a:rPr lang="en-US" sz="1600" u="sng" dirty="0"/>
              <a:t>trackingNo</a:t>
            </a:r>
            <a:r>
              <a:rPr lang="en-US" sz="1600" dirty="0"/>
              <a:t> {PK}, </a:t>
            </a:r>
            <a:r>
              <a:rPr lang="en-US" sz="1600" b="1" dirty="0">
                <a:solidFill>
                  <a:srgbClr val="0070C0"/>
                </a:solidFill>
              </a:rPr>
              <a:t>orderID, </a:t>
            </a:r>
            <a:r>
              <a:rPr lang="en-US" sz="1600" dirty="0"/>
              <a:t>dateOfDelivery)</a:t>
            </a:r>
          </a:p>
          <a:p>
            <a:r>
              <a:rPr lang="en-US" sz="1200" dirty="0"/>
              <a:t>	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E1E64-4B13-42C8-8524-13CDE929D1FB}"/>
              </a:ext>
            </a:extLst>
          </p:cNvPr>
          <p:cNvSpPr txBox="1"/>
          <p:nvPr/>
        </p:nvSpPr>
        <p:spPr>
          <a:xfrm>
            <a:off x="4664319" y="2399378"/>
            <a:ext cx="4415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u="sng" dirty="0"/>
              <a:t>Overview of Presentation</a:t>
            </a:r>
            <a:endParaRPr u="sng" dirty="0"/>
          </a:p>
        </p:txBody>
      </p:sp>
      <p:grpSp>
        <p:nvGrpSpPr>
          <p:cNvPr id="60" name="Google Shape;60;p12"/>
          <p:cNvGrpSpPr/>
          <p:nvPr/>
        </p:nvGrpSpPr>
        <p:grpSpPr>
          <a:xfrm>
            <a:off x="4819005" y="2132856"/>
            <a:ext cx="4249837" cy="1915227"/>
            <a:chOff x="4298342" y="1360021"/>
            <a:chExt cx="4139952" cy="1915227"/>
          </a:xfrm>
        </p:grpSpPr>
        <p:sp>
          <p:nvSpPr>
            <p:cNvPr id="61" name="Google Shape;61;p12"/>
            <p:cNvSpPr/>
            <p:nvPr/>
          </p:nvSpPr>
          <p:spPr>
            <a:xfrm>
              <a:off x="5666216" y="1360021"/>
              <a:ext cx="1214446" cy="5000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4298342" y="2775182"/>
              <a:ext cx="4139952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Creation</a:t>
              </a:r>
              <a:endParaRPr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2"/>
          <p:cNvGrpSpPr/>
          <p:nvPr/>
        </p:nvGrpSpPr>
        <p:grpSpPr>
          <a:xfrm>
            <a:off x="2541370" y="4297086"/>
            <a:ext cx="6602630" cy="500066"/>
            <a:chOff x="1928794" y="3500438"/>
            <a:chExt cx="6602630" cy="500066"/>
          </a:xfrm>
        </p:grpSpPr>
        <p:sp>
          <p:nvSpPr>
            <p:cNvPr id="64" name="Google Shape;64;p12"/>
            <p:cNvSpPr/>
            <p:nvPr/>
          </p:nvSpPr>
          <p:spPr>
            <a:xfrm>
              <a:off x="1928794" y="3500438"/>
              <a:ext cx="1214446" cy="500066"/>
            </a:xfrm>
            <a:prstGeom prst="rect">
              <a:avLst/>
            </a:prstGeom>
            <a:solidFill>
              <a:srgbClr val="FFCA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>
              <a:off x="3214678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dk1"/>
                  </a:solidFill>
                </a:rPr>
                <a:t>Database SQL Statements, Reports, and Forms</a:t>
              </a:r>
            </a:p>
          </p:txBody>
        </p:sp>
      </p:grpSp>
      <p:grpSp>
        <p:nvGrpSpPr>
          <p:cNvPr id="66" name="Google Shape;66;p12"/>
          <p:cNvGrpSpPr/>
          <p:nvPr/>
        </p:nvGrpSpPr>
        <p:grpSpPr>
          <a:xfrm>
            <a:off x="5008740" y="2820700"/>
            <a:ext cx="4135260" cy="500066"/>
            <a:chOff x="4540180" y="2071678"/>
            <a:chExt cx="4135260" cy="500066"/>
          </a:xfrm>
        </p:grpSpPr>
        <p:sp>
          <p:nvSpPr>
            <p:cNvPr id="67" name="Google Shape;67;p12"/>
            <p:cNvSpPr/>
            <p:nvPr/>
          </p:nvSpPr>
          <p:spPr>
            <a:xfrm>
              <a:off x="4540180" y="2071678"/>
              <a:ext cx="1214446" cy="50006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400" b="1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>
              <a:off x="5857884" y="2071678"/>
              <a:ext cx="281755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dk1"/>
                  </a:solidFill>
                </a:rPr>
                <a:t>Database Design and Implementation</a:t>
              </a:r>
            </a:p>
          </p:txBody>
        </p:sp>
      </p:grpSp>
      <p:sp>
        <p:nvSpPr>
          <p:cNvPr id="69" name="Google Shape;69;p12"/>
          <p:cNvSpPr/>
          <p:nvPr/>
        </p:nvSpPr>
        <p:spPr>
          <a:xfrm>
            <a:off x="3563888" y="3556923"/>
            <a:ext cx="1214446" cy="5000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1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7596336" y="2134358"/>
            <a:ext cx="1547664" cy="5000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dk1"/>
                </a:solidFill>
              </a:rPr>
              <a:t>Overview and Value</a:t>
            </a:r>
          </a:p>
        </p:txBody>
      </p:sp>
      <p:grpSp>
        <p:nvGrpSpPr>
          <p:cNvPr id="14" name="Google Shape;63;p12"/>
          <p:cNvGrpSpPr/>
          <p:nvPr/>
        </p:nvGrpSpPr>
        <p:grpSpPr>
          <a:xfrm>
            <a:off x="1890347" y="5033309"/>
            <a:ext cx="7171712" cy="500066"/>
            <a:chOff x="1928794" y="3500438"/>
            <a:chExt cx="6608295" cy="500066"/>
          </a:xfrm>
        </p:grpSpPr>
        <p:sp>
          <p:nvSpPr>
            <p:cNvPr id="15" name="Google Shape;64;p12"/>
            <p:cNvSpPr/>
            <p:nvPr/>
          </p:nvSpPr>
          <p:spPr>
            <a:xfrm>
              <a:off x="1928794" y="3500438"/>
              <a:ext cx="1214446" cy="500066"/>
            </a:xfrm>
            <a:prstGeom prst="rect">
              <a:avLst/>
            </a:prstGeom>
            <a:solidFill>
              <a:srgbClr val="FFCA0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</a:rPr>
                <a:t>5</a:t>
              </a:r>
              <a:endParaRPr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65;p12"/>
            <p:cNvSpPr/>
            <p:nvPr/>
          </p:nvSpPr>
          <p:spPr>
            <a:xfrm>
              <a:off x="3220343" y="3500438"/>
              <a:ext cx="5316746" cy="5000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/>
              <a:r>
                <a:rPr lang="en-US" sz="1600" b="1" dirty="0">
                  <a:solidFill>
                    <a:schemeClr val="dk1"/>
                  </a:solidFill>
                </a:rPr>
                <a:t>Challenges and 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19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285728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b="1" u="sng" dirty="0"/>
              <a:t>Database Creation - SQL Statements</a:t>
            </a:r>
            <a:endParaRPr b="1" u="sng" dirty="0"/>
          </a:p>
        </p:txBody>
      </p:sp>
      <p:sp>
        <p:nvSpPr>
          <p:cNvPr id="120" name="Google Shape;120;p18"/>
          <p:cNvSpPr txBox="1"/>
          <p:nvPr/>
        </p:nvSpPr>
        <p:spPr>
          <a:xfrm>
            <a:off x="2264715" y="928670"/>
            <a:ext cx="4221967" cy="473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 dirty="0"/>
              <a:t>CREATE TABLE Clothing</a:t>
            </a:r>
          </a:p>
          <a:p>
            <a:r>
              <a:rPr lang="en-US" sz="2000" dirty="0"/>
              <a:t>(ClothingID char(5) PRIMARY KEY,</a:t>
            </a:r>
          </a:p>
          <a:p>
            <a:r>
              <a:rPr lang="en-US" sz="2000" dirty="0"/>
              <a:t>TypeID char(3),</a:t>
            </a:r>
          </a:p>
          <a:p>
            <a:r>
              <a:rPr lang="en-US" sz="2000" dirty="0"/>
              <a:t>SupplierCode char(4),</a:t>
            </a:r>
          </a:p>
          <a:p>
            <a:r>
              <a:rPr lang="en-US" sz="2000" dirty="0"/>
              <a:t>CostPrice decimal(10,2),</a:t>
            </a:r>
          </a:p>
          <a:p>
            <a:r>
              <a:rPr lang="en-US" sz="2000" dirty="0"/>
              <a:t>Material varchar(10),</a:t>
            </a:r>
          </a:p>
          <a:p>
            <a:r>
              <a:rPr lang="en-US" sz="2000" dirty="0"/>
              <a:t>Size varchar (15), </a:t>
            </a:r>
          </a:p>
          <a:p>
            <a:r>
              <a:rPr lang="en-US" sz="2000" dirty="0"/>
              <a:t>Color varchar(15),</a:t>
            </a:r>
          </a:p>
          <a:p>
            <a:r>
              <a:rPr lang="en-US" sz="2000" dirty="0"/>
              <a:t>Foreign Key (TypeID) references ClothingType (TypeID),</a:t>
            </a:r>
          </a:p>
          <a:p>
            <a:r>
              <a:rPr lang="en-US" sz="2000" dirty="0"/>
              <a:t>Foreign Key (SupplierCode) references Supplier (SupplierCode)</a:t>
            </a:r>
          </a:p>
          <a:p>
            <a:r>
              <a:rPr lang="en-US" sz="2000" dirty="0"/>
              <a:t>);</a:t>
            </a:r>
          </a:p>
          <a:p>
            <a:r>
              <a:rPr lang="en-US" sz="2000" dirty="0"/>
              <a:t> </a:t>
            </a: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191A6-3011-47E7-BED5-EEA8BF4A03ED}"/>
              </a:ext>
            </a:extLst>
          </p:cNvPr>
          <p:cNvSpPr txBox="1"/>
          <p:nvPr/>
        </p:nvSpPr>
        <p:spPr>
          <a:xfrm>
            <a:off x="4572000" y="1231645"/>
            <a:ext cx="38293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6"/>
  <p:tag name="TPOS" val="2"/>
</p:tagLst>
</file>

<file path=ppt/theme/theme1.xml><?xml version="1.0" encoding="utf-8"?>
<a:theme xmlns:a="http://schemas.openxmlformats.org/drawingml/2006/main" name="4：3">
  <a:themeElements>
    <a:clrScheme name="全彩">
      <a:dk1>
        <a:srgbClr val="364243"/>
      </a:dk1>
      <a:lt1>
        <a:srgbClr val="FFFFFF"/>
      </a:lt1>
      <a:dk2>
        <a:srgbClr val="004B20"/>
      </a:dk2>
      <a:lt2>
        <a:srgbClr val="C3442F"/>
      </a:lt2>
      <a:accent1>
        <a:srgbClr val="ECE502"/>
      </a:accent1>
      <a:accent2>
        <a:srgbClr val="DB4528"/>
      </a:accent2>
      <a:accent3>
        <a:srgbClr val="F09191"/>
      </a:accent3>
      <a:accent4>
        <a:srgbClr val="007750"/>
      </a:accent4>
      <a:accent5>
        <a:srgbClr val="9EBC2B"/>
      </a:accent5>
      <a:accent6>
        <a:srgbClr val="007750"/>
      </a:accent6>
      <a:hlink>
        <a:srgbClr val="FFFFFF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842</Words>
  <Application>Microsoft Office PowerPoint</Application>
  <PresentationFormat>On-screen Show (4:3)</PresentationFormat>
  <Paragraphs>146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Arial</vt:lpstr>
      <vt:lpstr>Arial Black</vt:lpstr>
      <vt:lpstr>4：3</vt:lpstr>
      <vt:lpstr>PowerPoint Presentation</vt:lpstr>
      <vt:lpstr>Overview of Presentation</vt:lpstr>
      <vt:lpstr>Section 1 - Introduction</vt:lpstr>
      <vt:lpstr>Overview of Presentation</vt:lpstr>
      <vt:lpstr>Preliminary Design</vt:lpstr>
      <vt:lpstr>Entity Relationship Model </vt:lpstr>
      <vt:lpstr>Relational Model </vt:lpstr>
      <vt:lpstr>Overview of Presentation</vt:lpstr>
      <vt:lpstr>Database Creation - SQL Statements</vt:lpstr>
      <vt:lpstr>Database Creation SQL Result</vt:lpstr>
      <vt:lpstr>Overview of Presentation</vt:lpstr>
      <vt:lpstr>Relevant SQL Statements and Reports</vt:lpstr>
      <vt:lpstr>Relevant SQL Statements and Reports</vt:lpstr>
      <vt:lpstr>Relevant SQL Statements and Reports</vt:lpstr>
      <vt:lpstr>Relevant SQL Statements and Reports</vt:lpstr>
      <vt:lpstr>Overview of Presentation</vt:lpstr>
      <vt:lpstr>Challenges and 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 </cp:lastModifiedBy>
  <cp:revision>36</cp:revision>
  <dcterms:modified xsi:type="dcterms:W3CDTF">2019-06-06T21:08:03Z</dcterms:modified>
</cp:coreProperties>
</file>