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3" r:id="rId8"/>
    <p:sldId id="260" r:id="rId9"/>
    <p:sldId id="261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E0F7-342F-9DF7-F8AD-C234DF9BE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779E9-0ACB-400B-5E9B-724E4EA20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0CAA-5DEB-28E8-D857-0E156A16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C92-0541-4112-8825-D4B7AAF66737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4E69-22E6-5E86-5763-3C47C8B9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551FC-DEED-43C7-202E-8A4832B5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7CA9-D1B6-42E1-B934-32EA193A3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5447-4C12-6768-1099-FE1ACB1E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72B0D-B5DB-82C6-C3E3-D864CC28F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014DF-04B8-3063-76BA-EA3BA4B6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C92-0541-4112-8825-D4B7AAF66737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887D0-B082-9678-27A9-243C3896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E3E4-7F77-B42D-D0EA-863EC25E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7CA9-D1B6-42E1-B934-32EA193A3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73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E16F8-27A7-5438-560F-39B03D53A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2C82C-9912-67B4-B7A6-89410D2ED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99E90-6FCD-A694-389C-18BC4BD6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C92-0541-4112-8825-D4B7AAF66737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02F25-9852-FA36-719D-2BA73B47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08B99-09E2-E3C7-3A2E-F01CD7E6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7CA9-D1B6-42E1-B934-32EA193A3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2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C0D3-4CF4-6837-4F07-6F1E65DE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1E811-509F-27C6-63A2-2F4E384C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30BA6-68DC-4C2F-88B3-916CD214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C92-0541-4112-8825-D4B7AAF66737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5692-E947-B350-E2C8-14315483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F4D17-20B8-362C-4F3D-93581B2E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7CA9-D1B6-42E1-B934-32EA193A3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80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323B-6985-3D93-086E-56F9C800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1AD6D-9045-5244-5D4A-30B33E3B7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6EBCA-69A1-8083-CA94-9A7C31C9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C92-0541-4112-8825-D4B7AAF66737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727B6-E09F-C2C2-87E1-BA15CF00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DD8F-9226-D8AD-D84C-9E86BE83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7CA9-D1B6-42E1-B934-32EA193A3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2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3B8F-9ECB-6186-5E75-EBAD1B2D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1039-A485-018E-2AAA-E9F4D5EBF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0033D-5B12-5938-C5A6-04D538DB0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0D339-2941-D270-D40B-DFB165E8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C92-0541-4112-8825-D4B7AAF66737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71CBD-6292-DB65-A1A3-EA64D2D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811C-DEB2-0A56-678A-104BDB25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7CA9-D1B6-42E1-B934-32EA193A3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17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8E7D-39F3-A655-BC57-1CA03EFB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AAE60-721B-D7FA-6657-6BB91194A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3A34C-C65B-E000-3C20-748D825B5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AFA25-346D-D2DB-59F7-6A5372BF0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53100-D5B7-92C8-18CC-8015ED8D5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01B37-88C3-3E6D-CA13-AB41536E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C92-0541-4112-8825-D4B7AAF66737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88BBA-E100-21B8-EBAC-311130EE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FA8DF-5EEB-4405-A4EB-FEC2C941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7CA9-D1B6-42E1-B934-32EA193A3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5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248F-1290-5874-BD93-07FEB22E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FBE29-EBA2-DA7C-D857-28590E75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C92-0541-4112-8825-D4B7AAF66737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E478B-EB6A-4149-7A05-D76AC0CE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90BCD-8A13-4AA6-B912-96A19309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7CA9-D1B6-42E1-B934-32EA193A3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26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DEAAA-1797-AAAE-E2A2-6931BBD5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C92-0541-4112-8825-D4B7AAF66737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3EF96-2E89-4C26-92FF-F7FF625A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F603D-C8FC-FF5F-5744-2C532922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7CA9-D1B6-42E1-B934-32EA193A3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48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C54D-EFC0-60D8-0BC2-FA905445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7744-F312-9161-6793-3F7F9F7D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50F42-4F2B-5CBE-77E2-D1524CAB1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F84BF-DD31-5377-2527-3DDA502D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C92-0541-4112-8825-D4B7AAF66737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B5BCE-811D-2F93-D279-CEE857DE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4C2A3-7C06-A0F2-35DC-DC40C653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7CA9-D1B6-42E1-B934-32EA193A3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60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7233-AE98-53FE-6481-DD9392B8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AE3C5-469F-CE5A-200A-99001D785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539CC-BD8B-C9A9-97B2-12443C2F7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7411-0986-C9D7-02A6-3ED56111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C92-0541-4112-8825-D4B7AAF66737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44411-B112-284C-31E5-9123A1BB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1395C-3032-605C-F959-FE494A81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7CA9-D1B6-42E1-B934-32EA193A3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36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B72C1-A5C1-1E26-31B6-A51D9BB8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AF81B-EDB8-1813-40B4-1CE5819A1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197D-BFA3-8A7F-450F-ADEBE68C5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4C92-0541-4112-8825-D4B7AAF66737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A3461-5B4E-BA0D-52C5-44D17A4EC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81B77-753C-A2D3-C3E7-5991C59F7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C7CA9-D1B6-42E1-B934-32EA193A3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92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3D8D20-0160-B065-403B-00A46CD683D3}"/>
              </a:ext>
            </a:extLst>
          </p:cNvPr>
          <p:cNvSpPr txBox="1"/>
          <p:nvPr/>
        </p:nvSpPr>
        <p:spPr>
          <a:xfrm>
            <a:off x="1634836" y="2447636"/>
            <a:ext cx="906087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 ANALYTICS DASHBORDS</a:t>
            </a:r>
          </a:p>
          <a:p>
            <a:pPr algn="ctr"/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POWERBI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A7CCF-10FF-9EB5-5FD5-5E8B485C48FA}"/>
              </a:ext>
            </a:extLst>
          </p:cNvPr>
          <p:cNvSpPr txBox="1"/>
          <p:nvPr/>
        </p:nvSpPr>
        <p:spPr>
          <a:xfrm>
            <a:off x="9328727" y="585585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DIVYA KUMAR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A6CBC4-383F-C0E7-91D7-34D007C2A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51" r="-784" b="23104"/>
          <a:stretch/>
        </p:blipFill>
        <p:spPr bwMode="auto">
          <a:xfrm>
            <a:off x="9567719" y="178190"/>
            <a:ext cx="2374900" cy="692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75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1B545C-556B-FF92-24ED-59B40A777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BBEED9-694B-D015-9150-CA39C703D71B}"/>
              </a:ext>
            </a:extLst>
          </p:cNvPr>
          <p:cNvSpPr txBox="1"/>
          <p:nvPr/>
        </p:nvSpPr>
        <p:spPr>
          <a:xfrm>
            <a:off x="406400" y="437101"/>
            <a:ext cx="4304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by Job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9C0AB-A76A-30FD-7763-58D421BD62BF}"/>
              </a:ext>
            </a:extLst>
          </p:cNvPr>
          <p:cNvSpPr txBox="1"/>
          <p:nvPr/>
        </p:nvSpPr>
        <p:spPr>
          <a:xfrm>
            <a:off x="406400" y="1830044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Visualization: Bar Chart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Key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Level 1:</a:t>
            </a:r>
            <a:r>
              <a:rPr lang="en-US" dirty="0"/>
              <a:t> Highest attrition (143 employees).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Level 2-3:</a:t>
            </a:r>
            <a:r>
              <a:rPr lang="en-US" dirty="0"/>
              <a:t> Decreasing attrition rates.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Level 4-5:</a:t>
            </a:r>
            <a:r>
              <a:rPr lang="en-US" dirty="0"/>
              <a:t> Low attrition (5 employees).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Insight:</a:t>
            </a:r>
            <a:r>
              <a:rPr lang="en-US" dirty="0"/>
              <a:t> New and entry-level employees (Level 1) experience the highest attrition. Providing better onboarding and engagement can improve retention for these employees.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DE42F-92BD-2373-F364-D41E60BAB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953" y="1830043"/>
            <a:ext cx="5134816" cy="32314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925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7AA0C-C478-6B83-16E6-EC895596B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5F18E-ADFD-D99C-31B9-97D1AB684A5C}"/>
              </a:ext>
            </a:extLst>
          </p:cNvPr>
          <p:cNvSpPr txBox="1"/>
          <p:nvPr/>
        </p:nvSpPr>
        <p:spPr>
          <a:xfrm>
            <a:off x="406400" y="437101"/>
            <a:ext cx="5033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24D14-527F-EFFA-3448-F745056A144E}"/>
              </a:ext>
            </a:extLst>
          </p:cNvPr>
          <p:cNvSpPr txBox="1"/>
          <p:nvPr/>
        </p:nvSpPr>
        <p:spPr>
          <a:xfrm>
            <a:off x="406400" y="1056964"/>
            <a:ext cx="1136072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Insights </a:t>
            </a:r>
          </a:p>
          <a:p>
            <a:endParaRPr lang="en-US" sz="12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 The average age of employees who left the company is 37 years.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The Research &amp; Development department witnessed the highest attrition, accounting for 133 of the total.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 The majority of employees who left the company belonged to the salary range below $5000 per month, comprising 163 individuals.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Among employees who left, the highest attrition rate was observed among those who spent 1 year at the company (25%), followed by 2 years (11%) and 5 years (9%).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The educational background of employees who left the company indicates that 89 individuals had a Life Science background, 63 had a Medical background, and 35 had a Marketing background.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Male employees experienced an attrition rate of 17%, while female employees had a slightly lower attrition rate of 14.8%.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The attrition rate in the Research &amp; Development department was the highest at 56%, followed by Sales at 39% and the HR Department at 5%.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 Approximately 69% of employees who left the company fell under the salary range below $5000, while 21% fell under the $5000-$10,000 range, 8% under the $10,000-$15,000 range, and 2% under the $20,000 range.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Recommendations</a:t>
            </a:r>
          </a:p>
          <a:p>
            <a:endParaRPr lang="en-US" sz="1200" b="1" dirty="0"/>
          </a:p>
          <a:p>
            <a:pPr lvl="1"/>
            <a:r>
              <a:rPr lang="en-US" sz="1400" dirty="0"/>
              <a:t>• Recommendations: Implement retention strategies for employees around 40 years old. </a:t>
            </a:r>
          </a:p>
          <a:p>
            <a:pPr lvl="1"/>
            <a:r>
              <a:rPr lang="en-US" sz="1400" dirty="0"/>
              <a:t>• Address attrition in the Research &amp; Development department. </a:t>
            </a:r>
          </a:p>
          <a:p>
            <a:pPr lvl="1"/>
            <a:r>
              <a:rPr lang="en-US" sz="1400" dirty="0"/>
              <a:t>• Enhance compensation and benefits for employees in lower salary ranges. </a:t>
            </a:r>
          </a:p>
          <a:p>
            <a:pPr lvl="1"/>
            <a:r>
              <a:rPr lang="en-US" sz="1400" dirty="0"/>
              <a:t>• Develop employee engagement initiatives for early career employees. </a:t>
            </a:r>
          </a:p>
          <a:p>
            <a:pPr lvl="1"/>
            <a:r>
              <a:rPr lang="en-US" sz="1400" dirty="0"/>
              <a:t>• Provide opportunities for career growth and learning based on educational backgrounds. </a:t>
            </a:r>
          </a:p>
          <a:p>
            <a:pPr lvl="1"/>
            <a:r>
              <a:rPr lang="en-US" sz="1400" dirty="0"/>
              <a:t>• Pay attention to gender disparities in attrition and promote diversity and inclusion. </a:t>
            </a:r>
          </a:p>
          <a:p>
            <a:pPr lvl="1"/>
            <a:r>
              <a:rPr lang="en-US" sz="1400" dirty="0"/>
              <a:t>• Mitigate attrition in the Research &amp; Development and Sales departments with department-specific strategies. </a:t>
            </a:r>
          </a:p>
          <a:p>
            <a:pPr lvl="1"/>
            <a:r>
              <a:rPr lang="en-US" sz="1400" dirty="0"/>
              <a:t>• Regularly review and adjust salary ranges to ensure competitiveness. 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932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C621D1-28D4-9205-F409-F2A3D8946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nimation thank you neon blue on black background Free Video">
            <a:extLst>
              <a:ext uri="{FF2B5EF4-FFF2-40B4-BE49-F238E27FC236}">
                <a16:creationId xmlns:a16="http://schemas.microsoft.com/office/drawing/2014/main" id="{E22AFF2C-B5F9-F287-2546-8177717C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71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7CA2C4-2D69-532D-F465-F0AE98D2D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6CA4E-E08A-6EAC-19E8-333710BADD04}"/>
              </a:ext>
            </a:extLst>
          </p:cNvPr>
          <p:cNvSpPr txBox="1"/>
          <p:nvPr/>
        </p:nvSpPr>
        <p:spPr>
          <a:xfrm>
            <a:off x="406400" y="437101"/>
            <a:ext cx="371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668C0-FD41-3A8A-8A5B-E866E90D9D85}"/>
              </a:ext>
            </a:extLst>
          </p:cNvPr>
          <p:cNvSpPr txBox="1"/>
          <p:nvPr/>
        </p:nvSpPr>
        <p:spPr>
          <a:xfrm>
            <a:off x="720435" y="1169152"/>
            <a:ext cx="846050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HR Analytics Dashboard provides an in-depth analysis of employee data, focusing on key metrics such as attrition, salary distribution, education background, and job roles. This data-driven approach helps identify trends and areas for improvement in employee retention, satisfaction, and overall organizational efficiency.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this analysis is to uncover actionable insights that can guide strategic decisions, enhance workforce management, and reduce attrition rates.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exploring these visuals, we aim to highlight: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departments and roles with the highest turnover.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education, salary, and experience on attrition.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to improve employee satisfaction and engagement.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dashboard is a step towards fostering a thriving and sustainable workforce.</a:t>
            </a:r>
          </a:p>
        </p:txBody>
      </p:sp>
      <p:pic>
        <p:nvPicPr>
          <p:cNvPr id="2050" name="Picture 2" descr="What is Power BI? - Beginner's Guide to ...">
            <a:extLst>
              <a:ext uri="{FF2B5EF4-FFF2-40B4-BE49-F238E27FC236}">
                <a16:creationId xmlns:a16="http://schemas.microsoft.com/office/drawing/2014/main" id="{B0A257E0-4251-58A1-0DE7-18AA9025F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3" t="17558" r="16961" b="13667"/>
          <a:stretch/>
        </p:blipFill>
        <p:spPr bwMode="auto">
          <a:xfrm>
            <a:off x="10104582" y="2708563"/>
            <a:ext cx="1440873" cy="14408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wnload Microsoft Excel Logo in SVG Vector or PNG File Format - Logo.wine">
            <a:extLst>
              <a:ext uri="{FF2B5EF4-FFF2-40B4-BE49-F238E27FC236}">
                <a16:creationId xmlns:a16="http://schemas.microsoft.com/office/drawing/2014/main" id="{CC683F6D-42B2-48DA-9708-F2EB7D2C9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28" y="4252711"/>
            <a:ext cx="3224648" cy="2149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68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07ED83-C6B7-1C66-B982-FABE98244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54FE80-5DB0-934E-E192-F227BE66960D}"/>
              </a:ext>
            </a:extLst>
          </p:cNvPr>
          <p:cNvSpPr txBox="1"/>
          <p:nvPr/>
        </p:nvSpPr>
        <p:spPr>
          <a:xfrm>
            <a:off x="406400" y="437101"/>
            <a:ext cx="371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D9725-5A6A-CB5D-74B0-15CD2989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30" y="1064016"/>
            <a:ext cx="9803876" cy="5451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0414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993662-36C7-36A0-6381-6D24FC0A0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77592-2D64-FC71-B8B7-582947078A0E}"/>
              </a:ext>
            </a:extLst>
          </p:cNvPr>
          <p:cNvSpPr txBox="1"/>
          <p:nvPr/>
        </p:nvSpPr>
        <p:spPr>
          <a:xfrm>
            <a:off x="406400" y="437101"/>
            <a:ext cx="371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E1313-B31B-200D-4B6E-12C4B7BB9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1070619"/>
            <a:ext cx="9716856" cy="1114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F51C47-3416-1ABC-3E3A-AE227F7AF7BE}"/>
              </a:ext>
            </a:extLst>
          </p:cNvPr>
          <p:cNvSpPr txBox="1"/>
          <p:nvPr/>
        </p:nvSpPr>
        <p:spPr>
          <a:xfrm>
            <a:off x="1172917" y="2551357"/>
            <a:ext cx="63731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 of Key Metrics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Employees:</a:t>
            </a:r>
            <a:r>
              <a:rPr lang="en-US" dirty="0"/>
              <a:t> 1,470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Attrition:</a:t>
            </a:r>
            <a:r>
              <a:rPr lang="en-US" dirty="0"/>
              <a:t> 237 employees (16.1% attrition rate)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Average Age:</a:t>
            </a:r>
            <a:r>
              <a:rPr lang="en-US" dirty="0"/>
              <a:t> 36.92 years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Average Salary:</a:t>
            </a:r>
            <a:r>
              <a:rPr lang="en-US" dirty="0"/>
              <a:t> $6.5K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Average Years at Company:</a:t>
            </a:r>
            <a:r>
              <a:rPr lang="en-US" dirty="0"/>
              <a:t> 7.01 years</a:t>
            </a:r>
          </a:p>
        </p:txBody>
      </p:sp>
    </p:spTree>
    <p:extLst>
      <p:ext uri="{BB962C8B-B14F-4D97-AF65-F5344CB8AC3E}">
        <p14:creationId xmlns:p14="http://schemas.microsoft.com/office/powerpoint/2010/main" val="368046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1A4AF0-F7CE-2FD0-AF77-D786EBEBC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9CD3D8-0B42-7ACD-9235-7E9B294A0F55}"/>
              </a:ext>
            </a:extLst>
          </p:cNvPr>
          <p:cNvSpPr txBox="1"/>
          <p:nvPr/>
        </p:nvSpPr>
        <p:spPr>
          <a:xfrm>
            <a:off x="406400" y="437101"/>
            <a:ext cx="4304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by 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6596A-FA51-1519-1AA5-60259C628D39}"/>
              </a:ext>
            </a:extLst>
          </p:cNvPr>
          <p:cNvSpPr txBox="1"/>
          <p:nvPr/>
        </p:nvSpPr>
        <p:spPr>
          <a:xfrm>
            <a:off x="406400" y="139054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Visualization: Bar Chart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Key Points: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Research &amp; Development:</a:t>
            </a:r>
            <a:r>
              <a:rPr lang="en-US" dirty="0"/>
              <a:t> Highest attrition (133 employees).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Sales:</a:t>
            </a:r>
            <a:r>
              <a:rPr lang="en-US" dirty="0"/>
              <a:t> 92 employees.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Human Resources:</a:t>
            </a:r>
            <a:r>
              <a:rPr lang="en-US" dirty="0"/>
              <a:t> Least attrition (12 employees)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="1" dirty="0"/>
              <a:t>Insight:</a:t>
            </a:r>
            <a:r>
              <a:rPr lang="en-US" dirty="0"/>
              <a:t> Attrition is significantly higher in the Research &amp; Development department. This could indicate issues like job satisfaction, management, or growth opportunities.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ABE1B-87AC-36A9-1D8C-96868B19A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950" y="1390548"/>
            <a:ext cx="5044232" cy="3416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7322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A50BB7-3E85-929C-84B3-B59A7246B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ED465E-78FA-55FE-4D0E-99D8801EDEDA}"/>
              </a:ext>
            </a:extLst>
          </p:cNvPr>
          <p:cNvSpPr txBox="1"/>
          <p:nvPr/>
        </p:nvSpPr>
        <p:spPr>
          <a:xfrm>
            <a:off x="406400" y="437101"/>
            <a:ext cx="5033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by Years at Company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507A1-A8BF-A97A-4892-98F542DEAA3C}"/>
              </a:ext>
            </a:extLst>
          </p:cNvPr>
          <p:cNvSpPr txBox="1"/>
          <p:nvPr/>
        </p:nvSpPr>
        <p:spPr>
          <a:xfrm>
            <a:off x="406400" y="1471503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Visualization: Line Graph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Key Points: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Peak at 1 Year:</a:t>
            </a:r>
            <a:r>
              <a:rPr lang="en-US" dirty="0"/>
              <a:t> 59 employees leave within the first year.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Decrease with Time:</a:t>
            </a:r>
            <a:r>
              <a:rPr lang="en-US" dirty="0"/>
              <a:t> Attrition decreases as employees stay longer at the company, except for a slight spike at 5 years.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Insight:</a:t>
            </a:r>
            <a:r>
              <a:rPr lang="en-US" dirty="0"/>
              <a:t> The first year sees the highest turnover. Improving onboarding, initial training, and career path clarity can help reduce this early attrition.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6365E6-B669-3732-188A-FF9C9CABB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053" y="1471503"/>
            <a:ext cx="5602533" cy="31559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99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CBD059-D07F-1807-EDFB-F8023BF0E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866533-735D-7C12-E05E-4B08D1B17E09}"/>
              </a:ext>
            </a:extLst>
          </p:cNvPr>
          <p:cNvSpPr txBox="1"/>
          <p:nvPr/>
        </p:nvSpPr>
        <p:spPr>
          <a:xfrm>
            <a:off x="406400" y="437101"/>
            <a:ext cx="4304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by Job Role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84D76-E635-99A4-6743-2397DB6A998A}"/>
              </a:ext>
            </a:extLst>
          </p:cNvPr>
          <p:cNvSpPr txBox="1"/>
          <p:nvPr/>
        </p:nvSpPr>
        <p:spPr>
          <a:xfrm>
            <a:off x="674255" y="139974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Visualization: Table/Bar </a:t>
            </a:r>
            <a:r>
              <a:rPr lang="en-US" b="1" dirty="0" err="1"/>
              <a:t>ChartTop</a:t>
            </a:r>
            <a:r>
              <a:rPr lang="en-US" b="1" dirty="0"/>
              <a:t> Attrition Roles: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Sales Executive:</a:t>
            </a:r>
            <a:r>
              <a:rPr lang="en-US" dirty="0"/>
              <a:t> 57 employees.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Laboratory Technician:</a:t>
            </a:r>
            <a:r>
              <a:rPr lang="en-US" dirty="0"/>
              <a:t> 62 employees.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Research Scientist:</a:t>
            </a:r>
            <a:r>
              <a:rPr lang="en-US" dirty="0"/>
              <a:t> 47 employees.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 Attrition Roles:</a:t>
            </a:r>
            <a:r>
              <a:rPr lang="en-US" dirty="0"/>
              <a:t> Manufacturing Director (10), Research Director (2).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Insight:</a:t>
            </a:r>
            <a:r>
              <a:rPr lang="en-US" dirty="0"/>
              <a:t> Employee turnover is higher in operational roles (Sales, Laboratory, Research). Investigate the workload and career growth opportunities in these roles.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870FE-2559-3F16-89F9-5D388C63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495" y="1399740"/>
            <a:ext cx="4479873" cy="31686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090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F32FE4-962D-6A73-5B00-F8AB65C66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23C37B-0EB8-8EF3-9ADA-F8BEA819016F}"/>
              </a:ext>
            </a:extLst>
          </p:cNvPr>
          <p:cNvSpPr txBox="1"/>
          <p:nvPr/>
        </p:nvSpPr>
        <p:spPr>
          <a:xfrm>
            <a:off x="406400" y="437101"/>
            <a:ext cx="4304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by Education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C3F1E-20E8-A5D9-4E83-3CB50F4AAA53}"/>
              </a:ext>
            </a:extLst>
          </p:cNvPr>
          <p:cNvSpPr txBox="1"/>
          <p:nvPr/>
        </p:nvSpPr>
        <p:spPr>
          <a:xfrm>
            <a:off x="480863" y="1410942"/>
            <a:ext cx="60682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Visualization: Stacked Bar Chart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Key Points: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Life Sciences:</a:t>
            </a:r>
            <a:r>
              <a:rPr lang="en-US" dirty="0"/>
              <a:t> Highest attrition (89 employees).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Medical Field:</a:t>
            </a:r>
            <a:r>
              <a:rPr lang="en-US" dirty="0"/>
              <a:t> 63 employees.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Technical Degrees and Other Fields:</a:t>
            </a:r>
            <a:r>
              <a:rPr lang="en-US" dirty="0"/>
              <a:t> Lower attrition rates.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Insight:</a:t>
            </a:r>
            <a:r>
              <a:rPr lang="en-US" dirty="0"/>
              <a:t> Higher attrition among employees with Life Sciences and Medical backgrounds. Investigate how job satisfaction and career progression could be improved for these groups.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BA376-6619-8048-F942-6BD04E97A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951" y="1410942"/>
            <a:ext cx="4802186" cy="32811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528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B5C823-D069-8F04-B403-7D6F02CB8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B753F4-BD09-86F1-DF2D-9D11F55D898A}"/>
              </a:ext>
            </a:extLst>
          </p:cNvPr>
          <p:cNvSpPr txBox="1"/>
          <p:nvPr/>
        </p:nvSpPr>
        <p:spPr>
          <a:xfrm>
            <a:off x="406400" y="437101"/>
            <a:ext cx="4304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by Salary Slab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2AA16-D891-590F-7894-0E91A770F759}"/>
              </a:ext>
            </a:extLst>
          </p:cNvPr>
          <p:cNvSpPr txBox="1"/>
          <p:nvPr/>
        </p:nvSpPr>
        <p:spPr>
          <a:xfrm>
            <a:off x="406400" y="1519766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Visualization: Bar Chart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Key Points: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/>
              <a:t>Upto</a:t>
            </a:r>
            <a:r>
              <a:rPr lang="en-US" b="1" dirty="0"/>
              <a:t> $5K Salary:</a:t>
            </a:r>
            <a:r>
              <a:rPr lang="en-US" dirty="0"/>
              <a:t> Majority of attrition (163 employees).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5K-10K Salary:</a:t>
            </a:r>
            <a:r>
              <a:rPr lang="en-US" dirty="0"/>
              <a:t> 49 employees.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10K-15K Salary:</a:t>
            </a:r>
            <a:r>
              <a:rPr lang="en-US" dirty="0"/>
              <a:t> 20 employees.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20K+:</a:t>
            </a:r>
            <a:r>
              <a:rPr lang="en-US" dirty="0"/>
              <a:t> 5 employees.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Insight:</a:t>
            </a:r>
            <a:r>
              <a:rPr lang="en-US" dirty="0"/>
              <a:t> Employees earning lower salaries (</a:t>
            </a:r>
            <a:r>
              <a:rPr lang="en-US" dirty="0" err="1"/>
              <a:t>Upto</a:t>
            </a:r>
            <a:r>
              <a:rPr lang="en-US" dirty="0"/>
              <a:t> $5K) are leaving at a higher rate. Consider salary benchmarking and introducing retention strategies for lower-paid employees.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CD236-9CAC-D774-188F-9C0252871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759" y="1519766"/>
            <a:ext cx="5223279" cy="32369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778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901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KUMAR</dc:creator>
  <cp:lastModifiedBy>DIVYA KUMAR</cp:lastModifiedBy>
  <cp:revision>1</cp:revision>
  <dcterms:created xsi:type="dcterms:W3CDTF">2024-12-03T16:53:08Z</dcterms:created>
  <dcterms:modified xsi:type="dcterms:W3CDTF">2024-12-03T17:40:45Z</dcterms:modified>
</cp:coreProperties>
</file>