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89" r:id="rId2"/>
    <p:sldId id="290" r:id="rId3"/>
    <p:sldId id="291" r:id="rId4"/>
    <p:sldId id="29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6" r:id="rId26"/>
    <p:sldId id="287" r:id="rId27"/>
    <p:sldId id="288" r:id="rId28"/>
    <p:sldId id="276" r:id="rId29"/>
    <p:sldId id="293" r:id="rId30"/>
    <p:sldId id="278" r:id="rId31"/>
    <p:sldId id="279" r:id="rId32"/>
    <p:sldId id="280" r:id="rId33"/>
    <p:sldId id="281" r:id="rId34"/>
    <p:sldId id="282" r:id="rId35"/>
    <p:sldId id="277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9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43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6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31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1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29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16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8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4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2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7220-ACA9-4FEB-A69C-8156B6BABB2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029D5F-FE0A-4AAE-8658-6D3728DED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3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D7C4-7AFF-48E9-BB8C-8A76A0BF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7462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                                           </a:t>
            </a:r>
            <a:r>
              <a:rPr lang="en-US" sz="2400" b="1" u="sng" dirty="0">
                <a:solidFill>
                  <a:schemeClr val="accent2"/>
                </a:solidFill>
              </a:rPr>
              <a:t>TITTLE</a:t>
            </a:r>
            <a:r>
              <a:rPr lang="en-US" sz="2400" b="1" u="sng" dirty="0"/>
              <a:t> </a:t>
            </a:r>
            <a:br>
              <a:rPr lang="en-US" sz="2400" b="1" dirty="0"/>
            </a:br>
            <a:r>
              <a:rPr lang="en-US" sz="2400" b="1" dirty="0"/>
              <a:t>Analysis of used cars data and hashtag data in twitter using spark in HDP and </a:t>
            </a:r>
            <a:r>
              <a:rPr lang="en-US" sz="2400" b="1" dirty="0" err="1"/>
              <a:t>jupyter</a:t>
            </a:r>
            <a:r>
              <a:rPr lang="en-US" sz="2400" b="1" dirty="0"/>
              <a:t> notebook.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A867-4746-4A62-AEDD-502853CD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666" y="2539043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/>
              <a:t>TEAM MEMBERS : </a:t>
            </a:r>
          </a:p>
          <a:p>
            <a:pPr marL="0" indent="0">
              <a:buNone/>
            </a:pPr>
            <a:endParaRPr lang="en-US" sz="2000" b="1" u="sng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DIVYA KUMARI.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SUNIL GUPTA.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URVASHI UPADHYAY.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T.SAI DINESH.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                                                                           </a:t>
            </a:r>
            <a:r>
              <a:rPr lang="en-US" sz="2000" b="1" u="sng" dirty="0">
                <a:solidFill>
                  <a:srgbClr val="002060"/>
                </a:solidFill>
              </a:rPr>
              <a:t>GUIDED BY</a:t>
            </a:r>
            <a:r>
              <a:rPr lang="en-US" sz="2000" b="1" dirty="0">
                <a:solidFill>
                  <a:srgbClr val="002060"/>
                </a:solidFill>
              </a:rPr>
              <a:t> : </a:t>
            </a:r>
            <a:endParaRPr lang="en-US" sz="2000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                                                                      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ALWYN MICAIAH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1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B508-CC2C-4348-B0C0-F71ACA0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31" y="149656"/>
            <a:ext cx="8949218" cy="151524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sort the data into particular order  based on a column.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df1.orderBy(“price”).show() ----&gt;&gt;ascending order.</a:t>
            </a:r>
            <a:br>
              <a:rPr lang="en-US" sz="2400" i="1" dirty="0"/>
            </a:br>
            <a:r>
              <a:rPr lang="en-US" sz="2400" i="1" dirty="0"/>
              <a:t>                      df1.orderBy(df1.price.desc()).show() --&gt;descending.</a:t>
            </a:r>
            <a:endParaRPr lang="en-IN" sz="24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A1E2A6-4357-466E-8AFF-CD6CE3CD5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01" y="1905001"/>
            <a:ext cx="10635060" cy="4952999"/>
          </a:xfrm>
        </p:spPr>
      </p:pic>
    </p:spTree>
    <p:extLst>
      <p:ext uri="{BB962C8B-B14F-4D97-AF65-F5344CB8AC3E}">
        <p14:creationId xmlns:p14="http://schemas.microsoft.com/office/powerpoint/2010/main" val="24501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393F-9884-439C-AF12-553FDA48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162" y="235921"/>
            <a:ext cx="9894498" cy="172227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Grouping the data based on a column and sorting the count by descending order.</a:t>
            </a:r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Command : </a:t>
            </a:r>
            <a:r>
              <a:rPr lang="en-US" sz="2200" i="1" dirty="0"/>
              <a:t>df1.groupBy(“region”).count().sort(col(“count”).desc()).show()</a:t>
            </a:r>
            <a:br>
              <a:rPr lang="en-US" sz="2400" i="1" dirty="0"/>
            </a:br>
            <a:endParaRPr lang="en-IN" sz="24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1F0B4-9250-4541-875A-A4576CC25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00" y="2207488"/>
            <a:ext cx="5903792" cy="4561239"/>
          </a:xfrm>
        </p:spPr>
      </p:pic>
    </p:spTree>
    <p:extLst>
      <p:ext uri="{BB962C8B-B14F-4D97-AF65-F5344CB8AC3E}">
        <p14:creationId xmlns:p14="http://schemas.microsoft.com/office/powerpoint/2010/main" val="35651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2D5-25F2-46B7-BB3F-86F766C9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371" y="306332"/>
            <a:ext cx="9348008" cy="216082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Getting the data where manufacturer=‘Ferrari’ or ‘</a:t>
            </a:r>
            <a:r>
              <a:rPr lang="en-US" sz="2400" b="1" dirty="0" err="1"/>
              <a:t>Mercedesbenz</a:t>
            </a:r>
            <a:r>
              <a:rPr lang="en-US" sz="2400" b="1" dirty="0"/>
              <a:t>’ and color=‘black’ using ‘FILTER’ function.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df1.filter((col(“manufacturer”)=“Ferrari”)&amp;(“</a:t>
            </a:r>
            <a:r>
              <a:rPr lang="en-US" sz="2400" i="1" dirty="0" err="1"/>
              <a:t>colur</a:t>
            </a:r>
            <a:r>
              <a:rPr lang="en-US" sz="2400" i="1" dirty="0"/>
              <a:t>”==“black”)|(col(“manufacturer”)==“</a:t>
            </a:r>
            <a:r>
              <a:rPr lang="en-US" sz="2400" i="1" dirty="0" err="1"/>
              <a:t>mercedesbenz</a:t>
            </a:r>
            <a:r>
              <a:rPr lang="en-US" sz="2400" i="1" dirty="0"/>
              <a:t>”)).show()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B4EEB-6140-4E16-8622-797C2CF74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76" y="2720299"/>
            <a:ext cx="10791547" cy="3318192"/>
          </a:xfrm>
        </p:spPr>
      </p:pic>
    </p:spTree>
    <p:extLst>
      <p:ext uri="{BB962C8B-B14F-4D97-AF65-F5344CB8AC3E}">
        <p14:creationId xmlns:p14="http://schemas.microsoft.com/office/powerpoint/2010/main" val="1467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BA5B-41A8-41F5-9951-447286C3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57" y="306332"/>
            <a:ext cx="9046083" cy="218670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data of manufacturer whose name starts with “m” and their price greater than 100000.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df1.filter((col(“manufacturer”).</a:t>
            </a:r>
            <a:r>
              <a:rPr lang="en-US" sz="2400" i="1" dirty="0" err="1"/>
              <a:t>startswith</a:t>
            </a:r>
            <a:r>
              <a:rPr lang="en-US" sz="2400" i="1" dirty="0"/>
              <a:t>(“m”))|(col(“price”)&gt;100000)).show()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399A8-DAA8-4C6F-8A00-9CBF030E3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91" y="3114136"/>
            <a:ext cx="10783836" cy="3105509"/>
          </a:xfrm>
        </p:spPr>
      </p:pic>
    </p:spTree>
    <p:extLst>
      <p:ext uri="{BB962C8B-B14F-4D97-AF65-F5344CB8AC3E}">
        <p14:creationId xmlns:p14="http://schemas.microsoft.com/office/powerpoint/2010/main" val="109627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60D4-9D76-4BF9-9259-112E293C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909" y="184163"/>
            <a:ext cx="9020205" cy="178266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By 2021 the prices of cars increased 2 times than older prices . To add the new column for new prices.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df1.withColumn(“Newprice”,2*</a:t>
            </a:r>
            <a:r>
              <a:rPr lang="en-US" sz="2400" i="1" dirty="0" err="1"/>
              <a:t>F.col</a:t>
            </a:r>
            <a:r>
              <a:rPr lang="en-US" sz="2400" i="1" dirty="0"/>
              <a:t>(“price”)).show()</a:t>
            </a:r>
            <a:endParaRPr lang="en-IN" sz="24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72CD3-3FD2-402A-B55E-B5ABE7EBA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3" y="2691441"/>
            <a:ext cx="11283417" cy="3278038"/>
          </a:xfrm>
        </p:spPr>
      </p:pic>
    </p:spTree>
    <p:extLst>
      <p:ext uri="{BB962C8B-B14F-4D97-AF65-F5344CB8AC3E}">
        <p14:creationId xmlns:p14="http://schemas.microsoft.com/office/powerpoint/2010/main" val="128649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DAE5-849D-46CC-B2A8-D5F99A54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91" y="306332"/>
            <a:ext cx="9846366" cy="160010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Renaming the existing column in data frame .Changed odometer column into odometer value.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df1.withColumnRenamed(“odometer” ,”odometer value”)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C487B-2EAC-4B25-A83A-C2A5714E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84" y="2005323"/>
            <a:ext cx="10825816" cy="4714654"/>
          </a:xfrm>
        </p:spPr>
      </p:pic>
    </p:spTree>
    <p:extLst>
      <p:ext uri="{BB962C8B-B14F-4D97-AF65-F5344CB8AC3E}">
        <p14:creationId xmlns:p14="http://schemas.microsoft.com/office/powerpoint/2010/main" val="280264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3839-C3CF-48BD-AB8B-ED23A65B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42" y="306333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Dropping a column from the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df3 = df1.drop(“transmission”)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A88B5-7BAC-4319-A08D-FDE7108B0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42" y="2385329"/>
            <a:ext cx="10587774" cy="3454755"/>
          </a:xfrm>
        </p:spPr>
      </p:pic>
    </p:spTree>
    <p:extLst>
      <p:ext uri="{BB962C8B-B14F-4D97-AF65-F5344CB8AC3E}">
        <p14:creationId xmlns:p14="http://schemas.microsoft.com/office/powerpoint/2010/main" val="357056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F4D7-3570-4C48-AE84-76F1C54A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921" y="244547"/>
            <a:ext cx="10165543" cy="145273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Moving data present in data  frame into Ambari as a csv file.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df2.coalesce(1).</a:t>
            </a:r>
            <a:r>
              <a:rPr lang="en-US" sz="2400" i="1" dirty="0" err="1"/>
              <a:t>write.options</a:t>
            </a:r>
            <a:r>
              <a:rPr lang="en-US" sz="2400" i="1" dirty="0"/>
              <a:t>(header=‘</a:t>
            </a:r>
            <a:r>
              <a:rPr lang="en-US" sz="2400" i="1" dirty="0" err="1"/>
              <a:t>True’,delimiter</a:t>
            </a:r>
            <a:r>
              <a:rPr lang="en-US" sz="2400" i="1" dirty="0"/>
              <a:t>=‘,’).csv(“path”)</a:t>
            </a:r>
            <a:endParaRPr lang="en-IN" sz="2400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750882B-BCDB-424A-90A6-1ABF469A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518" y="1895684"/>
            <a:ext cx="8610600" cy="371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6942CF-473E-4F8E-B8CC-AD734AB1E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8" y="2337758"/>
            <a:ext cx="9080050" cy="452024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47062-6E8F-4A21-BEAF-D38B494735F0}"/>
              </a:ext>
            </a:extLst>
          </p:cNvPr>
          <p:cNvCxnSpPr/>
          <p:nvPr/>
        </p:nvCxnSpPr>
        <p:spPr>
          <a:xfrm>
            <a:off x="3140015" y="3001993"/>
            <a:ext cx="128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2E4F85-84C7-4C6D-8FBC-C3DD8BA8FF11}"/>
              </a:ext>
            </a:extLst>
          </p:cNvPr>
          <p:cNvCxnSpPr/>
          <p:nvPr/>
        </p:nvCxnSpPr>
        <p:spPr>
          <a:xfrm>
            <a:off x="3140015" y="2803585"/>
            <a:ext cx="128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B6CFC-34D7-4AD7-A438-4EE1CA3B27E9}"/>
              </a:ext>
            </a:extLst>
          </p:cNvPr>
          <p:cNvCxnSpPr/>
          <p:nvPr/>
        </p:nvCxnSpPr>
        <p:spPr>
          <a:xfrm flipV="1">
            <a:off x="3140015" y="2803585"/>
            <a:ext cx="0" cy="19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A4CFB8-A7D2-4A59-8331-7374F0782BEF}"/>
              </a:ext>
            </a:extLst>
          </p:cNvPr>
          <p:cNvCxnSpPr/>
          <p:nvPr/>
        </p:nvCxnSpPr>
        <p:spPr>
          <a:xfrm flipV="1">
            <a:off x="4425351" y="2803585"/>
            <a:ext cx="0" cy="19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2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BFC-DA5E-4DEB-9CAA-DB02F8D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25" y="434329"/>
            <a:ext cx="9342407" cy="184693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Creating a View or temporary table to perform some SQL queries on the data present in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df1.createOrReplaceTempView(“project table”)</a:t>
            </a:r>
            <a:br>
              <a:rPr lang="en-US" sz="2400" i="1" dirty="0"/>
            </a:br>
            <a:r>
              <a:rPr lang="en-US" sz="2400" b="1" dirty="0"/>
              <a:t>QUERY        : </a:t>
            </a:r>
            <a:r>
              <a:rPr lang="en-US" sz="2400" i="1" dirty="0"/>
              <a:t>df2=</a:t>
            </a:r>
            <a:r>
              <a:rPr lang="en-US" sz="2400" i="1" dirty="0" err="1"/>
              <a:t>spark.sql</a:t>
            </a:r>
            <a:r>
              <a:rPr lang="en-US" sz="2400" i="1" dirty="0"/>
              <a:t>(“select *  from project table”)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48E27-7A66-4F66-A668-D3E67DE2A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21" y="2281259"/>
            <a:ext cx="10654179" cy="3688219"/>
          </a:xfrm>
        </p:spPr>
      </p:pic>
    </p:spTree>
    <p:extLst>
      <p:ext uri="{BB962C8B-B14F-4D97-AF65-F5344CB8AC3E}">
        <p14:creationId xmlns:p14="http://schemas.microsoft.com/office/powerpoint/2010/main" val="8279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281E-0B1D-4945-937F-4D2318AC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14" y="306332"/>
            <a:ext cx="9209986" cy="1841645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count of cars from region “auburn” which covered a distance greater than  70000 using SQL query.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df3=</a:t>
            </a:r>
            <a:r>
              <a:rPr lang="en-US" sz="2400" i="1" dirty="0" err="1"/>
              <a:t>spark.sql</a:t>
            </a:r>
            <a:r>
              <a:rPr lang="en-US" sz="2400" i="1" dirty="0"/>
              <a:t>(“select count(region”) from </a:t>
            </a:r>
            <a:r>
              <a:rPr lang="en-US" sz="2400" i="1" dirty="0" err="1"/>
              <a:t>projecttable</a:t>
            </a:r>
            <a:r>
              <a:rPr lang="en-US" sz="2400" i="1" dirty="0"/>
              <a:t> where region=‘auburn’ and odometer &gt; = 70000”).show()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685E3-B5BF-428C-B731-C31C51AD2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38" y="2756101"/>
            <a:ext cx="8815687" cy="3512567"/>
          </a:xfrm>
        </p:spPr>
      </p:pic>
    </p:spTree>
    <p:extLst>
      <p:ext uri="{BB962C8B-B14F-4D97-AF65-F5344CB8AC3E}">
        <p14:creationId xmlns:p14="http://schemas.microsoft.com/office/powerpoint/2010/main" val="89283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19C8-8389-4B33-A89F-3F280A1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69" y="158287"/>
            <a:ext cx="9080590" cy="2619421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TECHNOLOGIES  USED</a:t>
            </a:r>
            <a:r>
              <a:rPr lang="en-US" sz="2000" b="1" dirty="0"/>
              <a:t>  :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APACHE SPARK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HDFS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SPARK SQL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JUPYTER NOTEBOOK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PYTHON</a:t>
            </a:r>
            <a:b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7030A0"/>
                </a:solidFill>
                <a:sym typeface="Wingdings" panose="05000000000000000000" pitchFamily="2" charset="2"/>
              </a:rPr>
              <a:t>HIVE</a:t>
            </a:r>
            <a:br>
              <a:rPr lang="en-US" sz="2000" b="1" dirty="0">
                <a:solidFill>
                  <a:srgbClr val="7030A0"/>
                </a:solidFill>
              </a:rPr>
            </a:br>
            <a:br>
              <a:rPr lang="en-US" sz="2000" b="1" dirty="0"/>
            </a:br>
            <a:br>
              <a:rPr lang="en-US" sz="2000" b="1" dirty="0"/>
            </a:br>
            <a:endParaRPr lang="en-IN" sz="2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B247-E0DE-4821-BB50-DA825109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472" y="2656936"/>
            <a:ext cx="9894497" cy="3976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NAME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: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CARS24.</a:t>
            </a:r>
            <a:endParaRPr lang="en-US" sz="2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u="sng" dirty="0"/>
              <a:t>PROBLEM STATEMENT </a:t>
            </a:r>
            <a:r>
              <a:rPr lang="en-US" sz="2000" b="1" dirty="0"/>
              <a:t>: </a:t>
            </a:r>
            <a:r>
              <a:rPr lang="en-US" sz="2000" dirty="0"/>
              <a:t>We are having a data set of used cars . We need some insights from the data set and the insights we needed are  given below. And also we some analysis on some hashtags data in twitter . The hashtags and the insights were given below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b="1" u="sng" dirty="0"/>
              <a:t>INSIGHTS</a:t>
            </a:r>
            <a:r>
              <a:rPr lang="en-US" sz="2000" b="1" dirty="0"/>
              <a:t> 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highest price and the lowest price of the cars.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Region having the highest number of cars.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Cars which are manufactured by Mercedes-Benz or Ferrari and  black in color.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Cars whose manufacturer name starts with name ‘m’ and price more than 100000.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410311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75D1-CF2B-4B6C-B6CD-E2110C46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08" y="210041"/>
            <a:ext cx="10463842" cy="198106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region where the models ‘f-150’ or ‘compass’ , ‘Tacoma’ were available in black color using SQL query.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df4=</a:t>
            </a:r>
            <a:r>
              <a:rPr lang="en-US" sz="2400" i="1" dirty="0" err="1"/>
              <a:t>spark.sql</a:t>
            </a:r>
            <a:r>
              <a:rPr lang="en-US" sz="2400" i="1" dirty="0"/>
              <a:t>(“select region from project table where model=‘f-150’or model=‘compass’ or model = ‘</a:t>
            </a:r>
            <a:r>
              <a:rPr lang="en-US" sz="2400" i="1" dirty="0" err="1"/>
              <a:t>tacoma</a:t>
            </a:r>
            <a:r>
              <a:rPr lang="en-US" sz="2400" i="1" dirty="0"/>
              <a:t>’ and color = ‘black’)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C16F0-43B0-4A77-B98E-BB5F635B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44" y="2835276"/>
            <a:ext cx="8915400" cy="3748520"/>
          </a:xfrm>
        </p:spPr>
      </p:pic>
    </p:spTree>
    <p:extLst>
      <p:ext uri="{BB962C8B-B14F-4D97-AF65-F5344CB8AC3E}">
        <p14:creationId xmlns:p14="http://schemas.microsoft.com/office/powerpoint/2010/main" val="328819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452E-37F8-4FB2-B466-1B35F410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083" y="314331"/>
            <a:ext cx="10156917" cy="173013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data of manufacturer ,model , transmission where price is greater than 50000.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df5=</a:t>
            </a:r>
            <a:r>
              <a:rPr lang="en-US" sz="2400" i="1" dirty="0" err="1"/>
              <a:t>spark.sql</a:t>
            </a:r>
            <a:r>
              <a:rPr lang="en-US" sz="2400" i="1" dirty="0"/>
              <a:t>(“select manufacturer ,model , transmission from project table where price &gt;=50000”)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13BCC-874D-4061-9228-F9D3DB7BD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03" y="2187585"/>
            <a:ext cx="7611524" cy="4527965"/>
          </a:xfrm>
        </p:spPr>
      </p:pic>
    </p:spTree>
    <p:extLst>
      <p:ext uri="{BB962C8B-B14F-4D97-AF65-F5344CB8AC3E}">
        <p14:creationId xmlns:p14="http://schemas.microsoft.com/office/powerpoint/2010/main" val="205407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DF27-C02A-4C99-91EE-03A829C6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95" y="244546"/>
            <a:ext cx="9587573" cy="1661891"/>
          </a:xfrm>
        </p:spPr>
        <p:txBody>
          <a:bodyPr>
            <a:normAutofit/>
          </a:bodyPr>
          <a:lstStyle/>
          <a:p>
            <a:r>
              <a:rPr lang="en-US" sz="2400" b="1" dirty="0"/>
              <a:t>To get the model of the car which was purchased mostly.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df6=</a:t>
            </a:r>
            <a:r>
              <a:rPr lang="en-US" sz="2400" i="1" dirty="0" err="1"/>
              <a:t>spark.sql</a:t>
            </a:r>
            <a:r>
              <a:rPr lang="en-US" sz="2400" i="1" dirty="0"/>
              <a:t>(“select model , count(model) as cm from project table group by model order by cm DESC limit 1”).show()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F02C7-2970-45AA-A8B7-BC040642B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95" y="3576307"/>
            <a:ext cx="9285994" cy="1090583"/>
          </a:xfrm>
        </p:spPr>
      </p:pic>
    </p:spTree>
    <p:extLst>
      <p:ext uri="{BB962C8B-B14F-4D97-AF65-F5344CB8AC3E}">
        <p14:creationId xmlns:p14="http://schemas.microsoft.com/office/powerpoint/2010/main" val="1395808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A773-9F18-4DAE-9CB5-1F1D260B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657" y="166909"/>
            <a:ext cx="8947329" cy="1912057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know the region which is having the highest number of cars.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</a:t>
            </a:r>
            <a:br>
              <a:rPr lang="en-US" sz="2400" b="1" dirty="0"/>
            </a:br>
            <a:r>
              <a:rPr lang="en-US" sz="2400" i="1" dirty="0"/>
              <a:t>df7=</a:t>
            </a:r>
            <a:r>
              <a:rPr lang="en-US" sz="2400" i="1" dirty="0" err="1"/>
              <a:t>spark.sql</a:t>
            </a:r>
            <a:r>
              <a:rPr lang="en-US" sz="2400" i="1" dirty="0"/>
              <a:t>(“select region , count(region) as </a:t>
            </a:r>
            <a:r>
              <a:rPr lang="en-US" sz="2400" i="1" dirty="0" err="1"/>
              <a:t>cr</a:t>
            </a:r>
            <a:r>
              <a:rPr lang="en-US" sz="2400" i="1" dirty="0"/>
              <a:t> from project table group by region order by </a:t>
            </a:r>
            <a:r>
              <a:rPr lang="en-US" sz="2400" i="1" dirty="0" err="1"/>
              <a:t>cr</a:t>
            </a:r>
            <a:r>
              <a:rPr lang="en-US" sz="2400" i="1" dirty="0"/>
              <a:t> DESC Limit 1”)</a:t>
            </a:r>
            <a:br>
              <a:rPr lang="en-US" sz="2400" b="1" dirty="0"/>
            </a:br>
            <a:br>
              <a:rPr lang="en-US" sz="2400" b="1" dirty="0"/>
            </a:br>
            <a:endParaRPr lang="en-IN" sz="24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9EA42F2-DCAB-4F72-818C-3EE3005B0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55" y="3372928"/>
            <a:ext cx="9352041" cy="1280890"/>
          </a:xfrm>
        </p:spPr>
      </p:pic>
    </p:spTree>
    <p:extLst>
      <p:ext uri="{BB962C8B-B14F-4D97-AF65-F5344CB8AC3E}">
        <p14:creationId xmlns:p14="http://schemas.microsoft.com/office/powerpoint/2010/main" val="338107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F64E-ADB9-4F2B-8977-49A06E9F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91" y="141031"/>
            <a:ext cx="9164879" cy="174815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model and manufacturer mostly liked by  Birmingham.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A8031-BE81-4C39-8DD3-8F3AD6E1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95" y="3265097"/>
            <a:ext cx="10630605" cy="953219"/>
          </a:xfrm>
        </p:spPr>
      </p:pic>
    </p:spTree>
    <p:extLst>
      <p:ext uri="{BB962C8B-B14F-4D97-AF65-F5344CB8AC3E}">
        <p14:creationId xmlns:p14="http://schemas.microsoft.com/office/powerpoint/2010/main" val="325560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A1EC-7011-4825-A37E-D2501144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793" y="80646"/>
            <a:ext cx="10283561" cy="2205354"/>
          </a:xfrm>
        </p:spPr>
        <p:txBody>
          <a:bodyPr>
            <a:normAutofit/>
          </a:bodyPr>
          <a:lstStyle/>
          <a:p>
            <a:r>
              <a:rPr lang="en-US" sz="2400" b="1" dirty="0"/>
              <a:t>In a particular year which color cars are the most sold.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/>
              <a:t>df4=</a:t>
            </a:r>
            <a:r>
              <a:rPr lang="en-US" sz="2400" i="1" dirty="0" err="1"/>
              <a:t>spark.sql</a:t>
            </a:r>
            <a:r>
              <a:rPr lang="en-US" sz="2400" i="1" dirty="0"/>
              <a:t>(“select year , color, count(color)</a:t>
            </a:r>
            <a:r>
              <a:rPr lang="en-US" sz="2400" b="1" dirty="0"/>
              <a:t> </a:t>
            </a:r>
            <a:r>
              <a:rPr lang="en-US" sz="2400" i="1" dirty="0"/>
              <a:t>as cc from vehicle where year==2019 group by year , color order by cc DESC”)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4031A-024B-49CC-961E-06E150E85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93" y="2458528"/>
            <a:ext cx="10407208" cy="3093605"/>
          </a:xfrm>
        </p:spPr>
      </p:pic>
    </p:spTree>
    <p:extLst>
      <p:ext uri="{BB962C8B-B14F-4D97-AF65-F5344CB8AC3E}">
        <p14:creationId xmlns:p14="http://schemas.microsoft.com/office/powerpoint/2010/main" val="3246620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C182-8DC6-4230-9B18-000E347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06" y="192788"/>
            <a:ext cx="9903484" cy="190234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Count of cars posted in different years.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Query : </a:t>
            </a:r>
            <a:r>
              <a:rPr lang="en-US" sz="2400" i="1" dirty="0" err="1"/>
              <a:t>spark.sql</a:t>
            </a:r>
            <a:r>
              <a:rPr lang="en-US" sz="2400" i="1" dirty="0"/>
              <a:t>(“</a:t>
            </a:r>
            <a:r>
              <a:rPr lang="en-US" sz="2400" i="1" dirty="0" err="1"/>
              <a:t>selectsubstr</a:t>
            </a:r>
            <a:r>
              <a:rPr lang="en-US" sz="2400" i="1" dirty="0"/>
              <a:t>(postingdate,0,4)count(</a:t>
            </a:r>
            <a:r>
              <a:rPr lang="en-US" sz="2400" i="1" dirty="0" err="1"/>
              <a:t>substr</a:t>
            </a:r>
            <a:r>
              <a:rPr lang="en-US" sz="2400" i="1" dirty="0"/>
              <a:t>(postingdate,0,4)  from vehicle group by </a:t>
            </a:r>
            <a:r>
              <a:rPr lang="en-US" sz="2400" i="1" dirty="0" err="1"/>
              <a:t>substr</a:t>
            </a:r>
            <a:r>
              <a:rPr lang="en-US" sz="2400" i="1" dirty="0"/>
              <a:t>(postingdate,0,4) 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0F5F5-1116-4963-96F1-6A80BE86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06" y="2722938"/>
            <a:ext cx="10099372" cy="986055"/>
          </a:xfrm>
        </p:spPr>
      </p:pic>
    </p:spTree>
    <p:extLst>
      <p:ext uri="{BB962C8B-B14F-4D97-AF65-F5344CB8AC3E}">
        <p14:creationId xmlns:p14="http://schemas.microsoft.com/office/powerpoint/2010/main" val="7122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73EE-E2DA-438C-BE82-6AAEB757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274" y="233492"/>
            <a:ext cx="10249048" cy="157755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To get the count of cars according to their conditions for a particular manufacturer.</a:t>
            </a:r>
            <a:br>
              <a:rPr lang="en-US" sz="2400" b="1" dirty="0"/>
            </a:br>
            <a:r>
              <a:rPr lang="en-US" sz="2400" b="1" dirty="0"/>
              <a:t>Query : </a:t>
            </a:r>
            <a:br>
              <a:rPr lang="en-US" sz="2400" i="1" dirty="0"/>
            </a:br>
            <a:r>
              <a:rPr lang="en-US" sz="2400" i="1" dirty="0"/>
              <a:t>df8=</a:t>
            </a:r>
            <a:r>
              <a:rPr lang="en-US" sz="2400" i="1" dirty="0" err="1"/>
              <a:t>spark.sql</a:t>
            </a:r>
            <a:r>
              <a:rPr lang="en-US" sz="2400" i="1" dirty="0"/>
              <a:t>(“select condition , count(condition) as cc from vehicle where manufacturer=‘ford’ group by manufacturer , condition”).show()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651BA-017E-46D4-BB77-EB507400A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73" y="2339052"/>
            <a:ext cx="10520381" cy="2046517"/>
          </a:xfrm>
        </p:spPr>
      </p:pic>
    </p:spTree>
    <p:extLst>
      <p:ext uri="{BB962C8B-B14F-4D97-AF65-F5344CB8AC3E}">
        <p14:creationId xmlns:p14="http://schemas.microsoft.com/office/powerpoint/2010/main" val="228364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2404-D7F4-46E7-AD75-58F5E639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834" y="306333"/>
            <a:ext cx="10058399" cy="184164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Partitioning data based on manufacturer and writing those partitioned files in the format of ‘csv’.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 err="1"/>
              <a:t>df.coalesce</a:t>
            </a:r>
            <a:r>
              <a:rPr lang="en-US" sz="2400" i="1" dirty="0"/>
              <a:t>(1).</a:t>
            </a:r>
            <a:r>
              <a:rPr lang="en-US" sz="2400" i="1" dirty="0" err="1"/>
              <a:t>write.partitionBy</a:t>
            </a:r>
            <a:r>
              <a:rPr lang="en-US" sz="2400" i="1" dirty="0"/>
              <a:t>(‘manufacturer’).csv(‘path’).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3B33A-2857-487E-B9C1-CC81547B4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1817934"/>
            <a:ext cx="7678222" cy="219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E2811-995F-4148-A305-7A994010A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51" y="2147977"/>
            <a:ext cx="9476440" cy="46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9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3F6A-2B3D-4C84-9F82-7011FEF9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555" y="564858"/>
            <a:ext cx="7638003" cy="698740"/>
          </a:xfrm>
        </p:spPr>
        <p:txBody>
          <a:bodyPr>
            <a:normAutofit/>
          </a:bodyPr>
          <a:lstStyle/>
          <a:p>
            <a:r>
              <a:rPr lang="en-US" sz="2400" b="1" dirty="0"/>
              <a:t>Partitioning the data based on the posting month.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26EF6-1E69-48B4-B61F-431A40025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55" y="1449112"/>
            <a:ext cx="9337675" cy="10375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A998C-5258-41B8-B8F1-E8AA8F07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55" y="2672145"/>
            <a:ext cx="9337676" cy="41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52BA-3540-452C-BDCC-742A3C83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67419" y="189780"/>
            <a:ext cx="189781" cy="155277"/>
          </a:xfrm>
        </p:spPr>
        <p:txBody>
          <a:bodyPr>
            <a:normAutofit fontScale="90000"/>
          </a:bodyPr>
          <a:lstStyle/>
          <a:p>
            <a:r>
              <a:rPr lang="en-US" sz="800" dirty="0"/>
              <a:t>C</a:t>
            </a:r>
            <a:br>
              <a:rPr lang="en-US" sz="800" dirty="0"/>
            </a:b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7F59-91C8-4300-A077-A205F6A9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482" y="189781"/>
            <a:ext cx="9877245" cy="6581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5. We need a new column which has the fields two times of its price.</a:t>
            </a:r>
          </a:p>
          <a:p>
            <a:pPr marL="0" indent="0">
              <a:buNone/>
            </a:pPr>
            <a:r>
              <a:rPr lang="en-US" dirty="0"/>
              <a:t>6. Rename the column ‘odometer’ of our data set to ‘odometer value’.</a:t>
            </a:r>
          </a:p>
          <a:p>
            <a:pPr marL="0" indent="0">
              <a:buNone/>
            </a:pPr>
            <a:r>
              <a:rPr lang="en-US" dirty="0"/>
              <a:t>7. C</a:t>
            </a:r>
            <a:r>
              <a:rPr lang="en-US" sz="1800" dirty="0"/>
              <a:t>ount of cars from region “auburn” which covered a distance greater than  70000.</a:t>
            </a:r>
          </a:p>
          <a:p>
            <a:pPr marL="0" indent="0">
              <a:buNone/>
            </a:pPr>
            <a:r>
              <a:rPr lang="en-US" dirty="0"/>
              <a:t>8. R</a:t>
            </a:r>
            <a:r>
              <a:rPr lang="en-US" sz="1800" dirty="0"/>
              <a:t>egion where the models ‘f-150’ or ‘compass’ , ‘Tacoma’ were available in black color. </a:t>
            </a:r>
          </a:p>
          <a:p>
            <a:pPr marL="0" indent="0">
              <a:buNone/>
            </a:pPr>
            <a:r>
              <a:rPr lang="en-US" dirty="0"/>
              <a:t>9. D</a:t>
            </a:r>
            <a:r>
              <a:rPr lang="en-US" sz="1800" dirty="0"/>
              <a:t>ata of manufacturer ,model , transmission where price is greater than 50000.</a:t>
            </a:r>
          </a:p>
          <a:p>
            <a:pPr marL="0" indent="0">
              <a:buNone/>
            </a:pPr>
            <a:r>
              <a:rPr lang="en-US" dirty="0"/>
              <a:t>10. M</a:t>
            </a:r>
            <a:r>
              <a:rPr lang="en-US" sz="1800" dirty="0"/>
              <a:t>odel of the car which was purchased mostly.</a:t>
            </a:r>
          </a:p>
          <a:p>
            <a:pPr marL="0" indent="0">
              <a:buNone/>
            </a:pPr>
            <a:r>
              <a:rPr lang="en-US" dirty="0"/>
              <a:t>11. R</a:t>
            </a:r>
            <a:r>
              <a:rPr lang="en-US" sz="1800" dirty="0"/>
              <a:t>egion which is having the highest number of cars.</a:t>
            </a:r>
          </a:p>
          <a:p>
            <a:pPr marL="0" indent="0">
              <a:buNone/>
            </a:pPr>
            <a:r>
              <a:rPr lang="en-US" dirty="0"/>
              <a:t>12. R</a:t>
            </a:r>
            <a:r>
              <a:rPr lang="en-US" sz="1800" dirty="0"/>
              <a:t>egion which is having the highest number of cars.</a:t>
            </a:r>
          </a:p>
          <a:p>
            <a:pPr marL="0" indent="0">
              <a:buNone/>
            </a:pPr>
            <a:r>
              <a:rPr lang="en-US" dirty="0"/>
              <a:t>13. </a:t>
            </a:r>
            <a:r>
              <a:rPr lang="en-US" sz="1800" dirty="0"/>
              <a:t>In a particular year which color cars are the most sold.</a:t>
            </a:r>
          </a:p>
          <a:p>
            <a:pPr marL="0" indent="0">
              <a:buNone/>
            </a:pPr>
            <a:r>
              <a:rPr lang="en-US" dirty="0"/>
              <a:t>14. </a:t>
            </a:r>
            <a:r>
              <a:rPr lang="en-US" sz="1800" dirty="0"/>
              <a:t>Count of cars posted in different years.</a:t>
            </a:r>
          </a:p>
          <a:p>
            <a:pPr marL="0" indent="0">
              <a:buNone/>
            </a:pPr>
            <a:r>
              <a:rPr lang="en-US" dirty="0"/>
              <a:t>15. </a:t>
            </a:r>
            <a:r>
              <a:rPr lang="en-US" sz="1800" dirty="0"/>
              <a:t>count of cars according to their conditions for a particular manufacturer.</a:t>
            </a:r>
          </a:p>
          <a:p>
            <a:pPr marL="0" indent="0">
              <a:buNone/>
            </a:pPr>
            <a:r>
              <a:rPr lang="en-US" dirty="0"/>
              <a:t>16. We need our data to be partitioned on the basis of state.</a:t>
            </a:r>
          </a:p>
          <a:p>
            <a:pPr marL="0" indent="0">
              <a:buNone/>
            </a:pPr>
            <a:r>
              <a:rPr lang="en-US" dirty="0"/>
              <a:t>17. We need our data to be bucketed into 50 buckets based on id.</a:t>
            </a:r>
          </a:p>
          <a:p>
            <a:pPr marL="0" indent="0">
              <a:buNone/>
            </a:pPr>
            <a:r>
              <a:rPr lang="en-US" dirty="0"/>
              <a:t>18. Write our  data into a parquet file and using that give the count of cars year-wise.</a:t>
            </a:r>
          </a:p>
          <a:p>
            <a:pPr marL="0" indent="0">
              <a:buNone/>
            </a:pPr>
            <a:r>
              <a:rPr lang="en-US" dirty="0"/>
              <a:t>19. Write our  data into a json file.</a:t>
            </a:r>
          </a:p>
          <a:p>
            <a:pPr marL="0" indent="0">
              <a:buNone/>
            </a:pPr>
            <a:r>
              <a:rPr lang="en-US" dirty="0"/>
              <a:t>20.We are having some IPL data in hive . Get that data to here and give that to us in a csv file.</a:t>
            </a:r>
          </a:p>
          <a:p>
            <a:pPr marL="0" indent="0">
              <a:buNone/>
            </a:pPr>
            <a:r>
              <a:rPr lang="en-US" dirty="0"/>
              <a:t>21. We need our data to be partitioned on the basis of posting month.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71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A730-C861-4460-965C-B34B7D2D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97" y="207034"/>
            <a:ext cx="10691004" cy="1682151"/>
          </a:xfrm>
        </p:spPr>
        <p:txBody>
          <a:bodyPr>
            <a:noAutofit/>
          </a:bodyPr>
          <a:lstStyle/>
          <a:p>
            <a:r>
              <a:rPr lang="en-US" sz="2000" b="1" dirty="0"/>
              <a:t>Bucketing the data into 50 buckets based on the column ‘id’.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Command : </a:t>
            </a:r>
            <a:br>
              <a:rPr lang="en-US" sz="2000" b="1" dirty="0"/>
            </a:br>
            <a:r>
              <a:rPr lang="en-US" sz="2000" i="1" dirty="0" err="1"/>
              <a:t>df.coalesce</a:t>
            </a:r>
            <a:r>
              <a:rPr lang="en-US" sz="2000" i="1" dirty="0"/>
              <a:t>(1).</a:t>
            </a:r>
            <a:r>
              <a:rPr lang="en-US" sz="2000" i="1" dirty="0" err="1"/>
              <a:t>write.format</a:t>
            </a:r>
            <a:r>
              <a:rPr lang="en-US" sz="2000" i="1" dirty="0"/>
              <a:t>(‘csv’).</a:t>
            </a:r>
            <a:r>
              <a:rPr lang="en-US" sz="2000" i="1" dirty="0" err="1"/>
              <a:t>bucketBy</a:t>
            </a:r>
            <a:r>
              <a:rPr lang="en-US" sz="2000" i="1" dirty="0"/>
              <a:t>(50,’id’).</a:t>
            </a:r>
            <a:r>
              <a:rPr lang="en-US" sz="2000" i="1" dirty="0" err="1"/>
              <a:t>saveAsTable</a:t>
            </a:r>
            <a:r>
              <a:rPr lang="en-US" sz="2000" i="1" dirty="0"/>
              <a:t>(“bucket table”)</a:t>
            </a:r>
            <a:endParaRPr lang="en-IN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5576F-6174-4FD9-8AF9-36316DD1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0" y="1811548"/>
            <a:ext cx="11074210" cy="3709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F5030-65AA-4AF8-BAAA-E69F5C949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89" y="2107267"/>
            <a:ext cx="9573214" cy="47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5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FBA7-265B-4004-9699-43D1A97D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50" y="175536"/>
            <a:ext cx="10153291" cy="179991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Repartitioning the partitioned file into two files using the function ‘REPARTITION’ in the data frame.</a:t>
            </a: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 err="1"/>
              <a:t>df.coalesce</a:t>
            </a:r>
            <a:r>
              <a:rPr lang="en-US" sz="2400" i="1" dirty="0"/>
              <a:t>(1).repartition(2).</a:t>
            </a:r>
            <a:r>
              <a:rPr lang="en-US" sz="2400" i="1" dirty="0" err="1"/>
              <a:t>write.option</a:t>
            </a:r>
            <a:r>
              <a:rPr lang="en-US" sz="2400" i="1" dirty="0"/>
              <a:t>(“</a:t>
            </a:r>
            <a:r>
              <a:rPr lang="en-US" sz="2400" i="1" dirty="0" err="1"/>
              <a:t>header”,”True</a:t>
            </a:r>
            <a:r>
              <a:rPr lang="en-US" sz="2400" i="1" dirty="0"/>
              <a:t>”).</a:t>
            </a:r>
            <a:r>
              <a:rPr lang="en-US" sz="2400" i="1" dirty="0" err="1"/>
              <a:t>partitionBy</a:t>
            </a:r>
            <a:r>
              <a:rPr lang="en-US" sz="2400" i="1" dirty="0"/>
              <a:t>(‘state’).csv(“path”).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49195-1977-4C3F-A3BA-5049D9C39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51" y="2112774"/>
            <a:ext cx="10321132" cy="313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0C2F-F76E-44C5-B24D-48FABC752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51" y="2426696"/>
            <a:ext cx="9567936" cy="44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50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57EC-8922-4246-9282-E4C5CA9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18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Writing the data into a parquet file.</a:t>
            </a: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 err="1"/>
              <a:t>df.coalesce</a:t>
            </a:r>
            <a:r>
              <a:rPr lang="en-US" sz="2400" i="1" dirty="0"/>
              <a:t>(1).</a:t>
            </a:r>
            <a:r>
              <a:rPr lang="en-US" sz="2400" i="1" dirty="0" err="1"/>
              <a:t>write.parquet</a:t>
            </a:r>
            <a:r>
              <a:rPr lang="en-US" sz="2400" i="1" dirty="0"/>
              <a:t>(“/</a:t>
            </a:r>
            <a:r>
              <a:rPr lang="en-US" sz="2400" i="1" dirty="0" err="1"/>
              <a:t>projectparquet</a:t>
            </a:r>
            <a:r>
              <a:rPr lang="en-US" sz="2400" i="1" dirty="0"/>
              <a:t>/data”)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1FDEE-A7C7-477F-9457-486EF3E55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31" y="1874915"/>
            <a:ext cx="5029902" cy="4858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5F22C-3363-413F-9189-BDBA3578B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31" y="2424164"/>
            <a:ext cx="8821798" cy="43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30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AE6B-4558-47CD-B33F-C0C0DD01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85" y="175536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Performing some queries using SQL on the parquet file by creating a temporary table. And writing the query output into a csv file.</a:t>
            </a:r>
            <a:endParaRPr lang="en-IN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59A67-E5BD-42AC-85E2-3A695071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86" y="1335478"/>
            <a:ext cx="7612124" cy="55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8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19B7-3AC4-4CD8-8928-B31188DE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559" y="24454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Writing the data in data frame into json file.</a:t>
            </a:r>
            <a:br>
              <a:rPr lang="en-US" sz="2400" b="1" dirty="0"/>
            </a:br>
            <a:r>
              <a:rPr lang="en-US" sz="2400" b="1" dirty="0"/>
              <a:t>Command : </a:t>
            </a:r>
            <a:br>
              <a:rPr lang="en-US" sz="2400" b="1" dirty="0"/>
            </a:br>
            <a:r>
              <a:rPr lang="en-US" sz="2400" i="1" dirty="0" err="1"/>
              <a:t>df.coalesce</a:t>
            </a:r>
            <a:r>
              <a:rPr lang="en-US" sz="2400" i="1" dirty="0"/>
              <a:t>(1).</a:t>
            </a:r>
            <a:r>
              <a:rPr lang="en-US" sz="2400" i="1" dirty="0" err="1"/>
              <a:t>write.json</a:t>
            </a:r>
            <a:r>
              <a:rPr lang="en-US" sz="2400" i="1" dirty="0"/>
              <a:t>(“path”)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F4A4D-2297-45FC-A88F-E83E23A74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33" y="1525438"/>
            <a:ext cx="5048955" cy="3810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94A73-8F57-4701-B975-C3163BB58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33" y="1987090"/>
            <a:ext cx="9538622" cy="46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98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3558-4FA0-452C-8CD5-FD7C57A4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811" y="184163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To get the data present in hive into spark data frame  and perform some functions.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3713C-5AB2-48E8-B044-9BDEC20DC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5" y="1240819"/>
            <a:ext cx="11833221" cy="5735975"/>
          </a:xfrm>
        </p:spPr>
      </p:pic>
    </p:spTree>
    <p:extLst>
      <p:ext uri="{BB962C8B-B14F-4D97-AF65-F5344CB8AC3E}">
        <p14:creationId xmlns:p14="http://schemas.microsoft.com/office/powerpoint/2010/main" val="1569630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4EE1-0BA8-4217-8E65-4731AA34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21101" y="115151"/>
            <a:ext cx="517585" cy="169521"/>
          </a:xfrm>
        </p:spPr>
        <p:txBody>
          <a:bodyPr>
            <a:noAutofit/>
          </a:bodyPr>
          <a:lstStyle/>
          <a:p>
            <a:r>
              <a:rPr lang="en-US" sz="800" dirty="0"/>
              <a:t>c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AAC2-3D9E-4581-9646-2C6F59F0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450" y="365185"/>
            <a:ext cx="8915400" cy="3777622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u="sng" dirty="0"/>
              <a:t>Conclusion 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dirty="0"/>
              <a:t>On the basis of above analysis , we may conclude that the features of the cars are improved </a:t>
            </a:r>
          </a:p>
          <a:p>
            <a:pPr marL="0" indent="0">
              <a:buNone/>
            </a:pPr>
            <a:r>
              <a:rPr lang="en-US" dirty="0"/>
              <a:t>more as the no. of years increases . We tried our best to include all the necessary  points that are </a:t>
            </a:r>
          </a:p>
          <a:p>
            <a:pPr marL="0" indent="0">
              <a:buNone/>
            </a:pPr>
            <a:r>
              <a:rPr lang="en-US" dirty="0"/>
              <a:t>required related to the given dataset . we also included analysis on our own dataset created </a:t>
            </a:r>
          </a:p>
          <a:p>
            <a:pPr marL="0" indent="0">
              <a:buNone/>
            </a:pPr>
            <a:r>
              <a:rPr lang="en-US" dirty="0"/>
              <a:t>using hashtag.</a:t>
            </a:r>
          </a:p>
          <a:p>
            <a:pPr marL="0" indent="0">
              <a:buNone/>
            </a:pPr>
            <a:r>
              <a:rPr lang="en-US" dirty="0"/>
              <a:t>It was a wonderful and learning experience for us while working on this project . This project </a:t>
            </a:r>
          </a:p>
          <a:p>
            <a:pPr marL="0" indent="0">
              <a:buNone/>
            </a:pPr>
            <a:r>
              <a:rPr lang="en-US" dirty="0"/>
              <a:t>took us through the various phases of projects development and gave us the real insight</a:t>
            </a:r>
          </a:p>
          <a:p>
            <a:pPr marL="0" indent="0">
              <a:buNone/>
            </a:pPr>
            <a:r>
              <a:rPr lang="en-US" dirty="0"/>
              <a:t>into the world of data analysis . The joy of work and the thrill involved while tackling the</a:t>
            </a:r>
          </a:p>
          <a:p>
            <a:pPr marL="0" indent="0">
              <a:buNone/>
            </a:pPr>
            <a:r>
              <a:rPr lang="en-US" dirty="0"/>
              <a:t>various problems and challenges gave us a feel of developers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63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8252-FE23-44BD-AD63-01F827EF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88" y="86265"/>
            <a:ext cx="124395" cy="103516"/>
          </a:xfrm>
        </p:spPr>
        <p:txBody>
          <a:bodyPr>
            <a:noAutofit/>
          </a:bodyPr>
          <a:lstStyle/>
          <a:p>
            <a:r>
              <a:rPr lang="en-US" sz="800" dirty="0"/>
              <a:t>C</a:t>
            </a:r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43D2-4C29-4130-ACB8-A4688AC7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275" y="189781"/>
            <a:ext cx="9763815" cy="6487064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HASHTAGS FOR TWITTER DATA ANALYSIS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: 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#RohitSharma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#Teachersday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#SiddharthShukla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sz="2400" b="1" u="sng" dirty="0">
                <a:solidFill>
                  <a:srgbClr val="00B0F0"/>
                </a:solidFill>
              </a:rPr>
              <a:t>Insights for hashtags data </a:t>
            </a:r>
            <a:r>
              <a:rPr lang="en-US" sz="2400" b="1" dirty="0">
                <a:solidFill>
                  <a:srgbClr val="00B0F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the count of locations from where the tweets came on #rohithsharma.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the name of the user with high number of followers who gave #siddharthshukla.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the count of locations from where the tweets came on #teachersday.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get the trending the topics of India in tweeter.</a:t>
            </a: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6429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A538-444B-405D-9897-F6F43AA27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566" y="86264"/>
            <a:ext cx="10808897" cy="1126283"/>
          </a:xfrm>
        </p:spPr>
        <p:txBody>
          <a:bodyPr>
            <a:normAutofit/>
          </a:bodyPr>
          <a:lstStyle/>
          <a:p>
            <a:r>
              <a:rPr lang="en-US" sz="2400" b="1" dirty="0"/>
              <a:t>Loading data into Ambari.</a:t>
            </a: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8C48-4D9A-4BD9-BA80-2D9620B5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3691" y="1949570"/>
            <a:ext cx="8839049" cy="22633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74E9-79B3-49AF-A846-F48767DC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6" y="1189862"/>
            <a:ext cx="11217215" cy="55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AD6-61E7-45E3-9173-BEA9EEF9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429913"/>
            <a:ext cx="8915400" cy="1327030"/>
          </a:xfrm>
        </p:spPr>
        <p:txBody>
          <a:bodyPr>
            <a:normAutofit/>
          </a:bodyPr>
          <a:lstStyle/>
          <a:p>
            <a:r>
              <a:rPr lang="en-US" sz="2400" b="1" dirty="0"/>
              <a:t>Launching Spark shell in HDP.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DD7D7-766F-4708-BA6E-D50832B5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8" y="2193924"/>
            <a:ext cx="8835206" cy="3999842"/>
          </a:xfrm>
        </p:spPr>
      </p:pic>
    </p:spTree>
    <p:extLst>
      <p:ext uri="{BB962C8B-B14F-4D97-AF65-F5344CB8AC3E}">
        <p14:creationId xmlns:p14="http://schemas.microsoft.com/office/powerpoint/2010/main" val="350028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C2DC-1230-4409-A545-4EC6D5EE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28" y="325711"/>
            <a:ext cx="9106469" cy="171874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Creating the data frame and loading the dataset into it.</a:t>
            </a:r>
            <a:br>
              <a:rPr lang="en-US" sz="2400" b="1" dirty="0"/>
            </a:br>
            <a:br>
              <a:rPr lang="en-US" sz="1800" b="1" dirty="0"/>
            </a:br>
            <a:r>
              <a:rPr lang="en-US" sz="1800" b="1" dirty="0"/>
              <a:t>Command: </a:t>
            </a:r>
            <a:r>
              <a:rPr lang="en-US" sz="1800" i="1" dirty="0"/>
              <a:t>df1=spark.read.csv(“/project2/vehiclesdata.csv”,</a:t>
            </a:r>
            <a:r>
              <a:rPr lang="en-US" sz="1800" i="1" dirty="0" err="1"/>
              <a:t>inferSchema</a:t>
            </a:r>
            <a:r>
              <a:rPr lang="en-US" sz="1800" i="1" dirty="0"/>
              <a:t>=</a:t>
            </a:r>
            <a:r>
              <a:rPr lang="en-US" sz="1800" i="1" dirty="0" err="1"/>
              <a:t>True,header</a:t>
            </a:r>
            <a:r>
              <a:rPr lang="en-US" sz="1800" i="1" dirty="0"/>
              <a:t>=True).</a:t>
            </a:r>
            <a:r>
              <a:rPr lang="en-US" sz="1800" i="1" dirty="0" err="1"/>
              <a:t>toDF</a:t>
            </a:r>
            <a:r>
              <a:rPr lang="en-US" sz="1800" i="1" dirty="0"/>
              <a:t>(“id”,”region”,”state”,”year”,”manufacturer,”model”,”condition”,”cylinder_type”,”fuel_type”,”odometer”,”Transmission”,”vin”,”colour”,”postingdate”,”price”)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9CBE3-F373-4D4B-91E3-DD9D2C8E0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7" y="2898477"/>
            <a:ext cx="11242943" cy="2993366"/>
          </a:xfrm>
        </p:spPr>
      </p:pic>
    </p:spTree>
    <p:extLst>
      <p:ext uri="{BB962C8B-B14F-4D97-AF65-F5344CB8AC3E}">
        <p14:creationId xmlns:p14="http://schemas.microsoft.com/office/powerpoint/2010/main" val="320452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6752-B4E8-4C3E-A725-B7D374A6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416" y="46020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To get the Schema of the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Command: </a:t>
            </a:r>
            <a:r>
              <a:rPr lang="en-US" sz="2400" i="1" dirty="0"/>
              <a:t> df1.printSchema()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DD89A-75DA-4203-96C5-5ABD26285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34" y="2338922"/>
            <a:ext cx="4830015" cy="3932401"/>
          </a:xfrm>
        </p:spPr>
      </p:pic>
    </p:spTree>
    <p:extLst>
      <p:ext uri="{BB962C8B-B14F-4D97-AF65-F5344CB8AC3E}">
        <p14:creationId xmlns:p14="http://schemas.microsoft.com/office/powerpoint/2010/main" val="281931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20F-327C-48FC-BC6E-6C4FE04F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317" y="48608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/>
              <a:t>Selecting a particular column in data frame.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Command : </a:t>
            </a:r>
            <a:r>
              <a:rPr lang="en-US" sz="2400" i="1" dirty="0"/>
              <a:t>df1.select(df1.manufacturer).show()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BD4DE-1F5B-4132-B4C0-274D32304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34" y="2031460"/>
            <a:ext cx="3692105" cy="4438824"/>
          </a:xfrm>
        </p:spPr>
      </p:pic>
    </p:spTree>
    <p:extLst>
      <p:ext uri="{BB962C8B-B14F-4D97-AF65-F5344CB8AC3E}">
        <p14:creationId xmlns:p14="http://schemas.microsoft.com/office/powerpoint/2010/main" val="17734730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696</TotalTime>
  <Words>1750</Words>
  <Application>Microsoft Office PowerPoint</Application>
  <PresentationFormat>Widescreen</PresentationFormat>
  <Paragraphs>105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Wisp</vt:lpstr>
      <vt:lpstr>                                           TITTLE  Analysis of used cars data and hashtag data in twitter using spark in HDP and jupyter notebook.</vt:lpstr>
      <vt:lpstr>TECHNOLOGIES  USED  :   APACHE SPARK HDFS SPARK SQL JUPYTER NOTEBOOK PYTHON HIVE   </vt:lpstr>
      <vt:lpstr>C </vt:lpstr>
      <vt:lpstr>C</vt:lpstr>
      <vt:lpstr>Loading data into Ambari. </vt:lpstr>
      <vt:lpstr>Launching Spark shell in HDP.</vt:lpstr>
      <vt:lpstr>Creating the data frame and loading the dataset into it.  Command: df1=spark.read.csv(“/project2/vehiclesdata.csv”,inferSchema=True,header=True).toDF(“id”,”region”,”state”,”year”,”manufacturer,”model”,”condition”,”cylinder_type”,”fuel_type”,”odometer”,”Transmission”,”vin”,”colour”,”postingdate”,”price”)</vt:lpstr>
      <vt:lpstr>To get the Schema of the data frame.  Command:  df1.printSchema()</vt:lpstr>
      <vt:lpstr>Selecting a particular column in data frame.  Command : df1.select(df1.manufacturer).show()</vt:lpstr>
      <vt:lpstr>To sort the data into particular order  based on a column.  Command : df1.orderBy(“price”).show() ----&gt;&gt;ascending order.                       df1.orderBy(df1.price.desc()).show() --&gt;descending.</vt:lpstr>
      <vt:lpstr>Grouping the data based on a column and sorting the count by descending order.  Command : df1.groupBy(“region”).count().sort(col(“count”).desc()).show() </vt:lpstr>
      <vt:lpstr>Getting the data where manufacturer=‘Ferrari’ or ‘Mercedesbenz’ and color=‘black’ using ‘FILTER’ function.  Command : df1.filter((col(“manufacturer”)=“Ferrari”)&amp;(“colur”==“black”)|(col(“manufacturer”)==“mercedesbenz”)).show()</vt:lpstr>
      <vt:lpstr>To get the data of manufacturer whose name starts with “m” and their price greater than 100000.  Command : df1.filter((col(“manufacturer”).startswith(“m”))|(col(“price”)&gt;100000)).show()</vt:lpstr>
      <vt:lpstr>By 2021 the prices of cars increased 2 times than older prices . To add the new column for new prices.  Command : df1.withColumn(“Newprice”,2*F.col(“price”)).show()</vt:lpstr>
      <vt:lpstr>Renaming the existing column in data frame .Changed odometer column into odometer value.  Command : df1.withColumnRenamed(“odometer” ,”odometer value”)</vt:lpstr>
      <vt:lpstr>Dropping a column from the data frame.  Command : df3 = df1.drop(“transmission”)</vt:lpstr>
      <vt:lpstr>Moving data present in data  frame into Ambari as a csv file.  Command : df2.coalesce(1).write.options(header=‘True’,delimiter=‘,’).csv(“path”)</vt:lpstr>
      <vt:lpstr>Creating a View or temporary table to perform some SQL queries on the data present in data frame.  Command : df1.createOrReplaceTempView(“project table”) QUERY        : df2=spark.sql(“select *  from project table”)</vt:lpstr>
      <vt:lpstr>To get the count of cars from region “auburn” which covered a distance greater than  70000 using SQL query.  Query : df3=spark.sql(“select count(region”) from projecttable where region=‘auburn’ and odometer &gt; = 70000”).show()</vt:lpstr>
      <vt:lpstr>To get the region where the models ‘f-150’ or ‘compass’ , ‘Tacoma’ were available in black color using SQL query.  Query : df4=spark.sql(“select region from project table where model=‘f-150’or model=‘compass’ or model = ‘tacoma’ and color = ‘black’)</vt:lpstr>
      <vt:lpstr>To get data of manufacturer ,model , transmission where price is greater than 50000.  Query : df5=spark.sql(“select manufacturer ,model , transmission from project table where price &gt;=50000”)</vt:lpstr>
      <vt:lpstr>To get the model of the car which was purchased mostly.  Query : df6=spark.sql(“select model , count(model) as cm from project table group by model order by cm DESC limit 1”).show()</vt:lpstr>
      <vt:lpstr>To know the region which is having the highest number of cars.  Query : df7=spark.sql(“select region , count(region) as cr from project table group by region order by cr DESC Limit 1”)  </vt:lpstr>
      <vt:lpstr>To get the model and manufacturer mostly liked by  Birmingham.  Query :  </vt:lpstr>
      <vt:lpstr>In a particular year which color cars are the most sold.  Query : df4=spark.sql(“select year , color, count(color) as cc from vehicle where year==2019 group by year , color order by cc DESC”) </vt:lpstr>
      <vt:lpstr>Count of cars posted in different years.  Query : spark.sql(“selectsubstr(postingdate,0,4)count(substr(postingdate,0,4)  from vehicle group by substr(postingdate,0,4) .show()</vt:lpstr>
      <vt:lpstr>To get the count of cars according to their conditions for a particular manufacturer. Query :  df8=spark.sql(“select condition , count(condition) as cc from vehicle where manufacturer=‘ford’ group by manufacturer , condition”).show()</vt:lpstr>
      <vt:lpstr>Partitioning data based on manufacturer and writing those partitioned files in the format of ‘csv’.   Command : df.coalesce(1).write.partitionBy(‘manufacturer’).csv(‘path’).</vt:lpstr>
      <vt:lpstr>Partitioning the data based on the posting month.</vt:lpstr>
      <vt:lpstr>Bucketing the data into 50 buckets based on the column ‘id’.  Command :  df.coalesce(1).write.format(‘csv’).bucketBy(50,’id’).saveAsTable(“bucket table”)</vt:lpstr>
      <vt:lpstr>Repartitioning the partitioned file into two files using the function ‘REPARTITION’ in the data frame. Command : df.coalesce(1).repartition(2).write.option(“header”,”True”).partitionBy(‘state’).csv(“path”).</vt:lpstr>
      <vt:lpstr>Writing the data into a parquet file. Command : df.coalesce(1).write.parquet(“/projectparquet/data”) </vt:lpstr>
      <vt:lpstr>Performing some queries using SQL on the parquet file by creating a temporary table. And writing the query output into a csv file.</vt:lpstr>
      <vt:lpstr>Writing the data in data frame into json file. Command :  df.coalesce(1).write.json(“path”) </vt:lpstr>
      <vt:lpstr>To get the data present in hive into spark data frame  and perform some functions.</vt:lpstr>
      <vt:lpstr>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128</cp:revision>
  <dcterms:created xsi:type="dcterms:W3CDTF">2021-09-04T01:06:03Z</dcterms:created>
  <dcterms:modified xsi:type="dcterms:W3CDTF">2021-09-06T12:51:20Z</dcterms:modified>
</cp:coreProperties>
</file>