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9"/>
  </p:notesMasterIdLst>
  <p:sldIdLst>
    <p:sldId id="256" r:id="rId2"/>
    <p:sldId id="257" r:id="rId3"/>
    <p:sldId id="300" r:id="rId4"/>
    <p:sldId id="301" r:id="rId5"/>
    <p:sldId id="302" r:id="rId6"/>
    <p:sldId id="258" r:id="rId7"/>
    <p:sldId id="303" r:id="rId8"/>
    <p:sldId id="317" r:id="rId9"/>
    <p:sldId id="304" r:id="rId10"/>
    <p:sldId id="305" r:id="rId11"/>
    <p:sldId id="323" r:id="rId12"/>
    <p:sldId id="312" r:id="rId13"/>
    <p:sldId id="310" r:id="rId14"/>
    <p:sldId id="324" r:id="rId15"/>
    <p:sldId id="307" r:id="rId16"/>
    <p:sldId id="308" r:id="rId17"/>
    <p:sldId id="309" r:id="rId18"/>
    <p:sldId id="321" r:id="rId19"/>
    <p:sldId id="313" r:id="rId20"/>
    <p:sldId id="328" r:id="rId21"/>
    <p:sldId id="311" r:id="rId22"/>
    <p:sldId id="314" r:id="rId23"/>
    <p:sldId id="325" r:id="rId24"/>
    <p:sldId id="318" r:id="rId25"/>
    <p:sldId id="326" r:id="rId26"/>
    <p:sldId id="329" r:id="rId27"/>
    <p:sldId id="319" r:id="rId28"/>
    <p:sldId id="327" r:id="rId29"/>
    <p:sldId id="331" r:id="rId30"/>
    <p:sldId id="332" r:id="rId31"/>
    <p:sldId id="315" r:id="rId32"/>
    <p:sldId id="334" r:id="rId33"/>
    <p:sldId id="320" r:id="rId34"/>
    <p:sldId id="333" r:id="rId35"/>
    <p:sldId id="330" r:id="rId36"/>
    <p:sldId id="266" r:id="rId37"/>
    <p:sldId id="306" r:id="rId38"/>
  </p:sldIdLst>
  <p:sldSz cx="9144000" cy="6858000" type="screen4x3"/>
  <p:notesSz cx="6646863" cy="9777413"/>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rry.westenberg" initials="l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CFFCC"/>
    <a:srgbClr val="99FF66"/>
    <a:srgbClr val="FFFF53"/>
    <a:srgbClr val="66FFCC"/>
    <a:srgbClr val="FFDA3F"/>
    <a:srgbClr val="42EF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5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881312" cy="488949"/>
          </a:xfrm>
          <a:prstGeom prst="rect">
            <a:avLst/>
          </a:prstGeom>
          <a:noFill/>
          <a:ln>
            <a:noFill/>
          </a:ln>
        </p:spPr>
        <p:txBody>
          <a:bodyPr lIns="91425" tIns="91425" rIns="91425" bIns="91425" anchor="t"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 name="Shape 3"/>
          <p:cNvSpPr txBox="1">
            <a:spLocks noGrp="1"/>
          </p:cNvSpPr>
          <p:nvPr>
            <p:ph type="dt" idx="10"/>
          </p:nvPr>
        </p:nvSpPr>
        <p:spPr>
          <a:xfrm>
            <a:off x="3765550" y="0"/>
            <a:ext cx="2881312" cy="488949"/>
          </a:xfrm>
          <a:prstGeom prst="rect">
            <a:avLst/>
          </a:prstGeom>
          <a:noFill/>
          <a:ln>
            <a:noFill/>
          </a:ln>
        </p:spPr>
        <p:txBody>
          <a:bodyPr lIns="91425" tIns="91425" rIns="91425" bIns="91425" anchor="t" anchorCtr="0"/>
          <a:lstStyle>
            <a:lvl1pPr marL="0" marR="0" indent="0" algn="r"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a:spLocks noGrp="1" noRot="1" noChangeAspect="1"/>
          </p:cNvSpPr>
          <p:nvPr>
            <p:ph type="sldImg" idx="3"/>
          </p:nvPr>
        </p:nvSpPr>
        <p:spPr>
          <a:xfrm>
            <a:off x="881062" y="733425"/>
            <a:ext cx="4886325" cy="3665536"/>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a:solidFill>
              <a:srgbClr val="000000"/>
            </a:solidFill>
            <a:prstDash val="solid"/>
            <a:miter/>
            <a:headEnd type="none" w="med" len="med"/>
            <a:tailEnd type="none" w="med" len="med"/>
          </a:ln>
        </p:spPr>
      </p:sp>
      <p:sp>
        <p:nvSpPr>
          <p:cNvPr id="5" name="Shape 5"/>
          <p:cNvSpPr txBox="1">
            <a:spLocks noGrp="1"/>
          </p:cNvSpPr>
          <p:nvPr>
            <p:ph type="body" idx="1"/>
          </p:nvPr>
        </p:nvSpPr>
        <p:spPr>
          <a:xfrm>
            <a:off x="887412" y="4643437"/>
            <a:ext cx="4872037" cy="44005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9288461"/>
            <a:ext cx="2881312" cy="488949"/>
          </a:xfrm>
          <a:prstGeom prst="rect">
            <a:avLst/>
          </a:prstGeom>
          <a:noFill/>
          <a:ln>
            <a:noFill/>
          </a:ln>
        </p:spPr>
        <p:txBody>
          <a:bodyPr lIns="91425" tIns="91425" rIns="91425" bIns="91425" anchor="b"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3765550" y="9288461"/>
            <a:ext cx="2881312" cy="488949"/>
          </a:xfrm>
          <a:prstGeom prst="rect">
            <a:avLst/>
          </a:prstGeom>
          <a:noFill/>
          <a:ln>
            <a:noFill/>
          </a:ln>
        </p:spPr>
        <p:txBody>
          <a:bodyPr lIns="91425" tIns="91425" rIns="91425" bIns="91425" anchor="b" anchorCtr="0"/>
          <a:lstStyle>
            <a:lvl1pPr marL="0" marR="0" indent="0" algn="r"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Tree>
    <p:extLst>
      <p:ext uri="{BB962C8B-B14F-4D97-AF65-F5344CB8AC3E}">
        <p14:creationId xmlns:p14="http://schemas.microsoft.com/office/powerpoint/2010/main" val="330279493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 name="Shape 48"/>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endParaRPr lang="en" sz="1800" b="0" i="0" u="none" strike="noStrike" cap="none" baseline="0" dirty="0"/>
          </a:p>
        </p:txBody>
      </p:sp>
      <p:sp>
        <p:nvSpPr>
          <p:cNvPr id="49" name="Shape 49"/>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r>
              <a:rPr lang="en" sz="1800" b="0" i="0" u="none" strike="noStrike" cap="none" baseline="0"/>
              <a:t>목차</a:t>
            </a:r>
          </a:p>
          <a:p>
            <a:pPr marL="0" marR="0" lvl="0" indent="0" algn="l" rtl="0">
              <a:buClr>
                <a:srgbClr val="000000"/>
              </a:buClr>
              <a:buSzPct val="25000"/>
              <a:buFont typeface="Arial"/>
              <a:buNone/>
            </a:pPr>
            <a:r>
              <a:rPr lang="en" sz="1800" b="0" i="0" u="none" strike="noStrike" cap="none" baseline="0"/>
              <a:t>자바의 생성배경</a:t>
            </a:r>
          </a:p>
          <a:p>
            <a:pPr marL="0" marR="0" lvl="0" indent="0" algn="l" rtl="0">
              <a:buClr>
                <a:srgbClr val="000000"/>
              </a:buClr>
              <a:buSzPct val="25000"/>
              <a:buFont typeface="Arial"/>
              <a:buNone/>
            </a:pPr>
            <a:r>
              <a:rPr lang="en" sz="1800" b="0" i="0" u="none" strike="noStrike" cap="none" baseline="0"/>
              <a:t>자바를 사용하는 이유</a:t>
            </a:r>
          </a:p>
          <a:p>
            <a:pPr marL="0" marR="0" lvl="0" indent="0" algn="l" rtl="0">
              <a:buClr>
                <a:srgbClr val="000000"/>
              </a:buClr>
              <a:buSzPct val="25000"/>
              <a:buFont typeface="Arial"/>
              <a:buNone/>
            </a:pPr>
            <a:r>
              <a:rPr lang="en" sz="1800" b="0" i="0" u="none" strike="noStrike" cap="none" baseline="0"/>
              <a:t>과거, 현재, 미래의 자바</a:t>
            </a:r>
          </a:p>
          <a:p>
            <a:pPr marL="0" marR="0" lvl="0" indent="0" algn="l" rtl="0">
              <a:buClr>
                <a:srgbClr val="000000"/>
              </a:buClr>
              <a:buSzPct val="25000"/>
              <a:buFont typeface="Arial"/>
              <a:buNone/>
            </a:pPr>
            <a:r>
              <a:rPr lang="en" sz="1800" b="0" i="0" u="none" strike="noStrike" cap="none" baseline="0"/>
              <a:t>자바의 발전과정</a:t>
            </a:r>
          </a:p>
          <a:p>
            <a:pPr marL="0" marR="0" lvl="0" indent="0" algn="l" rtl="0">
              <a:buClr>
                <a:srgbClr val="000000"/>
              </a:buClr>
              <a:buSzPct val="25000"/>
              <a:buFont typeface="Arial"/>
              <a:buNone/>
            </a:pPr>
            <a:r>
              <a:rPr lang="en" sz="1800" b="0" i="0" u="none" strike="noStrike" cap="none" baseline="0"/>
              <a:t>버전별 JDK에 대한 설명</a:t>
            </a:r>
          </a:p>
          <a:p>
            <a:pPr marL="0" marR="0" lvl="0" indent="0" algn="l" rtl="0">
              <a:buClr>
                <a:srgbClr val="000000"/>
              </a:buClr>
              <a:buSzPct val="25000"/>
              <a:buFont typeface="Arial"/>
              <a:buNone/>
            </a:pPr>
            <a:r>
              <a:rPr lang="en" sz="1800" b="0" i="0" u="none" strike="noStrike" cap="none" baseline="0"/>
              <a:t>자바와 C++의 차이점</a:t>
            </a:r>
          </a:p>
          <a:p>
            <a:pPr marL="0" marR="0" lvl="0" indent="0" algn="l" rtl="0">
              <a:buClr>
                <a:srgbClr val="000000"/>
              </a:buClr>
              <a:buSzPct val="25000"/>
              <a:buFont typeface="Arial"/>
              <a:buNone/>
            </a:pPr>
            <a:r>
              <a:rPr lang="en" sz="1800" b="0" i="0" u="none" strike="noStrike" cap="none" baseline="0"/>
              <a:t>자바의 성능</a:t>
            </a:r>
          </a:p>
          <a:p>
            <a:pPr marL="0" marR="0" lvl="0" indent="0" algn="l" rtl="0">
              <a:buClr>
                <a:srgbClr val="000000"/>
              </a:buClr>
              <a:buSzPct val="25000"/>
              <a:buFont typeface="Arial"/>
              <a:buNone/>
            </a:pPr>
            <a:r>
              <a:rPr lang="en" sz="1800" b="0" i="0" u="none" strike="noStrike" cap="none" baseline="0"/>
              <a:t>자바 관련 산업(?)의 경향</a:t>
            </a:r>
          </a:p>
        </p:txBody>
      </p:sp>
      <p:sp>
        <p:nvSpPr>
          <p:cNvPr id="56" name="Shape 56"/>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r>
              <a:rPr lang="en" sz="1800" b="0" i="0" u="none" strike="noStrike" cap="none" baseline="0"/>
              <a:t>목차</a:t>
            </a:r>
          </a:p>
          <a:p>
            <a:pPr marL="0" marR="0" lvl="0" indent="0" algn="l" rtl="0">
              <a:buClr>
                <a:srgbClr val="000000"/>
              </a:buClr>
              <a:buSzPct val="25000"/>
              <a:buFont typeface="Arial"/>
              <a:buNone/>
            </a:pPr>
            <a:r>
              <a:rPr lang="en" sz="1800" b="0" i="0" u="none" strike="noStrike" cap="none" baseline="0"/>
              <a:t>자바의 생성배경</a:t>
            </a:r>
          </a:p>
          <a:p>
            <a:pPr marL="0" marR="0" lvl="0" indent="0" algn="l" rtl="0">
              <a:buClr>
                <a:srgbClr val="000000"/>
              </a:buClr>
              <a:buSzPct val="25000"/>
              <a:buFont typeface="Arial"/>
              <a:buNone/>
            </a:pPr>
            <a:r>
              <a:rPr lang="en" sz="1800" b="0" i="0" u="none" strike="noStrike" cap="none" baseline="0"/>
              <a:t>자바를 사용하는 이유</a:t>
            </a:r>
          </a:p>
          <a:p>
            <a:pPr marL="0" marR="0" lvl="0" indent="0" algn="l" rtl="0">
              <a:buClr>
                <a:srgbClr val="000000"/>
              </a:buClr>
              <a:buSzPct val="25000"/>
              <a:buFont typeface="Arial"/>
              <a:buNone/>
            </a:pPr>
            <a:r>
              <a:rPr lang="en" sz="1800" b="0" i="0" u="none" strike="noStrike" cap="none" baseline="0"/>
              <a:t>과거, 현재, 미래의 자바</a:t>
            </a:r>
          </a:p>
          <a:p>
            <a:pPr marL="0" marR="0" lvl="0" indent="0" algn="l" rtl="0">
              <a:buClr>
                <a:srgbClr val="000000"/>
              </a:buClr>
              <a:buSzPct val="25000"/>
              <a:buFont typeface="Arial"/>
              <a:buNone/>
            </a:pPr>
            <a:r>
              <a:rPr lang="en" sz="1800" b="0" i="0" u="none" strike="noStrike" cap="none" baseline="0"/>
              <a:t>자바의 발전과정</a:t>
            </a:r>
          </a:p>
          <a:p>
            <a:pPr marL="0" marR="0" lvl="0" indent="0" algn="l" rtl="0">
              <a:buClr>
                <a:srgbClr val="000000"/>
              </a:buClr>
              <a:buSzPct val="25000"/>
              <a:buFont typeface="Arial"/>
              <a:buNone/>
            </a:pPr>
            <a:r>
              <a:rPr lang="en" sz="1800" b="0" i="0" u="none" strike="noStrike" cap="none" baseline="0"/>
              <a:t>버전별 JDK에 대한 설명</a:t>
            </a:r>
          </a:p>
          <a:p>
            <a:pPr marL="0" marR="0" lvl="0" indent="0" algn="l" rtl="0">
              <a:buClr>
                <a:srgbClr val="000000"/>
              </a:buClr>
              <a:buSzPct val="25000"/>
              <a:buFont typeface="Arial"/>
              <a:buNone/>
            </a:pPr>
            <a:r>
              <a:rPr lang="en" sz="1800" b="0" i="0" u="none" strike="noStrike" cap="none" baseline="0"/>
              <a:t>자바와 C++의 차이점</a:t>
            </a:r>
          </a:p>
          <a:p>
            <a:pPr marL="0" marR="0" lvl="0" indent="0" algn="l" rtl="0">
              <a:buClr>
                <a:srgbClr val="000000"/>
              </a:buClr>
              <a:buSzPct val="25000"/>
              <a:buFont typeface="Arial"/>
              <a:buNone/>
            </a:pPr>
            <a:r>
              <a:rPr lang="en" sz="1800" b="0" i="0" u="none" strike="noStrike" cap="none" baseline="0"/>
              <a:t>자바의 성능</a:t>
            </a:r>
          </a:p>
          <a:p>
            <a:pPr marL="0" marR="0" lvl="0" indent="0" algn="l" rtl="0">
              <a:buClr>
                <a:srgbClr val="000000"/>
              </a:buClr>
              <a:buSzPct val="25000"/>
              <a:buFont typeface="Arial"/>
              <a:buNone/>
            </a:pPr>
            <a:r>
              <a:rPr lang="en" sz="1800" b="0" i="0" u="none" strike="noStrike" cap="none" baseline="0"/>
              <a:t>자바 관련 산업(?)의 경향</a:t>
            </a:r>
          </a:p>
        </p:txBody>
      </p:sp>
      <p:sp>
        <p:nvSpPr>
          <p:cNvPr id="56" name="Shape 56"/>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r>
              <a:rPr lang="en" sz="1800" b="0" i="0" u="none" strike="noStrike" cap="none" baseline="0"/>
              <a:t>목차</a:t>
            </a:r>
          </a:p>
          <a:p>
            <a:pPr marL="0" marR="0" lvl="0" indent="0" algn="l" rtl="0">
              <a:buClr>
                <a:srgbClr val="000000"/>
              </a:buClr>
              <a:buSzPct val="25000"/>
              <a:buFont typeface="Arial"/>
              <a:buNone/>
            </a:pPr>
            <a:r>
              <a:rPr lang="en" sz="1800" b="0" i="0" u="none" strike="noStrike" cap="none" baseline="0"/>
              <a:t>자바의 생성배경</a:t>
            </a:r>
          </a:p>
          <a:p>
            <a:pPr marL="0" marR="0" lvl="0" indent="0" algn="l" rtl="0">
              <a:buClr>
                <a:srgbClr val="000000"/>
              </a:buClr>
              <a:buSzPct val="25000"/>
              <a:buFont typeface="Arial"/>
              <a:buNone/>
            </a:pPr>
            <a:r>
              <a:rPr lang="en" sz="1800" b="0" i="0" u="none" strike="noStrike" cap="none" baseline="0"/>
              <a:t>자바를 사용하는 이유</a:t>
            </a:r>
          </a:p>
          <a:p>
            <a:pPr marL="0" marR="0" lvl="0" indent="0" algn="l" rtl="0">
              <a:buClr>
                <a:srgbClr val="000000"/>
              </a:buClr>
              <a:buSzPct val="25000"/>
              <a:buFont typeface="Arial"/>
              <a:buNone/>
            </a:pPr>
            <a:r>
              <a:rPr lang="en" sz="1800" b="0" i="0" u="none" strike="noStrike" cap="none" baseline="0"/>
              <a:t>과거, 현재, 미래의 자바</a:t>
            </a:r>
          </a:p>
          <a:p>
            <a:pPr marL="0" marR="0" lvl="0" indent="0" algn="l" rtl="0">
              <a:buClr>
                <a:srgbClr val="000000"/>
              </a:buClr>
              <a:buSzPct val="25000"/>
              <a:buFont typeface="Arial"/>
              <a:buNone/>
            </a:pPr>
            <a:r>
              <a:rPr lang="en" sz="1800" b="0" i="0" u="none" strike="noStrike" cap="none" baseline="0"/>
              <a:t>자바의 발전과정</a:t>
            </a:r>
          </a:p>
          <a:p>
            <a:pPr marL="0" marR="0" lvl="0" indent="0" algn="l" rtl="0">
              <a:buClr>
                <a:srgbClr val="000000"/>
              </a:buClr>
              <a:buSzPct val="25000"/>
              <a:buFont typeface="Arial"/>
              <a:buNone/>
            </a:pPr>
            <a:r>
              <a:rPr lang="en" sz="1800" b="0" i="0" u="none" strike="noStrike" cap="none" baseline="0"/>
              <a:t>버전별 JDK에 대한 설명</a:t>
            </a:r>
          </a:p>
          <a:p>
            <a:pPr marL="0" marR="0" lvl="0" indent="0" algn="l" rtl="0">
              <a:buClr>
                <a:srgbClr val="000000"/>
              </a:buClr>
              <a:buSzPct val="25000"/>
              <a:buFont typeface="Arial"/>
              <a:buNone/>
            </a:pPr>
            <a:r>
              <a:rPr lang="en" sz="1800" b="0" i="0" u="none" strike="noStrike" cap="none" baseline="0"/>
              <a:t>자바와 C++의 차이점</a:t>
            </a:r>
          </a:p>
          <a:p>
            <a:pPr marL="0" marR="0" lvl="0" indent="0" algn="l" rtl="0">
              <a:buClr>
                <a:srgbClr val="000000"/>
              </a:buClr>
              <a:buSzPct val="25000"/>
              <a:buFont typeface="Arial"/>
              <a:buNone/>
            </a:pPr>
            <a:r>
              <a:rPr lang="en" sz="1800" b="0" i="0" u="none" strike="noStrike" cap="none" baseline="0"/>
              <a:t>자바의 성능</a:t>
            </a:r>
          </a:p>
          <a:p>
            <a:pPr marL="0" marR="0" lvl="0" indent="0" algn="l" rtl="0">
              <a:buClr>
                <a:srgbClr val="000000"/>
              </a:buClr>
              <a:buSzPct val="25000"/>
              <a:buFont typeface="Arial"/>
              <a:buNone/>
            </a:pPr>
            <a:r>
              <a:rPr lang="en" sz="1800" b="0" i="0" u="none" strike="noStrike" cap="none" baseline="0"/>
              <a:t>자바 관련 산업(?)의 경향</a:t>
            </a:r>
          </a:p>
        </p:txBody>
      </p:sp>
      <p:sp>
        <p:nvSpPr>
          <p:cNvPr id="56" name="Shape 56"/>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r>
              <a:rPr lang="en" sz="1800" b="0" i="0" u="none" strike="noStrike" cap="none" baseline="0"/>
              <a:t>목차</a:t>
            </a:r>
          </a:p>
          <a:p>
            <a:pPr marL="0" marR="0" lvl="0" indent="0" algn="l" rtl="0">
              <a:buClr>
                <a:srgbClr val="000000"/>
              </a:buClr>
              <a:buSzPct val="25000"/>
              <a:buFont typeface="Arial"/>
              <a:buNone/>
            </a:pPr>
            <a:r>
              <a:rPr lang="en" sz="1800" b="0" i="0" u="none" strike="noStrike" cap="none" baseline="0"/>
              <a:t>자바의 생성배경</a:t>
            </a:r>
          </a:p>
          <a:p>
            <a:pPr marL="0" marR="0" lvl="0" indent="0" algn="l" rtl="0">
              <a:buClr>
                <a:srgbClr val="000000"/>
              </a:buClr>
              <a:buSzPct val="25000"/>
              <a:buFont typeface="Arial"/>
              <a:buNone/>
            </a:pPr>
            <a:r>
              <a:rPr lang="en" sz="1800" b="0" i="0" u="none" strike="noStrike" cap="none" baseline="0"/>
              <a:t>자바를 사용하는 이유</a:t>
            </a:r>
          </a:p>
          <a:p>
            <a:pPr marL="0" marR="0" lvl="0" indent="0" algn="l" rtl="0">
              <a:buClr>
                <a:srgbClr val="000000"/>
              </a:buClr>
              <a:buSzPct val="25000"/>
              <a:buFont typeface="Arial"/>
              <a:buNone/>
            </a:pPr>
            <a:r>
              <a:rPr lang="en" sz="1800" b="0" i="0" u="none" strike="noStrike" cap="none" baseline="0"/>
              <a:t>과거, 현재, 미래의 자바</a:t>
            </a:r>
          </a:p>
          <a:p>
            <a:pPr marL="0" marR="0" lvl="0" indent="0" algn="l" rtl="0">
              <a:buClr>
                <a:srgbClr val="000000"/>
              </a:buClr>
              <a:buSzPct val="25000"/>
              <a:buFont typeface="Arial"/>
              <a:buNone/>
            </a:pPr>
            <a:r>
              <a:rPr lang="en" sz="1800" b="0" i="0" u="none" strike="noStrike" cap="none" baseline="0"/>
              <a:t>자바의 발전과정</a:t>
            </a:r>
          </a:p>
          <a:p>
            <a:pPr marL="0" marR="0" lvl="0" indent="0" algn="l" rtl="0">
              <a:buClr>
                <a:srgbClr val="000000"/>
              </a:buClr>
              <a:buSzPct val="25000"/>
              <a:buFont typeface="Arial"/>
              <a:buNone/>
            </a:pPr>
            <a:r>
              <a:rPr lang="en" sz="1800" b="0" i="0" u="none" strike="noStrike" cap="none" baseline="0"/>
              <a:t>버전별 JDK에 대한 설명</a:t>
            </a:r>
          </a:p>
          <a:p>
            <a:pPr marL="0" marR="0" lvl="0" indent="0" algn="l" rtl="0">
              <a:buClr>
                <a:srgbClr val="000000"/>
              </a:buClr>
              <a:buSzPct val="25000"/>
              <a:buFont typeface="Arial"/>
              <a:buNone/>
            </a:pPr>
            <a:r>
              <a:rPr lang="en" sz="1800" b="0" i="0" u="none" strike="noStrike" cap="none" baseline="0"/>
              <a:t>자바와 C++의 차이점</a:t>
            </a:r>
          </a:p>
          <a:p>
            <a:pPr marL="0" marR="0" lvl="0" indent="0" algn="l" rtl="0">
              <a:buClr>
                <a:srgbClr val="000000"/>
              </a:buClr>
              <a:buSzPct val="25000"/>
              <a:buFont typeface="Arial"/>
              <a:buNone/>
            </a:pPr>
            <a:r>
              <a:rPr lang="en" sz="1800" b="0" i="0" u="none" strike="noStrike" cap="none" baseline="0"/>
              <a:t>자바의 성능</a:t>
            </a:r>
          </a:p>
          <a:p>
            <a:pPr marL="0" marR="0" lvl="0" indent="0" algn="l" rtl="0">
              <a:buClr>
                <a:srgbClr val="000000"/>
              </a:buClr>
              <a:buSzPct val="25000"/>
              <a:buFont typeface="Arial"/>
              <a:buNone/>
            </a:pPr>
            <a:r>
              <a:rPr lang="en" sz="1800" b="0" i="0" u="none" strike="noStrike" cap="none" baseline="0"/>
              <a:t>자바 관련 산업(?)의 경향</a:t>
            </a:r>
          </a:p>
        </p:txBody>
      </p:sp>
      <p:sp>
        <p:nvSpPr>
          <p:cNvPr id="56" name="Shape 56"/>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r>
              <a:rPr lang="en" sz="1800" b="0" i="0" u="none" strike="noStrike" cap="none" baseline="0"/>
              <a:t>목차</a:t>
            </a:r>
          </a:p>
          <a:p>
            <a:pPr marL="0" marR="0" lvl="0" indent="0" algn="l" rtl="0">
              <a:buClr>
                <a:srgbClr val="000000"/>
              </a:buClr>
              <a:buSzPct val="25000"/>
              <a:buFont typeface="Arial"/>
              <a:buNone/>
            </a:pPr>
            <a:r>
              <a:rPr lang="en" sz="1800" b="0" i="0" u="none" strike="noStrike" cap="none" baseline="0"/>
              <a:t>자바의 생성배경</a:t>
            </a:r>
          </a:p>
          <a:p>
            <a:pPr marL="0" marR="0" lvl="0" indent="0" algn="l" rtl="0">
              <a:buClr>
                <a:srgbClr val="000000"/>
              </a:buClr>
              <a:buSzPct val="25000"/>
              <a:buFont typeface="Arial"/>
              <a:buNone/>
            </a:pPr>
            <a:r>
              <a:rPr lang="en" sz="1800" b="0" i="0" u="none" strike="noStrike" cap="none" baseline="0"/>
              <a:t>자바를 사용하는 이유</a:t>
            </a:r>
          </a:p>
          <a:p>
            <a:pPr marL="0" marR="0" lvl="0" indent="0" algn="l" rtl="0">
              <a:buClr>
                <a:srgbClr val="000000"/>
              </a:buClr>
              <a:buSzPct val="25000"/>
              <a:buFont typeface="Arial"/>
              <a:buNone/>
            </a:pPr>
            <a:r>
              <a:rPr lang="en" sz="1800" b="0" i="0" u="none" strike="noStrike" cap="none" baseline="0"/>
              <a:t>과거, 현재, 미래의 자바</a:t>
            </a:r>
          </a:p>
          <a:p>
            <a:pPr marL="0" marR="0" lvl="0" indent="0" algn="l" rtl="0">
              <a:buClr>
                <a:srgbClr val="000000"/>
              </a:buClr>
              <a:buSzPct val="25000"/>
              <a:buFont typeface="Arial"/>
              <a:buNone/>
            </a:pPr>
            <a:r>
              <a:rPr lang="en" sz="1800" b="0" i="0" u="none" strike="noStrike" cap="none" baseline="0"/>
              <a:t>자바의 발전과정</a:t>
            </a:r>
          </a:p>
          <a:p>
            <a:pPr marL="0" marR="0" lvl="0" indent="0" algn="l" rtl="0">
              <a:buClr>
                <a:srgbClr val="000000"/>
              </a:buClr>
              <a:buSzPct val="25000"/>
              <a:buFont typeface="Arial"/>
              <a:buNone/>
            </a:pPr>
            <a:r>
              <a:rPr lang="en" sz="1800" b="0" i="0" u="none" strike="noStrike" cap="none" baseline="0"/>
              <a:t>버전별 JDK에 대한 설명</a:t>
            </a:r>
          </a:p>
          <a:p>
            <a:pPr marL="0" marR="0" lvl="0" indent="0" algn="l" rtl="0">
              <a:buClr>
                <a:srgbClr val="000000"/>
              </a:buClr>
              <a:buSzPct val="25000"/>
              <a:buFont typeface="Arial"/>
              <a:buNone/>
            </a:pPr>
            <a:r>
              <a:rPr lang="en" sz="1800" b="0" i="0" u="none" strike="noStrike" cap="none" baseline="0"/>
              <a:t>자바와 C++의 차이점</a:t>
            </a:r>
          </a:p>
          <a:p>
            <a:pPr marL="0" marR="0" lvl="0" indent="0" algn="l" rtl="0">
              <a:buClr>
                <a:srgbClr val="000000"/>
              </a:buClr>
              <a:buSzPct val="25000"/>
              <a:buFont typeface="Arial"/>
              <a:buNone/>
            </a:pPr>
            <a:r>
              <a:rPr lang="en" sz="1800" b="0" i="0" u="none" strike="noStrike" cap="none" baseline="0"/>
              <a:t>자바의 성능</a:t>
            </a:r>
          </a:p>
          <a:p>
            <a:pPr marL="0" marR="0" lvl="0" indent="0" algn="l" rtl="0">
              <a:buClr>
                <a:srgbClr val="000000"/>
              </a:buClr>
              <a:buSzPct val="25000"/>
              <a:buFont typeface="Arial"/>
              <a:buNone/>
            </a:pPr>
            <a:r>
              <a:rPr lang="en" sz="1800" b="0" i="0" u="none" strike="noStrike" cap="none" baseline="0"/>
              <a:t>자바 관련 산업(?)의 경향</a:t>
            </a:r>
          </a:p>
        </p:txBody>
      </p:sp>
      <p:sp>
        <p:nvSpPr>
          <p:cNvPr id="56" name="Shape 56"/>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endParaRPr lang="en" sz="1800" b="0" i="0" u="none" strike="noStrike" cap="none" baseline="0" dirty="0"/>
          </a:p>
        </p:txBody>
      </p:sp>
      <p:sp>
        <p:nvSpPr>
          <p:cNvPr id="56" name="Shape 56"/>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endParaRPr lang="en" sz="1800" b="0" i="0" u="none" strike="noStrike" cap="none" baseline="0" dirty="0"/>
          </a:p>
        </p:txBody>
      </p:sp>
      <p:sp>
        <p:nvSpPr>
          <p:cNvPr id="56" name="Shape 56"/>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endParaRPr lang="en" sz="1800" b="0" i="0" u="none" strike="noStrike" cap="none" baseline="0" dirty="0"/>
          </a:p>
        </p:txBody>
      </p:sp>
      <p:sp>
        <p:nvSpPr>
          <p:cNvPr id="56" name="Shape 56"/>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extLst>
      <p:ext uri="{BB962C8B-B14F-4D97-AF65-F5344CB8AC3E}">
        <p14:creationId xmlns:p14="http://schemas.microsoft.com/office/powerpoint/2010/main" val="876485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endParaRPr lang="en" sz="1800" b="0" i="0" u="none" strike="noStrike" cap="none" baseline="0" dirty="0"/>
          </a:p>
        </p:txBody>
      </p:sp>
      <p:sp>
        <p:nvSpPr>
          <p:cNvPr id="56" name="Shape 56"/>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extLst>
      <p:ext uri="{BB962C8B-B14F-4D97-AF65-F5344CB8AC3E}">
        <p14:creationId xmlns:p14="http://schemas.microsoft.com/office/powerpoint/2010/main" val="2201808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endParaRPr lang="en" sz="1800" b="0" i="0" u="none" strike="noStrike" cap="none" baseline="0" dirty="0"/>
          </a:p>
        </p:txBody>
      </p:sp>
      <p:sp>
        <p:nvSpPr>
          <p:cNvPr id="56" name="Shape 56"/>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r>
              <a:rPr lang="en" sz="1800" b="0" i="0" u="none" strike="noStrike" cap="none" baseline="0"/>
              <a:t>목차</a:t>
            </a:r>
          </a:p>
          <a:p>
            <a:pPr marL="0" marR="0" lvl="0" indent="0" algn="l" rtl="0">
              <a:buClr>
                <a:srgbClr val="000000"/>
              </a:buClr>
              <a:buSzPct val="25000"/>
              <a:buFont typeface="Arial"/>
              <a:buNone/>
            </a:pPr>
            <a:r>
              <a:rPr lang="en" sz="1800" b="0" i="0" u="none" strike="noStrike" cap="none" baseline="0"/>
              <a:t>자바의 생성배경</a:t>
            </a:r>
          </a:p>
          <a:p>
            <a:pPr marL="0" marR="0" lvl="0" indent="0" algn="l" rtl="0">
              <a:buClr>
                <a:srgbClr val="000000"/>
              </a:buClr>
              <a:buSzPct val="25000"/>
              <a:buFont typeface="Arial"/>
              <a:buNone/>
            </a:pPr>
            <a:r>
              <a:rPr lang="en" sz="1800" b="0" i="0" u="none" strike="noStrike" cap="none" baseline="0"/>
              <a:t>자바를 사용하는 이유</a:t>
            </a:r>
          </a:p>
          <a:p>
            <a:pPr marL="0" marR="0" lvl="0" indent="0" algn="l" rtl="0">
              <a:buClr>
                <a:srgbClr val="000000"/>
              </a:buClr>
              <a:buSzPct val="25000"/>
              <a:buFont typeface="Arial"/>
              <a:buNone/>
            </a:pPr>
            <a:r>
              <a:rPr lang="en" sz="1800" b="0" i="0" u="none" strike="noStrike" cap="none" baseline="0"/>
              <a:t>과거, 현재, 미래의 자바</a:t>
            </a:r>
          </a:p>
          <a:p>
            <a:pPr marL="0" marR="0" lvl="0" indent="0" algn="l" rtl="0">
              <a:buClr>
                <a:srgbClr val="000000"/>
              </a:buClr>
              <a:buSzPct val="25000"/>
              <a:buFont typeface="Arial"/>
              <a:buNone/>
            </a:pPr>
            <a:r>
              <a:rPr lang="en" sz="1800" b="0" i="0" u="none" strike="noStrike" cap="none" baseline="0"/>
              <a:t>자바의 발전과정</a:t>
            </a:r>
          </a:p>
          <a:p>
            <a:pPr marL="0" marR="0" lvl="0" indent="0" algn="l" rtl="0">
              <a:buClr>
                <a:srgbClr val="000000"/>
              </a:buClr>
              <a:buSzPct val="25000"/>
              <a:buFont typeface="Arial"/>
              <a:buNone/>
            </a:pPr>
            <a:r>
              <a:rPr lang="en" sz="1800" b="0" i="0" u="none" strike="noStrike" cap="none" baseline="0"/>
              <a:t>버전별 JDK에 대한 설명</a:t>
            </a:r>
          </a:p>
          <a:p>
            <a:pPr marL="0" marR="0" lvl="0" indent="0" algn="l" rtl="0">
              <a:buClr>
                <a:srgbClr val="000000"/>
              </a:buClr>
              <a:buSzPct val="25000"/>
              <a:buFont typeface="Arial"/>
              <a:buNone/>
            </a:pPr>
            <a:r>
              <a:rPr lang="en" sz="1800" b="0" i="0" u="none" strike="noStrike" cap="none" baseline="0"/>
              <a:t>자바와 C++의 차이점</a:t>
            </a:r>
          </a:p>
          <a:p>
            <a:pPr marL="0" marR="0" lvl="0" indent="0" algn="l" rtl="0">
              <a:buClr>
                <a:srgbClr val="000000"/>
              </a:buClr>
              <a:buSzPct val="25000"/>
              <a:buFont typeface="Arial"/>
              <a:buNone/>
            </a:pPr>
            <a:r>
              <a:rPr lang="en" sz="1800" b="0" i="0" u="none" strike="noStrike" cap="none" baseline="0"/>
              <a:t>자바의 성능</a:t>
            </a:r>
          </a:p>
          <a:p>
            <a:pPr marL="0" marR="0" lvl="0" indent="0" algn="l" rtl="0">
              <a:buClr>
                <a:srgbClr val="000000"/>
              </a:buClr>
              <a:buSzPct val="25000"/>
              <a:buFont typeface="Arial"/>
              <a:buNone/>
            </a:pPr>
            <a:r>
              <a:rPr lang="en" sz="1800" b="0" i="0" u="none" strike="noStrike" cap="none" baseline="0"/>
              <a:t>자바 관련 산업(?)의 경향</a:t>
            </a:r>
          </a:p>
        </p:txBody>
      </p:sp>
      <p:sp>
        <p:nvSpPr>
          <p:cNvPr id="56" name="Shape 56"/>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endParaRPr lang="en" sz="1800" b="0" i="0" u="none" strike="noStrike" cap="none" baseline="0" dirty="0"/>
          </a:p>
        </p:txBody>
      </p:sp>
      <p:sp>
        <p:nvSpPr>
          <p:cNvPr id="56" name="Shape 56"/>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endParaRPr lang="en" sz="1800" b="0" i="0" u="none" strike="noStrike" cap="none" baseline="0" dirty="0"/>
          </a:p>
        </p:txBody>
      </p:sp>
      <p:sp>
        <p:nvSpPr>
          <p:cNvPr id="56" name="Shape 56"/>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endParaRPr lang="en-US"/>
          </a:p>
        </p:txBody>
      </p:sp>
    </p:spTree>
    <p:extLst>
      <p:ext uri="{BB962C8B-B14F-4D97-AF65-F5344CB8AC3E}">
        <p14:creationId xmlns:p14="http://schemas.microsoft.com/office/powerpoint/2010/main" val="34183937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endParaRPr lang="en" sz="1800" b="0" i="0" u="none" strike="noStrike" cap="none" baseline="0" dirty="0"/>
          </a:p>
        </p:txBody>
      </p:sp>
      <p:sp>
        <p:nvSpPr>
          <p:cNvPr id="56" name="Shape 56"/>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r>
              <a:rPr lang="en" sz="1800" b="0" i="0" u="none" strike="noStrike" cap="none" baseline="0"/>
              <a:t>목차</a:t>
            </a:r>
          </a:p>
          <a:p>
            <a:pPr marL="0" marR="0" lvl="0" indent="0" algn="l" rtl="0">
              <a:buClr>
                <a:srgbClr val="000000"/>
              </a:buClr>
              <a:buSzPct val="25000"/>
              <a:buFont typeface="Arial"/>
              <a:buNone/>
            </a:pPr>
            <a:r>
              <a:rPr lang="en" sz="1800" b="0" i="0" u="none" strike="noStrike" cap="none" baseline="0"/>
              <a:t>자바의 생성배경</a:t>
            </a:r>
          </a:p>
          <a:p>
            <a:pPr marL="0" marR="0" lvl="0" indent="0" algn="l" rtl="0">
              <a:buClr>
                <a:srgbClr val="000000"/>
              </a:buClr>
              <a:buSzPct val="25000"/>
              <a:buFont typeface="Arial"/>
              <a:buNone/>
            </a:pPr>
            <a:r>
              <a:rPr lang="en" sz="1800" b="0" i="0" u="none" strike="noStrike" cap="none" baseline="0"/>
              <a:t>자바를 사용하는 이유</a:t>
            </a:r>
          </a:p>
          <a:p>
            <a:pPr marL="0" marR="0" lvl="0" indent="0" algn="l" rtl="0">
              <a:buClr>
                <a:srgbClr val="000000"/>
              </a:buClr>
              <a:buSzPct val="25000"/>
              <a:buFont typeface="Arial"/>
              <a:buNone/>
            </a:pPr>
            <a:r>
              <a:rPr lang="en" sz="1800" b="0" i="0" u="none" strike="noStrike" cap="none" baseline="0"/>
              <a:t>과거, 현재, 미래의 자바</a:t>
            </a:r>
          </a:p>
          <a:p>
            <a:pPr marL="0" marR="0" lvl="0" indent="0" algn="l" rtl="0">
              <a:buClr>
                <a:srgbClr val="000000"/>
              </a:buClr>
              <a:buSzPct val="25000"/>
              <a:buFont typeface="Arial"/>
              <a:buNone/>
            </a:pPr>
            <a:r>
              <a:rPr lang="en" sz="1800" b="0" i="0" u="none" strike="noStrike" cap="none" baseline="0"/>
              <a:t>자바의 발전과정</a:t>
            </a:r>
          </a:p>
          <a:p>
            <a:pPr marL="0" marR="0" lvl="0" indent="0" algn="l" rtl="0">
              <a:buClr>
                <a:srgbClr val="000000"/>
              </a:buClr>
              <a:buSzPct val="25000"/>
              <a:buFont typeface="Arial"/>
              <a:buNone/>
            </a:pPr>
            <a:r>
              <a:rPr lang="en" sz="1800" b="0" i="0" u="none" strike="noStrike" cap="none" baseline="0"/>
              <a:t>버전별 JDK에 대한 설명</a:t>
            </a:r>
          </a:p>
          <a:p>
            <a:pPr marL="0" marR="0" lvl="0" indent="0" algn="l" rtl="0">
              <a:buClr>
                <a:srgbClr val="000000"/>
              </a:buClr>
              <a:buSzPct val="25000"/>
              <a:buFont typeface="Arial"/>
              <a:buNone/>
            </a:pPr>
            <a:r>
              <a:rPr lang="en" sz="1800" b="0" i="0" u="none" strike="noStrike" cap="none" baseline="0"/>
              <a:t>자바와 C++의 차이점</a:t>
            </a:r>
          </a:p>
          <a:p>
            <a:pPr marL="0" marR="0" lvl="0" indent="0" algn="l" rtl="0">
              <a:buClr>
                <a:srgbClr val="000000"/>
              </a:buClr>
              <a:buSzPct val="25000"/>
              <a:buFont typeface="Arial"/>
              <a:buNone/>
            </a:pPr>
            <a:r>
              <a:rPr lang="en" sz="1800" b="0" i="0" u="none" strike="noStrike" cap="none" baseline="0"/>
              <a:t>자바의 성능</a:t>
            </a:r>
          </a:p>
          <a:p>
            <a:pPr marL="0" marR="0" lvl="0" indent="0" algn="l" rtl="0">
              <a:buClr>
                <a:srgbClr val="000000"/>
              </a:buClr>
              <a:buSzPct val="25000"/>
              <a:buFont typeface="Arial"/>
              <a:buNone/>
            </a:pPr>
            <a:r>
              <a:rPr lang="en" sz="1800" b="0" i="0" u="none" strike="noStrike" cap="none" baseline="0"/>
              <a:t>자바 관련 산업(?)의 경향</a:t>
            </a:r>
          </a:p>
        </p:txBody>
      </p:sp>
      <p:sp>
        <p:nvSpPr>
          <p:cNvPr id="56" name="Shape 56"/>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r>
              <a:rPr lang="en" sz="1800" b="0" i="0" u="none" strike="noStrike" cap="none" baseline="0"/>
              <a:t>목차</a:t>
            </a:r>
          </a:p>
          <a:p>
            <a:pPr marL="0" marR="0" lvl="0" indent="0" algn="l" rtl="0">
              <a:buClr>
                <a:srgbClr val="000000"/>
              </a:buClr>
              <a:buSzPct val="25000"/>
              <a:buFont typeface="Arial"/>
              <a:buNone/>
            </a:pPr>
            <a:r>
              <a:rPr lang="en" sz="1800" b="0" i="0" u="none" strike="noStrike" cap="none" baseline="0"/>
              <a:t>자바의 생성배경</a:t>
            </a:r>
          </a:p>
          <a:p>
            <a:pPr marL="0" marR="0" lvl="0" indent="0" algn="l" rtl="0">
              <a:buClr>
                <a:srgbClr val="000000"/>
              </a:buClr>
              <a:buSzPct val="25000"/>
              <a:buFont typeface="Arial"/>
              <a:buNone/>
            </a:pPr>
            <a:r>
              <a:rPr lang="en" sz="1800" b="0" i="0" u="none" strike="noStrike" cap="none" baseline="0"/>
              <a:t>자바를 사용하는 이유</a:t>
            </a:r>
          </a:p>
          <a:p>
            <a:pPr marL="0" marR="0" lvl="0" indent="0" algn="l" rtl="0">
              <a:buClr>
                <a:srgbClr val="000000"/>
              </a:buClr>
              <a:buSzPct val="25000"/>
              <a:buFont typeface="Arial"/>
              <a:buNone/>
            </a:pPr>
            <a:r>
              <a:rPr lang="en" sz="1800" b="0" i="0" u="none" strike="noStrike" cap="none" baseline="0"/>
              <a:t>과거, 현재, 미래의 자바</a:t>
            </a:r>
          </a:p>
          <a:p>
            <a:pPr marL="0" marR="0" lvl="0" indent="0" algn="l" rtl="0">
              <a:buClr>
                <a:srgbClr val="000000"/>
              </a:buClr>
              <a:buSzPct val="25000"/>
              <a:buFont typeface="Arial"/>
              <a:buNone/>
            </a:pPr>
            <a:r>
              <a:rPr lang="en" sz="1800" b="0" i="0" u="none" strike="noStrike" cap="none" baseline="0"/>
              <a:t>자바의 발전과정</a:t>
            </a:r>
          </a:p>
          <a:p>
            <a:pPr marL="0" marR="0" lvl="0" indent="0" algn="l" rtl="0">
              <a:buClr>
                <a:srgbClr val="000000"/>
              </a:buClr>
              <a:buSzPct val="25000"/>
              <a:buFont typeface="Arial"/>
              <a:buNone/>
            </a:pPr>
            <a:r>
              <a:rPr lang="en" sz="1800" b="0" i="0" u="none" strike="noStrike" cap="none" baseline="0"/>
              <a:t>버전별 JDK에 대한 설명</a:t>
            </a:r>
          </a:p>
          <a:p>
            <a:pPr marL="0" marR="0" lvl="0" indent="0" algn="l" rtl="0">
              <a:buClr>
                <a:srgbClr val="000000"/>
              </a:buClr>
              <a:buSzPct val="25000"/>
              <a:buFont typeface="Arial"/>
              <a:buNone/>
            </a:pPr>
            <a:r>
              <a:rPr lang="en" sz="1800" b="0" i="0" u="none" strike="noStrike" cap="none" baseline="0"/>
              <a:t>자바와 C++의 차이점</a:t>
            </a:r>
          </a:p>
          <a:p>
            <a:pPr marL="0" marR="0" lvl="0" indent="0" algn="l" rtl="0">
              <a:buClr>
                <a:srgbClr val="000000"/>
              </a:buClr>
              <a:buSzPct val="25000"/>
              <a:buFont typeface="Arial"/>
              <a:buNone/>
            </a:pPr>
            <a:r>
              <a:rPr lang="en" sz="1800" b="0" i="0" u="none" strike="noStrike" cap="none" baseline="0"/>
              <a:t>자바의 성능</a:t>
            </a:r>
          </a:p>
          <a:p>
            <a:pPr marL="0" marR="0" lvl="0" indent="0" algn="l" rtl="0">
              <a:buClr>
                <a:srgbClr val="000000"/>
              </a:buClr>
              <a:buSzPct val="25000"/>
              <a:buFont typeface="Arial"/>
              <a:buNone/>
            </a:pPr>
            <a:r>
              <a:rPr lang="en" sz="1800" b="0" i="0" u="none" strike="noStrike" cap="none" baseline="0"/>
              <a:t>자바 관련 산업(?)의 경향</a:t>
            </a:r>
          </a:p>
        </p:txBody>
      </p:sp>
      <p:sp>
        <p:nvSpPr>
          <p:cNvPr id="56" name="Shape 56"/>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r>
              <a:rPr lang="en" sz="1800" b="0" i="0" u="none" strike="noStrike" cap="none" baseline="0"/>
              <a:t>목차</a:t>
            </a:r>
          </a:p>
          <a:p>
            <a:pPr marL="0" marR="0" lvl="0" indent="0" algn="l" rtl="0">
              <a:buClr>
                <a:srgbClr val="000000"/>
              </a:buClr>
              <a:buSzPct val="25000"/>
              <a:buFont typeface="Arial"/>
              <a:buNone/>
            </a:pPr>
            <a:r>
              <a:rPr lang="en" sz="1800" b="0" i="0" u="none" strike="noStrike" cap="none" baseline="0"/>
              <a:t>자바의 생성배경</a:t>
            </a:r>
          </a:p>
          <a:p>
            <a:pPr marL="0" marR="0" lvl="0" indent="0" algn="l" rtl="0">
              <a:buClr>
                <a:srgbClr val="000000"/>
              </a:buClr>
              <a:buSzPct val="25000"/>
              <a:buFont typeface="Arial"/>
              <a:buNone/>
            </a:pPr>
            <a:r>
              <a:rPr lang="en" sz="1800" b="0" i="0" u="none" strike="noStrike" cap="none" baseline="0"/>
              <a:t>자바를 사용하는 이유</a:t>
            </a:r>
          </a:p>
          <a:p>
            <a:pPr marL="0" marR="0" lvl="0" indent="0" algn="l" rtl="0">
              <a:buClr>
                <a:srgbClr val="000000"/>
              </a:buClr>
              <a:buSzPct val="25000"/>
              <a:buFont typeface="Arial"/>
              <a:buNone/>
            </a:pPr>
            <a:r>
              <a:rPr lang="en" sz="1800" b="0" i="0" u="none" strike="noStrike" cap="none" baseline="0"/>
              <a:t>과거, 현재, 미래의 자바</a:t>
            </a:r>
          </a:p>
          <a:p>
            <a:pPr marL="0" marR="0" lvl="0" indent="0" algn="l" rtl="0">
              <a:buClr>
                <a:srgbClr val="000000"/>
              </a:buClr>
              <a:buSzPct val="25000"/>
              <a:buFont typeface="Arial"/>
              <a:buNone/>
            </a:pPr>
            <a:r>
              <a:rPr lang="en" sz="1800" b="0" i="0" u="none" strike="noStrike" cap="none" baseline="0"/>
              <a:t>자바의 발전과정</a:t>
            </a:r>
          </a:p>
          <a:p>
            <a:pPr marL="0" marR="0" lvl="0" indent="0" algn="l" rtl="0">
              <a:buClr>
                <a:srgbClr val="000000"/>
              </a:buClr>
              <a:buSzPct val="25000"/>
              <a:buFont typeface="Arial"/>
              <a:buNone/>
            </a:pPr>
            <a:r>
              <a:rPr lang="en" sz="1800" b="0" i="0" u="none" strike="noStrike" cap="none" baseline="0"/>
              <a:t>버전별 JDK에 대한 설명</a:t>
            </a:r>
          </a:p>
          <a:p>
            <a:pPr marL="0" marR="0" lvl="0" indent="0" algn="l" rtl="0">
              <a:buClr>
                <a:srgbClr val="000000"/>
              </a:buClr>
              <a:buSzPct val="25000"/>
              <a:buFont typeface="Arial"/>
              <a:buNone/>
            </a:pPr>
            <a:r>
              <a:rPr lang="en" sz="1800" b="0" i="0" u="none" strike="noStrike" cap="none" baseline="0"/>
              <a:t>자바와 C++의 차이점</a:t>
            </a:r>
          </a:p>
          <a:p>
            <a:pPr marL="0" marR="0" lvl="0" indent="0" algn="l" rtl="0">
              <a:buClr>
                <a:srgbClr val="000000"/>
              </a:buClr>
              <a:buSzPct val="25000"/>
              <a:buFont typeface="Arial"/>
              <a:buNone/>
            </a:pPr>
            <a:r>
              <a:rPr lang="en" sz="1800" b="0" i="0" u="none" strike="noStrike" cap="none" baseline="0"/>
              <a:t>자바의 성능</a:t>
            </a:r>
          </a:p>
          <a:p>
            <a:pPr marL="0" marR="0" lvl="0" indent="0" algn="l" rtl="0">
              <a:buClr>
                <a:srgbClr val="000000"/>
              </a:buClr>
              <a:buSzPct val="25000"/>
              <a:buFont typeface="Arial"/>
              <a:buNone/>
            </a:pPr>
            <a:r>
              <a:rPr lang="en" sz="1800" b="0" i="0" u="none" strike="noStrike" cap="none" baseline="0"/>
              <a:t>자바 관련 산업(?)의 경향</a:t>
            </a:r>
          </a:p>
        </p:txBody>
      </p:sp>
      <p:sp>
        <p:nvSpPr>
          <p:cNvPr id="56" name="Shape 56"/>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r>
              <a:rPr lang="en" sz="1800" b="0" i="0" u="none" strike="noStrike" cap="none" baseline="0"/>
              <a:t>목차</a:t>
            </a:r>
          </a:p>
          <a:p>
            <a:pPr marL="0" marR="0" lvl="0" indent="0" algn="l" rtl="0">
              <a:buClr>
                <a:srgbClr val="000000"/>
              </a:buClr>
              <a:buSzPct val="25000"/>
              <a:buFont typeface="Arial"/>
              <a:buNone/>
            </a:pPr>
            <a:r>
              <a:rPr lang="en" sz="1800" b="0" i="0" u="none" strike="noStrike" cap="none" baseline="0"/>
              <a:t>자바의 생성배경</a:t>
            </a:r>
          </a:p>
          <a:p>
            <a:pPr marL="0" marR="0" lvl="0" indent="0" algn="l" rtl="0">
              <a:buClr>
                <a:srgbClr val="000000"/>
              </a:buClr>
              <a:buSzPct val="25000"/>
              <a:buFont typeface="Arial"/>
              <a:buNone/>
            </a:pPr>
            <a:r>
              <a:rPr lang="en" sz="1800" b="0" i="0" u="none" strike="noStrike" cap="none" baseline="0"/>
              <a:t>자바를 사용하는 이유</a:t>
            </a:r>
          </a:p>
          <a:p>
            <a:pPr marL="0" marR="0" lvl="0" indent="0" algn="l" rtl="0">
              <a:buClr>
                <a:srgbClr val="000000"/>
              </a:buClr>
              <a:buSzPct val="25000"/>
              <a:buFont typeface="Arial"/>
              <a:buNone/>
            </a:pPr>
            <a:r>
              <a:rPr lang="en" sz="1800" b="0" i="0" u="none" strike="noStrike" cap="none" baseline="0"/>
              <a:t>과거, 현재, 미래의 자바</a:t>
            </a:r>
          </a:p>
          <a:p>
            <a:pPr marL="0" marR="0" lvl="0" indent="0" algn="l" rtl="0">
              <a:buClr>
                <a:srgbClr val="000000"/>
              </a:buClr>
              <a:buSzPct val="25000"/>
              <a:buFont typeface="Arial"/>
              <a:buNone/>
            </a:pPr>
            <a:r>
              <a:rPr lang="en" sz="1800" b="0" i="0" u="none" strike="noStrike" cap="none" baseline="0"/>
              <a:t>자바의 발전과정</a:t>
            </a:r>
          </a:p>
          <a:p>
            <a:pPr marL="0" marR="0" lvl="0" indent="0" algn="l" rtl="0">
              <a:buClr>
                <a:srgbClr val="000000"/>
              </a:buClr>
              <a:buSzPct val="25000"/>
              <a:buFont typeface="Arial"/>
              <a:buNone/>
            </a:pPr>
            <a:r>
              <a:rPr lang="en" sz="1800" b="0" i="0" u="none" strike="noStrike" cap="none" baseline="0"/>
              <a:t>버전별 JDK에 대한 설명</a:t>
            </a:r>
          </a:p>
          <a:p>
            <a:pPr marL="0" marR="0" lvl="0" indent="0" algn="l" rtl="0">
              <a:buClr>
                <a:srgbClr val="000000"/>
              </a:buClr>
              <a:buSzPct val="25000"/>
              <a:buFont typeface="Arial"/>
              <a:buNone/>
            </a:pPr>
            <a:r>
              <a:rPr lang="en" sz="1800" b="0" i="0" u="none" strike="noStrike" cap="none" baseline="0"/>
              <a:t>자바와 C++의 차이점</a:t>
            </a:r>
          </a:p>
          <a:p>
            <a:pPr marL="0" marR="0" lvl="0" indent="0" algn="l" rtl="0">
              <a:buClr>
                <a:srgbClr val="000000"/>
              </a:buClr>
              <a:buSzPct val="25000"/>
              <a:buFont typeface="Arial"/>
              <a:buNone/>
            </a:pPr>
            <a:r>
              <a:rPr lang="en" sz="1800" b="0" i="0" u="none" strike="noStrike" cap="none" baseline="0"/>
              <a:t>자바의 성능</a:t>
            </a:r>
          </a:p>
          <a:p>
            <a:pPr marL="0" marR="0" lvl="0" indent="0" algn="l" rtl="0">
              <a:buClr>
                <a:srgbClr val="000000"/>
              </a:buClr>
              <a:buSzPct val="25000"/>
              <a:buFont typeface="Arial"/>
              <a:buNone/>
            </a:pPr>
            <a:r>
              <a:rPr lang="en" sz="1800" b="0" i="0" u="none" strike="noStrike" cap="none" baseline="0"/>
              <a:t>자바 관련 산업(?)의 경향</a:t>
            </a:r>
          </a:p>
        </p:txBody>
      </p:sp>
      <p:sp>
        <p:nvSpPr>
          <p:cNvPr id="56" name="Shape 56"/>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r>
              <a:rPr lang="en" sz="1800" b="0" i="0" u="none" strike="noStrike" cap="none" baseline="0"/>
              <a:t>목차</a:t>
            </a:r>
          </a:p>
          <a:p>
            <a:pPr marL="0" marR="0" lvl="0" indent="0" algn="l" rtl="0">
              <a:buClr>
                <a:srgbClr val="000000"/>
              </a:buClr>
              <a:buSzPct val="25000"/>
              <a:buFont typeface="Arial"/>
              <a:buNone/>
            </a:pPr>
            <a:r>
              <a:rPr lang="en" sz="1800" b="0" i="0" u="none" strike="noStrike" cap="none" baseline="0"/>
              <a:t>자바의 생성배경</a:t>
            </a:r>
          </a:p>
          <a:p>
            <a:pPr marL="0" marR="0" lvl="0" indent="0" algn="l" rtl="0">
              <a:buClr>
                <a:srgbClr val="000000"/>
              </a:buClr>
              <a:buSzPct val="25000"/>
              <a:buFont typeface="Arial"/>
              <a:buNone/>
            </a:pPr>
            <a:r>
              <a:rPr lang="en" sz="1800" b="0" i="0" u="none" strike="noStrike" cap="none" baseline="0"/>
              <a:t>자바를 사용하는 이유</a:t>
            </a:r>
          </a:p>
          <a:p>
            <a:pPr marL="0" marR="0" lvl="0" indent="0" algn="l" rtl="0">
              <a:buClr>
                <a:srgbClr val="000000"/>
              </a:buClr>
              <a:buSzPct val="25000"/>
              <a:buFont typeface="Arial"/>
              <a:buNone/>
            </a:pPr>
            <a:r>
              <a:rPr lang="en" sz="1800" b="0" i="0" u="none" strike="noStrike" cap="none" baseline="0"/>
              <a:t>과거, 현재, 미래의 자바</a:t>
            </a:r>
          </a:p>
          <a:p>
            <a:pPr marL="0" marR="0" lvl="0" indent="0" algn="l" rtl="0">
              <a:buClr>
                <a:srgbClr val="000000"/>
              </a:buClr>
              <a:buSzPct val="25000"/>
              <a:buFont typeface="Arial"/>
              <a:buNone/>
            </a:pPr>
            <a:r>
              <a:rPr lang="en" sz="1800" b="0" i="0" u="none" strike="noStrike" cap="none" baseline="0"/>
              <a:t>자바의 발전과정</a:t>
            </a:r>
          </a:p>
          <a:p>
            <a:pPr marL="0" marR="0" lvl="0" indent="0" algn="l" rtl="0">
              <a:buClr>
                <a:srgbClr val="000000"/>
              </a:buClr>
              <a:buSzPct val="25000"/>
              <a:buFont typeface="Arial"/>
              <a:buNone/>
            </a:pPr>
            <a:r>
              <a:rPr lang="en" sz="1800" b="0" i="0" u="none" strike="noStrike" cap="none" baseline="0"/>
              <a:t>버전별 JDK에 대한 설명</a:t>
            </a:r>
          </a:p>
          <a:p>
            <a:pPr marL="0" marR="0" lvl="0" indent="0" algn="l" rtl="0">
              <a:buClr>
                <a:srgbClr val="000000"/>
              </a:buClr>
              <a:buSzPct val="25000"/>
              <a:buFont typeface="Arial"/>
              <a:buNone/>
            </a:pPr>
            <a:r>
              <a:rPr lang="en" sz="1800" b="0" i="0" u="none" strike="noStrike" cap="none" baseline="0"/>
              <a:t>자바와 C++의 차이점</a:t>
            </a:r>
          </a:p>
          <a:p>
            <a:pPr marL="0" marR="0" lvl="0" indent="0" algn="l" rtl="0">
              <a:buClr>
                <a:srgbClr val="000000"/>
              </a:buClr>
              <a:buSzPct val="25000"/>
              <a:buFont typeface="Arial"/>
              <a:buNone/>
            </a:pPr>
            <a:r>
              <a:rPr lang="en" sz="1800" b="0" i="0" u="none" strike="noStrike" cap="none" baseline="0"/>
              <a:t>자바의 성능</a:t>
            </a:r>
          </a:p>
          <a:p>
            <a:pPr marL="0" marR="0" lvl="0" indent="0" algn="l" rtl="0">
              <a:buClr>
                <a:srgbClr val="000000"/>
              </a:buClr>
              <a:buSzPct val="25000"/>
              <a:buFont typeface="Arial"/>
              <a:buNone/>
            </a:pPr>
            <a:r>
              <a:rPr lang="en" sz="1800" b="0" i="0" u="none" strike="noStrike" cap="none" baseline="0"/>
              <a:t>자바 관련 산업(?)의 경향</a:t>
            </a:r>
          </a:p>
        </p:txBody>
      </p:sp>
      <p:sp>
        <p:nvSpPr>
          <p:cNvPr id="56" name="Shape 56"/>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r>
              <a:rPr lang="en" sz="1800" b="0" i="0" u="none" strike="noStrike" cap="none" baseline="0"/>
              <a:t>목차</a:t>
            </a:r>
          </a:p>
          <a:p>
            <a:pPr marL="0" marR="0" lvl="0" indent="0" algn="l" rtl="0">
              <a:buClr>
                <a:srgbClr val="000000"/>
              </a:buClr>
              <a:buSzPct val="25000"/>
              <a:buFont typeface="Arial"/>
              <a:buNone/>
            </a:pPr>
            <a:r>
              <a:rPr lang="en" sz="1800" b="0" i="0" u="none" strike="noStrike" cap="none" baseline="0"/>
              <a:t>자바의 생성배경</a:t>
            </a:r>
          </a:p>
          <a:p>
            <a:pPr marL="0" marR="0" lvl="0" indent="0" algn="l" rtl="0">
              <a:buClr>
                <a:srgbClr val="000000"/>
              </a:buClr>
              <a:buSzPct val="25000"/>
              <a:buFont typeface="Arial"/>
              <a:buNone/>
            </a:pPr>
            <a:r>
              <a:rPr lang="en" sz="1800" b="0" i="0" u="none" strike="noStrike" cap="none" baseline="0"/>
              <a:t>자바를 사용하는 이유</a:t>
            </a:r>
          </a:p>
          <a:p>
            <a:pPr marL="0" marR="0" lvl="0" indent="0" algn="l" rtl="0">
              <a:buClr>
                <a:srgbClr val="000000"/>
              </a:buClr>
              <a:buSzPct val="25000"/>
              <a:buFont typeface="Arial"/>
              <a:buNone/>
            </a:pPr>
            <a:r>
              <a:rPr lang="en" sz="1800" b="0" i="0" u="none" strike="noStrike" cap="none" baseline="0"/>
              <a:t>과거, 현재, 미래의 자바</a:t>
            </a:r>
          </a:p>
          <a:p>
            <a:pPr marL="0" marR="0" lvl="0" indent="0" algn="l" rtl="0">
              <a:buClr>
                <a:srgbClr val="000000"/>
              </a:buClr>
              <a:buSzPct val="25000"/>
              <a:buFont typeface="Arial"/>
              <a:buNone/>
            </a:pPr>
            <a:r>
              <a:rPr lang="en" sz="1800" b="0" i="0" u="none" strike="noStrike" cap="none" baseline="0"/>
              <a:t>자바의 발전과정</a:t>
            </a:r>
          </a:p>
          <a:p>
            <a:pPr marL="0" marR="0" lvl="0" indent="0" algn="l" rtl="0">
              <a:buClr>
                <a:srgbClr val="000000"/>
              </a:buClr>
              <a:buSzPct val="25000"/>
              <a:buFont typeface="Arial"/>
              <a:buNone/>
            </a:pPr>
            <a:r>
              <a:rPr lang="en" sz="1800" b="0" i="0" u="none" strike="noStrike" cap="none" baseline="0"/>
              <a:t>버전별 JDK에 대한 설명</a:t>
            </a:r>
          </a:p>
          <a:p>
            <a:pPr marL="0" marR="0" lvl="0" indent="0" algn="l" rtl="0">
              <a:buClr>
                <a:srgbClr val="000000"/>
              </a:buClr>
              <a:buSzPct val="25000"/>
              <a:buFont typeface="Arial"/>
              <a:buNone/>
            </a:pPr>
            <a:r>
              <a:rPr lang="en" sz="1800" b="0" i="0" u="none" strike="noStrike" cap="none" baseline="0"/>
              <a:t>자바와 C++의 차이점</a:t>
            </a:r>
          </a:p>
          <a:p>
            <a:pPr marL="0" marR="0" lvl="0" indent="0" algn="l" rtl="0">
              <a:buClr>
                <a:srgbClr val="000000"/>
              </a:buClr>
              <a:buSzPct val="25000"/>
              <a:buFont typeface="Arial"/>
              <a:buNone/>
            </a:pPr>
            <a:r>
              <a:rPr lang="en" sz="1800" b="0" i="0" u="none" strike="noStrike" cap="none" baseline="0"/>
              <a:t>자바의 성능</a:t>
            </a:r>
          </a:p>
          <a:p>
            <a:pPr marL="0" marR="0" lvl="0" indent="0" algn="l" rtl="0">
              <a:buClr>
                <a:srgbClr val="000000"/>
              </a:buClr>
              <a:buSzPct val="25000"/>
              <a:buFont typeface="Arial"/>
              <a:buNone/>
            </a:pPr>
            <a:r>
              <a:rPr lang="en" sz="1800" b="0" i="0" u="none" strike="noStrike" cap="none" baseline="0"/>
              <a:t>자바 관련 산업(?)의 경향</a:t>
            </a:r>
          </a:p>
        </p:txBody>
      </p:sp>
      <p:sp>
        <p:nvSpPr>
          <p:cNvPr id="56" name="Shape 56"/>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extLst>
      <p:ext uri="{BB962C8B-B14F-4D97-AF65-F5344CB8AC3E}">
        <p14:creationId xmlns:p14="http://schemas.microsoft.com/office/powerpoint/2010/main" val="1789120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r>
              <a:rPr lang="en" sz="1800" b="0" i="0" u="none" strike="noStrike" cap="none" baseline="0"/>
              <a:t>목차</a:t>
            </a:r>
          </a:p>
          <a:p>
            <a:pPr marL="0" marR="0" lvl="0" indent="0" algn="l" rtl="0">
              <a:buClr>
                <a:srgbClr val="000000"/>
              </a:buClr>
              <a:buSzPct val="25000"/>
              <a:buFont typeface="Arial"/>
              <a:buNone/>
            </a:pPr>
            <a:r>
              <a:rPr lang="en" sz="1800" b="0" i="0" u="none" strike="noStrike" cap="none" baseline="0"/>
              <a:t>자바의 생성배경</a:t>
            </a:r>
          </a:p>
          <a:p>
            <a:pPr marL="0" marR="0" lvl="0" indent="0" algn="l" rtl="0">
              <a:buClr>
                <a:srgbClr val="000000"/>
              </a:buClr>
              <a:buSzPct val="25000"/>
              <a:buFont typeface="Arial"/>
              <a:buNone/>
            </a:pPr>
            <a:r>
              <a:rPr lang="en" sz="1800" b="0" i="0" u="none" strike="noStrike" cap="none" baseline="0"/>
              <a:t>자바를 사용하는 이유</a:t>
            </a:r>
          </a:p>
          <a:p>
            <a:pPr marL="0" marR="0" lvl="0" indent="0" algn="l" rtl="0">
              <a:buClr>
                <a:srgbClr val="000000"/>
              </a:buClr>
              <a:buSzPct val="25000"/>
              <a:buFont typeface="Arial"/>
              <a:buNone/>
            </a:pPr>
            <a:r>
              <a:rPr lang="en" sz="1800" b="0" i="0" u="none" strike="noStrike" cap="none" baseline="0"/>
              <a:t>과거, 현재, 미래의 자바</a:t>
            </a:r>
          </a:p>
          <a:p>
            <a:pPr marL="0" marR="0" lvl="0" indent="0" algn="l" rtl="0">
              <a:buClr>
                <a:srgbClr val="000000"/>
              </a:buClr>
              <a:buSzPct val="25000"/>
              <a:buFont typeface="Arial"/>
              <a:buNone/>
            </a:pPr>
            <a:r>
              <a:rPr lang="en" sz="1800" b="0" i="0" u="none" strike="noStrike" cap="none" baseline="0"/>
              <a:t>자바의 발전과정</a:t>
            </a:r>
          </a:p>
          <a:p>
            <a:pPr marL="0" marR="0" lvl="0" indent="0" algn="l" rtl="0">
              <a:buClr>
                <a:srgbClr val="000000"/>
              </a:buClr>
              <a:buSzPct val="25000"/>
              <a:buFont typeface="Arial"/>
              <a:buNone/>
            </a:pPr>
            <a:r>
              <a:rPr lang="en" sz="1800" b="0" i="0" u="none" strike="noStrike" cap="none" baseline="0"/>
              <a:t>버전별 JDK에 대한 설명</a:t>
            </a:r>
          </a:p>
          <a:p>
            <a:pPr marL="0" marR="0" lvl="0" indent="0" algn="l" rtl="0">
              <a:buClr>
                <a:srgbClr val="000000"/>
              </a:buClr>
              <a:buSzPct val="25000"/>
              <a:buFont typeface="Arial"/>
              <a:buNone/>
            </a:pPr>
            <a:r>
              <a:rPr lang="en" sz="1800" b="0" i="0" u="none" strike="noStrike" cap="none" baseline="0"/>
              <a:t>자바와 C++의 차이점</a:t>
            </a:r>
          </a:p>
          <a:p>
            <a:pPr marL="0" marR="0" lvl="0" indent="0" algn="l" rtl="0">
              <a:buClr>
                <a:srgbClr val="000000"/>
              </a:buClr>
              <a:buSzPct val="25000"/>
              <a:buFont typeface="Arial"/>
              <a:buNone/>
            </a:pPr>
            <a:r>
              <a:rPr lang="en" sz="1800" b="0" i="0" u="none" strike="noStrike" cap="none" baseline="0"/>
              <a:t>자바의 성능</a:t>
            </a:r>
          </a:p>
          <a:p>
            <a:pPr marL="0" marR="0" lvl="0" indent="0" algn="l" rtl="0">
              <a:buClr>
                <a:srgbClr val="000000"/>
              </a:buClr>
              <a:buSzPct val="25000"/>
              <a:buFont typeface="Arial"/>
              <a:buNone/>
            </a:pPr>
            <a:r>
              <a:rPr lang="en" sz="1800" b="0" i="0" u="none" strike="noStrike" cap="none" baseline="0"/>
              <a:t>자바 관련 산업(?)의 경향</a:t>
            </a:r>
          </a:p>
        </p:txBody>
      </p:sp>
      <p:sp>
        <p:nvSpPr>
          <p:cNvPr id="56" name="Shape 56"/>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lt2"/>
            </a:gs>
            <a:gs pos="50000">
              <a:schemeClr val="lt1"/>
            </a:gs>
            <a:gs pos="50000">
              <a:schemeClr val="lt1"/>
            </a:gs>
            <a:gs pos="100000">
              <a:schemeClr val="lt2"/>
            </a:gs>
          </a:gsLst>
          <a:lin ang="10800000" scaled="0"/>
        </a:gradFill>
        <a:effectLst/>
      </p:bgPr>
    </p:bg>
    <p:spTree>
      <p:nvGrpSpPr>
        <p:cNvPr id="1" name="Shape 23"/>
        <p:cNvGrpSpPr/>
        <p:nvPr/>
      </p:nvGrpSpPr>
      <p:grpSpPr>
        <a:xfrm>
          <a:off x="0" y="0"/>
          <a:ext cx="0" cy="0"/>
          <a:chOff x="0" y="0"/>
          <a:chExt cx="0" cy="0"/>
        </a:xfrm>
      </p:grpSpPr>
      <p:sp>
        <p:nvSpPr>
          <p:cNvPr id="24" name="Shape 24"/>
          <p:cNvSpPr txBox="1">
            <a:spLocks noGrp="1"/>
          </p:cNvSpPr>
          <p:nvPr>
            <p:ph type="ctrTitle"/>
          </p:nvPr>
        </p:nvSpPr>
        <p:spPr>
          <a:xfrm>
            <a:off x="685800" y="2286000"/>
            <a:ext cx="7772400" cy="1143000"/>
          </a:xfrm>
          <a:prstGeom prst="rect">
            <a:avLst/>
          </a:prstGeom>
          <a:noFill/>
          <a:ln>
            <a:noFill/>
          </a:ln>
        </p:spPr>
        <p:txBody>
          <a:bodyPr lIns="91425" tIns="91425" rIns="91425" bIns="91425" anchor="t" anchorCtr="0"/>
          <a:lstStyle>
            <a:lvl1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1pPr>
            <a:lvl2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2pPr>
            <a:lvl3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3pPr>
            <a:lvl4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4pPr>
            <a:lvl5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5pPr>
            <a:lvl6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6pPr>
            <a:lvl7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7pPr>
            <a:lvl8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8pPr>
            <a:lvl9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9pPr>
          </a:lstStyle>
          <a:p>
            <a:endParaRPr/>
          </a:p>
        </p:txBody>
      </p:sp>
      <p:sp>
        <p:nvSpPr>
          <p:cNvPr id="25" name="Shape 25"/>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1206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1pPr>
            <a:lvl2pPr marL="742950" marR="0" indent="-177800" algn="l" rtl="0">
              <a:lnSpc>
                <a:spcPct val="100000"/>
              </a:lnSpc>
              <a:spcBef>
                <a:spcPts val="560"/>
              </a:spcBef>
              <a:spcAft>
                <a:spcPts val="0"/>
              </a:spcAft>
              <a:buFont typeface="Arial"/>
              <a:buChar char="•"/>
              <a:defRPr sz="2800" b="0" i="0" u="none" strike="noStrike" cap="none" baseline="0"/>
            </a:lvl2pPr>
            <a:lvl3pPr marL="1143000" marR="0" indent="-136525" algn="l" rtl="0">
              <a:lnSpc>
                <a:spcPct val="100000"/>
              </a:lnSpc>
              <a:spcBef>
                <a:spcPts val="480"/>
              </a:spcBef>
              <a:spcAft>
                <a:spcPts val="0"/>
              </a:spcAft>
              <a:buFont typeface="Arial"/>
              <a:buChar char="•"/>
              <a:defRPr sz="2400" b="0" i="0" u="none" strike="noStrike" cap="none" baseline="0"/>
            </a:lvl3pPr>
            <a:lvl4pPr marL="1600200" marR="0" indent="-152400" algn="l" rtl="0">
              <a:lnSpc>
                <a:spcPct val="100000"/>
              </a:lnSpc>
              <a:spcBef>
                <a:spcPts val="400"/>
              </a:spcBef>
              <a:spcAft>
                <a:spcPts val="0"/>
              </a:spcAft>
              <a:buFont typeface="Arial"/>
              <a:buChar char="•"/>
              <a:defRPr sz="2000" b="0" i="0" u="none" strike="noStrike" cap="none" baseline="0"/>
            </a:lvl4pPr>
            <a:lvl5pPr marL="2057400" marR="0" indent="-152400" algn="l" rtl="0">
              <a:lnSpc>
                <a:spcPct val="100000"/>
              </a:lnSpc>
              <a:spcBef>
                <a:spcPts val="400"/>
              </a:spcBef>
              <a:spcAft>
                <a:spcPts val="0"/>
              </a:spcAft>
              <a:buFont typeface="Arial"/>
              <a:buChar char="•"/>
              <a:defRPr sz="2000" b="0" i="0" u="none" strike="noStrike" cap="none" baseline="0"/>
            </a:lvl5pPr>
            <a:lvl6pPr marL="25146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6pPr>
            <a:lvl7pPr marL="29718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7pPr>
            <a:lvl8pPr marL="34290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8pPr>
            <a:lvl9pPr marL="38862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26" name="Shape 26"/>
          <p:cNvSpPr txBox="1">
            <a:spLocks noGrp="1"/>
          </p:cNvSpPr>
          <p:nvPr>
            <p:ph type="title" idx="2"/>
          </p:nvPr>
        </p:nvSpPr>
        <p:spPr>
          <a:xfrm>
            <a:off x="685800" y="609600"/>
            <a:ext cx="7772400" cy="1143000"/>
          </a:xfrm>
          <a:prstGeom prst="rect">
            <a:avLst/>
          </a:prstGeom>
          <a:noFill/>
          <a:ln>
            <a:noFill/>
          </a:ln>
        </p:spPr>
        <p:txBody>
          <a:bodyPr lIns="91425" tIns="91425" rIns="91425" bIns="91425" anchor="ctr" anchorCtr="0"/>
          <a:lstStyle>
            <a:lvl1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1pPr>
            <a:lvl2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2pPr>
            <a:lvl3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3pPr>
            <a:lvl4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4pPr>
            <a:lvl5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5pPr>
            <a:lvl6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6pPr>
            <a:lvl7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7pPr>
            <a:lvl8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8pPr>
            <a:lvl9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9pPr>
          </a:lstStyle>
          <a:p>
            <a:endParaRPr/>
          </a:p>
        </p:txBody>
      </p:sp>
      <p:sp>
        <p:nvSpPr>
          <p:cNvPr id="27" name="Shape 27"/>
          <p:cNvSpPr txBox="1">
            <a:spLocks noGrp="1"/>
          </p:cNvSpPr>
          <p:nvPr>
            <p:ph type="dt" idx="10"/>
          </p:nvPr>
        </p:nvSpPr>
        <p:spPr>
          <a:xfrm>
            <a:off x="685800" y="6248400"/>
            <a:ext cx="1904999" cy="457200"/>
          </a:xfrm>
          <a:prstGeom prst="rect">
            <a:avLst/>
          </a:prstGeom>
          <a:noFill/>
          <a:ln>
            <a:noFill/>
          </a:ln>
        </p:spPr>
        <p:txBody>
          <a:bodyPr lIns="91425" tIns="91425" rIns="91425" bIns="91425" anchor="b" anchorCtr="0"/>
          <a:lstStyle>
            <a:lvl1pPr marL="0" marR="0" indent="0" algn="l"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8" name="Shape 28"/>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indent="0" algn="ct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r>
              <a:rPr lang="en-US"/>
              <a:t>Ravi Kant Sahu, Asst. Professor @ LPU Phagwara (Punjab) India</a:t>
            </a:r>
            <a:endParaRPr/>
          </a:p>
        </p:txBody>
      </p:sp>
      <p:sp>
        <p:nvSpPr>
          <p:cNvPr id="29" name="Shape 29"/>
          <p:cNvSpPr txBox="1">
            <a:spLocks noGrp="1"/>
          </p:cNvSpPr>
          <p:nvPr>
            <p:ph type="sldNum" idx="12"/>
          </p:nvPr>
        </p:nvSpPr>
        <p:spPr>
          <a:xfrm>
            <a:off x="6553200" y="6248400"/>
            <a:ext cx="1904999" cy="457200"/>
          </a:xfrm>
          <a:prstGeom prst="rect">
            <a:avLst/>
          </a:prstGeom>
          <a:noFill/>
          <a:ln>
            <a:noFill/>
          </a:ln>
        </p:spPr>
        <p:txBody>
          <a:bodyPr lIns="91425" tIns="91425" rIns="91425" bIns="91425" anchor="b" anchorCtr="0"/>
          <a:lstStyle>
            <a:lvl1pPr marL="0" marR="0" indent="0" algn="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0" name="Shape 30"/>
          <p:cNvSpPr txBox="1">
            <a:spLocks noGrp="1"/>
          </p:cNvSpPr>
          <p:nvPr>
            <p:ph type="body" idx="3"/>
          </p:nvPr>
        </p:nvSpPr>
        <p:spPr>
          <a:xfrm>
            <a:off x="685800" y="1981200"/>
            <a:ext cx="7772400" cy="4114800"/>
          </a:xfrm>
          <a:prstGeom prst="rect">
            <a:avLst/>
          </a:prstGeom>
          <a:noFill/>
          <a:ln>
            <a:noFill/>
          </a:ln>
        </p:spPr>
        <p:txBody>
          <a:bodyPr lIns="91425" tIns="91425" rIns="91425" bIns="91425" anchor="t" anchorCtr="0"/>
          <a:lstStyle>
            <a:lvl1pPr algn="l"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1pPr>
            <a:lvl2pPr marL="742950" indent="-177800" rtl="0">
              <a:lnSpc>
                <a:spcPct val="100000"/>
              </a:lnSpc>
              <a:spcBef>
                <a:spcPts val="560"/>
              </a:spcBef>
              <a:spcAft>
                <a:spcPts val="0"/>
              </a:spcAft>
              <a:buFont typeface="Arial"/>
              <a:buChar char="•"/>
              <a:defRPr sz="2800"/>
            </a:lvl2pPr>
            <a:lvl3pPr marL="1143000" indent="-136525" rtl="0">
              <a:lnSpc>
                <a:spcPct val="100000"/>
              </a:lnSpc>
              <a:spcBef>
                <a:spcPts val="480"/>
              </a:spcBef>
              <a:spcAft>
                <a:spcPts val="0"/>
              </a:spcAft>
              <a:buFont typeface="Arial"/>
              <a:buChar char="•"/>
              <a:defRPr sz="2400"/>
            </a:lvl3pPr>
            <a:lvl4pPr marL="1600200" indent="-152400" rtl="0">
              <a:lnSpc>
                <a:spcPct val="100000"/>
              </a:lnSpc>
              <a:spcBef>
                <a:spcPts val="400"/>
              </a:spcBef>
              <a:spcAft>
                <a:spcPts val="0"/>
              </a:spcAft>
              <a:buFont typeface="Arial"/>
              <a:buChar char="•"/>
              <a:defRPr sz="2000"/>
            </a:lvl4pPr>
            <a:lvl5pPr marL="2057400" indent="-152400" rtl="0">
              <a:lnSpc>
                <a:spcPct val="100000"/>
              </a:lnSpc>
              <a:spcBef>
                <a:spcPts val="400"/>
              </a:spcBef>
              <a:spcAft>
                <a:spcPts val="0"/>
              </a:spcAft>
              <a:buFont typeface="Arial"/>
              <a:buChar char="•"/>
              <a:defRPr sz="2000"/>
            </a:lvl5pPr>
            <a:lvl6pPr marL="25146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6pPr>
            <a:lvl7pPr marL="29718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7pPr>
            <a:lvl8pPr marL="34290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8pPr>
            <a:lvl9pPr marL="38862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x" type="tx">
  <p:cSld name="tx">
    <p:bg>
      <p:bgPr>
        <a:gradFill>
          <a:gsLst>
            <a:gs pos="0">
              <a:schemeClr val="lt2"/>
            </a:gs>
            <a:gs pos="50000">
              <a:schemeClr val="lt1"/>
            </a:gs>
            <a:gs pos="50000">
              <a:schemeClr val="lt1"/>
            </a:gs>
            <a:gs pos="100000">
              <a:schemeClr val="lt2"/>
            </a:gs>
          </a:gsLst>
          <a:lin ang="10800000" scaled="0"/>
        </a:gradFill>
        <a:effectLst/>
      </p:bgPr>
    </p:bg>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762000" y="304800"/>
            <a:ext cx="7772400" cy="1143000"/>
          </a:xfrm>
          <a:prstGeom prst="rect">
            <a:avLst/>
          </a:prstGeom>
          <a:noFill/>
          <a:ln>
            <a:noFill/>
          </a:ln>
        </p:spPr>
        <p:txBody>
          <a:bodyPr lIns="91425" tIns="91425" rIns="91425" bIns="91425" anchor="t" anchorCtr="0"/>
          <a:lstStyle>
            <a:lvl1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1pPr>
            <a:lvl2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2pPr>
            <a:lvl3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3pPr>
            <a:lvl4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4pPr>
            <a:lvl5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5pPr>
            <a:lvl6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6pPr>
            <a:lvl7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7pPr>
            <a:lvl8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8pPr>
            <a:lvl9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9pPr>
          </a:lstStyle>
          <a:p>
            <a:endParaRPr/>
          </a:p>
        </p:txBody>
      </p:sp>
      <p:sp>
        <p:nvSpPr>
          <p:cNvPr id="33" name="Shape 33"/>
          <p:cNvSpPr txBox="1">
            <a:spLocks noGrp="1"/>
          </p:cNvSpPr>
          <p:nvPr>
            <p:ph type="body" idx="1"/>
          </p:nvPr>
        </p:nvSpPr>
        <p:spPr>
          <a:xfrm>
            <a:off x="762000" y="1600200"/>
            <a:ext cx="7772400" cy="4114800"/>
          </a:xfrm>
          <a:prstGeom prst="rect">
            <a:avLst/>
          </a:prstGeom>
          <a:noFill/>
          <a:ln>
            <a:noFill/>
          </a:ln>
        </p:spPr>
        <p:txBody>
          <a:bodyPr lIns="91425" tIns="91425" rIns="91425" bIns="91425" anchor="t" anchorCtr="0"/>
          <a:lstStyle>
            <a:lvl1pPr algn="l"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1pPr>
            <a:lvl2pPr marL="742950" indent="-177800" rtl="0">
              <a:lnSpc>
                <a:spcPct val="100000"/>
              </a:lnSpc>
              <a:spcBef>
                <a:spcPts val="560"/>
              </a:spcBef>
              <a:spcAft>
                <a:spcPts val="0"/>
              </a:spcAft>
              <a:buFont typeface="Arial"/>
              <a:buChar char="•"/>
              <a:defRPr sz="2800"/>
            </a:lvl2pPr>
            <a:lvl3pPr marL="1143000" indent="-136525" rtl="0">
              <a:lnSpc>
                <a:spcPct val="100000"/>
              </a:lnSpc>
              <a:spcBef>
                <a:spcPts val="480"/>
              </a:spcBef>
              <a:spcAft>
                <a:spcPts val="0"/>
              </a:spcAft>
              <a:buFont typeface="Arial"/>
              <a:buChar char="•"/>
              <a:defRPr sz="2400"/>
            </a:lvl3pPr>
            <a:lvl4pPr marL="1600200" indent="-152400" rtl="0">
              <a:lnSpc>
                <a:spcPct val="100000"/>
              </a:lnSpc>
              <a:spcBef>
                <a:spcPts val="400"/>
              </a:spcBef>
              <a:spcAft>
                <a:spcPts val="0"/>
              </a:spcAft>
              <a:buFont typeface="Arial"/>
              <a:buChar char="•"/>
              <a:defRPr sz="2000"/>
            </a:lvl4pPr>
            <a:lvl5pPr marL="2057400" indent="-152400" rtl="0">
              <a:lnSpc>
                <a:spcPct val="100000"/>
              </a:lnSpc>
              <a:spcBef>
                <a:spcPts val="400"/>
              </a:spcBef>
              <a:spcAft>
                <a:spcPts val="0"/>
              </a:spcAft>
              <a:buFont typeface="Arial"/>
              <a:buChar char="•"/>
              <a:defRPr sz="2000"/>
            </a:lvl5pPr>
            <a:lvl6pPr marL="25146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6pPr>
            <a:lvl7pPr marL="29718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7pPr>
            <a:lvl8pPr marL="34290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8pPr>
            <a:lvl9pPr marL="38862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9pPr>
          </a:lstStyle>
          <a:p>
            <a:endParaRPr/>
          </a:p>
        </p:txBody>
      </p:sp>
      <p:sp>
        <p:nvSpPr>
          <p:cNvPr id="34" name="Shape 34"/>
          <p:cNvSpPr txBox="1">
            <a:spLocks noGrp="1"/>
          </p:cNvSpPr>
          <p:nvPr>
            <p:ph type="dt" idx="10"/>
          </p:nvPr>
        </p:nvSpPr>
        <p:spPr>
          <a:xfrm>
            <a:off x="685800" y="6248400"/>
            <a:ext cx="1904999" cy="457200"/>
          </a:xfrm>
          <a:prstGeom prst="rect">
            <a:avLst/>
          </a:prstGeom>
          <a:noFill/>
          <a:ln>
            <a:noFill/>
          </a:ln>
        </p:spPr>
        <p:txBody>
          <a:bodyPr lIns="91425" tIns="91425" rIns="91425" bIns="91425" anchor="b" anchorCtr="0"/>
          <a:lstStyle>
            <a:lvl1pPr marL="0" marR="0" indent="0" algn="l"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5" name="Shape 35"/>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indent="0" algn="ct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r>
              <a:rPr lang="en-US"/>
              <a:t>Ravi Kant Sahu, Asst. Professor @ LPU Phagwara (Punjab) India</a:t>
            </a:r>
            <a:endParaRPr/>
          </a:p>
        </p:txBody>
      </p:sp>
      <p:sp>
        <p:nvSpPr>
          <p:cNvPr id="36" name="Shape 36"/>
          <p:cNvSpPr txBox="1">
            <a:spLocks noGrp="1"/>
          </p:cNvSpPr>
          <p:nvPr>
            <p:ph type="sldNum" idx="12"/>
          </p:nvPr>
        </p:nvSpPr>
        <p:spPr>
          <a:xfrm>
            <a:off x="6553200" y="6248400"/>
            <a:ext cx="1904999" cy="457200"/>
          </a:xfrm>
          <a:prstGeom prst="rect">
            <a:avLst/>
          </a:prstGeom>
          <a:noFill/>
          <a:ln>
            <a:noFill/>
          </a:ln>
        </p:spPr>
        <p:txBody>
          <a:bodyPr lIns="91425" tIns="91425" rIns="91425" bIns="91425" anchor="b" anchorCtr="0"/>
          <a:lstStyle>
            <a:lvl1pPr marL="0" marR="0" indent="0" algn="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F7AB0503-4E0C-42D7-842F-D72E5512277D}"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2"/>
            </a:gs>
            <a:gs pos="50000">
              <a:schemeClr val="lt1"/>
            </a:gs>
            <a:gs pos="50000">
              <a:schemeClr val="lt1"/>
            </a:gs>
            <a:gs pos="100000">
              <a:schemeClr val="lt2"/>
            </a:gs>
          </a:gsLst>
          <a:lin ang="10800000" scaled="0"/>
        </a:gradFill>
        <a:effectLst/>
      </p:bgPr>
    </p:bg>
    <p:spTree>
      <p:nvGrpSpPr>
        <p:cNvPr id="1" name="Shape 8"/>
        <p:cNvGrpSpPr/>
        <p:nvPr/>
      </p:nvGrpSpPr>
      <p:grpSpPr>
        <a:xfrm>
          <a:off x="0" y="0"/>
          <a:ext cx="0" cy="0"/>
          <a:chOff x="0" y="0"/>
          <a:chExt cx="0" cy="0"/>
        </a:xfrm>
      </p:grpSpPr>
      <p:grpSp>
        <p:nvGrpSpPr>
          <p:cNvPr id="9" name="Shape 9"/>
          <p:cNvGrpSpPr/>
          <p:nvPr/>
        </p:nvGrpSpPr>
        <p:grpSpPr>
          <a:xfrm>
            <a:off x="0" y="0"/>
            <a:ext cx="9144000" cy="6918325"/>
            <a:chOff x="0" y="0"/>
            <a:chExt cx="9144000" cy="6918325"/>
          </a:xfrm>
        </p:grpSpPr>
        <p:sp>
          <p:nvSpPr>
            <p:cNvPr id="10" name="Shape 10"/>
            <p:cNvSpPr/>
            <p:nvPr/>
          </p:nvSpPr>
          <p:spPr>
            <a:xfrm>
              <a:off x="8783636" y="444500"/>
              <a:ext cx="360362" cy="3152775"/>
            </a:xfrm>
            <a:prstGeom prst="rect">
              <a:avLst/>
            </a:prstGeom>
            <a:gradFill>
              <a:gsLst>
                <a:gs pos="0">
                  <a:schemeClr val="lt2"/>
                </a:gs>
                <a:gs pos="50000">
                  <a:schemeClr val="hlink"/>
                </a:gs>
                <a:gs pos="50000">
                  <a:schemeClr val="hlink"/>
                </a:gs>
                <a:gs pos="100000">
                  <a:schemeClr val="lt2"/>
                </a:gs>
              </a:gsLst>
              <a:lin ang="10800000" scaled="0"/>
            </a:gradFill>
            <a:ln>
              <a:noFill/>
            </a:ln>
          </p:spPr>
          <p:txBody>
            <a:bodyPr lIns="91425" tIns="45700" rIns="91425" bIns="45700" anchor="ctr" anchorCtr="0">
              <a:spAutoFit/>
            </a:bodyPr>
            <a:lstStyle/>
            <a:p>
              <a:endParaRPr/>
            </a:p>
          </p:txBody>
        </p:sp>
        <p:sp>
          <p:nvSpPr>
            <p:cNvPr id="11" name="Shape 11"/>
            <p:cNvSpPr/>
            <p:nvPr/>
          </p:nvSpPr>
          <p:spPr>
            <a:xfrm>
              <a:off x="0" y="0"/>
              <a:ext cx="9144000" cy="2133599"/>
            </a:xfrm>
            <a:custGeom>
              <a:avLst/>
              <a:gdLst/>
              <a:ahLst/>
              <a:cxnLst/>
              <a:rect l="0" t="0" r="0" b="0"/>
              <a:pathLst>
                <a:path w="5760" h="1104" extrusionOk="0">
                  <a:moveTo>
                    <a:pt x="0" y="0"/>
                  </a:moveTo>
                  <a:lnTo>
                    <a:pt x="5760" y="0"/>
                  </a:lnTo>
                  <a:lnTo>
                    <a:pt x="5760" y="720"/>
                  </a:lnTo>
                  <a:cubicBezTo>
                    <a:pt x="5400" y="824"/>
                    <a:pt x="4560" y="577"/>
                    <a:pt x="3600" y="624"/>
                  </a:cubicBezTo>
                  <a:cubicBezTo>
                    <a:pt x="2640" y="671"/>
                    <a:pt x="600" y="1104"/>
                    <a:pt x="0" y="1000"/>
                  </a:cubicBezTo>
                  <a:lnTo>
                    <a:pt x="0" y="0"/>
                  </a:lnTo>
                  <a:close/>
                </a:path>
              </a:pathLst>
            </a:custGeom>
            <a:gradFill>
              <a:gsLst>
                <a:gs pos="0">
                  <a:schemeClr val="lt2"/>
                </a:gs>
                <a:gs pos="50000">
                  <a:schemeClr val="lt1"/>
                </a:gs>
                <a:gs pos="50000">
                  <a:schemeClr val="lt1"/>
                </a:gs>
                <a:gs pos="100000">
                  <a:schemeClr val="lt2"/>
                </a:gs>
              </a:gsLst>
              <a:lin ang="10800000" scaled="0"/>
            </a:gradFill>
            <a:ln>
              <a:noFill/>
            </a:ln>
          </p:spPr>
          <p:txBody>
            <a:bodyPr lIns="91425" tIns="45700" rIns="91425" bIns="45700" anchor="ctr" anchorCtr="0">
              <a:spAutoFit/>
            </a:bodyPr>
            <a:lstStyle/>
            <a:p>
              <a:endParaRPr/>
            </a:p>
          </p:txBody>
        </p:sp>
        <p:sp>
          <p:nvSpPr>
            <p:cNvPr id="12" name="Shape 12"/>
            <p:cNvSpPr/>
            <p:nvPr/>
          </p:nvSpPr>
          <p:spPr>
            <a:xfrm>
              <a:off x="0" y="1163637"/>
              <a:ext cx="9144000" cy="5694362"/>
            </a:xfrm>
            <a:custGeom>
              <a:avLst/>
              <a:gdLst/>
              <a:ahLst/>
              <a:cxnLst/>
              <a:rect l="0" t="0" r="0" b="0"/>
              <a:pathLst>
                <a:path w="5760" h="3587" extrusionOk="0">
                  <a:moveTo>
                    <a:pt x="0" y="582"/>
                  </a:moveTo>
                  <a:cubicBezTo>
                    <a:pt x="1027" y="680"/>
                    <a:pt x="1960" y="387"/>
                    <a:pt x="2640" y="267"/>
                  </a:cubicBezTo>
                  <a:cubicBezTo>
                    <a:pt x="2640" y="267"/>
                    <a:pt x="3268" y="180"/>
                    <a:pt x="3373" y="160"/>
                  </a:cubicBezTo>
                  <a:cubicBezTo>
                    <a:pt x="4120" y="0"/>
                    <a:pt x="5280" y="358"/>
                    <a:pt x="5760" y="358"/>
                  </a:cubicBezTo>
                  <a:lnTo>
                    <a:pt x="5760" y="3587"/>
                  </a:lnTo>
                  <a:lnTo>
                    <a:pt x="0" y="3587"/>
                  </a:lnTo>
                  <a:cubicBezTo>
                    <a:pt x="0" y="3587"/>
                    <a:pt x="0" y="582"/>
                    <a:pt x="0" y="582"/>
                  </a:cubicBezTo>
                  <a:close/>
                </a:path>
              </a:pathLst>
            </a:custGeom>
            <a:gradFill>
              <a:gsLst>
                <a:gs pos="0">
                  <a:schemeClr val="lt2"/>
                </a:gs>
                <a:gs pos="50000">
                  <a:schemeClr val="lt1"/>
                </a:gs>
                <a:gs pos="50000">
                  <a:schemeClr val="lt1"/>
                </a:gs>
                <a:gs pos="100000">
                  <a:schemeClr val="lt2"/>
                </a:gs>
              </a:gsLst>
              <a:lin ang="10800000" scaled="0"/>
            </a:gradFill>
            <a:ln>
              <a:noFill/>
            </a:ln>
          </p:spPr>
          <p:txBody>
            <a:bodyPr lIns="91425" tIns="45700" rIns="91425" bIns="45700" anchor="ctr" anchorCtr="0">
              <a:spAutoFit/>
            </a:bodyPr>
            <a:lstStyle/>
            <a:p>
              <a:endParaRPr/>
            </a:p>
          </p:txBody>
        </p:sp>
        <p:sp>
          <p:nvSpPr>
            <p:cNvPr id="13" name="Shape 13"/>
            <p:cNvSpPr/>
            <p:nvPr/>
          </p:nvSpPr>
          <p:spPr>
            <a:xfrm>
              <a:off x="0" y="292100"/>
              <a:ext cx="9144000" cy="854075"/>
            </a:xfrm>
            <a:custGeom>
              <a:avLst/>
              <a:gdLst/>
              <a:ahLst/>
              <a:cxnLst/>
              <a:rect l="0" t="0" r="0" b="0"/>
              <a:pathLst>
                <a:path w="5760" h="538" extrusionOk="0">
                  <a:moveTo>
                    <a:pt x="0" y="163"/>
                  </a:moveTo>
                  <a:lnTo>
                    <a:pt x="0" y="403"/>
                  </a:lnTo>
                  <a:cubicBezTo>
                    <a:pt x="295" y="450"/>
                    <a:pt x="1011" y="481"/>
                    <a:pt x="1773" y="443"/>
                  </a:cubicBezTo>
                  <a:cubicBezTo>
                    <a:pt x="2535" y="405"/>
                    <a:pt x="3909" y="161"/>
                    <a:pt x="4573" y="176"/>
                  </a:cubicBezTo>
                  <a:cubicBezTo>
                    <a:pt x="5237" y="191"/>
                    <a:pt x="5562" y="538"/>
                    <a:pt x="5760" y="536"/>
                  </a:cubicBezTo>
                  <a:lnTo>
                    <a:pt x="5760" y="163"/>
                  </a:lnTo>
                  <a:cubicBezTo>
                    <a:pt x="5560" y="79"/>
                    <a:pt x="5189" y="0"/>
                    <a:pt x="4560" y="29"/>
                  </a:cubicBezTo>
                  <a:cubicBezTo>
                    <a:pt x="3931" y="58"/>
                    <a:pt x="2747" y="314"/>
                    <a:pt x="1987" y="336"/>
                  </a:cubicBezTo>
                  <a:cubicBezTo>
                    <a:pt x="1227" y="358"/>
                    <a:pt x="414" y="199"/>
                    <a:pt x="0" y="163"/>
                  </a:cubicBezTo>
                  <a:close/>
                </a:path>
              </a:pathLst>
            </a:custGeom>
            <a:gradFill>
              <a:gsLst>
                <a:gs pos="0">
                  <a:schemeClr val="lt1"/>
                </a:gs>
                <a:gs pos="50000">
                  <a:schemeClr val="lt2"/>
                </a:gs>
                <a:gs pos="50000">
                  <a:schemeClr val="lt2"/>
                </a:gs>
                <a:gs pos="100000">
                  <a:schemeClr val="lt1"/>
                </a:gs>
              </a:gsLst>
              <a:lin ang="10800000" scaled="0"/>
            </a:gradFill>
            <a:ln>
              <a:noFill/>
            </a:ln>
          </p:spPr>
          <p:txBody>
            <a:bodyPr lIns="91425" tIns="45700" rIns="91425" bIns="45700" anchor="ctr" anchorCtr="0">
              <a:spAutoFit/>
            </a:bodyPr>
            <a:lstStyle/>
            <a:p>
              <a:endParaRPr/>
            </a:p>
          </p:txBody>
        </p:sp>
        <p:sp>
          <p:nvSpPr>
            <p:cNvPr id="14" name="Shape 14"/>
            <p:cNvSpPr/>
            <p:nvPr/>
          </p:nvSpPr>
          <p:spPr>
            <a:xfrm>
              <a:off x="0" y="2405061"/>
              <a:ext cx="9144000" cy="1069975"/>
            </a:xfrm>
            <a:custGeom>
              <a:avLst/>
              <a:gdLst/>
              <a:ahLst/>
              <a:cxnLst/>
              <a:rect l="0" t="0" r="0" b="0"/>
              <a:pathLst>
                <a:path w="5760" h="674" extrusionOk="0">
                  <a:moveTo>
                    <a:pt x="0" y="246"/>
                  </a:moveTo>
                  <a:lnTo>
                    <a:pt x="0" y="406"/>
                  </a:lnTo>
                  <a:cubicBezTo>
                    <a:pt x="213" y="463"/>
                    <a:pt x="1009" y="616"/>
                    <a:pt x="1280" y="645"/>
                  </a:cubicBezTo>
                  <a:cubicBezTo>
                    <a:pt x="1551" y="674"/>
                    <a:pt x="1092" y="669"/>
                    <a:pt x="1627" y="580"/>
                  </a:cubicBezTo>
                  <a:cubicBezTo>
                    <a:pt x="2162" y="491"/>
                    <a:pt x="3804" y="109"/>
                    <a:pt x="4493" y="113"/>
                  </a:cubicBezTo>
                  <a:cubicBezTo>
                    <a:pt x="5182" y="117"/>
                    <a:pt x="5549" y="586"/>
                    <a:pt x="5760" y="606"/>
                  </a:cubicBezTo>
                  <a:lnTo>
                    <a:pt x="5760" y="233"/>
                  </a:lnTo>
                  <a:cubicBezTo>
                    <a:pt x="5471" y="158"/>
                    <a:pt x="4818" y="0"/>
                    <a:pt x="4040" y="33"/>
                  </a:cubicBezTo>
                  <a:cubicBezTo>
                    <a:pt x="3262" y="66"/>
                    <a:pt x="1766" y="398"/>
                    <a:pt x="1093" y="433"/>
                  </a:cubicBezTo>
                  <a:cubicBezTo>
                    <a:pt x="420" y="468"/>
                    <a:pt x="228" y="285"/>
                    <a:pt x="0" y="246"/>
                  </a:cubicBezTo>
                  <a:close/>
                </a:path>
              </a:pathLst>
            </a:custGeom>
            <a:gradFill>
              <a:gsLst>
                <a:gs pos="0">
                  <a:schemeClr val="lt1"/>
                </a:gs>
                <a:gs pos="50000">
                  <a:schemeClr val="accent2"/>
                </a:gs>
                <a:gs pos="50000">
                  <a:schemeClr val="accent2"/>
                </a:gs>
                <a:gs pos="100000">
                  <a:schemeClr val="lt1"/>
                </a:gs>
              </a:gsLst>
              <a:lin ang="10800000" scaled="0"/>
            </a:gradFill>
            <a:ln>
              <a:noFill/>
            </a:ln>
          </p:spPr>
          <p:txBody>
            <a:bodyPr lIns="91425" tIns="45700" rIns="91425" bIns="45700" anchor="ctr" anchorCtr="0">
              <a:spAutoFit/>
            </a:bodyPr>
            <a:lstStyle/>
            <a:p>
              <a:endParaRPr/>
            </a:p>
          </p:txBody>
        </p:sp>
        <p:sp>
          <p:nvSpPr>
            <p:cNvPr id="15" name="Shape 15"/>
            <p:cNvSpPr/>
            <p:nvPr/>
          </p:nvSpPr>
          <p:spPr>
            <a:xfrm>
              <a:off x="2476500" y="1522412"/>
              <a:ext cx="6667500" cy="5335586"/>
            </a:xfrm>
            <a:custGeom>
              <a:avLst/>
              <a:gdLst/>
              <a:ahLst/>
              <a:cxnLst/>
              <a:rect l="0" t="0" r="0" b="0"/>
              <a:pathLst>
                <a:path w="4200" h="3361" extrusionOk="0">
                  <a:moveTo>
                    <a:pt x="0" y="3361"/>
                  </a:moveTo>
                  <a:cubicBezTo>
                    <a:pt x="118" y="2850"/>
                    <a:pt x="354" y="590"/>
                    <a:pt x="1054" y="295"/>
                  </a:cubicBezTo>
                  <a:cubicBezTo>
                    <a:pt x="1754" y="0"/>
                    <a:pt x="3676" y="1299"/>
                    <a:pt x="4200" y="1588"/>
                  </a:cubicBezTo>
                  <a:lnTo>
                    <a:pt x="4200" y="2028"/>
                  </a:lnTo>
                  <a:cubicBezTo>
                    <a:pt x="3700" y="1837"/>
                    <a:pt x="1842" y="220"/>
                    <a:pt x="1200" y="442"/>
                  </a:cubicBezTo>
                  <a:cubicBezTo>
                    <a:pt x="558" y="664"/>
                    <a:pt x="547" y="2875"/>
                    <a:pt x="347" y="3361"/>
                  </a:cubicBezTo>
                  <a:lnTo>
                    <a:pt x="0" y="3361"/>
                  </a:lnTo>
                  <a:close/>
                </a:path>
              </a:pathLst>
            </a:custGeom>
            <a:gradFill>
              <a:gsLst>
                <a:gs pos="0">
                  <a:schemeClr val="accent2"/>
                </a:gs>
                <a:gs pos="50000">
                  <a:schemeClr val="lt1"/>
                </a:gs>
                <a:gs pos="50000">
                  <a:schemeClr val="lt1"/>
                </a:gs>
                <a:gs pos="100000">
                  <a:schemeClr val="accent2"/>
                </a:gs>
              </a:gsLst>
              <a:lin ang="5400000" scaled="0"/>
            </a:gradFill>
            <a:ln>
              <a:noFill/>
            </a:ln>
          </p:spPr>
          <p:txBody>
            <a:bodyPr lIns="91425" tIns="45700" rIns="91425" bIns="45700" anchor="ctr" anchorCtr="0">
              <a:spAutoFit/>
            </a:bodyPr>
            <a:lstStyle/>
            <a:p>
              <a:endParaRPr/>
            </a:p>
          </p:txBody>
        </p:sp>
        <p:sp>
          <p:nvSpPr>
            <p:cNvPr id="16" name="Shape 16"/>
            <p:cNvSpPr/>
            <p:nvPr/>
          </p:nvSpPr>
          <p:spPr>
            <a:xfrm>
              <a:off x="0" y="3443287"/>
              <a:ext cx="9144000" cy="3055936"/>
            </a:xfrm>
            <a:custGeom>
              <a:avLst/>
              <a:gdLst/>
              <a:ahLst/>
              <a:cxnLst/>
              <a:rect l="0" t="0" r="0" b="0"/>
              <a:pathLst>
                <a:path w="5760" h="1925" extrusionOk="0">
                  <a:moveTo>
                    <a:pt x="0" y="804"/>
                  </a:moveTo>
                  <a:lnTo>
                    <a:pt x="0" y="991"/>
                  </a:lnTo>
                  <a:cubicBezTo>
                    <a:pt x="258" y="1160"/>
                    <a:pt x="1005" y="1925"/>
                    <a:pt x="1547" y="1818"/>
                  </a:cubicBezTo>
                  <a:cubicBezTo>
                    <a:pt x="2089" y="1711"/>
                    <a:pt x="2551" y="398"/>
                    <a:pt x="3253" y="351"/>
                  </a:cubicBezTo>
                  <a:cubicBezTo>
                    <a:pt x="3955" y="304"/>
                    <a:pt x="5342" y="1404"/>
                    <a:pt x="5760" y="1537"/>
                  </a:cubicBezTo>
                  <a:lnTo>
                    <a:pt x="5760" y="1151"/>
                  </a:lnTo>
                  <a:cubicBezTo>
                    <a:pt x="5405" y="1124"/>
                    <a:pt x="3982" y="0"/>
                    <a:pt x="3240" y="84"/>
                  </a:cubicBezTo>
                  <a:cubicBezTo>
                    <a:pt x="2542" y="171"/>
                    <a:pt x="2113" y="1551"/>
                    <a:pt x="1573" y="1671"/>
                  </a:cubicBezTo>
                  <a:cubicBezTo>
                    <a:pt x="1033" y="1791"/>
                    <a:pt x="262" y="826"/>
                    <a:pt x="0" y="804"/>
                  </a:cubicBezTo>
                  <a:close/>
                </a:path>
              </a:pathLst>
            </a:custGeom>
            <a:gradFill>
              <a:gsLst>
                <a:gs pos="0">
                  <a:schemeClr val="lt1"/>
                </a:gs>
                <a:gs pos="50000">
                  <a:schemeClr val="accent2"/>
                </a:gs>
                <a:gs pos="50000">
                  <a:schemeClr val="accent2"/>
                </a:gs>
                <a:gs pos="100000">
                  <a:schemeClr val="lt1"/>
                </a:gs>
              </a:gsLst>
              <a:lin ang="10800000" scaled="0"/>
            </a:gradFill>
            <a:ln>
              <a:noFill/>
            </a:ln>
          </p:spPr>
          <p:txBody>
            <a:bodyPr lIns="91425" tIns="45700" rIns="91425" bIns="45700" anchor="ctr" anchorCtr="0">
              <a:spAutoFit/>
            </a:bodyPr>
            <a:lstStyle/>
            <a:p>
              <a:endParaRPr/>
            </a:p>
          </p:txBody>
        </p:sp>
        <p:sp>
          <p:nvSpPr>
            <p:cNvPr id="17" name="Shape 17"/>
            <p:cNvSpPr/>
            <p:nvPr/>
          </p:nvSpPr>
          <p:spPr>
            <a:xfrm>
              <a:off x="0" y="3552825"/>
              <a:ext cx="6237287" cy="3365500"/>
            </a:xfrm>
            <a:custGeom>
              <a:avLst/>
              <a:gdLst/>
              <a:ahLst/>
              <a:cxnLst/>
              <a:rect l="0" t="0" r="0" b="0"/>
              <a:pathLst>
                <a:path w="4196" h="2120" extrusionOk="0">
                  <a:moveTo>
                    <a:pt x="0" y="415"/>
                  </a:moveTo>
                  <a:lnTo>
                    <a:pt x="0" y="508"/>
                  </a:lnTo>
                  <a:cubicBezTo>
                    <a:pt x="160" y="577"/>
                    <a:pt x="1280" y="138"/>
                    <a:pt x="1933" y="229"/>
                  </a:cubicBezTo>
                  <a:cubicBezTo>
                    <a:pt x="2586" y="320"/>
                    <a:pt x="3644" y="746"/>
                    <a:pt x="3920" y="1055"/>
                  </a:cubicBezTo>
                  <a:cubicBezTo>
                    <a:pt x="4196" y="1364"/>
                    <a:pt x="3583" y="2120"/>
                    <a:pt x="3587" y="2082"/>
                  </a:cubicBezTo>
                  <a:lnTo>
                    <a:pt x="3947" y="829"/>
                  </a:lnTo>
                  <a:cubicBezTo>
                    <a:pt x="3725" y="494"/>
                    <a:pt x="2911" y="138"/>
                    <a:pt x="2253" y="69"/>
                  </a:cubicBezTo>
                  <a:cubicBezTo>
                    <a:pt x="1595" y="0"/>
                    <a:pt x="469" y="343"/>
                    <a:pt x="0" y="415"/>
                  </a:cubicBezTo>
                  <a:close/>
                </a:path>
              </a:pathLst>
            </a:custGeom>
            <a:gradFill>
              <a:gsLst>
                <a:gs pos="0">
                  <a:schemeClr val="accent2"/>
                </a:gs>
                <a:gs pos="50000">
                  <a:schemeClr val="lt1"/>
                </a:gs>
                <a:gs pos="50000">
                  <a:schemeClr val="lt1"/>
                </a:gs>
                <a:gs pos="100000">
                  <a:schemeClr val="accent2"/>
                </a:gs>
              </a:gsLst>
              <a:lin ang="5400000" scaled="0"/>
            </a:gradFill>
            <a:ln>
              <a:noFill/>
            </a:ln>
          </p:spPr>
          <p:txBody>
            <a:bodyPr lIns="91425" tIns="45700" rIns="91425" bIns="45700" anchor="ctr" anchorCtr="0">
              <a:spAutoFit/>
            </a:bodyPr>
            <a:lstStyle/>
            <a:p>
              <a:endParaRPr/>
            </a:p>
          </p:txBody>
        </p:sp>
      </p:grpSp>
      <p:sp>
        <p:nvSpPr>
          <p:cNvPr id="18" name="Shape 18"/>
          <p:cNvSpPr txBox="1">
            <a:spLocks noGrp="1"/>
          </p:cNvSpPr>
          <p:nvPr>
            <p:ph type="title"/>
          </p:nvPr>
        </p:nvSpPr>
        <p:spPr>
          <a:xfrm>
            <a:off x="685800" y="609600"/>
            <a:ext cx="7772400" cy="11430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1pPr>
            <a:lvl2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2pPr>
            <a:lvl3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3pPr>
            <a:lvl4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4pPr>
            <a:lvl5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5pPr>
            <a:lvl6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6pPr>
            <a:lvl7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7pPr>
            <a:lvl8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8pPr>
            <a:lvl9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9pPr>
          </a:lstStyle>
          <a:p>
            <a:endParaRPr/>
          </a:p>
        </p:txBody>
      </p:sp>
      <p:sp>
        <p:nvSpPr>
          <p:cNvPr id="19" name="Shape 19"/>
          <p:cNvSpPr txBox="1">
            <a:spLocks noGrp="1"/>
          </p:cNvSpPr>
          <p:nvPr>
            <p:ph type="dt" idx="10"/>
          </p:nvPr>
        </p:nvSpPr>
        <p:spPr>
          <a:xfrm>
            <a:off x="685800" y="6248400"/>
            <a:ext cx="1904999" cy="457200"/>
          </a:xfrm>
          <a:prstGeom prst="rect">
            <a:avLst/>
          </a:prstGeom>
          <a:noFill/>
          <a:ln>
            <a:noFill/>
          </a:ln>
        </p:spPr>
        <p:txBody>
          <a:bodyPr lIns="91425" tIns="91425" rIns="91425" bIns="91425" anchor="b" anchorCtr="0"/>
          <a:lstStyle>
            <a:lvl1pPr marL="0" marR="0" indent="0" algn="l"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0" name="Shape 20"/>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indent="0" algn="ct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r>
              <a:rPr lang="en-US"/>
              <a:t>Ravi Kant Sahu, Asst. Professor @ LPU Phagwara (Punjab) India</a:t>
            </a:r>
            <a:endParaRPr/>
          </a:p>
        </p:txBody>
      </p:sp>
      <p:sp>
        <p:nvSpPr>
          <p:cNvPr id="21" name="Shape 21"/>
          <p:cNvSpPr txBox="1">
            <a:spLocks noGrp="1"/>
          </p:cNvSpPr>
          <p:nvPr>
            <p:ph type="sldNum" idx="12"/>
          </p:nvPr>
        </p:nvSpPr>
        <p:spPr>
          <a:xfrm>
            <a:off x="6553200" y="6248400"/>
            <a:ext cx="1904999" cy="457200"/>
          </a:xfrm>
          <a:prstGeom prst="rect">
            <a:avLst/>
          </a:prstGeom>
          <a:noFill/>
          <a:ln>
            <a:noFill/>
          </a:ln>
        </p:spPr>
        <p:txBody>
          <a:bodyPr lIns="91425" tIns="91425" rIns="91425" bIns="91425" anchor="b" anchorCtr="0"/>
          <a:lstStyle>
            <a:lvl1pPr marL="0" marR="0" indent="0" algn="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2" name="Shape 22"/>
          <p:cNvSpPr txBox="1">
            <a:spLocks noGrp="1"/>
          </p:cNvSpPr>
          <p:nvPr>
            <p:ph type="body" idx="1"/>
          </p:nvPr>
        </p:nvSpPr>
        <p:spPr>
          <a:xfrm>
            <a:off x="685800" y="1981200"/>
            <a:ext cx="7772400" cy="4114800"/>
          </a:xfrm>
          <a:prstGeom prst="rect">
            <a:avLst/>
          </a:prstGeom>
          <a:noFill/>
          <a:ln>
            <a:noFill/>
          </a:ln>
        </p:spPr>
        <p:txBody>
          <a:bodyPr lIns="91425" tIns="91425" rIns="91425" bIns="91425" anchor="t" anchorCtr="0"/>
          <a:lstStyle>
            <a:lvl1pPr marL="0" marR="0" indent="1206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1pPr>
            <a:lvl2pPr marL="742950" marR="0" indent="-177800" algn="l" rtl="0">
              <a:lnSpc>
                <a:spcPct val="100000"/>
              </a:lnSpc>
              <a:spcBef>
                <a:spcPts val="560"/>
              </a:spcBef>
              <a:spcAft>
                <a:spcPts val="0"/>
              </a:spcAft>
              <a:buFont typeface="Arial"/>
              <a:buChar char="•"/>
              <a:defRPr sz="2800" b="0" i="0" u="none" strike="noStrike" cap="none" baseline="0"/>
            </a:lvl2pPr>
            <a:lvl3pPr marL="1143000" marR="0" indent="-136525" algn="l" rtl="0">
              <a:lnSpc>
                <a:spcPct val="100000"/>
              </a:lnSpc>
              <a:spcBef>
                <a:spcPts val="480"/>
              </a:spcBef>
              <a:spcAft>
                <a:spcPts val="0"/>
              </a:spcAft>
              <a:buFont typeface="Arial"/>
              <a:buChar char="•"/>
              <a:defRPr sz="2400" b="0" i="0" u="none" strike="noStrike" cap="none" baseline="0"/>
            </a:lvl3pPr>
            <a:lvl4pPr marL="1600200" marR="0" indent="-152400" algn="l" rtl="0">
              <a:lnSpc>
                <a:spcPct val="100000"/>
              </a:lnSpc>
              <a:spcBef>
                <a:spcPts val="400"/>
              </a:spcBef>
              <a:spcAft>
                <a:spcPts val="0"/>
              </a:spcAft>
              <a:buFont typeface="Arial"/>
              <a:buChar char="•"/>
              <a:defRPr sz="2000" b="0" i="0" u="none" strike="noStrike" cap="none" baseline="0"/>
            </a:lvl4pPr>
            <a:lvl5pPr marL="2057400" marR="0" indent="-152400" algn="l" rtl="0">
              <a:lnSpc>
                <a:spcPct val="100000"/>
              </a:lnSpc>
              <a:spcBef>
                <a:spcPts val="400"/>
              </a:spcBef>
              <a:spcAft>
                <a:spcPts val="0"/>
              </a:spcAft>
              <a:buFont typeface="Arial"/>
              <a:buChar char="•"/>
              <a:defRPr sz="2000" b="0" i="0" u="none" strike="noStrike" cap="none" baseline="0"/>
            </a:lvl5pPr>
            <a:lvl6pPr marL="25146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6pPr>
            <a:lvl7pPr marL="29718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7pPr>
            <a:lvl8pPr marL="34290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8pPr>
            <a:lvl9pPr marL="38862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Lst>
  <p:hf sldNum="0" hd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50000">
              <a:schemeClr val="lt1"/>
            </a:gs>
            <a:gs pos="50000">
              <a:schemeClr val="lt1"/>
            </a:gs>
            <a:gs pos="100000">
              <a:schemeClr val="lt2"/>
            </a:gs>
          </a:gsLst>
          <a:lin ang="10800000" scaled="0"/>
        </a:gradFill>
        <a:effectLst/>
      </p:bgPr>
    </p:bg>
    <p:spTree>
      <p:nvGrpSpPr>
        <p:cNvPr id="1" name="Shape 43"/>
        <p:cNvGrpSpPr/>
        <p:nvPr/>
      </p:nvGrpSpPr>
      <p:grpSpPr>
        <a:xfrm>
          <a:off x="0" y="0"/>
          <a:ext cx="0" cy="0"/>
          <a:chOff x="0" y="0"/>
          <a:chExt cx="0" cy="0"/>
        </a:xfrm>
      </p:grpSpPr>
      <p:sp>
        <p:nvSpPr>
          <p:cNvPr id="9" name="Title 1"/>
          <p:cNvSpPr>
            <a:spLocks noGrp="1"/>
          </p:cNvSpPr>
          <p:nvPr>
            <p:ph type="ctrTitle"/>
          </p:nvPr>
        </p:nvSpPr>
        <p:spPr>
          <a:xfrm>
            <a:off x="685800" y="381000"/>
            <a:ext cx="7772400" cy="1981200"/>
          </a:xfrm>
        </p:spPr>
        <p:txBody>
          <a:bodyPr>
            <a:normAutofit fontScale="90000"/>
          </a:bodyPr>
          <a:lstStyle/>
          <a:p>
            <a:pPr algn="ctr"/>
            <a:r>
              <a:rPr lang="en-US" sz="5300" b="0" dirty="0">
                <a:solidFill>
                  <a:srgbClr val="99FF66"/>
                </a:solidFill>
                <a:effectLst/>
                <a:latin typeface="Times New Roman" pitchFamily="18" charset="0"/>
                <a:cs typeface="Times New Roman" pitchFamily="18" charset="0"/>
              </a:rPr>
              <a:t>Data Structures</a:t>
            </a:r>
            <a:r>
              <a:rPr lang="en-US" dirty="0">
                <a:solidFill>
                  <a:schemeClr val="accent2">
                    <a:lumMod val="50000"/>
                  </a:schemeClr>
                </a:solidFill>
                <a:effectLst/>
                <a:latin typeface="Times New Roman" pitchFamily="18" charset="0"/>
                <a:cs typeface="Times New Roman" pitchFamily="18" charset="0"/>
              </a:rPr>
              <a:t/>
            </a:r>
            <a:br>
              <a:rPr lang="en-US" dirty="0">
                <a:solidFill>
                  <a:schemeClr val="accent2">
                    <a:lumMod val="50000"/>
                  </a:schemeClr>
                </a:solidFill>
                <a:effectLst/>
                <a:latin typeface="Times New Roman" pitchFamily="18" charset="0"/>
                <a:cs typeface="Times New Roman" pitchFamily="18" charset="0"/>
              </a:rPr>
            </a:br>
            <a:r>
              <a:rPr>
                <a:solidFill>
                  <a:srgbClr val="002060"/>
                </a:solidFill>
                <a:effectLst/>
                <a:latin typeface="Times New Roman" pitchFamily="18" charset="0"/>
                <a:cs typeface="Times New Roman" pitchFamily="18" charset="0"/>
              </a:rPr>
              <a:t/>
            </a:r>
            <a:br>
              <a:rPr>
                <a:solidFill>
                  <a:srgbClr val="002060"/>
                </a:solidFill>
                <a:effectLst/>
                <a:latin typeface="Times New Roman" pitchFamily="18" charset="0"/>
                <a:cs typeface="Times New Roman" pitchFamily="18" charset="0"/>
              </a:rPr>
            </a:br>
            <a:r>
              <a:rPr lang="en-US" sz="3600" smtClean="0">
                <a:solidFill>
                  <a:schemeClr val="bg2">
                    <a:lumMod val="60000"/>
                    <a:lumOff val="40000"/>
                  </a:schemeClr>
                </a:solidFill>
                <a:latin typeface="Times New Roman" pitchFamily="18" charset="0"/>
                <a:cs typeface="Times New Roman" pitchFamily="18" charset="0"/>
              </a:rPr>
              <a:t>Binary </a:t>
            </a:r>
            <a:r>
              <a:rPr lang="en-US" sz="3600" dirty="0">
                <a:solidFill>
                  <a:schemeClr val="bg2">
                    <a:lumMod val="60000"/>
                    <a:lumOff val="40000"/>
                  </a:schemeClr>
                </a:solidFill>
                <a:latin typeface="Times New Roman" pitchFamily="18" charset="0"/>
                <a:cs typeface="Times New Roman" pitchFamily="18" charset="0"/>
              </a:rPr>
              <a:t>Tree</a:t>
            </a:r>
            <a:endParaRPr lang="en-US" b="0" dirty="0">
              <a:solidFill>
                <a:schemeClr val="bg2">
                  <a:lumMod val="60000"/>
                  <a:lumOff val="40000"/>
                </a:schemeClr>
              </a:solidFill>
              <a:effectLst/>
              <a:latin typeface="Times New Roman" pitchFamily="18" charset="0"/>
              <a:cs typeface="Times New Roman" pitchFamily="18" charset="0"/>
            </a:endParaRPr>
          </a:p>
        </p:txBody>
      </p:sp>
      <p:pic>
        <p:nvPicPr>
          <p:cNvPr id="11" name="Picture 5" descr="lpu.png"/>
          <p:cNvPicPr>
            <a:picLocks noChangeAspect="1"/>
          </p:cNvPicPr>
          <p:nvPr/>
        </p:nvPicPr>
        <p:blipFill>
          <a:blip r:embed="rId3"/>
          <a:srcRect/>
          <a:stretch>
            <a:fillRect/>
          </a:stretch>
        </p:blipFill>
        <p:spPr bwMode="auto">
          <a:xfrm>
            <a:off x="3581400" y="2832162"/>
            <a:ext cx="2059006" cy="2044638"/>
          </a:xfrm>
          <a:prstGeom prst="rect">
            <a:avLst/>
          </a:prstGeom>
          <a:noFill/>
          <a:ln w="9525">
            <a:noFill/>
            <a:miter lim="800000"/>
            <a:headEnd/>
            <a:tailEnd/>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762000" y="304800"/>
            <a:ext cx="7772400" cy="769401"/>
          </a:xfrm>
          <a:prstGeom prst="rect">
            <a:avLst/>
          </a:prstGeom>
          <a:noFill/>
          <a:ln>
            <a:noFill/>
          </a:ln>
        </p:spPr>
        <p:txBody>
          <a:bodyPr lIns="91425" tIns="45700" rIns="91425" bIns="45700" anchor="t" anchorCtr="0">
            <a:spAutoFit/>
          </a:bodyPr>
          <a:lstStyle/>
          <a:p>
            <a:pPr marL="0" marR="0" lvl="0" indent="0" algn="ctr" rtl="0">
              <a:lnSpc>
                <a:spcPct val="100000"/>
              </a:lnSpc>
              <a:spcBef>
                <a:spcPts val="0"/>
              </a:spcBef>
              <a:spcAft>
                <a:spcPts val="0"/>
              </a:spcAft>
              <a:buClr>
                <a:schemeClr val="dk2"/>
              </a:buClr>
              <a:buSzPct val="25000"/>
              <a:buFont typeface="Times New Roman"/>
              <a:buNone/>
            </a:pPr>
            <a:r>
              <a:rPr lang="en" dirty="0">
                <a:solidFill>
                  <a:srgbClr val="99FF66"/>
                </a:solidFill>
              </a:rPr>
              <a:t>Extended Binary Tree</a:t>
            </a:r>
            <a:endParaRPr lang="en" sz="4400" b="0" i="0" u="none" strike="noStrike" cap="none" baseline="0" dirty="0">
              <a:solidFill>
                <a:srgbClr val="99FF66"/>
              </a:solidFill>
              <a:latin typeface="Times New Roman"/>
              <a:ea typeface="Times New Roman"/>
              <a:cs typeface="Times New Roman"/>
              <a:sym typeface="Times New Roman"/>
            </a:endParaRPr>
          </a:p>
        </p:txBody>
      </p:sp>
      <p:sp>
        <p:nvSpPr>
          <p:cNvPr id="52" name="Shape 52"/>
          <p:cNvSpPr txBox="1">
            <a:spLocks noGrp="1"/>
          </p:cNvSpPr>
          <p:nvPr>
            <p:ph type="body" idx="1"/>
          </p:nvPr>
        </p:nvSpPr>
        <p:spPr>
          <a:xfrm>
            <a:off x="609600" y="1143000"/>
            <a:ext cx="8229600" cy="2985392"/>
          </a:xfrm>
          <a:prstGeom prst="rect">
            <a:avLst/>
          </a:prstGeom>
          <a:noFill/>
          <a:ln>
            <a:noFill/>
          </a:ln>
        </p:spPr>
        <p:txBody>
          <a:bodyPr wrap="square" lIns="91425" tIns="45700" rIns="91425" bIns="45700" anchor="t" anchorCtr="0">
            <a:spAutoFit/>
          </a:bodyPr>
          <a:lstStyle/>
          <a:p>
            <a:pPr marL="0" marR="0" lvl="0" indent="0" algn="l" rtl="0">
              <a:lnSpc>
                <a:spcPct val="100000"/>
              </a:lnSpc>
              <a:spcBef>
                <a:spcPts val="640"/>
              </a:spcBef>
              <a:spcAft>
                <a:spcPts val="0"/>
              </a:spcAft>
              <a:buClr>
                <a:schemeClr val="dk1"/>
              </a:buClr>
              <a:buSzPct val="98958"/>
              <a:buFont typeface="Arial"/>
              <a:buChar char="•"/>
            </a:pPr>
            <a:r>
              <a:rPr lang="en" sz="2800" b="0" i="0" u="none" strike="noStrike" cap="none" baseline="0" dirty="0">
                <a:solidFill>
                  <a:schemeClr val="dk1"/>
                </a:solidFill>
                <a:latin typeface="Times New Roman"/>
                <a:ea typeface="Times New Roman"/>
                <a:cs typeface="Times New Roman"/>
                <a:sym typeface="Times New Roman"/>
              </a:rPr>
              <a:t>  A Binary tree T is said to be extended binary tree</a:t>
            </a:r>
            <a:r>
              <a:rPr lang="en" sz="2800" b="0" i="0" u="none" strike="noStrike" cap="none" dirty="0">
                <a:solidFill>
                  <a:schemeClr val="dk1"/>
                </a:solidFill>
                <a:latin typeface="Times New Roman"/>
                <a:ea typeface="Times New Roman"/>
                <a:cs typeface="Times New Roman"/>
                <a:sym typeface="Times New Roman"/>
              </a:rPr>
              <a:t> or 2-Tree if each node N has either 0 or 2 children.</a:t>
            </a:r>
          </a:p>
          <a:p>
            <a:pPr marL="0" marR="0" lvl="0" indent="0" algn="l" rtl="0">
              <a:lnSpc>
                <a:spcPct val="100000"/>
              </a:lnSpc>
              <a:spcBef>
                <a:spcPts val="640"/>
              </a:spcBef>
              <a:spcAft>
                <a:spcPts val="0"/>
              </a:spcAft>
              <a:buClr>
                <a:schemeClr val="dk1"/>
              </a:buClr>
              <a:buSzPct val="98958"/>
              <a:buFont typeface="Arial"/>
              <a:buChar char="•"/>
            </a:pPr>
            <a:endParaRPr lang="en" sz="2800" dirty="0"/>
          </a:p>
          <a:p>
            <a:pPr marL="0" marR="0" lvl="0" indent="0" algn="l" rtl="0">
              <a:lnSpc>
                <a:spcPct val="100000"/>
              </a:lnSpc>
              <a:spcBef>
                <a:spcPts val="640"/>
              </a:spcBef>
              <a:spcAft>
                <a:spcPts val="0"/>
              </a:spcAft>
              <a:buClr>
                <a:schemeClr val="dk1"/>
              </a:buClr>
              <a:buSzPct val="98958"/>
              <a:buFont typeface="Arial"/>
              <a:buChar char="•"/>
            </a:pPr>
            <a:r>
              <a:rPr lang="en" sz="2800" b="0" i="0" u="none" strike="noStrike" cap="none" dirty="0">
                <a:solidFill>
                  <a:schemeClr val="dk1"/>
                </a:solidFill>
                <a:latin typeface="Times New Roman"/>
                <a:ea typeface="Times New Roman"/>
                <a:cs typeface="Times New Roman"/>
                <a:sym typeface="Times New Roman"/>
              </a:rPr>
              <a:t> Nodes with 0 child are called external nodes.</a:t>
            </a:r>
          </a:p>
          <a:p>
            <a:pPr marL="0" marR="0" lvl="0" indent="0" algn="l" rtl="0">
              <a:lnSpc>
                <a:spcPct val="100000"/>
              </a:lnSpc>
              <a:spcBef>
                <a:spcPts val="640"/>
              </a:spcBef>
              <a:spcAft>
                <a:spcPts val="0"/>
              </a:spcAft>
              <a:buClr>
                <a:schemeClr val="dk1"/>
              </a:buClr>
              <a:buSzPct val="98958"/>
              <a:buNone/>
            </a:pPr>
            <a:endParaRPr lang="en" sz="2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chemeClr val="dk1"/>
              </a:buClr>
              <a:buSzPct val="98958"/>
              <a:buFont typeface="Arial"/>
              <a:buChar char="•"/>
            </a:pPr>
            <a:r>
              <a:rPr lang="en" sz="2800" dirty="0"/>
              <a:t> Nodes with 2 children are called internal nodes.</a:t>
            </a:r>
            <a:endParaRPr lang="en" sz="2800" b="0" i="0" u="none" strike="noStrike" cap="none" dirty="0">
              <a:solidFill>
                <a:schemeClr val="dk1"/>
              </a:solidFill>
              <a:latin typeface="Times New Roman"/>
              <a:ea typeface="Times New Roman"/>
              <a:cs typeface="Times New Roman"/>
              <a:sym typeface="Times New Roman"/>
            </a:endParaRPr>
          </a:p>
        </p:txBody>
      </p:sp>
      <p:pic>
        <p:nvPicPr>
          <p:cNvPr id="4" name="Picture 5" descr="lpu.png"/>
          <p:cNvPicPr>
            <a:picLocks noChangeAspect="1"/>
          </p:cNvPicPr>
          <p:nvPr/>
        </p:nvPicPr>
        <p:blipFill>
          <a:blip r:embed="rId3"/>
          <a:srcRect/>
          <a:stretch>
            <a:fillRect/>
          </a:stretch>
        </p:blipFill>
        <p:spPr bwMode="auto">
          <a:xfrm>
            <a:off x="0" y="0"/>
            <a:ext cx="1296471" cy="1287424"/>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wipe(down)">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2">
                                            <p:txEl>
                                              <p:pRg st="2" end="2"/>
                                            </p:txEl>
                                          </p:spTgt>
                                        </p:tgtEl>
                                        <p:attrNameLst>
                                          <p:attrName>style.visibility</p:attrName>
                                        </p:attrNameLst>
                                      </p:cBhvr>
                                      <p:to>
                                        <p:strVal val="visible"/>
                                      </p:to>
                                    </p:set>
                                    <p:animEffect transition="in" filter="wipe(down)">
                                      <p:cBhvr>
                                        <p:cTn id="12" dur="500"/>
                                        <p:tgtEl>
                                          <p:spTgt spid="5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2">
                                            <p:txEl>
                                              <p:pRg st="4" end="4"/>
                                            </p:txEl>
                                          </p:spTgt>
                                        </p:tgtEl>
                                        <p:attrNameLst>
                                          <p:attrName>style.visibility</p:attrName>
                                        </p:attrNameLst>
                                      </p:cBhvr>
                                      <p:to>
                                        <p:strVal val="visible"/>
                                      </p:to>
                                    </p:set>
                                    <p:animEffect transition="in" filter="wipe(down)">
                                      <p:cBhvr>
                                        <p:cTn id="17" dur="500"/>
                                        <p:tgtEl>
                                          <p:spTgt spid="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Lightbo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Lightbox"/>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5"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l="26878" t="28126" r="34965" b="26912"/>
          <a:stretch/>
        </p:blipFill>
        <p:spPr bwMode="auto">
          <a:xfrm>
            <a:off x="2212075" y="1600200"/>
            <a:ext cx="3700818" cy="3289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5586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762000" y="2438400"/>
            <a:ext cx="7772400" cy="769401"/>
          </a:xfrm>
          <a:prstGeom prst="rect">
            <a:avLst/>
          </a:prstGeom>
          <a:noFill/>
          <a:ln>
            <a:noFill/>
          </a:ln>
        </p:spPr>
        <p:txBody>
          <a:bodyPr lIns="91425" tIns="45700" rIns="91425" bIns="45700" anchor="t" anchorCtr="0">
            <a:spAutoFit/>
          </a:bodyPr>
          <a:lstStyle/>
          <a:p>
            <a:pPr marL="0" marR="0" lvl="0" indent="0" algn="ctr" rtl="0">
              <a:lnSpc>
                <a:spcPct val="100000"/>
              </a:lnSpc>
              <a:spcBef>
                <a:spcPts val="0"/>
              </a:spcBef>
              <a:spcAft>
                <a:spcPts val="0"/>
              </a:spcAft>
              <a:buClr>
                <a:schemeClr val="dk2"/>
              </a:buClr>
              <a:buSzPct val="25000"/>
              <a:buFont typeface="Times New Roman"/>
              <a:buNone/>
            </a:pPr>
            <a:r>
              <a:rPr lang="en">
                <a:solidFill>
                  <a:srgbClr val="CCFFCC"/>
                </a:solidFill>
              </a:rPr>
              <a:t>Memory Representation </a:t>
            </a:r>
            <a:r>
              <a:rPr lang="en" dirty="0">
                <a:solidFill>
                  <a:srgbClr val="CCFFCC"/>
                </a:solidFill>
              </a:rPr>
              <a:t>of Tree</a:t>
            </a:r>
            <a:endParaRPr lang="en" b="0" i="0" u="none" strike="noStrike" cap="none" baseline="0" dirty="0">
              <a:solidFill>
                <a:srgbClr val="CCFFCC"/>
              </a:solidFill>
              <a:latin typeface="Times New Roman"/>
              <a:ea typeface="Times New Roman"/>
              <a:cs typeface="Times New Roman"/>
              <a:sym typeface="Times New Roman"/>
            </a:endParaRPr>
          </a:p>
        </p:txBody>
      </p:sp>
      <p:pic>
        <p:nvPicPr>
          <p:cNvPr id="4" name="Picture 5" descr="lpu.png"/>
          <p:cNvPicPr>
            <a:picLocks noChangeAspect="1"/>
          </p:cNvPicPr>
          <p:nvPr/>
        </p:nvPicPr>
        <p:blipFill>
          <a:blip r:embed="rId3"/>
          <a:srcRect/>
          <a:stretch>
            <a:fillRect/>
          </a:stretch>
        </p:blipFill>
        <p:spPr bwMode="auto">
          <a:xfrm>
            <a:off x="0" y="0"/>
            <a:ext cx="1296471" cy="1287424"/>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1"/>
                                        </p:tgtEl>
                                        <p:attrNameLst>
                                          <p:attrName>style.visibility</p:attrName>
                                        </p:attrNameLst>
                                      </p:cBhvr>
                                      <p:to>
                                        <p:strVal val="visible"/>
                                      </p:to>
                                    </p:set>
                                    <p:anim calcmode="lin" valueType="num">
                                      <p:cBhvr>
                                        <p:cTn id="7" dur="1000" fill="hold"/>
                                        <p:tgtEl>
                                          <p:spTgt spid="51"/>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51"/>
                                        </p:tgtEl>
                                        <p:attrNameLst>
                                          <p:attrName>ppt_y</p:attrName>
                                        </p:attrNameLst>
                                      </p:cBhvr>
                                      <p:tavLst>
                                        <p:tav tm="0">
                                          <p:val>
                                            <p:strVal val="#ppt_y"/>
                                          </p:val>
                                        </p:tav>
                                        <p:tav tm="100000">
                                          <p:val>
                                            <p:strVal val="#ppt_y"/>
                                          </p:val>
                                        </p:tav>
                                      </p:tavLst>
                                    </p:anim>
                                    <p:anim calcmode="lin" valueType="num">
                                      <p:cBhvr>
                                        <p:cTn id="9" dur="1000" fill="hold"/>
                                        <p:tgtEl>
                                          <p:spTgt spid="51"/>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5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066800" y="304800"/>
            <a:ext cx="7772400" cy="615513"/>
          </a:xfrm>
          <a:prstGeom prst="rect">
            <a:avLst/>
          </a:prstGeom>
          <a:noFill/>
          <a:ln>
            <a:noFill/>
          </a:ln>
        </p:spPr>
        <p:txBody>
          <a:bodyPr lIns="91425" tIns="45700" rIns="91425" bIns="45700" anchor="t" anchorCtr="0">
            <a:spAutoFit/>
          </a:bodyPr>
          <a:lstStyle/>
          <a:p>
            <a:pPr lvl="0">
              <a:buClr>
                <a:schemeClr val="dk2"/>
              </a:buClr>
              <a:buSzPct val="25000"/>
            </a:pPr>
            <a:r>
              <a:rPr lang="en" sz="3400" dirty="0">
                <a:solidFill>
                  <a:srgbClr val="99FF66"/>
                </a:solidFill>
              </a:rPr>
              <a:t>Sequential Representation of Binary Tree</a:t>
            </a:r>
            <a:endParaRPr lang="en" sz="4400" b="0" i="0" u="none" strike="noStrike" cap="none" baseline="0" dirty="0">
              <a:solidFill>
                <a:srgbClr val="99FF66"/>
              </a:solidFill>
              <a:latin typeface="Times New Roman"/>
              <a:ea typeface="Times New Roman"/>
              <a:cs typeface="Times New Roman"/>
              <a:sym typeface="Times New Roman"/>
            </a:endParaRPr>
          </a:p>
        </p:txBody>
      </p:sp>
      <p:sp>
        <p:nvSpPr>
          <p:cNvPr id="52" name="Shape 52"/>
          <p:cNvSpPr txBox="1">
            <a:spLocks noGrp="1"/>
          </p:cNvSpPr>
          <p:nvPr>
            <p:ph type="body" idx="1"/>
          </p:nvPr>
        </p:nvSpPr>
        <p:spPr>
          <a:xfrm>
            <a:off x="533400" y="1295400"/>
            <a:ext cx="8458200" cy="3354724"/>
          </a:xfrm>
          <a:prstGeom prst="rect">
            <a:avLst/>
          </a:prstGeom>
          <a:noFill/>
          <a:ln>
            <a:noFill/>
          </a:ln>
        </p:spPr>
        <p:txBody>
          <a:bodyPr wrap="square" lIns="91425" tIns="45700" rIns="91425" bIns="45700" anchor="t" anchorCtr="0">
            <a:spAutoFit/>
          </a:bodyPr>
          <a:lstStyle/>
          <a:p>
            <a:pPr marL="0" marR="0" lvl="0" indent="0" algn="l" rtl="0">
              <a:lnSpc>
                <a:spcPct val="100000"/>
              </a:lnSpc>
              <a:spcBef>
                <a:spcPts val="640"/>
              </a:spcBef>
              <a:spcAft>
                <a:spcPts val="0"/>
              </a:spcAft>
              <a:buClr>
                <a:schemeClr val="dk1"/>
              </a:buClr>
              <a:buSzPct val="98958"/>
              <a:buFont typeface="Arial"/>
              <a:buChar char="•"/>
            </a:pPr>
            <a:r>
              <a:rPr lang="en" sz="3200" b="0" i="0" u="none" strike="noStrike" cap="none" baseline="0" dirty="0">
                <a:solidFill>
                  <a:srgbClr val="FFFFFF"/>
                </a:solidFill>
                <a:latin typeface="Times New Roman"/>
                <a:ea typeface="Times New Roman"/>
                <a:cs typeface="Times New Roman"/>
                <a:sym typeface="Times New Roman"/>
              </a:rPr>
              <a:t> </a:t>
            </a:r>
            <a:r>
              <a:rPr lang="en" sz="2800" b="0" i="0" u="none" strike="noStrike" cap="none" baseline="0" dirty="0">
                <a:solidFill>
                  <a:srgbClr val="FFFFFF"/>
                </a:solidFill>
                <a:latin typeface="Times New Roman"/>
                <a:ea typeface="Times New Roman"/>
                <a:cs typeface="Times New Roman"/>
                <a:sym typeface="Times New Roman"/>
              </a:rPr>
              <a:t>Efficient for</a:t>
            </a:r>
            <a:r>
              <a:rPr lang="en" sz="2800" b="0" i="0" u="none" strike="noStrike" cap="none" dirty="0">
                <a:solidFill>
                  <a:srgbClr val="FFFFFF"/>
                </a:solidFill>
                <a:latin typeface="Times New Roman"/>
                <a:ea typeface="Times New Roman"/>
                <a:cs typeface="Times New Roman"/>
                <a:sym typeface="Times New Roman"/>
              </a:rPr>
              <a:t> the tree T that is complete or nearly complete.</a:t>
            </a:r>
          </a:p>
          <a:p>
            <a:pPr marL="0" marR="0" lvl="0" indent="0" algn="l" rtl="0">
              <a:lnSpc>
                <a:spcPct val="100000"/>
              </a:lnSpc>
              <a:spcBef>
                <a:spcPts val="640"/>
              </a:spcBef>
              <a:spcAft>
                <a:spcPts val="0"/>
              </a:spcAft>
              <a:buClr>
                <a:schemeClr val="dk1"/>
              </a:buClr>
              <a:buSzPct val="98958"/>
              <a:buNone/>
            </a:pPr>
            <a:endParaRPr lang="en" sz="2800" b="0" i="0" u="none" strike="noStrike" cap="none" dirty="0">
              <a:solidFill>
                <a:srgbClr val="FFFFFF"/>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chemeClr val="dk1"/>
              </a:buClr>
              <a:buSzPct val="98958"/>
              <a:buFont typeface="Arial"/>
              <a:buChar char="•"/>
            </a:pPr>
            <a:r>
              <a:rPr lang="en" sz="2800" baseline="0" dirty="0">
                <a:solidFill>
                  <a:srgbClr val="FFFFFF"/>
                </a:solidFill>
              </a:rPr>
              <a:t> Use of only a single linear array TREE</a:t>
            </a:r>
            <a:r>
              <a:rPr lang="en" sz="2800" dirty="0">
                <a:solidFill>
                  <a:srgbClr val="FFFFFF"/>
                </a:solidFill>
              </a:rPr>
              <a:t> such that:</a:t>
            </a:r>
          </a:p>
          <a:p>
            <a:pPr marL="0" marR="0" lvl="0" indent="0" algn="l" rtl="0">
              <a:lnSpc>
                <a:spcPct val="100000"/>
              </a:lnSpc>
              <a:spcBef>
                <a:spcPts val="640"/>
              </a:spcBef>
              <a:spcAft>
                <a:spcPts val="0"/>
              </a:spcAft>
              <a:buClr>
                <a:schemeClr val="dk1"/>
              </a:buClr>
              <a:buSzPct val="98958"/>
              <a:buNone/>
            </a:pPr>
            <a:r>
              <a:rPr lang="en" sz="2400" dirty="0">
                <a:solidFill>
                  <a:srgbClr val="FFFFFF"/>
                </a:solidFill>
              </a:rPr>
              <a:t>      </a:t>
            </a:r>
            <a:r>
              <a:rPr lang="en" sz="2400" baseline="0" dirty="0">
                <a:solidFill>
                  <a:srgbClr val="FFFFFF"/>
                </a:solidFill>
              </a:rPr>
              <a:t>(a) The Root of T is stored in TREE [1].</a:t>
            </a:r>
          </a:p>
          <a:p>
            <a:pPr marL="0" marR="0" lvl="0" indent="0" algn="l" rtl="0">
              <a:lnSpc>
                <a:spcPct val="100000"/>
              </a:lnSpc>
              <a:spcBef>
                <a:spcPts val="640"/>
              </a:spcBef>
              <a:spcAft>
                <a:spcPts val="0"/>
              </a:spcAft>
              <a:buClr>
                <a:schemeClr val="dk1"/>
              </a:buClr>
              <a:buSzPct val="98958"/>
              <a:buNone/>
            </a:pPr>
            <a:r>
              <a:rPr lang="en" sz="2800" dirty="0">
                <a:solidFill>
                  <a:srgbClr val="FFFFFF"/>
                </a:solidFill>
              </a:rPr>
              <a:t>     </a:t>
            </a:r>
            <a:r>
              <a:rPr lang="en" sz="2400" dirty="0">
                <a:solidFill>
                  <a:srgbClr val="FFFFFF"/>
                </a:solidFill>
              </a:rPr>
              <a:t>(b)</a:t>
            </a:r>
            <a:r>
              <a:rPr lang="en" sz="2400" baseline="0" dirty="0">
                <a:solidFill>
                  <a:srgbClr val="FFFFFF"/>
                </a:solidFill>
              </a:rPr>
              <a:t> If a node N occupies Tree</a:t>
            </a:r>
            <a:r>
              <a:rPr lang="en" sz="2400" dirty="0">
                <a:solidFill>
                  <a:srgbClr val="FFFFFF"/>
                </a:solidFill>
              </a:rPr>
              <a:t> [K], then its left child is stored      	in TREE [2*K] and right child is stored in TREE [2*K + 1].</a:t>
            </a:r>
            <a:endParaRPr lang="en" sz="2800" b="0" i="0" u="none" strike="noStrike" cap="none" baseline="0" dirty="0">
              <a:solidFill>
                <a:srgbClr val="FFFFFF"/>
              </a:solidFill>
              <a:sym typeface="Times New Roman"/>
            </a:endParaRPr>
          </a:p>
        </p:txBody>
      </p:sp>
      <p:pic>
        <p:nvPicPr>
          <p:cNvPr id="4" name="Picture 5" descr="lpu.png"/>
          <p:cNvPicPr>
            <a:picLocks noChangeAspect="1"/>
          </p:cNvPicPr>
          <p:nvPr/>
        </p:nvPicPr>
        <p:blipFill>
          <a:blip r:embed="rId3"/>
          <a:srcRect/>
          <a:stretch>
            <a:fillRect/>
          </a:stretch>
        </p:blipFill>
        <p:spPr bwMode="auto">
          <a:xfrm>
            <a:off x="0" y="0"/>
            <a:ext cx="1296471" cy="1287424"/>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wipe(down)">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2">
                                            <p:txEl>
                                              <p:pRg st="2" end="2"/>
                                            </p:txEl>
                                          </p:spTgt>
                                        </p:tgtEl>
                                        <p:attrNameLst>
                                          <p:attrName>style.visibility</p:attrName>
                                        </p:attrNameLst>
                                      </p:cBhvr>
                                      <p:to>
                                        <p:strVal val="visible"/>
                                      </p:to>
                                    </p:set>
                                    <p:animEffect transition="in" filter="wipe(down)">
                                      <p:cBhvr>
                                        <p:cTn id="12" dur="500"/>
                                        <p:tgtEl>
                                          <p:spTgt spid="5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2">
                                            <p:txEl>
                                              <p:pRg st="3" end="3"/>
                                            </p:txEl>
                                          </p:spTgt>
                                        </p:tgtEl>
                                        <p:attrNameLst>
                                          <p:attrName>style.visibility</p:attrName>
                                        </p:attrNameLst>
                                      </p:cBhvr>
                                      <p:to>
                                        <p:strVal val="visible"/>
                                      </p:to>
                                    </p:set>
                                    <p:animEffect transition="in" filter="wipe(down)">
                                      <p:cBhvr>
                                        <p:cTn id="17" dur="500"/>
                                        <p:tgtEl>
                                          <p:spTgt spid="5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2">
                                            <p:txEl>
                                              <p:pRg st="4" end="4"/>
                                            </p:txEl>
                                          </p:spTgt>
                                        </p:tgtEl>
                                        <p:attrNameLst>
                                          <p:attrName>style.visibility</p:attrName>
                                        </p:attrNameLst>
                                      </p:cBhvr>
                                      <p:to>
                                        <p:strVal val="visible"/>
                                      </p:to>
                                    </p:set>
                                    <p:animEffect transition="in" filter="wipe(down)">
                                      <p:cBhvr>
                                        <p:cTn id="22" dur="500"/>
                                        <p:tgtEl>
                                          <p:spTgt spid="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143000"/>
            <a:ext cx="4924425"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337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762000" y="304800"/>
            <a:ext cx="7772400" cy="615513"/>
          </a:xfrm>
          <a:prstGeom prst="rect">
            <a:avLst/>
          </a:prstGeom>
          <a:noFill/>
          <a:ln>
            <a:noFill/>
          </a:ln>
        </p:spPr>
        <p:txBody>
          <a:bodyPr lIns="91425" tIns="45700" rIns="91425" bIns="45700" anchor="t" anchorCtr="0">
            <a:spAutoFit/>
          </a:bodyPr>
          <a:lstStyle/>
          <a:p>
            <a:pPr marL="0" marR="0" lvl="0" indent="0" algn="ctr" rtl="0">
              <a:lnSpc>
                <a:spcPct val="100000"/>
              </a:lnSpc>
              <a:spcBef>
                <a:spcPts val="0"/>
              </a:spcBef>
              <a:spcAft>
                <a:spcPts val="0"/>
              </a:spcAft>
              <a:buClr>
                <a:schemeClr val="dk2"/>
              </a:buClr>
              <a:buSzPct val="25000"/>
              <a:buFont typeface="Times New Roman"/>
              <a:buNone/>
            </a:pPr>
            <a:r>
              <a:rPr lang="en" sz="3400" dirty="0">
                <a:solidFill>
                  <a:srgbClr val="99FF66"/>
                </a:solidFill>
              </a:rPr>
              <a:t>Linked Representation of Binary Tree</a:t>
            </a:r>
            <a:endParaRPr lang="en" sz="3400" b="0" i="0" u="none" strike="noStrike" cap="none" baseline="0" dirty="0">
              <a:solidFill>
                <a:srgbClr val="99FF66"/>
              </a:solidFill>
              <a:latin typeface="Times New Roman"/>
              <a:ea typeface="Times New Roman"/>
              <a:cs typeface="Times New Roman"/>
              <a:sym typeface="Times New Roman"/>
            </a:endParaRPr>
          </a:p>
        </p:txBody>
      </p:sp>
      <p:sp>
        <p:nvSpPr>
          <p:cNvPr id="52" name="Shape 52"/>
          <p:cNvSpPr txBox="1">
            <a:spLocks noGrp="1"/>
          </p:cNvSpPr>
          <p:nvPr>
            <p:ph type="body" idx="1"/>
          </p:nvPr>
        </p:nvSpPr>
        <p:spPr>
          <a:xfrm>
            <a:off x="381000" y="1295400"/>
            <a:ext cx="8610600" cy="3600945"/>
          </a:xfrm>
          <a:prstGeom prst="rect">
            <a:avLst/>
          </a:prstGeom>
          <a:noFill/>
          <a:ln>
            <a:noFill/>
          </a:ln>
        </p:spPr>
        <p:txBody>
          <a:bodyPr wrap="square" lIns="91425" tIns="45700" rIns="91425" bIns="45700" anchor="t" anchorCtr="0">
            <a:spAutoFit/>
          </a:bodyPr>
          <a:lstStyle/>
          <a:p>
            <a:pPr marL="0" marR="0" lvl="0" indent="0" algn="l" rtl="0">
              <a:lnSpc>
                <a:spcPct val="100000"/>
              </a:lnSpc>
              <a:spcBef>
                <a:spcPts val="640"/>
              </a:spcBef>
              <a:spcAft>
                <a:spcPts val="0"/>
              </a:spcAft>
              <a:buClr>
                <a:schemeClr val="dk1"/>
              </a:buClr>
              <a:buSzPct val="98958"/>
              <a:buFont typeface="Arial"/>
              <a:buChar char="•"/>
            </a:pPr>
            <a:r>
              <a:rPr lang="en" sz="2800" b="0" i="0" u="none" strike="noStrike" cap="none" baseline="0" dirty="0">
                <a:solidFill>
                  <a:schemeClr val="dk1"/>
                </a:solidFill>
                <a:latin typeface="Times New Roman"/>
                <a:ea typeface="Times New Roman"/>
                <a:cs typeface="Times New Roman"/>
                <a:sym typeface="Times New Roman"/>
              </a:rPr>
              <a:t> A pointer variable ROOT and</a:t>
            </a:r>
            <a:r>
              <a:rPr lang="en" sz="2800" b="0" i="0" u="none" strike="noStrike" cap="none" dirty="0">
                <a:solidFill>
                  <a:schemeClr val="dk1"/>
                </a:solidFill>
                <a:latin typeface="Times New Roman"/>
                <a:ea typeface="Times New Roman"/>
                <a:cs typeface="Times New Roman"/>
                <a:sym typeface="Times New Roman"/>
              </a:rPr>
              <a:t> t</a:t>
            </a:r>
            <a:r>
              <a:rPr lang="en" sz="2800" dirty="0"/>
              <a:t>hree</a:t>
            </a:r>
            <a:r>
              <a:rPr lang="en" sz="2800" b="0" i="0" u="none" strike="noStrike" cap="none" baseline="0" dirty="0">
                <a:solidFill>
                  <a:schemeClr val="dk1"/>
                </a:solidFill>
                <a:latin typeface="Times New Roman"/>
                <a:ea typeface="Times New Roman"/>
                <a:cs typeface="Times New Roman"/>
                <a:sym typeface="Times New Roman"/>
              </a:rPr>
              <a:t> parallel arrays (INFO, LEFT and RIGHT) are used.</a:t>
            </a:r>
            <a:endParaRPr lang="en" sz="2800" dirty="0"/>
          </a:p>
          <a:p>
            <a:pPr marL="0" marR="0" lvl="0" indent="0" algn="l" rtl="0">
              <a:lnSpc>
                <a:spcPct val="100000"/>
              </a:lnSpc>
              <a:spcBef>
                <a:spcPts val="640"/>
              </a:spcBef>
              <a:spcAft>
                <a:spcPts val="0"/>
              </a:spcAft>
              <a:buClr>
                <a:schemeClr val="dk1"/>
              </a:buClr>
              <a:buSzPct val="98958"/>
              <a:buFont typeface="Arial"/>
              <a:buChar char="•"/>
            </a:pPr>
            <a:r>
              <a:rPr lang="en" sz="2800" dirty="0"/>
              <a:t> Each node N of Tree T corresponds to a location K such that: </a:t>
            </a:r>
            <a:endParaRPr lang="en" sz="2200" dirty="0">
              <a:solidFill>
                <a:srgbClr val="FFFFFF"/>
              </a:solidFill>
              <a:latin typeface="Times New Roman" pitchFamily="18" charset="0"/>
              <a:cs typeface="Times New Roman" pitchFamily="18" charset="0"/>
            </a:endParaRPr>
          </a:p>
          <a:p>
            <a:pPr marL="1257300" lvl="1" indent="-514350">
              <a:spcBef>
                <a:spcPts val="640"/>
              </a:spcBef>
              <a:buClr>
                <a:schemeClr val="dk1"/>
              </a:buClr>
              <a:buSzPct val="98958"/>
              <a:buAutoNum type="arabicParenBoth"/>
            </a:pPr>
            <a:r>
              <a:rPr lang="en" sz="2400" b="0" i="0" u="none" strike="noStrike" cap="none" baseline="0" dirty="0">
                <a:solidFill>
                  <a:srgbClr val="FFFF53"/>
                </a:solidFill>
                <a:latin typeface="Times New Roman" pitchFamily="18" charset="0"/>
                <a:ea typeface="Times New Roman"/>
                <a:cs typeface="Times New Roman" pitchFamily="18" charset="0"/>
                <a:sym typeface="Times New Roman"/>
              </a:rPr>
              <a:t>INFO[K] contains</a:t>
            </a:r>
            <a:r>
              <a:rPr lang="en" sz="2400" b="0" i="0" u="none" strike="noStrike" cap="none" dirty="0">
                <a:solidFill>
                  <a:srgbClr val="FFFF53"/>
                </a:solidFill>
                <a:latin typeface="Times New Roman" pitchFamily="18" charset="0"/>
                <a:ea typeface="Times New Roman"/>
                <a:cs typeface="Times New Roman" pitchFamily="18" charset="0"/>
                <a:sym typeface="Times New Roman"/>
              </a:rPr>
              <a:t> the data at the node N.</a:t>
            </a:r>
          </a:p>
          <a:p>
            <a:pPr marL="1257300" lvl="1" indent="-514350">
              <a:spcBef>
                <a:spcPts val="640"/>
              </a:spcBef>
              <a:buClr>
                <a:schemeClr val="dk1"/>
              </a:buClr>
              <a:buSzPct val="98958"/>
              <a:buAutoNum type="arabicParenBoth"/>
            </a:pPr>
            <a:r>
              <a:rPr lang="en" sz="2400" baseline="0" dirty="0">
                <a:solidFill>
                  <a:srgbClr val="FFFF53"/>
                </a:solidFill>
                <a:latin typeface="Times New Roman" pitchFamily="18" charset="0"/>
                <a:ea typeface="Times New Roman"/>
                <a:cs typeface="Times New Roman" pitchFamily="18" charset="0"/>
                <a:sym typeface="Times New Roman"/>
              </a:rPr>
              <a:t>LEFT [K] contains the location of the left child of node N.</a:t>
            </a:r>
          </a:p>
          <a:p>
            <a:pPr marL="1257300" lvl="1" indent="-514350">
              <a:spcBef>
                <a:spcPts val="640"/>
              </a:spcBef>
              <a:buClr>
                <a:schemeClr val="dk1"/>
              </a:buClr>
              <a:buSzPct val="98958"/>
              <a:buAutoNum type="arabicParenBoth"/>
            </a:pPr>
            <a:r>
              <a:rPr lang="en" sz="2400" b="0" i="0" u="none" strike="noStrike" cap="none" dirty="0">
                <a:solidFill>
                  <a:srgbClr val="FFFF53"/>
                </a:solidFill>
                <a:latin typeface="Times New Roman" pitchFamily="18" charset="0"/>
                <a:ea typeface="Times New Roman"/>
                <a:cs typeface="Times New Roman" pitchFamily="18" charset="0"/>
                <a:sym typeface="Times New Roman"/>
              </a:rPr>
              <a:t>RIGHT[K] contains the location of the right child of node N.</a:t>
            </a:r>
            <a:endParaRPr lang="en" sz="2400" dirty="0">
              <a:solidFill>
                <a:srgbClr val="FFFF53"/>
              </a:solidFill>
              <a:latin typeface="Times New Roman" pitchFamily="18" charset="0"/>
              <a:ea typeface="Times New Roman"/>
              <a:cs typeface="Times New Roman" pitchFamily="18" charset="0"/>
              <a:sym typeface="Times New Roman"/>
            </a:endParaRPr>
          </a:p>
        </p:txBody>
      </p:sp>
      <p:pic>
        <p:nvPicPr>
          <p:cNvPr id="4" name="Picture 5" descr="lpu.png"/>
          <p:cNvPicPr>
            <a:picLocks noChangeAspect="1"/>
          </p:cNvPicPr>
          <p:nvPr/>
        </p:nvPicPr>
        <p:blipFill>
          <a:blip r:embed="rId3"/>
          <a:srcRect/>
          <a:stretch>
            <a:fillRect/>
          </a:stretch>
        </p:blipFill>
        <p:spPr bwMode="auto">
          <a:xfrm>
            <a:off x="0" y="0"/>
            <a:ext cx="1296471" cy="1287424"/>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wipe(down)">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2">
                                            <p:txEl>
                                              <p:pRg st="1" end="1"/>
                                            </p:txEl>
                                          </p:spTgt>
                                        </p:tgtEl>
                                        <p:attrNameLst>
                                          <p:attrName>style.visibility</p:attrName>
                                        </p:attrNameLst>
                                      </p:cBhvr>
                                      <p:to>
                                        <p:strVal val="visible"/>
                                      </p:to>
                                    </p:set>
                                    <p:animEffect transition="in" filter="wipe(down)">
                                      <p:cBhvr>
                                        <p:cTn id="12" dur="500"/>
                                        <p:tgtEl>
                                          <p:spTgt spid="52">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2">
                                            <p:txEl>
                                              <p:pRg st="2" end="2"/>
                                            </p:txEl>
                                          </p:spTgt>
                                        </p:tgtEl>
                                        <p:attrNameLst>
                                          <p:attrName>style.visibility</p:attrName>
                                        </p:attrNameLst>
                                      </p:cBhvr>
                                      <p:to>
                                        <p:strVal val="visible"/>
                                      </p:to>
                                    </p:set>
                                    <p:animEffect transition="in" filter="wipe(down)">
                                      <p:cBhvr>
                                        <p:cTn id="15" dur="500"/>
                                        <p:tgtEl>
                                          <p:spTgt spid="52">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2">
                                            <p:txEl>
                                              <p:pRg st="3" end="3"/>
                                            </p:txEl>
                                          </p:spTgt>
                                        </p:tgtEl>
                                        <p:attrNameLst>
                                          <p:attrName>style.visibility</p:attrName>
                                        </p:attrNameLst>
                                      </p:cBhvr>
                                      <p:to>
                                        <p:strVal val="visible"/>
                                      </p:to>
                                    </p:set>
                                    <p:animEffect transition="in" filter="wipe(down)">
                                      <p:cBhvr>
                                        <p:cTn id="18" dur="500"/>
                                        <p:tgtEl>
                                          <p:spTgt spid="52">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2">
                                            <p:txEl>
                                              <p:pRg st="4" end="4"/>
                                            </p:txEl>
                                          </p:spTgt>
                                        </p:tgtEl>
                                        <p:attrNameLst>
                                          <p:attrName>style.visibility</p:attrName>
                                        </p:attrNameLst>
                                      </p:cBhvr>
                                      <p:to>
                                        <p:strVal val="visible"/>
                                      </p:to>
                                    </p:set>
                                    <p:animEffect transition="in" filter="wipe(down)">
                                      <p:cBhvr>
                                        <p:cTn id="21" dur="500"/>
                                        <p:tgtEl>
                                          <p:spTgt spid="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2" name="Shape 52"/>
          <p:cNvSpPr txBox="1">
            <a:spLocks noGrp="1"/>
          </p:cNvSpPr>
          <p:nvPr>
            <p:ph type="body" idx="1"/>
          </p:nvPr>
        </p:nvSpPr>
        <p:spPr>
          <a:xfrm>
            <a:off x="1296471" y="152400"/>
            <a:ext cx="7542729" cy="1969730"/>
          </a:xfrm>
          <a:prstGeom prst="rect">
            <a:avLst/>
          </a:prstGeom>
          <a:noFill/>
          <a:ln>
            <a:noFill/>
          </a:ln>
        </p:spPr>
        <p:txBody>
          <a:bodyPr wrap="square" lIns="91425" tIns="45700" rIns="91425" bIns="45700" anchor="t" anchorCtr="0">
            <a:spAutoFit/>
          </a:bodyPr>
          <a:lstStyle/>
          <a:p>
            <a:pPr indent="0">
              <a:buSzPct val="98958"/>
            </a:pPr>
            <a:r>
              <a:rPr lang="en" sz="2800" dirty="0"/>
              <a:t> If any subtree is empty then corresponding pointer will contain the NULL value. </a:t>
            </a:r>
          </a:p>
          <a:p>
            <a:pPr indent="0">
              <a:buSzPct val="98958"/>
            </a:pPr>
            <a:r>
              <a:rPr lang="en" sz="2800" dirty="0" smtClean="0"/>
              <a:t> </a:t>
            </a:r>
            <a:r>
              <a:rPr lang="en" sz="2800" dirty="0"/>
              <a:t>I</a:t>
            </a:r>
            <a:r>
              <a:rPr lang="en-US" sz="2800" dirty="0"/>
              <a:t>f Tree is empty then Root will contain NULL.</a:t>
            </a:r>
          </a:p>
          <a:p>
            <a:pPr indent="0">
              <a:buSzPct val="98958"/>
            </a:pPr>
            <a:r>
              <a:rPr lang="en-US" sz="2800" dirty="0" smtClean="0"/>
              <a:t> </a:t>
            </a:r>
            <a:r>
              <a:rPr lang="en-US" sz="2800" dirty="0"/>
              <a:t>An entire record may be stored at the node N.</a:t>
            </a:r>
            <a:endParaRPr lang="en" sz="2800" dirty="0"/>
          </a:p>
        </p:txBody>
      </p:sp>
      <p:pic>
        <p:nvPicPr>
          <p:cNvPr id="4" name="Picture 5" descr="lpu.png"/>
          <p:cNvPicPr>
            <a:picLocks noChangeAspect="1"/>
          </p:cNvPicPr>
          <p:nvPr/>
        </p:nvPicPr>
        <p:blipFill>
          <a:blip r:embed="rId3"/>
          <a:srcRect/>
          <a:stretch>
            <a:fillRect/>
          </a:stretch>
        </p:blipFill>
        <p:spPr bwMode="auto">
          <a:xfrm>
            <a:off x="0" y="0"/>
            <a:ext cx="1296471" cy="1287424"/>
          </a:xfrm>
          <a:prstGeom prst="rect">
            <a:avLst/>
          </a:prstGeom>
          <a:noFill/>
          <a:ln w="9525">
            <a:noFill/>
            <a:miter lim="800000"/>
            <a:headEnd/>
            <a:tailEnd/>
          </a:ln>
        </p:spPr>
      </p:pic>
      <p:sp>
        <p:nvSpPr>
          <p:cNvPr id="5" name="Rectangle 2"/>
          <p:cNvSpPr>
            <a:spLocks noChangeArrowheads="1"/>
          </p:cNvSpPr>
          <p:nvPr/>
        </p:nvSpPr>
        <p:spPr bwMode="auto">
          <a:xfrm>
            <a:off x="228600" y="2286000"/>
            <a:ext cx="3562350" cy="196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p>
            <a:pPr marL="342900" indent="-325438">
              <a:spcBef>
                <a:spcPts val="450"/>
              </a:spcBef>
              <a:buClrTx/>
              <a:buFontTx/>
              <a:buNone/>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2000" b="1" dirty="0" smtClean="0">
                <a:solidFill>
                  <a:srgbClr val="FFFFFF"/>
                </a:solidFill>
                <a:latin typeface="Courier New" pitchFamily="49" charset="0"/>
                <a:ea typeface="PMingLiU" pitchFamily="16" charset="-120"/>
              </a:rPr>
              <a:t>class node </a:t>
            </a:r>
          </a:p>
          <a:p>
            <a:pPr marL="342900" indent="-325438">
              <a:spcBef>
                <a:spcPts val="450"/>
              </a:spcBef>
              <a:buClrTx/>
              <a:buFontTx/>
              <a:buNone/>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2000" b="1" dirty="0" smtClean="0">
                <a:solidFill>
                  <a:srgbClr val="FFFFFF"/>
                </a:solidFill>
                <a:latin typeface="Courier New" pitchFamily="49" charset="0"/>
                <a:ea typeface="PMingLiU" pitchFamily="16" charset="-120"/>
              </a:rPr>
              <a:t>{</a:t>
            </a:r>
            <a:endParaRPr lang="en-US" sz="2000" b="1" dirty="0">
              <a:solidFill>
                <a:srgbClr val="FFFFFF"/>
              </a:solidFill>
              <a:latin typeface="Courier New" pitchFamily="49" charset="0"/>
              <a:ea typeface="PMingLiU" pitchFamily="16" charset="-120"/>
            </a:endParaRPr>
          </a:p>
          <a:p>
            <a:pPr marL="342900" indent="-325438">
              <a:spcBef>
                <a:spcPts val="450"/>
              </a:spcBef>
              <a:buClrTx/>
              <a:buFontTx/>
              <a:buNone/>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2000" b="1" dirty="0" smtClean="0">
                <a:solidFill>
                  <a:srgbClr val="FFFFFF"/>
                </a:solidFill>
                <a:latin typeface="Courier New" pitchFamily="49" charset="0"/>
                <a:ea typeface="PMingLiU" pitchFamily="16" charset="-120"/>
              </a:rPr>
              <a:t>	 node </a:t>
            </a:r>
            <a:r>
              <a:rPr lang="en-US" sz="2000" b="1" smtClean="0">
                <a:solidFill>
                  <a:srgbClr val="FFFFFF"/>
                </a:solidFill>
                <a:latin typeface="Courier New" pitchFamily="49" charset="0"/>
                <a:ea typeface="PMingLiU" pitchFamily="16" charset="-120"/>
              </a:rPr>
              <a:t>*</a:t>
            </a:r>
            <a:r>
              <a:rPr lang="en-US" sz="2000" b="1" smtClean="0">
                <a:solidFill>
                  <a:srgbClr val="FFFFFF"/>
                </a:solidFill>
                <a:latin typeface="Courier New" pitchFamily="49" charset="0"/>
                <a:ea typeface="PMingLiU" pitchFamily="16" charset="-120"/>
              </a:rPr>
              <a:t>left;</a:t>
            </a:r>
            <a:endParaRPr lang="en-US" sz="2000" b="1" dirty="0" smtClean="0">
              <a:solidFill>
                <a:srgbClr val="FFFFFF"/>
              </a:solidFill>
              <a:latin typeface="Courier New" pitchFamily="49" charset="0"/>
              <a:ea typeface="PMingLiU" pitchFamily="16" charset="-120"/>
            </a:endParaRPr>
          </a:p>
          <a:p>
            <a:pPr marL="342900" indent="-325438">
              <a:spcBef>
                <a:spcPts val="450"/>
              </a:spcBef>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2000" b="1" dirty="0">
                <a:solidFill>
                  <a:srgbClr val="FFFFFF"/>
                </a:solidFill>
                <a:latin typeface="Courier New" pitchFamily="49" charset="0"/>
                <a:ea typeface="PMingLiU" pitchFamily="16" charset="-120"/>
              </a:rPr>
              <a:t>	 int data;</a:t>
            </a:r>
          </a:p>
          <a:p>
            <a:pPr marL="342900" indent="-325438">
              <a:spcBef>
                <a:spcPts val="450"/>
              </a:spcBef>
              <a:buClrTx/>
              <a:buFontTx/>
              <a:buNone/>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2000" b="1" dirty="0" smtClean="0">
                <a:solidFill>
                  <a:srgbClr val="FFFFFF"/>
                </a:solidFill>
                <a:latin typeface="Courier New" pitchFamily="49" charset="0"/>
                <a:ea typeface="PMingLiU" pitchFamily="16" charset="-120"/>
              </a:rPr>
              <a:t>	 node*right</a:t>
            </a:r>
            <a:r>
              <a:rPr lang="en-US" sz="2000" b="1" dirty="0">
                <a:solidFill>
                  <a:srgbClr val="FFFFFF"/>
                </a:solidFill>
                <a:latin typeface="Courier New" pitchFamily="49" charset="0"/>
                <a:ea typeface="PMingLiU" pitchFamily="16" charset="-120"/>
              </a:rPr>
              <a:t>;</a:t>
            </a:r>
          </a:p>
          <a:p>
            <a:pPr marL="342900" indent="-325438">
              <a:spcBef>
                <a:spcPts val="450"/>
              </a:spcBef>
              <a:buClrTx/>
              <a:buFontTx/>
              <a:buNone/>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2000" b="1" dirty="0">
                <a:solidFill>
                  <a:srgbClr val="FFFFFF"/>
                </a:solidFill>
                <a:latin typeface="Courier New" pitchFamily="49" charset="0"/>
                <a:ea typeface="PMingLiU" pitchFamily="16" charset="-120"/>
              </a:rPr>
              <a:t>};</a:t>
            </a:r>
          </a:p>
          <a:p>
            <a:pPr marL="342900" indent="-325438">
              <a:spcBef>
                <a:spcPts val="450"/>
              </a:spcBef>
              <a:buClrTx/>
              <a:buFontTx/>
              <a:buNone/>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endParaRPr lang="en-US" sz="2000" b="1" dirty="0">
              <a:solidFill>
                <a:srgbClr val="FFFFFF"/>
              </a:solidFill>
              <a:latin typeface="Courier New" pitchFamily="49" charset="0"/>
              <a:ea typeface="PMingLiU" pitchFamily="16" charset="-120"/>
            </a:endParaRPr>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475434"/>
            <a:ext cx="3866615" cy="1258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249738"/>
            <a:ext cx="224790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wipe(down)">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2">
                                            <p:txEl>
                                              <p:pRg st="1" end="1"/>
                                            </p:txEl>
                                          </p:spTgt>
                                        </p:tgtEl>
                                        <p:attrNameLst>
                                          <p:attrName>style.visibility</p:attrName>
                                        </p:attrNameLst>
                                      </p:cBhvr>
                                      <p:to>
                                        <p:strVal val="visible"/>
                                      </p:to>
                                    </p:set>
                                    <p:animEffect transition="in" filter="wipe(down)">
                                      <p:cBhvr>
                                        <p:cTn id="12" dur="500"/>
                                        <p:tgtEl>
                                          <p:spTgt spid="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2">
                                            <p:txEl>
                                              <p:pRg st="2" end="2"/>
                                            </p:txEl>
                                          </p:spTgt>
                                        </p:tgtEl>
                                        <p:attrNameLst>
                                          <p:attrName>style.visibility</p:attrName>
                                        </p:attrNameLst>
                                      </p:cBhvr>
                                      <p:to>
                                        <p:strVal val="visible"/>
                                      </p:to>
                                    </p:set>
                                    <p:animEffect transition="in" filter="wipe(down)">
                                      <p:cBhvr>
                                        <p:cTn id="17" dur="500"/>
                                        <p:tgtEl>
                                          <p:spTgt spid="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4000" b="0" dirty="0">
                <a:solidFill>
                  <a:srgbClr val="92D050"/>
                </a:solidFill>
                <a:effectLst/>
                <a:latin typeface="Times New Roman" pitchFamily="18" charset="0"/>
                <a:cs typeface="Times New Roman" pitchFamily="18" charset="0"/>
              </a:rPr>
              <a:t>Linked Representation</a:t>
            </a:r>
          </a:p>
        </p:txBody>
      </p:sp>
      <p:sp>
        <p:nvSpPr>
          <p:cNvPr id="2" name="Content Placeholder 1"/>
          <p:cNvSpPr>
            <a:spLocks noGrp="1"/>
          </p:cNvSpPr>
          <p:nvPr>
            <p:ph idx="1"/>
          </p:nvPr>
        </p:nvSpPr>
        <p:spPr>
          <a:xfrm>
            <a:off x="838200" y="838200"/>
            <a:ext cx="8382000" cy="5334000"/>
          </a:xfrm>
        </p:spPr>
        <p:txBody>
          <a:bodyPr>
            <a:normAutofit/>
          </a:bodyPr>
          <a:lstStyle/>
          <a:p>
            <a:pPr>
              <a:buNone/>
            </a:pPr>
            <a:r>
              <a:rPr lang="en-US" sz="2600" dirty="0">
                <a:solidFill>
                  <a:srgbClr val="002060"/>
                </a:solidFill>
                <a:latin typeface="Times New Roman" pitchFamily="18" charset="0"/>
                <a:cs typeface="Times New Roman" pitchFamily="18" charset="0"/>
              </a:rPr>
              <a:t>	</a:t>
            </a:r>
            <a:r>
              <a:rPr lang="en-US" sz="2600" dirty="0">
                <a:solidFill>
                  <a:srgbClr val="FFFF53"/>
                </a:solidFill>
                <a:latin typeface="Times New Roman" pitchFamily="18" charset="0"/>
                <a:cs typeface="Times New Roman" pitchFamily="18" charset="0"/>
              </a:rPr>
              <a:t>				      </a:t>
            </a:r>
          </a:p>
          <a:p>
            <a:pPr>
              <a:buNone/>
            </a:pPr>
            <a:r>
              <a:rPr lang="en-US" sz="2600" dirty="0">
                <a:solidFill>
                  <a:srgbClr val="FFFF53"/>
                </a:solidFill>
                <a:latin typeface="Times New Roman" pitchFamily="18" charset="0"/>
                <a:cs typeface="Times New Roman" pitchFamily="18" charset="0"/>
              </a:rPr>
              <a:t>					   </a:t>
            </a:r>
          </a:p>
          <a:p>
            <a:pPr>
              <a:buNone/>
            </a:pPr>
            <a:r>
              <a:rPr lang="en-US" sz="2600" dirty="0">
                <a:solidFill>
                  <a:srgbClr val="FFFF53"/>
                </a:solidFill>
                <a:latin typeface="Times New Roman" pitchFamily="18" charset="0"/>
                <a:cs typeface="Times New Roman" pitchFamily="18" charset="0"/>
              </a:rPr>
              <a:t>			</a:t>
            </a:r>
            <a:r>
              <a:rPr lang="en-US" sz="2600">
                <a:solidFill>
                  <a:srgbClr val="FFFF53"/>
                </a:solidFill>
                <a:latin typeface="Times New Roman" pitchFamily="18" charset="0"/>
                <a:cs typeface="Times New Roman" pitchFamily="18" charset="0"/>
              </a:rPr>
              <a:t>	</a:t>
            </a:r>
            <a:r>
              <a:rPr lang="en-US" sz="2600" smtClean="0">
                <a:solidFill>
                  <a:srgbClr val="FFFF53"/>
                </a:solidFill>
                <a:latin typeface="Times New Roman" pitchFamily="18" charset="0"/>
                <a:cs typeface="Times New Roman" pitchFamily="18" charset="0"/>
              </a:rPr>
              <a:t>    INFO         LEFT</a:t>
            </a:r>
            <a:r>
              <a:rPr lang="en-US" sz="2200" dirty="0">
                <a:solidFill>
                  <a:srgbClr val="FFFF53"/>
                </a:solidFill>
                <a:latin typeface="Times New Roman" pitchFamily="18" charset="0"/>
                <a:cs typeface="Times New Roman" pitchFamily="18" charset="0"/>
              </a:rPr>
              <a:t>	</a:t>
            </a:r>
            <a:r>
              <a:rPr lang="en-US" sz="2200" smtClean="0">
                <a:solidFill>
                  <a:srgbClr val="FFFF53"/>
                </a:solidFill>
                <a:latin typeface="Times New Roman" pitchFamily="18" charset="0"/>
                <a:cs typeface="Times New Roman" pitchFamily="18" charset="0"/>
              </a:rPr>
              <a:t>     </a:t>
            </a:r>
            <a:r>
              <a:rPr lang="en-US" sz="2200" dirty="0" smtClean="0">
                <a:solidFill>
                  <a:srgbClr val="FFFF53"/>
                </a:solidFill>
                <a:latin typeface="Times New Roman" pitchFamily="18" charset="0"/>
                <a:cs typeface="Times New Roman" pitchFamily="18" charset="0"/>
              </a:rPr>
              <a:t>RIGHT                                  </a:t>
            </a:r>
            <a:r>
              <a:rPr lang="en-US" sz="2600" dirty="0" smtClean="0">
                <a:solidFill>
                  <a:srgbClr val="FFFF53"/>
                </a:solidFill>
                <a:latin typeface="Times New Roman" pitchFamily="18" charset="0"/>
                <a:cs typeface="Times New Roman" pitchFamily="18" charset="0"/>
              </a:rPr>
              <a:t>            </a:t>
            </a:r>
            <a:r>
              <a:rPr lang="en-US" sz="2600" dirty="0">
                <a:solidFill>
                  <a:srgbClr val="FFFF53"/>
                </a:solidFill>
                <a:latin typeface="Times New Roman" pitchFamily="18" charset="0"/>
                <a:cs typeface="Times New Roman" pitchFamily="18" charset="0"/>
              </a:rPr>
              <a:t>	        ROOT</a:t>
            </a:r>
            <a:r>
              <a:rPr lang="en-US" sz="2200" dirty="0">
                <a:solidFill>
                  <a:srgbClr val="FFFF53"/>
                </a:solidFill>
                <a:latin typeface="Times New Roman" pitchFamily="18" charset="0"/>
                <a:cs typeface="Times New Roman" pitchFamily="18" charset="0"/>
              </a:rPr>
              <a:t>			</a:t>
            </a:r>
          </a:p>
          <a:p>
            <a:pPr>
              <a:buNone/>
            </a:pPr>
            <a:endParaRPr lang="en-US" sz="2200" dirty="0">
              <a:solidFill>
                <a:srgbClr val="FFFF53"/>
              </a:solidFill>
              <a:latin typeface="Times New Roman" pitchFamily="18" charset="0"/>
              <a:cs typeface="Times New Roman" pitchFamily="18" charset="0"/>
            </a:endParaRPr>
          </a:p>
          <a:p>
            <a:pPr>
              <a:buNone/>
            </a:pPr>
            <a:endParaRPr lang="en-US" sz="2200" dirty="0">
              <a:solidFill>
                <a:srgbClr val="FFFF53"/>
              </a:solidFill>
              <a:latin typeface="Times New Roman" pitchFamily="18" charset="0"/>
              <a:cs typeface="Times New Roman" pitchFamily="18" charset="0"/>
            </a:endParaRPr>
          </a:p>
          <a:p>
            <a:pPr>
              <a:buNone/>
            </a:pPr>
            <a:r>
              <a:rPr lang="en-US" sz="2200" dirty="0">
                <a:solidFill>
                  <a:srgbClr val="FFFF53"/>
                </a:solidFill>
                <a:latin typeface="Times New Roman" pitchFamily="18" charset="0"/>
                <a:cs typeface="Times New Roman" pitchFamily="18" charset="0"/>
              </a:rPr>
              <a:t>	           AVAIL</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graphicFrame>
        <p:nvGraphicFramePr>
          <p:cNvPr id="7" name="Table 6"/>
          <p:cNvGraphicFramePr>
            <a:graphicFrameLocks noGrp="1"/>
          </p:cNvGraphicFramePr>
          <p:nvPr/>
        </p:nvGraphicFramePr>
        <p:xfrm>
          <a:off x="5029200" y="2463800"/>
          <a:ext cx="1295400" cy="3708400"/>
        </p:xfrm>
        <a:graphic>
          <a:graphicData uri="http://schemas.openxmlformats.org/drawingml/2006/table">
            <a:tbl>
              <a:tblPr firstRow="1" bandRow="1">
                <a:tableStyleId>{5940675A-B579-460E-94D1-54222C63F5DA}</a:tableStyleId>
              </a:tblPr>
              <a:tblGrid>
                <a:gridCol w="1295400">
                  <a:extLst>
                    <a:ext uri="{9D8B030D-6E8A-4147-A177-3AD203B41FA5}">
                      <a16:colId xmlns="" xmlns:a16="http://schemas.microsoft.com/office/drawing/2014/main" val="20000"/>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rgbClr val="7030A0"/>
                        </a:solidFill>
                        <a:latin typeface="Times New Roman" pitchFamily="18" charset="0"/>
                        <a:cs typeface="Times New Roman" pitchFamily="18" charset="0"/>
                      </a:endParaRPr>
                    </a:p>
                  </a:txBody>
                  <a:tcPr/>
                </a:tc>
                <a:extLst>
                  <a:ext uri="{0D108BD9-81ED-4DB2-BD59-A6C34878D82A}">
                    <a16:rowId xmlns="" xmlns:a16="http://schemas.microsoft.com/office/drawing/2014/main" val="10000"/>
                  </a:ext>
                </a:extLst>
              </a:tr>
              <a:tr h="370840">
                <a:tc>
                  <a:txBody>
                    <a:bodyPr/>
                    <a:lstStyle/>
                    <a:p>
                      <a:pPr algn="ctr"/>
                      <a:r>
                        <a:rPr lang="en-US" sz="1800" dirty="0">
                          <a:solidFill>
                            <a:srgbClr val="FFFFFF"/>
                          </a:solidFill>
                          <a:latin typeface="Times New Roman" pitchFamily="18" charset="0"/>
                          <a:cs typeface="Times New Roman" pitchFamily="18" charset="0"/>
                        </a:rPr>
                        <a:t>A</a:t>
                      </a:r>
                    </a:p>
                  </a:txBody>
                  <a:tcPr/>
                </a:tc>
                <a:extLst>
                  <a:ext uri="{0D108BD9-81ED-4DB2-BD59-A6C34878D82A}">
                    <a16:rowId xmlns="" xmlns:a16="http://schemas.microsoft.com/office/drawing/2014/main" val="10001"/>
                  </a:ext>
                </a:extLst>
              </a:tr>
              <a:tr h="370840">
                <a:tc>
                  <a:txBody>
                    <a:bodyPr/>
                    <a:lstStyle/>
                    <a:p>
                      <a:pPr algn="ctr"/>
                      <a:r>
                        <a:rPr lang="en-US" sz="1800" dirty="0">
                          <a:solidFill>
                            <a:srgbClr val="FFFFFF"/>
                          </a:solidFill>
                          <a:latin typeface="Times New Roman" pitchFamily="18" charset="0"/>
                          <a:cs typeface="Times New Roman" pitchFamily="18" charset="0"/>
                        </a:rPr>
                        <a:t>E</a:t>
                      </a:r>
                    </a:p>
                  </a:txBody>
                  <a:tcPr/>
                </a:tc>
                <a:extLst>
                  <a:ext uri="{0D108BD9-81ED-4DB2-BD59-A6C34878D82A}">
                    <a16:rowId xmlns="" xmlns:a16="http://schemas.microsoft.com/office/drawing/2014/main" val="10002"/>
                  </a:ext>
                </a:extLst>
              </a:tr>
              <a:tr h="370840">
                <a:tc>
                  <a:txBody>
                    <a:bodyPr/>
                    <a:lstStyle/>
                    <a:p>
                      <a:pPr algn="ctr"/>
                      <a:r>
                        <a:rPr lang="en-US" sz="1800" dirty="0">
                          <a:solidFill>
                            <a:srgbClr val="FFFFFF"/>
                          </a:solidFill>
                          <a:latin typeface="Times New Roman" pitchFamily="18" charset="0"/>
                          <a:cs typeface="Times New Roman" pitchFamily="18" charset="0"/>
                        </a:rPr>
                        <a:t>C</a:t>
                      </a:r>
                    </a:p>
                  </a:txBody>
                  <a:tcPr/>
                </a:tc>
                <a:extLst>
                  <a:ext uri="{0D108BD9-81ED-4DB2-BD59-A6C34878D82A}">
                    <a16:rowId xmlns="" xmlns:a16="http://schemas.microsoft.com/office/drawing/2014/main" val="10003"/>
                  </a:ext>
                </a:extLst>
              </a:tr>
              <a:tr h="370840">
                <a:tc>
                  <a:txBody>
                    <a:bodyPr/>
                    <a:lstStyle/>
                    <a:p>
                      <a:pPr marL="0" algn="ctr" defTabSz="914400" rtl="0" eaLnBrk="1" latinLnBrk="0" hangingPunct="1"/>
                      <a:endParaRPr lang="en-US" sz="1800" kern="1200" dirty="0">
                        <a:solidFill>
                          <a:srgbClr val="FFFFFF"/>
                        </a:solidFill>
                        <a:latin typeface="Times New Roman" pitchFamily="18" charset="0"/>
                        <a:ea typeface="+mn-ea"/>
                        <a:cs typeface="Times New Roman" pitchFamily="18" charset="0"/>
                      </a:endParaRPr>
                    </a:p>
                  </a:txBody>
                  <a:tcPr/>
                </a:tc>
                <a:extLst>
                  <a:ext uri="{0D108BD9-81ED-4DB2-BD59-A6C34878D82A}">
                    <a16:rowId xmlns="" xmlns:a16="http://schemas.microsoft.com/office/drawing/2014/main" val="10004"/>
                  </a:ext>
                </a:extLst>
              </a:tr>
              <a:tr h="370840">
                <a:tc>
                  <a:txBody>
                    <a:bodyPr/>
                    <a:lstStyle/>
                    <a:p>
                      <a:pPr algn="ctr"/>
                      <a:r>
                        <a:rPr lang="en-US" sz="1800" dirty="0">
                          <a:solidFill>
                            <a:srgbClr val="FFFFFF"/>
                          </a:solidFill>
                          <a:latin typeface="Times New Roman" pitchFamily="18" charset="0"/>
                          <a:cs typeface="Times New Roman" pitchFamily="18" charset="0"/>
                        </a:rPr>
                        <a:t>B</a:t>
                      </a:r>
                    </a:p>
                  </a:txBody>
                  <a:tcPr/>
                </a:tc>
                <a:extLst>
                  <a:ext uri="{0D108BD9-81ED-4DB2-BD59-A6C34878D82A}">
                    <a16:rowId xmlns="" xmlns:a16="http://schemas.microsoft.com/office/drawing/2014/main" val="10005"/>
                  </a:ext>
                </a:extLst>
              </a:tr>
              <a:tr h="370840">
                <a:tc>
                  <a:txBody>
                    <a:bodyPr/>
                    <a:lstStyle/>
                    <a:p>
                      <a:pPr algn="ctr"/>
                      <a:r>
                        <a:rPr lang="en-US" sz="1800" dirty="0">
                          <a:solidFill>
                            <a:srgbClr val="FFFFFF"/>
                          </a:solidFill>
                          <a:latin typeface="Times New Roman" pitchFamily="18" charset="0"/>
                          <a:cs typeface="Times New Roman" pitchFamily="18" charset="0"/>
                        </a:rPr>
                        <a:t>D</a:t>
                      </a:r>
                    </a:p>
                  </a:txBody>
                  <a:tcPr/>
                </a:tc>
                <a:extLst>
                  <a:ext uri="{0D108BD9-81ED-4DB2-BD59-A6C34878D82A}">
                    <a16:rowId xmlns=""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rgbClr val="FFFFFF"/>
                        </a:solidFill>
                        <a:latin typeface="Times New Roman" pitchFamily="18" charset="0"/>
                        <a:cs typeface="Times New Roman" pitchFamily="18" charset="0"/>
                      </a:endParaRPr>
                    </a:p>
                  </a:txBody>
                  <a:tcPr/>
                </a:tc>
                <a:extLst>
                  <a:ext uri="{0D108BD9-81ED-4DB2-BD59-A6C34878D82A}">
                    <a16:rowId xmlns="" xmlns:a16="http://schemas.microsoft.com/office/drawing/2014/main" val="10007"/>
                  </a:ext>
                </a:extLst>
              </a:tr>
              <a:tr h="370840">
                <a:tc>
                  <a:txBody>
                    <a:bodyPr/>
                    <a:lstStyle/>
                    <a:p>
                      <a:pPr algn="ctr"/>
                      <a:r>
                        <a:rPr lang="en-US" sz="1800" dirty="0">
                          <a:solidFill>
                            <a:srgbClr val="FFFFFF"/>
                          </a:solidFill>
                          <a:latin typeface="Times New Roman" pitchFamily="18" charset="0"/>
                          <a:cs typeface="Times New Roman" pitchFamily="18" charset="0"/>
                        </a:rPr>
                        <a:t>F</a:t>
                      </a:r>
                    </a:p>
                  </a:txBody>
                  <a:tcPr/>
                </a:tc>
                <a:extLst>
                  <a:ext uri="{0D108BD9-81ED-4DB2-BD59-A6C34878D82A}">
                    <a16:rowId xmlns="" xmlns:a16="http://schemas.microsoft.com/office/drawing/2014/main" val="10008"/>
                  </a:ext>
                </a:extLst>
              </a:tr>
              <a:tr h="370840">
                <a:tc>
                  <a:txBody>
                    <a:bodyPr/>
                    <a:lstStyle/>
                    <a:p>
                      <a:pPr algn="ctr"/>
                      <a:endParaRPr lang="en-US" sz="1800" dirty="0">
                        <a:solidFill>
                          <a:srgbClr val="7030A0"/>
                        </a:solidFill>
                        <a:latin typeface="Times New Roman" pitchFamily="18" charset="0"/>
                        <a:cs typeface="Times New Roman" pitchFamily="18" charset="0"/>
                      </a:endParaRPr>
                    </a:p>
                  </a:txBody>
                  <a:tcPr/>
                </a:tc>
                <a:extLst>
                  <a:ext uri="{0D108BD9-81ED-4DB2-BD59-A6C34878D82A}">
                    <a16:rowId xmlns="" xmlns:a16="http://schemas.microsoft.com/office/drawing/2014/main" val="10009"/>
                  </a:ext>
                </a:extLst>
              </a:tr>
            </a:tbl>
          </a:graphicData>
        </a:graphic>
      </p:graphicFrame>
      <p:graphicFrame>
        <p:nvGraphicFramePr>
          <p:cNvPr id="8" name="Table 7"/>
          <p:cNvGraphicFramePr>
            <a:graphicFrameLocks noGrp="1"/>
          </p:cNvGraphicFramePr>
          <p:nvPr/>
        </p:nvGraphicFramePr>
        <p:xfrm>
          <a:off x="6324600" y="2463800"/>
          <a:ext cx="1295400" cy="3708400"/>
        </p:xfrm>
        <a:graphic>
          <a:graphicData uri="http://schemas.openxmlformats.org/drawingml/2006/table">
            <a:tbl>
              <a:tblPr firstRow="1" bandRow="1">
                <a:tableStyleId>{5940675A-B579-460E-94D1-54222C63F5DA}</a:tableStyleId>
              </a:tblPr>
              <a:tblGrid>
                <a:gridCol w="1295400">
                  <a:extLst>
                    <a:ext uri="{9D8B030D-6E8A-4147-A177-3AD203B41FA5}">
                      <a16:colId xmlns="" xmlns:a16="http://schemas.microsoft.com/office/drawing/2014/main" val="20000"/>
                    </a:ext>
                  </a:extLst>
                </a:gridCol>
              </a:tblGrid>
              <a:tr h="370840">
                <a:tc>
                  <a:txBody>
                    <a:bodyPr/>
                    <a:lstStyle/>
                    <a:p>
                      <a:pPr algn="ctr"/>
                      <a:r>
                        <a:rPr lang="en-US" b="1" dirty="0">
                          <a:solidFill>
                            <a:srgbClr val="FFFFFF"/>
                          </a:solidFill>
                          <a:latin typeface="Times New Roman" pitchFamily="18" charset="0"/>
                          <a:cs typeface="Times New Roman" pitchFamily="18" charset="0"/>
                        </a:rPr>
                        <a:t>0</a:t>
                      </a:r>
                    </a:p>
                  </a:txBody>
                  <a:tcPr/>
                </a:tc>
                <a:extLst>
                  <a:ext uri="{0D108BD9-81ED-4DB2-BD59-A6C34878D82A}">
                    <a16:rowId xmlns="" xmlns:a16="http://schemas.microsoft.com/office/drawing/2014/main" val="10000"/>
                  </a:ext>
                </a:extLst>
              </a:tr>
              <a:tr h="370840">
                <a:tc>
                  <a:txBody>
                    <a:bodyPr/>
                    <a:lstStyle/>
                    <a:p>
                      <a:pPr algn="ctr"/>
                      <a:r>
                        <a:rPr lang="en-US" b="1" dirty="0">
                          <a:solidFill>
                            <a:srgbClr val="FFFFFF"/>
                          </a:solidFill>
                          <a:latin typeface="Times New Roman" pitchFamily="18" charset="0"/>
                          <a:cs typeface="Times New Roman" pitchFamily="18" charset="0"/>
                        </a:rPr>
                        <a:t>6</a:t>
                      </a:r>
                    </a:p>
                  </a:txBody>
                  <a:tcPr/>
                </a:tc>
                <a:extLst>
                  <a:ext uri="{0D108BD9-81ED-4DB2-BD59-A6C34878D82A}">
                    <a16:rowId xmlns="" xmlns:a16="http://schemas.microsoft.com/office/drawing/2014/main" val="10001"/>
                  </a:ext>
                </a:extLst>
              </a:tr>
              <a:tr h="370840">
                <a:tc>
                  <a:txBody>
                    <a:bodyPr/>
                    <a:lstStyle/>
                    <a:p>
                      <a:pPr algn="ctr"/>
                      <a:r>
                        <a:rPr lang="en-US" b="1" dirty="0">
                          <a:solidFill>
                            <a:srgbClr val="FFFFFF"/>
                          </a:solidFill>
                          <a:latin typeface="Times New Roman" pitchFamily="18" charset="0"/>
                          <a:cs typeface="Times New Roman" pitchFamily="18" charset="0"/>
                        </a:rPr>
                        <a:t>0</a:t>
                      </a:r>
                    </a:p>
                  </a:txBody>
                  <a:tcPr/>
                </a:tc>
                <a:extLst>
                  <a:ext uri="{0D108BD9-81ED-4DB2-BD59-A6C34878D82A}">
                    <a16:rowId xmlns="" xmlns:a16="http://schemas.microsoft.com/office/drawing/2014/main" val="10002"/>
                  </a:ext>
                </a:extLst>
              </a:tr>
              <a:tr h="370840">
                <a:tc>
                  <a:txBody>
                    <a:bodyPr/>
                    <a:lstStyle/>
                    <a:p>
                      <a:pPr algn="ctr"/>
                      <a:r>
                        <a:rPr lang="en-US" b="1" dirty="0">
                          <a:solidFill>
                            <a:srgbClr val="FFFFFF"/>
                          </a:solidFill>
                          <a:latin typeface="Times New Roman" pitchFamily="18" charset="0"/>
                          <a:cs typeface="Times New Roman" pitchFamily="18" charset="0"/>
                        </a:rPr>
                        <a:t>0</a:t>
                      </a:r>
                    </a:p>
                  </a:txBody>
                  <a:tcPr/>
                </a:tc>
                <a:extLst>
                  <a:ext uri="{0D108BD9-81ED-4DB2-BD59-A6C34878D82A}">
                    <a16:rowId xmlns="" xmlns:a16="http://schemas.microsoft.com/office/drawing/2014/main" val="10003"/>
                  </a:ext>
                </a:extLst>
              </a:tr>
              <a:tr h="370840">
                <a:tc>
                  <a:txBody>
                    <a:bodyPr/>
                    <a:lstStyle/>
                    <a:p>
                      <a:pPr algn="ctr"/>
                      <a:r>
                        <a:rPr lang="en-US" b="1" dirty="0">
                          <a:solidFill>
                            <a:srgbClr val="FFFFFF"/>
                          </a:solidFill>
                          <a:latin typeface="Times New Roman" pitchFamily="18" charset="0"/>
                          <a:cs typeface="Times New Roman" pitchFamily="18" charset="0"/>
                        </a:rPr>
                        <a:t>8</a:t>
                      </a:r>
                    </a:p>
                  </a:txBody>
                  <a:tcPr/>
                </a:tc>
                <a:extLst>
                  <a:ext uri="{0D108BD9-81ED-4DB2-BD59-A6C34878D82A}">
                    <a16:rowId xmlns="" xmlns:a16="http://schemas.microsoft.com/office/drawing/2014/main" val="10004"/>
                  </a:ext>
                </a:extLst>
              </a:tr>
              <a:tr h="370840">
                <a:tc>
                  <a:txBody>
                    <a:bodyPr/>
                    <a:lstStyle/>
                    <a:p>
                      <a:pPr algn="ctr"/>
                      <a:r>
                        <a:rPr lang="en-US" b="1" dirty="0">
                          <a:solidFill>
                            <a:srgbClr val="FFFFFF"/>
                          </a:solidFill>
                          <a:latin typeface="Times New Roman" pitchFamily="18" charset="0"/>
                          <a:cs typeface="Times New Roman" pitchFamily="18" charset="0"/>
                        </a:rPr>
                        <a:t>7</a:t>
                      </a:r>
                    </a:p>
                  </a:txBody>
                  <a:tcPr/>
                </a:tc>
                <a:extLst>
                  <a:ext uri="{0D108BD9-81ED-4DB2-BD59-A6C34878D82A}">
                    <a16:rowId xmlns="" xmlns:a16="http://schemas.microsoft.com/office/drawing/2014/main" val="10005"/>
                  </a:ext>
                </a:extLst>
              </a:tr>
              <a:tr h="370840">
                <a:tc>
                  <a:txBody>
                    <a:bodyPr/>
                    <a:lstStyle/>
                    <a:p>
                      <a:pPr algn="ctr"/>
                      <a:r>
                        <a:rPr lang="en-US" b="1" dirty="0">
                          <a:solidFill>
                            <a:srgbClr val="FFFFFF"/>
                          </a:solidFill>
                          <a:latin typeface="Times New Roman" pitchFamily="18" charset="0"/>
                          <a:cs typeface="Times New Roman" pitchFamily="18" charset="0"/>
                        </a:rPr>
                        <a:t>0</a:t>
                      </a:r>
                    </a:p>
                  </a:txBody>
                  <a:tcPr/>
                </a:tc>
                <a:extLst>
                  <a:ext uri="{0D108BD9-81ED-4DB2-BD59-A6C34878D82A}">
                    <a16:rowId xmlns="" xmlns:a16="http://schemas.microsoft.com/office/drawing/2014/main" val="10006"/>
                  </a:ext>
                </a:extLst>
              </a:tr>
              <a:tr h="370840">
                <a:tc>
                  <a:txBody>
                    <a:bodyPr/>
                    <a:lstStyle/>
                    <a:p>
                      <a:pPr algn="ctr"/>
                      <a:r>
                        <a:rPr lang="en-US" b="1" dirty="0">
                          <a:solidFill>
                            <a:srgbClr val="FFFFFF"/>
                          </a:solidFill>
                          <a:latin typeface="Times New Roman" pitchFamily="18" charset="0"/>
                          <a:cs typeface="Times New Roman" pitchFamily="18" charset="0"/>
                        </a:rPr>
                        <a:t>1</a:t>
                      </a:r>
                    </a:p>
                  </a:txBody>
                  <a:tcPr/>
                </a:tc>
                <a:extLst>
                  <a:ext uri="{0D108BD9-81ED-4DB2-BD59-A6C34878D82A}">
                    <a16:rowId xmlns="" xmlns:a16="http://schemas.microsoft.com/office/drawing/2014/main" val="10007"/>
                  </a:ext>
                </a:extLst>
              </a:tr>
              <a:tr h="370840">
                <a:tc>
                  <a:txBody>
                    <a:bodyPr/>
                    <a:lstStyle/>
                    <a:p>
                      <a:pPr algn="ctr"/>
                      <a:r>
                        <a:rPr lang="en-US" b="1" dirty="0">
                          <a:solidFill>
                            <a:srgbClr val="FFFFFF"/>
                          </a:solidFill>
                          <a:latin typeface="Times New Roman" pitchFamily="18" charset="0"/>
                          <a:cs typeface="Times New Roman" pitchFamily="18" charset="0"/>
                        </a:rPr>
                        <a:t>0</a:t>
                      </a:r>
                    </a:p>
                  </a:txBody>
                  <a:tcPr/>
                </a:tc>
                <a:extLst>
                  <a:ext uri="{0D108BD9-81ED-4DB2-BD59-A6C34878D82A}">
                    <a16:rowId xmlns="" xmlns:a16="http://schemas.microsoft.com/office/drawing/2014/main" val="10008"/>
                  </a:ext>
                </a:extLst>
              </a:tr>
              <a:tr h="370840">
                <a:tc>
                  <a:txBody>
                    <a:bodyPr/>
                    <a:lstStyle/>
                    <a:p>
                      <a:pPr algn="ctr"/>
                      <a:r>
                        <a:rPr lang="en-US" b="1" dirty="0">
                          <a:solidFill>
                            <a:srgbClr val="FFFFFF"/>
                          </a:solidFill>
                          <a:latin typeface="Times New Roman" pitchFamily="18" charset="0"/>
                          <a:cs typeface="Times New Roman" pitchFamily="18" charset="0"/>
                        </a:rPr>
                        <a:t>5</a:t>
                      </a:r>
                    </a:p>
                  </a:txBody>
                  <a:tcPr/>
                </a:tc>
                <a:extLst>
                  <a:ext uri="{0D108BD9-81ED-4DB2-BD59-A6C34878D82A}">
                    <a16:rowId xmlns="" xmlns:a16="http://schemas.microsoft.com/office/drawing/2014/main" val="10009"/>
                  </a:ext>
                </a:extLst>
              </a:tr>
            </a:tbl>
          </a:graphicData>
        </a:graphic>
      </p:graphicFrame>
      <p:sp>
        <p:nvSpPr>
          <p:cNvPr id="9" name="Rectangle 8"/>
          <p:cNvSpPr/>
          <p:nvPr/>
        </p:nvSpPr>
        <p:spPr>
          <a:xfrm>
            <a:off x="3200400" y="2362200"/>
            <a:ext cx="609600" cy="5334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352800" y="2438400"/>
            <a:ext cx="228600" cy="400110"/>
          </a:xfrm>
          <a:prstGeom prst="rect">
            <a:avLst/>
          </a:prstGeom>
          <a:noFill/>
        </p:spPr>
        <p:txBody>
          <a:bodyPr wrap="square" rtlCol="0">
            <a:spAutoFit/>
          </a:bodyPr>
          <a:lstStyle/>
          <a:p>
            <a:r>
              <a:rPr lang="en-US" sz="2000" dirty="0">
                <a:solidFill>
                  <a:srgbClr val="FF0000"/>
                </a:solidFill>
                <a:latin typeface="Times New Roman" pitchFamily="18" charset="0"/>
                <a:cs typeface="Times New Roman" pitchFamily="18" charset="0"/>
              </a:rPr>
              <a:t>2</a:t>
            </a:r>
            <a:endParaRPr lang="en-US" dirty="0">
              <a:solidFill>
                <a:srgbClr val="FF0000"/>
              </a:solidFill>
              <a:latin typeface="Times New Roman" pitchFamily="18" charset="0"/>
              <a:cs typeface="Times New Roman" pitchFamily="18" charset="0"/>
            </a:endParaRPr>
          </a:p>
        </p:txBody>
      </p:sp>
      <p:cxnSp>
        <p:nvCxnSpPr>
          <p:cNvPr id="12" name="Elbow Connector 11"/>
          <p:cNvCxnSpPr>
            <a:stCxn id="9" idx="3"/>
          </p:cNvCxnSpPr>
          <p:nvPr/>
        </p:nvCxnSpPr>
        <p:spPr>
          <a:xfrm>
            <a:off x="3810000" y="2628900"/>
            <a:ext cx="1219200" cy="342900"/>
          </a:xfrm>
          <a:prstGeom prst="bentConnector3">
            <a:avLst>
              <a:gd name="adj1" fmla="val 50000"/>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200400" y="3429000"/>
            <a:ext cx="609600" cy="5334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276600" y="3505200"/>
            <a:ext cx="533400" cy="400110"/>
          </a:xfrm>
          <a:prstGeom prst="rect">
            <a:avLst/>
          </a:prstGeom>
          <a:noFill/>
        </p:spPr>
        <p:txBody>
          <a:bodyPr wrap="square" rtlCol="0">
            <a:spAutoFit/>
          </a:bodyPr>
          <a:lstStyle/>
          <a:p>
            <a:r>
              <a:rPr lang="en-US" sz="2000" dirty="0">
                <a:solidFill>
                  <a:srgbClr val="FF0000"/>
                </a:solidFill>
                <a:latin typeface="Times New Roman" pitchFamily="18" charset="0"/>
                <a:cs typeface="Times New Roman" pitchFamily="18" charset="0"/>
              </a:rPr>
              <a:t>10</a:t>
            </a:r>
            <a:endParaRPr lang="en-US" dirty="0">
              <a:solidFill>
                <a:srgbClr val="FF0000"/>
              </a:solidFill>
              <a:latin typeface="Times New Roman" pitchFamily="18" charset="0"/>
              <a:cs typeface="Times New Roman" pitchFamily="18" charset="0"/>
            </a:endParaRPr>
          </a:p>
        </p:txBody>
      </p:sp>
      <p:cxnSp>
        <p:nvCxnSpPr>
          <p:cNvPr id="25" name="Straight Connector 24"/>
          <p:cNvCxnSpPr/>
          <p:nvPr/>
        </p:nvCxnSpPr>
        <p:spPr>
          <a:xfrm rot="5400000">
            <a:off x="2552700" y="4990306"/>
            <a:ext cx="1905000" cy="1588"/>
          </a:xfrm>
          <a:prstGeom prst="line">
            <a:avLst/>
          </a:prstGeom>
          <a:ln w="25400">
            <a:solidFill>
              <a:srgbClr val="00863D"/>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505200" y="5942012"/>
            <a:ext cx="1371600" cy="1588"/>
          </a:xfrm>
          <a:prstGeom prst="straightConnector1">
            <a:avLst/>
          </a:prstGeom>
          <a:ln w="25400">
            <a:solidFill>
              <a:srgbClr val="00863D"/>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nvGraphicFramePr>
        <p:xfrm>
          <a:off x="7620000" y="2463800"/>
          <a:ext cx="1295400" cy="3708400"/>
        </p:xfrm>
        <a:graphic>
          <a:graphicData uri="http://schemas.openxmlformats.org/drawingml/2006/table">
            <a:tbl>
              <a:tblPr firstRow="1" bandRow="1">
                <a:tableStyleId>{5940675A-B579-460E-94D1-54222C63F5DA}</a:tableStyleId>
              </a:tblPr>
              <a:tblGrid>
                <a:gridCol w="1295400">
                  <a:extLst>
                    <a:ext uri="{9D8B030D-6E8A-4147-A177-3AD203B41FA5}">
                      <a16:colId xmlns="" xmlns:a16="http://schemas.microsoft.com/office/drawing/2014/main" val="20000"/>
                    </a:ext>
                  </a:extLst>
                </a:gridCol>
              </a:tblGrid>
              <a:tr h="370840">
                <a:tc>
                  <a:txBody>
                    <a:bodyPr/>
                    <a:lstStyle/>
                    <a:p>
                      <a:pPr algn="ctr"/>
                      <a:endParaRPr lang="en-US" b="1" dirty="0">
                        <a:solidFill>
                          <a:srgbClr val="FFFFFF"/>
                        </a:solidFill>
                        <a:latin typeface="Times New Roman" pitchFamily="18" charset="0"/>
                        <a:cs typeface="Times New Roman" pitchFamily="18" charset="0"/>
                      </a:endParaRPr>
                    </a:p>
                  </a:txBody>
                  <a:tcPr/>
                </a:tc>
                <a:extLst>
                  <a:ext uri="{0D108BD9-81ED-4DB2-BD59-A6C34878D82A}">
                    <a16:rowId xmlns="" xmlns:a16="http://schemas.microsoft.com/office/drawing/2014/main" val="10000"/>
                  </a:ext>
                </a:extLst>
              </a:tr>
              <a:tr h="370840">
                <a:tc>
                  <a:txBody>
                    <a:bodyPr/>
                    <a:lstStyle/>
                    <a:p>
                      <a:pPr algn="ctr"/>
                      <a:r>
                        <a:rPr lang="en-US" b="1" dirty="0">
                          <a:solidFill>
                            <a:srgbClr val="FFFFFF"/>
                          </a:solidFill>
                          <a:latin typeface="Times New Roman" pitchFamily="18" charset="0"/>
                          <a:cs typeface="Times New Roman" pitchFamily="18" charset="0"/>
                        </a:rPr>
                        <a:t>4</a:t>
                      </a:r>
                    </a:p>
                  </a:txBody>
                  <a:tcPr/>
                </a:tc>
                <a:extLst>
                  <a:ext uri="{0D108BD9-81ED-4DB2-BD59-A6C34878D82A}">
                    <a16:rowId xmlns="" xmlns:a16="http://schemas.microsoft.com/office/drawing/2014/main" val="10001"/>
                  </a:ext>
                </a:extLst>
              </a:tr>
              <a:tr h="370840">
                <a:tc>
                  <a:txBody>
                    <a:bodyPr/>
                    <a:lstStyle/>
                    <a:p>
                      <a:pPr algn="ctr"/>
                      <a:r>
                        <a:rPr lang="en-US" b="1" dirty="0">
                          <a:solidFill>
                            <a:srgbClr val="FFFFFF"/>
                          </a:solidFill>
                          <a:latin typeface="Times New Roman" pitchFamily="18" charset="0"/>
                          <a:cs typeface="Times New Roman" pitchFamily="18" charset="0"/>
                        </a:rPr>
                        <a:t>0</a:t>
                      </a:r>
                    </a:p>
                  </a:txBody>
                  <a:tcPr/>
                </a:tc>
                <a:extLst>
                  <a:ext uri="{0D108BD9-81ED-4DB2-BD59-A6C34878D82A}">
                    <a16:rowId xmlns="" xmlns:a16="http://schemas.microsoft.com/office/drawing/2014/main" val="10002"/>
                  </a:ext>
                </a:extLst>
              </a:tr>
              <a:tr h="370840">
                <a:tc>
                  <a:txBody>
                    <a:bodyPr/>
                    <a:lstStyle/>
                    <a:p>
                      <a:pPr algn="ctr"/>
                      <a:r>
                        <a:rPr lang="en-US" b="1" dirty="0">
                          <a:solidFill>
                            <a:srgbClr val="FFFFFF"/>
                          </a:solidFill>
                          <a:latin typeface="Times New Roman" pitchFamily="18" charset="0"/>
                          <a:cs typeface="Times New Roman" pitchFamily="18" charset="0"/>
                        </a:rPr>
                        <a:t>9</a:t>
                      </a:r>
                    </a:p>
                  </a:txBody>
                  <a:tcPr/>
                </a:tc>
                <a:extLst>
                  <a:ext uri="{0D108BD9-81ED-4DB2-BD59-A6C34878D82A}">
                    <a16:rowId xmlns="" xmlns:a16="http://schemas.microsoft.com/office/drawing/2014/main" val="10003"/>
                  </a:ext>
                </a:extLst>
              </a:tr>
              <a:tr h="370840">
                <a:tc>
                  <a:txBody>
                    <a:bodyPr/>
                    <a:lstStyle/>
                    <a:p>
                      <a:pPr algn="ctr"/>
                      <a:endParaRPr lang="en-US" b="1" dirty="0">
                        <a:solidFill>
                          <a:srgbClr val="FFFFFF"/>
                        </a:solidFill>
                        <a:latin typeface="Times New Roman" pitchFamily="18" charset="0"/>
                        <a:cs typeface="Times New Roman" pitchFamily="18" charset="0"/>
                      </a:endParaRPr>
                    </a:p>
                  </a:txBody>
                  <a:tcPr/>
                </a:tc>
                <a:extLst>
                  <a:ext uri="{0D108BD9-81ED-4DB2-BD59-A6C34878D82A}">
                    <a16:rowId xmlns="" xmlns:a16="http://schemas.microsoft.com/office/drawing/2014/main" val="10004"/>
                  </a:ext>
                </a:extLst>
              </a:tr>
              <a:tr h="370840">
                <a:tc>
                  <a:txBody>
                    <a:bodyPr/>
                    <a:lstStyle/>
                    <a:p>
                      <a:pPr algn="ctr"/>
                      <a:r>
                        <a:rPr lang="en-US" b="1" dirty="0">
                          <a:solidFill>
                            <a:srgbClr val="FFFFFF"/>
                          </a:solidFill>
                          <a:latin typeface="Times New Roman" pitchFamily="18" charset="0"/>
                          <a:cs typeface="Times New Roman" pitchFamily="18" charset="0"/>
                        </a:rPr>
                        <a:t>3</a:t>
                      </a:r>
                    </a:p>
                  </a:txBody>
                  <a:tcPr/>
                </a:tc>
                <a:extLst>
                  <a:ext uri="{0D108BD9-81ED-4DB2-BD59-A6C34878D82A}">
                    <a16:rowId xmlns="" xmlns:a16="http://schemas.microsoft.com/office/drawing/2014/main" val="10005"/>
                  </a:ext>
                </a:extLst>
              </a:tr>
              <a:tr h="370840">
                <a:tc>
                  <a:txBody>
                    <a:bodyPr/>
                    <a:lstStyle/>
                    <a:p>
                      <a:pPr algn="ctr"/>
                      <a:r>
                        <a:rPr lang="en-US" b="1" dirty="0">
                          <a:solidFill>
                            <a:srgbClr val="FFFFFF"/>
                          </a:solidFill>
                          <a:latin typeface="Times New Roman" pitchFamily="18" charset="0"/>
                          <a:cs typeface="Times New Roman" pitchFamily="18" charset="0"/>
                        </a:rPr>
                        <a:t>0</a:t>
                      </a:r>
                    </a:p>
                  </a:txBody>
                  <a:tcPr/>
                </a:tc>
                <a:extLst>
                  <a:ext uri="{0D108BD9-81ED-4DB2-BD59-A6C34878D82A}">
                    <a16:rowId xmlns="" xmlns:a16="http://schemas.microsoft.com/office/drawing/2014/main" val="10006"/>
                  </a:ext>
                </a:extLst>
              </a:tr>
              <a:tr h="370840">
                <a:tc>
                  <a:txBody>
                    <a:bodyPr/>
                    <a:lstStyle/>
                    <a:p>
                      <a:pPr algn="ctr"/>
                      <a:endParaRPr lang="en-US" b="1" dirty="0">
                        <a:solidFill>
                          <a:srgbClr val="FFFFFF"/>
                        </a:solidFill>
                        <a:latin typeface="Times New Roman" pitchFamily="18" charset="0"/>
                        <a:cs typeface="Times New Roman" pitchFamily="18" charset="0"/>
                      </a:endParaRPr>
                    </a:p>
                  </a:txBody>
                  <a:tcPr/>
                </a:tc>
                <a:extLst>
                  <a:ext uri="{0D108BD9-81ED-4DB2-BD59-A6C34878D82A}">
                    <a16:rowId xmlns="" xmlns:a16="http://schemas.microsoft.com/office/drawing/2014/main" val="10007"/>
                  </a:ext>
                </a:extLst>
              </a:tr>
              <a:tr h="370840">
                <a:tc>
                  <a:txBody>
                    <a:bodyPr/>
                    <a:lstStyle/>
                    <a:p>
                      <a:pPr algn="ctr"/>
                      <a:r>
                        <a:rPr lang="en-US" b="1" dirty="0">
                          <a:solidFill>
                            <a:srgbClr val="FFFFFF"/>
                          </a:solidFill>
                          <a:latin typeface="Times New Roman" pitchFamily="18" charset="0"/>
                          <a:cs typeface="Times New Roman" pitchFamily="18" charset="0"/>
                        </a:rPr>
                        <a:t>0</a:t>
                      </a:r>
                    </a:p>
                  </a:txBody>
                  <a:tcPr/>
                </a:tc>
                <a:extLst>
                  <a:ext uri="{0D108BD9-81ED-4DB2-BD59-A6C34878D82A}">
                    <a16:rowId xmlns="" xmlns:a16="http://schemas.microsoft.com/office/drawing/2014/main" val="10008"/>
                  </a:ext>
                </a:extLst>
              </a:tr>
              <a:tr h="370840">
                <a:tc>
                  <a:txBody>
                    <a:bodyPr/>
                    <a:lstStyle/>
                    <a:p>
                      <a:pPr algn="ctr"/>
                      <a:endParaRPr lang="en-US" b="1" dirty="0">
                        <a:solidFill>
                          <a:srgbClr val="FFFFFF"/>
                        </a:solidFill>
                        <a:latin typeface="Times New Roman" pitchFamily="18" charset="0"/>
                        <a:cs typeface="Times New Roman" pitchFamily="18" charset="0"/>
                      </a:endParaRPr>
                    </a:p>
                  </a:txBody>
                  <a:tcPr/>
                </a:tc>
                <a:extLst>
                  <a:ext uri="{0D108BD9-81ED-4DB2-BD59-A6C34878D82A}">
                    <a16:rowId xmlns="" xmlns:a16="http://schemas.microsoft.com/office/drawing/2014/main" val="100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linds(horizontal)">
                                      <p:cBhvr>
                                        <p:cTn id="47" dur="500"/>
                                        <p:tgtEl>
                                          <p:spTgt spid="9"/>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blinds(horizontal)">
                                      <p:cBhvr>
                                        <p:cTn id="50" dur="500"/>
                                        <p:tgtEl>
                                          <p:spTgt spid="10"/>
                                        </p:tgtEl>
                                      </p:cBhvr>
                                    </p:animEffect>
                                  </p:childTnLst>
                                </p:cTn>
                              </p:par>
                              <p:par>
                                <p:cTn id="51" presetID="3" presetClass="entr" presetSubtype="10" fill="hold" grpId="2" nodeType="withEffect">
                                  <p:stCondLst>
                                    <p:cond delay="0"/>
                                  </p:stCondLst>
                                  <p:childTnLst>
                                    <p:set>
                                      <p:cBhvr>
                                        <p:cTn id="52" dur="1" fill="hold">
                                          <p:stCondLst>
                                            <p:cond delay="0"/>
                                          </p:stCondLst>
                                        </p:cTn>
                                        <p:tgtEl>
                                          <p:spTgt spid="2">
                                            <p:txEl>
                                              <p:pRg st="0" end="0"/>
                                            </p:txEl>
                                          </p:spTgt>
                                        </p:tgtEl>
                                        <p:attrNameLst>
                                          <p:attrName>style.visibility</p:attrName>
                                        </p:attrNameLst>
                                      </p:cBhvr>
                                      <p:to>
                                        <p:strVal val="visible"/>
                                      </p:to>
                                    </p:set>
                                    <p:animEffect transition="in" filter="blinds(horizontal)">
                                      <p:cBhvr>
                                        <p:cTn id="53" dur="500"/>
                                        <p:tgtEl>
                                          <p:spTgt spid="2">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2" nodeType="clickEffect">
                                  <p:stCondLst>
                                    <p:cond delay="0"/>
                                  </p:stCondLst>
                                  <p:childTnLst>
                                    <p:set>
                                      <p:cBhvr>
                                        <p:cTn id="57" dur="1" fill="hold">
                                          <p:stCondLst>
                                            <p:cond delay="0"/>
                                          </p:stCondLst>
                                        </p:cTn>
                                        <p:tgtEl>
                                          <p:spTgt spid="2">
                                            <p:txEl>
                                              <p:pRg st="1" end="1"/>
                                            </p:txEl>
                                          </p:spTgt>
                                        </p:tgtEl>
                                        <p:attrNameLst>
                                          <p:attrName>style.visibility</p:attrName>
                                        </p:attrNameLst>
                                      </p:cBhvr>
                                      <p:to>
                                        <p:strVal val="visible"/>
                                      </p:to>
                                    </p:set>
                                    <p:animEffect transition="in" filter="blinds(horizontal)">
                                      <p:cBhvr>
                                        <p:cTn id="58" dur="500"/>
                                        <p:tgtEl>
                                          <p:spTgt spid="2">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2" nodeType="clickEffect">
                                  <p:stCondLst>
                                    <p:cond delay="0"/>
                                  </p:stCondLst>
                                  <p:childTnLst>
                                    <p:set>
                                      <p:cBhvr>
                                        <p:cTn id="62" dur="1" fill="hold">
                                          <p:stCondLst>
                                            <p:cond delay="0"/>
                                          </p:stCondLst>
                                        </p:cTn>
                                        <p:tgtEl>
                                          <p:spTgt spid="2">
                                            <p:txEl>
                                              <p:pRg st="2" end="2"/>
                                            </p:txEl>
                                          </p:spTgt>
                                        </p:tgtEl>
                                        <p:attrNameLst>
                                          <p:attrName>style.visibility</p:attrName>
                                        </p:attrNameLst>
                                      </p:cBhvr>
                                      <p:to>
                                        <p:strVal val="visible"/>
                                      </p:to>
                                    </p:set>
                                    <p:animEffect transition="in" filter="blinds(horizontal)">
                                      <p:cBhvr>
                                        <p:cTn id="63" dur="500"/>
                                        <p:tgtEl>
                                          <p:spTgt spid="2">
                                            <p:txEl>
                                              <p:pRg st="2" end="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2" nodeType="clickEffect">
                                  <p:stCondLst>
                                    <p:cond delay="0"/>
                                  </p:stCondLst>
                                  <p:childTnLst>
                                    <p:set>
                                      <p:cBhvr>
                                        <p:cTn id="67" dur="1" fill="hold">
                                          <p:stCondLst>
                                            <p:cond delay="0"/>
                                          </p:stCondLst>
                                        </p:cTn>
                                        <p:tgtEl>
                                          <p:spTgt spid="2">
                                            <p:txEl>
                                              <p:pRg st="5" end="5"/>
                                            </p:txEl>
                                          </p:spTgt>
                                        </p:tgtEl>
                                        <p:attrNameLst>
                                          <p:attrName>style.visibility</p:attrName>
                                        </p:attrNameLst>
                                      </p:cBhvr>
                                      <p:to>
                                        <p:strVal val="visible"/>
                                      </p:to>
                                    </p:set>
                                    <p:animEffect transition="in" filter="blinds(horizontal)">
                                      <p:cBhvr>
                                        <p:cTn id="68" dur="500"/>
                                        <p:tgtEl>
                                          <p:spTgt spid="2">
                                            <p:txEl>
                                              <p:pRg st="5" end="5"/>
                                            </p:txEl>
                                          </p:spTgt>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blinds(horizontal)">
                                      <p:cBhvr>
                                        <p:cTn id="71" dur="500"/>
                                        <p:tgtEl>
                                          <p:spTgt spid="11"/>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blinds(horizontal)">
                                      <p:cBhvr>
                                        <p:cTn id="74" dur="500"/>
                                        <p:tgtEl>
                                          <p:spTgt spid="13"/>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wipe(left)">
                                      <p:cBhvr>
                                        <p:cTn id="79" dur="2000"/>
                                        <p:tgtEl>
                                          <p:spTgt spid="1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wipe(left)">
                                      <p:cBhvr>
                                        <p:cTn id="84" dur="2000"/>
                                        <p:tgtEl>
                                          <p:spTgt spid="25"/>
                                        </p:tgtEl>
                                      </p:cBhvr>
                                    </p:animEffect>
                                  </p:childTnLst>
                                </p:cTn>
                              </p:par>
                              <p:par>
                                <p:cTn id="85" presetID="22" presetClass="entr" presetSubtype="8" fill="hold" nodeType="with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wipe(left)">
                                      <p:cBhvr>
                                        <p:cTn id="87" dur="2000"/>
                                        <p:tgtEl>
                                          <p:spTgt spid="27"/>
                                        </p:tgtEl>
                                      </p:cBhvr>
                                    </p:animEffect>
                                  </p:childTnLst>
                                </p:cTn>
                              </p:par>
                              <p:par>
                                <p:cTn id="88" presetID="1" presetClass="entr" presetSubtype="0" fill="hold" nodeType="withEffect">
                                  <p:stCondLst>
                                    <p:cond delay="0"/>
                                  </p:stCondLst>
                                  <p:childTnLst>
                                    <p:set>
                                      <p:cBhvr>
                                        <p:cTn id="8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P spid="2" grpId="2" build="p"/>
      <p:bldP spid="9" grpId="0" animBg="1"/>
      <p:bldP spid="10" grpId="0"/>
      <p:bldP spid="11" grpId="0" animBg="1"/>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084" t="28934" r="20884" b="24238"/>
          <a:stretch/>
        </p:blipFill>
        <p:spPr bwMode="auto">
          <a:xfrm>
            <a:off x="1524000" y="990600"/>
            <a:ext cx="6276507"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0669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7772400" cy="4724400"/>
          </a:xfrm>
        </p:spPr>
        <p:txBody>
          <a:bodyPr/>
          <a:lstStyle/>
          <a:p>
            <a:pPr algn="l"/>
            <a:r>
              <a:rPr lang="en-US" sz="3200" dirty="0"/>
              <a:t>What is a </a:t>
            </a:r>
            <a:r>
              <a:rPr lang="en-US" sz="3200" dirty="0" smtClean="0"/>
              <a:t>Extended </a:t>
            </a:r>
            <a:r>
              <a:rPr lang="en-US" sz="3200" dirty="0"/>
              <a:t>binary tree</a:t>
            </a:r>
            <a:r>
              <a:rPr lang="en-US" sz="3200" dirty="0" smtClean="0"/>
              <a:t>?</a:t>
            </a:r>
            <a:br>
              <a:rPr lang="en-US" sz="3200" dirty="0" smtClean="0"/>
            </a:br>
            <a:r>
              <a:rPr lang="en-US" sz="3200" dirty="0"/>
              <a:t/>
            </a:r>
            <a:br>
              <a:rPr lang="en-US" sz="3200" dirty="0"/>
            </a:br>
            <a:r>
              <a:rPr lang="en-US" sz="3200" dirty="0"/>
              <a:t>a</a:t>
            </a:r>
            <a:r>
              <a:rPr lang="en-US" sz="3200" dirty="0" smtClean="0"/>
              <a:t>)</a:t>
            </a:r>
            <a:r>
              <a:rPr lang="en-US" sz="3200" dirty="0"/>
              <a:t> All the leaves are at the same level </a:t>
            </a:r>
            <a:br>
              <a:rPr lang="en-US" sz="3200" dirty="0"/>
            </a:br>
            <a:r>
              <a:rPr lang="en-US" sz="3200" dirty="0"/>
              <a:t>b) Each node has exactly two children</a:t>
            </a:r>
            <a:br>
              <a:rPr lang="en-US" sz="3200" dirty="0"/>
            </a:br>
            <a:r>
              <a:rPr lang="en-US" sz="3200" dirty="0"/>
              <a:t>c) </a:t>
            </a:r>
            <a:r>
              <a:rPr lang="en-US" sz="3200" dirty="0" smtClean="0"/>
              <a:t>Each </a:t>
            </a:r>
            <a:r>
              <a:rPr lang="en-US" sz="3200" dirty="0"/>
              <a:t>node has exactly zero or two children</a:t>
            </a:r>
            <a:br>
              <a:rPr lang="en-US" sz="3200" dirty="0"/>
            </a:br>
            <a:r>
              <a:rPr lang="en-US" sz="3200" dirty="0"/>
              <a:t>d) Each node has exactly one or two children</a:t>
            </a:r>
            <a:endParaRPr lang="en-US" sz="3200" dirty="0">
              <a:solidFill>
                <a:srgbClr val="CCFFCC"/>
              </a:solidFill>
            </a:endParaRPr>
          </a:p>
        </p:txBody>
      </p:sp>
    </p:spTree>
  </p:cSld>
  <p:clrMapOvr>
    <a:masterClrMapping/>
  </p:clrMapOvr>
  <p:transition spd="slow">
    <p:wheel spokes="8"/>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50000">
              <a:schemeClr val="lt1"/>
            </a:gs>
            <a:gs pos="50000">
              <a:schemeClr val="lt1"/>
            </a:gs>
            <a:gs pos="100000">
              <a:schemeClr val="lt2"/>
            </a:gs>
          </a:gsLst>
          <a:lin ang="10800000" scaled="0"/>
        </a:gra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762000" y="304800"/>
            <a:ext cx="7772400" cy="769401"/>
          </a:xfrm>
          <a:prstGeom prst="rect">
            <a:avLst/>
          </a:prstGeom>
          <a:noFill/>
          <a:ln>
            <a:noFill/>
          </a:ln>
        </p:spPr>
        <p:txBody>
          <a:bodyPr lIns="91425" tIns="45700" rIns="91425" bIns="45700" anchor="t" anchorCtr="0">
            <a:spAutoFit/>
          </a:bodyPr>
          <a:lstStyle/>
          <a:p>
            <a:pPr marL="0" marR="0" lvl="0" indent="0" algn="ctr" rtl="0">
              <a:lnSpc>
                <a:spcPct val="100000"/>
              </a:lnSpc>
              <a:spcBef>
                <a:spcPts val="0"/>
              </a:spcBef>
              <a:spcAft>
                <a:spcPts val="0"/>
              </a:spcAft>
              <a:buClr>
                <a:schemeClr val="dk2"/>
              </a:buClr>
              <a:buSzPct val="25000"/>
              <a:buFont typeface="Times New Roman"/>
              <a:buNone/>
            </a:pPr>
            <a:r>
              <a:rPr lang="en" sz="4400" b="0" i="0" u="none" strike="noStrike" cap="none" baseline="0" dirty="0">
                <a:solidFill>
                  <a:srgbClr val="99FF66"/>
                </a:solidFill>
                <a:latin typeface="Times New Roman"/>
                <a:ea typeface="Times New Roman"/>
                <a:cs typeface="Times New Roman"/>
                <a:sym typeface="Times New Roman"/>
              </a:rPr>
              <a:t>Contents</a:t>
            </a:r>
          </a:p>
        </p:txBody>
      </p:sp>
      <p:sp>
        <p:nvSpPr>
          <p:cNvPr id="52" name="Shape 52"/>
          <p:cNvSpPr txBox="1">
            <a:spLocks noGrp="1"/>
          </p:cNvSpPr>
          <p:nvPr>
            <p:ph type="body" idx="1"/>
          </p:nvPr>
        </p:nvSpPr>
        <p:spPr>
          <a:xfrm>
            <a:off x="762000" y="1295400"/>
            <a:ext cx="7772400" cy="5247550"/>
          </a:xfrm>
          <a:prstGeom prst="rect">
            <a:avLst/>
          </a:prstGeom>
          <a:noFill/>
          <a:ln>
            <a:noFill/>
          </a:ln>
        </p:spPr>
        <p:txBody>
          <a:bodyPr wrap="square" lIns="91425" tIns="45700" rIns="91425" bIns="45700" anchor="t" anchorCtr="0">
            <a:spAutoFit/>
          </a:bodyPr>
          <a:lstStyle/>
          <a:p>
            <a:pPr marL="0" marR="0" lvl="0" indent="0" algn="l" rtl="0">
              <a:lnSpc>
                <a:spcPct val="100000"/>
              </a:lnSpc>
              <a:spcBef>
                <a:spcPts val="640"/>
              </a:spcBef>
              <a:spcAft>
                <a:spcPts val="0"/>
              </a:spcAft>
              <a:buClr>
                <a:schemeClr val="dk1"/>
              </a:buClr>
              <a:buSzPct val="98958"/>
              <a:buFont typeface="Arial"/>
              <a:buChar char="•"/>
            </a:pPr>
            <a:r>
              <a:rPr lang="en" dirty="0"/>
              <a:t> </a:t>
            </a:r>
            <a:r>
              <a:rPr lang="en" sz="3000" dirty="0"/>
              <a:t>Introduction</a:t>
            </a:r>
          </a:p>
          <a:p>
            <a:pPr marL="0" marR="0" lvl="0" indent="0" algn="l" rtl="0">
              <a:lnSpc>
                <a:spcPct val="100000"/>
              </a:lnSpc>
              <a:spcBef>
                <a:spcPts val="640"/>
              </a:spcBef>
              <a:spcAft>
                <a:spcPts val="0"/>
              </a:spcAft>
              <a:buClr>
                <a:schemeClr val="dk1"/>
              </a:buClr>
              <a:buSzPct val="98958"/>
              <a:buFont typeface="Arial"/>
              <a:buChar char="•"/>
            </a:pPr>
            <a:r>
              <a:rPr lang="en" sz="3000" dirty="0"/>
              <a:t> Binary Tree</a:t>
            </a:r>
          </a:p>
          <a:p>
            <a:pPr marL="0" marR="0" lvl="0" indent="0" algn="l" rtl="0">
              <a:lnSpc>
                <a:spcPct val="100000"/>
              </a:lnSpc>
              <a:spcBef>
                <a:spcPts val="640"/>
              </a:spcBef>
              <a:spcAft>
                <a:spcPts val="0"/>
              </a:spcAft>
              <a:buClr>
                <a:schemeClr val="dk1"/>
              </a:buClr>
              <a:buSzPct val="98958"/>
              <a:buFont typeface="Arial"/>
              <a:buChar char="•"/>
            </a:pPr>
            <a:r>
              <a:rPr lang="en" sz="3000" b="0" i="0" u="none" strike="noStrike" cap="none" baseline="0" dirty="0">
                <a:solidFill>
                  <a:schemeClr val="dk1"/>
                </a:solidFill>
                <a:latin typeface="Times New Roman"/>
                <a:ea typeface="Times New Roman"/>
                <a:cs typeface="Times New Roman"/>
                <a:sym typeface="Times New Roman"/>
              </a:rPr>
              <a:t> Basic Terminology</a:t>
            </a:r>
            <a:endParaRPr lang="en" sz="3000" dirty="0"/>
          </a:p>
          <a:p>
            <a:pPr marL="0" marR="0" lvl="0" indent="0" algn="l" rtl="0">
              <a:lnSpc>
                <a:spcPct val="100000"/>
              </a:lnSpc>
              <a:spcBef>
                <a:spcPts val="640"/>
              </a:spcBef>
              <a:spcAft>
                <a:spcPts val="0"/>
              </a:spcAft>
              <a:buClr>
                <a:schemeClr val="dk1"/>
              </a:buClr>
              <a:buSzPct val="98958"/>
              <a:buFont typeface="Arial"/>
              <a:buChar char="•"/>
            </a:pPr>
            <a:r>
              <a:rPr lang="en" sz="3000" b="0" i="0" u="none" strike="noStrike" cap="none" dirty="0">
                <a:solidFill>
                  <a:schemeClr val="dk1"/>
                </a:solidFill>
                <a:latin typeface="Times New Roman"/>
                <a:ea typeface="Times New Roman"/>
                <a:cs typeface="Times New Roman"/>
                <a:sym typeface="Times New Roman"/>
              </a:rPr>
              <a:t> Complete Binary Tree</a:t>
            </a:r>
          </a:p>
          <a:p>
            <a:pPr marL="0" marR="0" lvl="0" indent="0" algn="l" rtl="0">
              <a:lnSpc>
                <a:spcPct val="100000"/>
              </a:lnSpc>
              <a:spcBef>
                <a:spcPts val="640"/>
              </a:spcBef>
              <a:spcAft>
                <a:spcPts val="0"/>
              </a:spcAft>
              <a:buClr>
                <a:schemeClr val="dk1"/>
              </a:buClr>
              <a:buSzPct val="98958"/>
              <a:buFont typeface="Arial"/>
              <a:buChar char="•"/>
            </a:pPr>
            <a:r>
              <a:rPr lang="en" sz="3000" dirty="0"/>
              <a:t> Extended Binary Tree</a:t>
            </a:r>
          </a:p>
          <a:p>
            <a:pPr marL="0" marR="0" lvl="0" indent="0" algn="l" rtl="0">
              <a:lnSpc>
                <a:spcPct val="100000"/>
              </a:lnSpc>
              <a:spcBef>
                <a:spcPts val="640"/>
              </a:spcBef>
              <a:spcAft>
                <a:spcPts val="0"/>
              </a:spcAft>
              <a:buClr>
                <a:schemeClr val="dk1"/>
              </a:buClr>
              <a:buSzPct val="98958"/>
              <a:buFont typeface="Arial"/>
              <a:buChar char="•"/>
            </a:pPr>
            <a:r>
              <a:rPr lang="en" sz="3000" b="0" i="0" u="none" strike="noStrike" cap="none" dirty="0">
                <a:solidFill>
                  <a:schemeClr val="dk1"/>
                </a:solidFill>
                <a:latin typeface="Times New Roman"/>
                <a:ea typeface="Times New Roman"/>
                <a:cs typeface="Times New Roman"/>
                <a:sym typeface="Times New Roman"/>
              </a:rPr>
              <a:t> Traversing Binary Tree</a:t>
            </a:r>
          </a:p>
          <a:p>
            <a:pPr lvl="1" indent="0">
              <a:spcBef>
                <a:spcPts val="640"/>
              </a:spcBef>
              <a:buClr>
                <a:schemeClr val="dk1"/>
              </a:buClr>
              <a:buSzPct val="98958"/>
            </a:pPr>
            <a:r>
              <a:rPr lang="en" dirty="0">
                <a:solidFill>
                  <a:srgbClr val="FFFF00"/>
                </a:solidFill>
                <a:latin typeface="Times New Roman"/>
                <a:ea typeface="Times New Roman"/>
                <a:cs typeface="Times New Roman"/>
                <a:sym typeface="Times New Roman"/>
              </a:rPr>
              <a:t>Pre-order </a:t>
            </a:r>
          </a:p>
          <a:p>
            <a:pPr lvl="1" indent="0">
              <a:spcBef>
                <a:spcPts val="640"/>
              </a:spcBef>
              <a:buClr>
                <a:schemeClr val="dk1"/>
              </a:buClr>
              <a:buSzPct val="98958"/>
            </a:pPr>
            <a:r>
              <a:rPr lang="en" dirty="0">
                <a:solidFill>
                  <a:srgbClr val="FFFF00"/>
                </a:solidFill>
                <a:latin typeface="Times New Roman"/>
                <a:ea typeface="Times New Roman"/>
                <a:cs typeface="Times New Roman"/>
                <a:sym typeface="Times New Roman"/>
              </a:rPr>
              <a:t> In-order</a:t>
            </a:r>
          </a:p>
          <a:p>
            <a:pPr lvl="1" indent="0">
              <a:spcBef>
                <a:spcPts val="640"/>
              </a:spcBef>
              <a:buClr>
                <a:schemeClr val="dk1"/>
              </a:buClr>
              <a:buSzPct val="98958"/>
            </a:pPr>
            <a:r>
              <a:rPr lang="en" dirty="0">
                <a:solidFill>
                  <a:srgbClr val="FFFF00"/>
                </a:solidFill>
                <a:latin typeface="Times New Roman"/>
                <a:ea typeface="Times New Roman"/>
                <a:cs typeface="Times New Roman"/>
                <a:sym typeface="Times New Roman"/>
              </a:rPr>
              <a:t> Post-order</a:t>
            </a:r>
          </a:p>
          <a:p>
            <a:pPr lvl="1" indent="0">
              <a:spcBef>
                <a:spcPts val="640"/>
              </a:spcBef>
              <a:buClr>
                <a:schemeClr val="dk1"/>
              </a:buClr>
              <a:buSzPct val="98958"/>
              <a:buNone/>
            </a:pPr>
            <a:r>
              <a:rPr lang="en" sz="2400" dirty="0">
                <a:solidFill>
                  <a:schemeClr val="dk1"/>
                </a:solidFill>
                <a:latin typeface="Times New Roman"/>
                <a:ea typeface="Times New Roman"/>
                <a:cs typeface="Times New Roman"/>
                <a:sym typeface="Times New Roman"/>
              </a:rPr>
              <a:t> </a:t>
            </a:r>
            <a:endParaRPr lang="en" sz="3200" b="0" i="0" u="none" strike="noStrike" cap="none" baseline="0" dirty="0">
              <a:solidFill>
                <a:schemeClr val="dk1"/>
              </a:solidFill>
              <a:latin typeface="Times New Roman"/>
              <a:ea typeface="Times New Roman"/>
              <a:cs typeface="Times New Roman"/>
              <a:sym typeface="Times New Roman"/>
            </a:endParaRPr>
          </a:p>
        </p:txBody>
      </p:sp>
      <p:pic>
        <p:nvPicPr>
          <p:cNvPr id="4" name="Picture 5" descr="lpu.png"/>
          <p:cNvPicPr>
            <a:picLocks noChangeAspect="1"/>
          </p:cNvPicPr>
          <p:nvPr/>
        </p:nvPicPr>
        <p:blipFill>
          <a:blip r:embed="rId3"/>
          <a:srcRect/>
          <a:stretch>
            <a:fillRect/>
          </a:stretch>
        </p:blipFill>
        <p:spPr bwMode="auto">
          <a:xfrm>
            <a:off x="0" y="0"/>
            <a:ext cx="1296471" cy="1287424"/>
          </a:xfrm>
          <a:prstGeom prst="rect">
            <a:avLst/>
          </a:prstGeom>
          <a:noFill/>
          <a:ln w="9525">
            <a:noFill/>
            <a:miter lim="800000"/>
            <a:headEnd/>
            <a:tailEnd/>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09800"/>
            <a:ext cx="7772400" cy="1143000"/>
          </a:xfrm>
        </p:spPr>
        <p:txBody>
          <a:bodyPr/>
          <a:lstStyle/>
          <a:p>
            <a:r>
              <a:rPr lang="en-US" dirty="0">
                <a:solidFill>
                  <a:srgbClr val="CCFFCC"/>
                </a:solidFill>
              </a:rPr>
              <a:t>Binary Tree Traversal</a:t>
            </a:r>
          </a:p>
        </p:txBody>
      </p:sp>
    </p:spTree>
    <p:extLst>
      <p:ext uri="{BB962C8B-B14F-4D97-AF65-F5344CB8AC3E}">
        <p14:creationId xmlns:p14="http://schemas.microsoft.com/office/powerpoint/2010/main" val="250324221"/>
      </p:ext>
    </p:extLst>
  </p:cSld>
  <p:clrMapOvr>
    <a:masterClrMapping/>
  </p:clrMapOvr>
  <p:transition spd="slow">
    <p:wheel spokes="8"/>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066800" y="146487"/>
            <a:ext cx="7772400" cy="615513"/>
          </a:xfrm>
          <a:prstGeom prst="rect">
            <a:avLst/>
          </a:prstGeom>
          <a:noFill/>
          <a:ln>
            <a:noFill/>
          </a:ln>
        </p:spPr>
        <p:txBody>
          <a:bodyPr lIns="91425" tIns="45700" rIns="91425" bIns="45700" anchor="t" anchorCtr="0">
            <a:spAutoFit/>
          </a:bodyPr>
          <a:lstStyle/>
          <a:p>
            <a:pPr lvl="0">
              <a:buClr>
                <a:schemeClr val="dk2"/>
              </a:buClr>
              <a:buSzPct val="25000"/>
            </a:pPr>
            <a:r>
              <a:rPr lang="en" sz="3400" dirty="0">
                <a:solidFill>
                  <a:srgbClr val="99FF66"/>
                </a:solidFill>
              </a:rPr>
              <a:t>Traversing Binary Trees</a:t>
            </a:r>
            <a:endParaRPr lang="en" sz="4400" b="0" i="0" u="none" strike="noStrike" cap="none" baseline="0" dirty="0">
              <a:solidFill>
                <a:srgbClr val="99FF66"/>
              </a:solidFill>
              <a:latin typeface="Times New Roman"/>
              <a:ea typeface="Times New Roman"/>
              <a:cs typeface="Times New Roman"/>
              <a:sym typeface="Times New Roman"/>
            </a:endParaRPr>
          </a:p>
        </p:txBody>
      </p:sp>
      <p:sp>
        <p:nvSpPr>
          <p:cNvPr id="52" name="Shape 52"/>
          <p:cNvSpPr txBox="1">
            <a:spLocks noGrp="1"/>
          </p:cNvSpPr>
          <p:nvPr>
            <p:ph type="body" idx="1"/>
          </p:nvPr>
        </p:nvSpPr>
        <p:spPr>
          <a:xfrm>
            <a:off x="1066800" y="914400"/>
            <a:ext cx="8610600" cy="5416827"/>
          </a:xfrm>
          <a:prstGeom prst="rect">
            <a:avLst/>
          </a:prstGeom>
          <a:noFill/>
          <a:ln>
            <a:noFill/>
          </a:ln>
        </p:spPr>
        <p:txBody>
          <a:bodyPr wrap="square" lIns="91425" tIns="45700" rIns="91425" bIns="45700" anchor="t" anchorCtr="0">
            <a:spAutoFit/>
          </a:bodyPr>
          <a:lstStyle/>
          <a:p>
            <a:pPr marL="0" marR="0" lvl="0" indent="0" algn="l" rtl="0">
              <a:lnSpc>
                <a:spcPct val="100000"/>
              </a:lnSpc>
              <a:spcBef>
                <a:spcPts val="640"/>
              </a:spcBef>
              <a:spcAft>
                <a:spcPts val="0"/>
              </a:spcAft>
              <a:buClr>
                <a:schemeClr val="dk1"/>
              </a:buClr>
              <a:buSzPct val="98958"/>
              <a:buFont typeface="Arial"/>
              <a:buChar char="•"/>
            </a:pPr>
            <a:r>
              <a:rPr lang="en" sz="2200" b="0" i="0" u="none" strike="noStrike" cap="none" baseline="0" dirty="0">
                <a:solidFill>
                  <a:srgbClr val="FFFFFF"/>
                </a:solidFill>
                <a:latin typeface="Times New Roman"/>
                <a:ea typeface="Times New Roman"/>
                <a:cs typeface="Times New Roman"/>
                <a:sym typeface="Times New Roman"/>
              </a:rPr>
              <a:t> There are three standard ways of traversing a binary tree.</a:t>
            </a:r>
          </a:p>
          <a:p>
            <a:pPr marL="0" marR="0" lvl="0" indent="0" algn="l" rtl="0">
              <a:lnSpc>
                <a:spcPct val="100000"/>
              </a:lnSpc>
              <a:spcBef>
                <a:spcPts val="640"/>
              </a:spcBef>
              <a:spcAft>
                <a:spcPts val="0"/>
              </a:spcAft>
              <a:buClr>
                <a:schemeClr val="dk1"/>
              </a:buClr>
              <a:buSzPct val="98958"/>
              <a:buFont typeface="Arial"/>
              <a:buChar char="•"/>
            </a:pPr>
            <a:r>
              <a:rPr lang="en" sz="2200" dirty="0">
                <a:solidFill>
                  <a:srgbClr val="FFFFFF"/>
                </a:solidFill>
              </a:rPr>
              <a:t> </a:t>
            </a:r>
            <a:r>
              <a:rPr lang="en" sz="2200" dirty="0">
                <a:solidFill>
                  <a:srgbClr val="FFFF53"/>
                </a:solidFill>
              </a:rPr>
              <a:t>Preorder</a:t>
            </a:r>
          </a:p>
          <a:p>
            <a:pPr marL="0" marR="0" lvl="0" indent="0" algn="l" rtl="0">
              <a:lnSpc>
                <a:spcPct val="100000"/>
              </a:lnSpc>
              <a:spcBef>
                <a:spcPts val="640"/>
              </a:spcBef>
              <a:spcAft>
                <a:spcPts val="0"/>
              </a:spcAft>
              <a:buClr>
                <a:schemeClr val="dk1"/>
              </a:buClr>
              <a:buSzPct val="98958"/>
              <a:buNone/>
            </a:pPr>
            <a:r>
              <a:rPr lang="en" sz="2200" b="0" i="0" u="none" strike="noStrike" cap="none" dirty="0">
                <a:solidFill>
                  <a:srgbClr val="FFFFFF"/>
                </a:solidFill>
                <a:latin typeface="Times New Roman"/>
                <a:ea typeface="Times New Roman"/>
                <a:cs typeface="Times New Roman"/>
                <a:sym typeface="Times New Roman"/>
              </a:rPr>
              <a:t>	1. Process the Root R.</a:t>
            </a:r>
          </a:p>
          <a:p>
            <a:pPr marL="0" marR="0" lvl="0" indent="0" algn="l" rtl="0">
              <a:lnSpc>
                <a:spcPct val="100000"/>
              </a:lnSpc>
              <a:spcBef>
                <a:spcPts val="640"/>
              </a:spcBef>
              <a:spcAft>
                <a:spcPts val="0"/>
              </a:spcAft>
              <a:buClr>
                <a:schemeClr val="dk1"/>
              </a:buClr>
              <a:buSzPct val="98958"/>
              <a:buNone/>
            </a:pPr>
            <a:r>
              <a:rPr lang="en" sz="2200" dirty="0">
                <a:solidFill>
                  <a:srgbClr val="FFFFFF"/>
                </a:solidFill>
              </a:rPr>
              <a:t>	2. Traverse the left subtreeof R in Preorder.</a:t>
            </a:r>
          </a:p>
          <a:p>
            <a:pPr indent="0">
              <a:buSzPct val="98958"/>
              <a:buNone/>
            </a:pPr>
            <a:r>
              <a:rPr lang="en" sz="2200" dirty="0">
                <a:solidFill>
                  <a:srgbClr val="FFFFFF"/>
                </a:solidFill>
              </a:rPr>
              <a:t>	3. Traverse the right subtreeof R in Preorder.</a:t>
            </a:r>
          </a:p>
          <a:p>
            <a:pPr indent="0">
              <a:buSzPct val="98958"/>
            </a:pPr>
            <a:r>
              <a:rPr lang="en" sz="2200" dirty="0">
                <a:solidFill>
                  <a:srgbClr val="FFFF53"/>
                </a:solidFill>
              </a:rPr>
              <a:t> Postorder</a:t>
            </a:r>
          </a:p>
          <a:p>
            <a:pPr lvl="0" indent="0">
              <a:buSzPct val="98958"/>
              <a:buNone/>
            </a:pPr>
            <a:r>
              <a:rPr lang="en" sz="2200" dirty="0">
                <a:solidFill>
                  <a:srgbClr val="FFFFFF"/>
                </a:solidFill>
              </a:rPr>
              <a:t>	1. Traverse the left subtreeof R in Postorder.</a:t>
            </a:r>
          </a:p>
          <a:p>
            <a:pPr indent="0">
              <a:buSzPct val="98958"/>
              <a:buNone/>
            </a:pPr>
            <a:r>
              <a:rPr lang="en" sz="2200" dirty="0">
                <a:solidFill>
                  <a:srgbClr val="FFFFFF"/>
                </a:solidFill>
              </a:rPr>
              <a:t>	2. Traverse the right subtreeof R in Postorder.</a:t>
            </a:r>
          </a:p>
          <a:p>
            <a:pPr indent="0">
              <a:buSzPct val="98958"/>
              <a:buNone/>
            </a:pPr>
            <a:r>
              <a:rPr lang="en" sz="2200" dirty="0">
                <a:solidFill>
                  <a:srgbClr val="FFFFFF"/>
                </a:solidFill>
              </a:rPr>
              <a:t>	3. Process the Root R.</a:t>
            </a:r>
          </a:p>
          <a:p>
            <a:pPr indent="0">
              <a:buSzPct val="98958"/>
            </a:pPr>
            <a:r>
              <a:rPr lang="en" sz="2200" dirty="0">
                <a:solidFill>
                  <a:srgbClr val="FFFF53"/>
                </a:solidFill>
              </a:rPr>
              <a:t> Inorder</a:t>
            </a:r>
          </a:p>
          <a:p>
            <a:pPr lvl="0" indent="0">
              <a:buSzPct val="98958"/>
              <a:buNone/>
            </a:pPr>
            <a:r>
              <a:rPr lang="en" sz="2200" dirty="0">
                <a:solidFill>
                  <a:srgbClr val="FFFFFF"/>
                </a:solidFill>
              </a:rPr>
              <a:t>	1. Traverse the left subtreeof R in Inorder.</a:t>
            </a:r>
          </a:p>
          <a:p>
            <a:pPr lvl="0" indent="0">
              <a:buSzPct val="98958"/>
              <a:buNone/>
            </a:pPr>
            <a:r>
              <a:rPr lang="en" sz="2200" dirty="0">
                <a:solidFill>
                  <a:srgbClr val="FFFFFF"/>
                </a:solidFill>
              </a:rPr>
              <a:t>	3. Process the Root R.</a:t>
            </a:r>
          </a:p>
          <a:p>
            <a:pPr indent="0">
              <a:buSzPct val="98958"/>
              <a:buNone/>
            </a:pPr>
            <a:r>
              <a:rPr lang="en" sz="2200" dirty="0">
                <a:solidFill>
                  <a:srgbClr val="FFFFFF"/>
                </a:solidFill>
              </a:rPr>
              <a:t>	2. Traverse the right subtreeof R in Inorder.</a:t>
            </a:r>
            <a:endParaRPr lang="en" sz="2200" b="0" i="0" u="none" strike="noStrike" cap="none" dirty="0">
              <a:solidFill>
                <a:srgbClr val="FFFFFF"/>
              </a:solidFill>
              <a:latin typeface="Times New Roman"/>
              <a:ea typeface="Times New Roman"/>
              <a:cs typeface="Times New Roman"/>
              <a:sym typeface="Times New Roman"/>
            </a:endParaRPr>
          </a:p>
        </p:txBody>
      </p:sp>
      <p:pic>
        <p:nvPicPr>
          <p:cNvPr id="4" name="Picture 5" descr="lpu.png"/>
          <p:cNvPicPr>
            <a:picLocks noChangeAspect="1"/>
          </p:cNvPicPr>
          <p:nvPr/>
        </p:nvPicPr>
        <p:blipFill>
          <a:blip r:embed="rId3"/>
          <a:srcRect/>
          <a:stretch>
            <a:fillRect/>
          </a:stretch>
        </p:blipFill>
        <p:spPr bwMode="auto">
          <a:xfrm>
            <a:off x="0" y="0"/>
            <a:ext cx="1296471" cy="1287424"/>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wipe(down)">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2">
                                            <p:txEl>
                                              <p:pRg st="1" end="1"/>
                                            </p:txEl>
                                          </p:spTgt>
                                        </p:tgtEl>
                                        <p:attrNameLst>
                                          <p:attrName>style.visibility</p:attrName>
                                        </p:attrNameLst>
                                      </p:cBhvr>
                                      <p:to>
                                        <p:strVal val="visible"/>
                                      </p:to>
                                    </p:set>
                                    <p:animEffect transition="in" filter="wipe(down)">
                                      <p:cBhvr>
                                        <p:cTn id="12" dur="500"/>
                                        <p:tgtEl>
                                          <p:spTgt spid="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2">
                                            <p:txEl>
                                              <p:pRg st="2" end="2"/>
                                            </p:txEl>
                                          </p:spTgt>
                                        </p:tgtEl>
                                        <p:attrNameLst>
                                          <p:attrName>style.visibility</p:attrName>
                                        </p:attrNameLst>
                                      </p:cBhvr>
                                      <p:to>
                                        <p:strVal val="visible"/>
                                      </p:to>
                                    </p:set>
                                    <p:animEffect transition="in" filter="wipe(down)">
                                      <p:cBhvr>
                                        <p:cTn id="17" dur="500"/>
                                        <p:tgtEl>
                                          <p:spTgt spid="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2">
                                            <p:txEl>
                                              <p:pRg st="3" end="3"/>
                                            </p:txEl>
                                          </p:spTgt>
                                        </p:tgtEl>
                                        <p:attrNameLst>
                                          <p:attrName>style.visibility</p:attrName>
                                        </p:attrNameLst>
                                      </p:cBhvr>
                                      <p:to>
                                        <p:strVal val="visible"/>
                                      </p:to>
                                    </p:set>
                                    <p:animEffect transition="in" filter="wipe(down)">
                                      <p:cBhvr>
                                        <p:cTn id="22" dur="500"/>
                                        <p:tgtEl>
                                          <p:spTgt spid="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2">
                                            <p:txEl>
                                              <p:pRg st="4" end="4"/>
                                            </p:txEl>
                                          </p:spTgt>
                                        </p:tgtEl>
                                        <p:attrNameLst>
                                          <p:attrName>style.visibility</p:attrName>
                                        </p:attrNameLst>
                                      </p:cBhvr>
                                      <p:to>
                                        <p:strVal val="visible"/>
                                      </p:to>
                                    </p:set>
                                    <p:animEffect transition="in" filter="wipe(down)">
                                      <p:cBhvr>
                                        <p:cTn id="27" dur="500"/>
                                        <p:tgtEl>
                                          <p:spTgt spid="5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2">
                                            <p:txEl>
                                              <p:pRg st="5" end="5"/>
                                            </p:txEl>
                                          </p:spTgt>
                                        </p:tgtEl>
                                        <p:attrNameLst>
                                          <p:attrName>style.visibility</p:attrName>
                                        </p:attrNameLst>
                                      </p:cBhvr>
                                      <p:to>
                                        <p:strVal val="visible"/>
                                      </p:to>
                                    </p:set>
                                    <p:animEffect transition="in" filter="wipe(down)">
                                      <p:cBhvr>
                                        <p:cTn id="32" dur="500"/>
                                        <p:tgtEl>
                                          <p:spTgt spid="5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2">
                                            <p:txEl>
                                              <p:pRg st="6" end="6"/>
                                            </p:txEl>
                                          </p:spTgt>
                                        </p:tgtEl>
                                        <p:attrNameLst>
                                          <p:attrName>style.visibility</p:attrName>
                                        </p:attrNameLst>
                                      </p:cBhvr>
                                      <p:to>
                                        <p:strVal val="visible"/>
                                      </p:to>
                                    </p:set>
                                    <p:animEffect transition="in" filter="wipe(down)">
                                      <p:cBhvr>
                                        <p:cTn id="37" dur="500"/>
                                        <p:tgtEl>
                                          <p:spTgt spid="5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2">
                                            <p:txEl>
                                              <p:pRg st="7" end="7"/>
                                            </p:txEl>
                                          </p:spTgt>
                                        </p:tgtEl>
                                        <p:attrNameLst>
                                          <p:attrName>style.visibility</p:attrName>
                                        </p:attrNameLst>
                                      </p:cBhvr>
                                      <p:to>
                                        <p:strVal val="visible"/>
                                      </p:to>
                                    </p:set>
                                    <p:animEffect transition="in" filter="wipe(down)">
                                      <p:cBhvr>
                                        <p:cTn id="42" dur="500"/>
                                        <p:tgtEl>
                                          <p:spTgt spid="5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2">
                                            <p:txEl>
                                              <p:pRg st="8" end="8"/>
                                            </p:txEl>
                                          </p:spTgt>
                                        </p:tgtEl>
                                        <p:attrNameLst>
                                          <p:attrName>style.visibility</p:attrName>
                                        </p:attrNameLst>
                                      </p:cBhvr>
                                      <p:to>
                                        <p:strVal val="visible"/>
                                      </p:to>
                                    </p:set>
                                    <p:animEffect transition="in" filter="wipe(down)">
                                      <p:cBhvr>
                                        <p:cTn id="47" dur="500"/>
                                        <p:tgtEl>
                                          <p:spTgt spid="5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2">
                                            <p:txEl>
                                              <p:pRg st="9" end="9"/>
                                            </p:txEl>
                                          </p:spTgt>
                                        </p:tgtEl>
                                        <p:attrNameLst>
                                          <p:attrName>style.visibility</p:attrName>
                                        </p:attrNameLst>
                                      </p:cBhvr>
                                      <p:to>
                                        <p:strVal val="visible"/>
                                      </p:to>
                                    </p:set>
                                    <p:animEffect transition="in" filter="wipe(down)">
                                      <p:cBhvr>
                                        <p:cTn id="52" dur="500"/>
                                        <p:tgtEl>
                                          <p:spTgt spid="5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52">
                                            <p:txEl>
                                              <p:pRg st="10" end="10"/>
                                            </p:txEl>
                                          </p:spTgt>
                                        </p:tgtEl>
                                        <p:attrNameLst>
                                          <p:attrName>style.visibility</p:attrName>
                                        </p:attrNameLst>
                                      </p:cBhvr>
                                      <p:to>
                                        <p:strVal val="visible"/>
                                      </p:to>
                                    </p:set>
                                    <p:animEffect transition="in" filter="wipe(down)">
                                      <p:cBhvr>
                                        <p:cTn id="57" dur="500"/>
                                        <p:tgtEl>
                                          <p:spTgt spid="5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52">
                                            <p:txEl>
                                              <p:pRg st="11" end="11"/>
                                            </p:txEl>
                                          </p:spTgt>
                                        </p:tgtEl>
                                        <p:attrNameLst>
                                          <p:attrName>style.visibility</p:attrName>
                                        </p:attrNameLst>
                                      </p:cBhvr>
                                      <p:to>
                                        <p:strVal val="visible"/>
                                      </p:to>
                                    </p:set>
                                    <p:animEffect transition="in" filter="wipe(down)">
                                      <p:cBhvr>
                                        <p:cTn id="62" dur="500"/>
                                        <p:tgtEl>
                                          <p:spTgt spid="5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52">
                                            <p:txEl>
                                              <p:pRg st="12" end="12"/>
                                            </p:txEl>
                                          </p:spTgt>
                                        </p:tgtEl>
                                        <p:attrNameLst>
                                          <p:attrName>style.visibility</p:attrName>
                                        </p:attrNameLst>
                                      </p:cBhvr>
                                      <p:to>
                                        <p:strVal val="visible"/>
                                      </p:to>
                                    </p:set>
                                    <p:animEffect transition="in" filter="wipe(down)">
                                      <p:cBhvr>
                                        <p:cTn id="67" dur="500"/>
                                        <p:tgtEl>
                                          <p:spTgt spid="5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066800" y="304800"/>
            <a:ext cx="7772400" cy="615513"/>
          </a:xfrm>
          <a:prstGeom prst="rect">
            <a:avLst/>
          </a:prstGeom>
          <a:noFill/>
          <a:ln>
            <a:noFill/>
          </a:ln>
        </p:spPr>
        <p:txBody>
          <a:bodyPr lIns="91425" tIns="45700" rIns="91425" bIns="45700" anchor="t" anchorCtr="0">
            <a:spAutoFit/>
          </a:bodyPr>
          <a:lstStyle/>
          <a:p>
            <a:pPr lvl="0">
              <a:buClr>
                <a:schemeClr val="dk2"/>
              </a:buClr>
              <a:buSzPct val="25000"/>
            </a:pPr>
            <a:r>
              <a:rPr lang="en" sz="3400" dirty="0">
                <a:solidFill>
                  <a:srgbClr val="99FF66"/>
                </a:solidFill>
              </a:rPr>
              <a:t>Preorder Traversal of Binary Tree</a:t>
            </a:r>
            <a:endParaRPr lang="en" sz="4400" b="0" i="0" u="none" strike="noStrike" cap="none" baseline="0" dirty="0">
              <a:solidFill>
                <a:srgbClr val="99FF66"/>
              </a:solidFill>
              <a:latin typeface="Times New Roman"/>
              <a:ea typeface="Times New Roman"/>
              <a:cs typeface="Times New Roman"/>
              <a:sym typeface="Times New Roman"/>
            </a:endParaRPr>
          </a:p>
        </p:txBody>
      </p:sp>
      <p:sp>
        <p:nvSpPr>
          <p:cNvPr id="52" name="Shape 52"/>
          <p:cNvSpPr txBox="1">
            <a:spLocks noGrp="1"/>
          </p:cNvSpPr>
          <p:nvPr>
            <p:ph type="body" idx="1"/>
          </p:nvPr>
        </p:nvSpPr>
        <p:spPr>
          <a:xfrm>
            <a:off x="533400" y="1143000"/>
            <a:ext cx="8458200" cy="2693005"/>
          </a:xfrm>
          <a:prstGeom prst="rect">
            <a:avLst/>
          </a:prstGeom>
          <a:noFill/>
          <a:ln>
            <a:noFill/>
          </a:ln>
        </p:spPr>
        <p:txBody>
          <a:bodyPr wrap="square" lIns="91425" tIns="45700" rIns="91425" bIns="45700" anchor="t" anchorCtr="0">
            <a:spAutoFit/>
          </a:bodyPr>
          <a:lstStyle/>
          <a:p>
            <a:pPr marL="0" marR="0" lvl="0" indent="0" algn="l" rtl="0">
              <a:lnSpc>
                <a:spcPct val="100000"/>
              </a:lnSpc>
              <a:spcBef>
                <a:spcPts val="640"/>
              </a:spcBef>
              <a:spcAft>
                <a:spcPts val="0"/>
              </a:spcAft>
              <a:buClr>
                <a:schemeClr val="dk1"/>
              </a:buClr>
              <a:buSzPct val="98958"/>
              <a:buNone/>
            </a:pPr>
            <a:r>
              <a:rPr lang="en" sz="2400" dirty="0">
                <a:solidFill>
                  <a:srgbClr val="FFFF53"/>
                </a:solidFill>
              </a:rPr>
              <a:t>PREORDER (INFO, LEFT, RIGHT, ROOT )</a:t>
            </a:r>
          </a:p>
          <a:p>
            <a:pPr marL="514350" marR="0" lvl="0" indent="-514350" algn="l" rtl="0">
              <a:lnSpc>
                <a:spcPct val="100000"/>
              </a:lnSpc>
              <a:spcBef>
                <a:spcPts val="640"/>
              </a:spcBef>
              <a:spcAft>
                <a:spcPts val="0"/>
              </a:spcAft>
              <a:buClr>
                <a:schemeClr val="dk1"/>
              </a:buClr>
              <a:buSzPct val="98958"/>
              <a:buAutoNum type="arabicPeriod"/>
            </a:pPr>
            <a:r>
              <a:rPr lang="en" sz="2400" dirty="0">
                <a:solidFill>
                  <a:srgbClr val="66FFCC"/>
                </a:solidFill>
              </a:rPr>
              <a:t>IF: ROOT == NULL</a:t>
            </a:r>
          </a:p>
          <a:p>
            <a:pPr marR="0" lvl="0" indent="0" algn="l" rtl="0">
              <a:lnSpc>
                <a:spcPct val="100000"/>
              </a:lnSpc>
              <a:spcBef>
                <a:spcPts val="640"/>
              </a:spcBef>
              <a:spcAft>
                <a:spcPts val="0"/>
              </a:spcAft>
              <a:buClr>
                <a:schemeClr val="dk1"/>
              </a:buClr>
              <a:buSzPct val="98958"/>
              <a:buNone/>
            </a:pPr>
            <a:r>
              <a:rPr lang="en" sz="2400" b="0" i="0" u="none" strike="noStrike" cap="none" dirty="0">
                <a:solidFill>
                  <a:srgbClr val="66FFCC"/>
                </a:solidFill>
                <a:sym typeface="Times New Roman"/>
              </a:rPr>
              <a:t>      THEN: Return</a:t>
            </a:r>
          </a:p>
          <a:p>
            <a:pPr marL="514350" indent="-514350">
              <a:buSzPct val="98958"/>
              <a:buFont typeface="Arial"/>
              <a:buAutoNum type="arabicPeriod" startAt="2"/>
            </a:pPr>
            <a:r>
              <a:rPr lang="en" sz="2400" dirty="0" smtClean="0">
                <a:solidFill>
                  <a:srgbClr val="66FFCC"/>
                </a:solidFill>
              </a:rPr>
              <a:t>Print </a:t>
            </a:r>
            <a:r>
              <a:rPr lang="en" sz="2400" dirty="0">
                <a:solidFill>
                  <a:srgbClr val="66FFCC"/>
                </a:solidFill>
              </a:rPr>
              <a:t>ROOT -&gt; INFO</a:t>
            </a:r>
          </a:p>
          <a:p>
            <a:pPr marL="514350" marR="0" lvl="0" indent="-514350" algn="l" rtl="0">
              <a:lnSpc>
                <a:spcPct val="100000"/>
              </a:lnSpc>
              <a:spcBef>
                <a:spcPts val="640"/>
              </a:spcBef>
              <a:spcAft>
                <a:spcPts val="0"/>
              </a:spcAft>
              <a:buClr>
                <a:schemeClr val="dk1"/>
              </a:buClr>
              <a:buSzPct val="98958"/>
              <a:buAutoNum type="arabicPeriod" startAt="2"/>
            </a:pPr>
            <a:r>
              <a:rPr lang="en" sz="2400" b="0" i="0" u="none" strike="noStrike" cap="none" dirty="0">
                <a:solidFill>
                  <a:srgbClr val="66FFCC"/>
                </a:solidFill>
                <a:sym typeface="Times New Roman"/>
              </a:rPr>
              <a:t>Call PREORDER(ROOT -&gt; LEFT)</a:t>
            </a:r>
          </a:p>
          <a:p>
            <a:pPr marL="457200" marR="0" lvl="0" indent="-457200" algn="l" rtl="0">
              <a:lnSpc>
                <a:spcPct val="100000"/>
              </a:lnSpc>
              <a:spcBef>
                <a:spcPts val="640"/>
              </a:spcBef>
              <a:spcAft>
                <a:spcPts val="0"/>
              </a:spcAft>
              <a:buClr>
                <a:schemeClr val="dk1"/>
              </a:buClr>
              <a:buSzPct val="98958"/>
              <a:buAutoNum type="arabicPeriod" startAt="2"/>
            </a:pPr>
            <a:r>
              <a:rPr lang="en" sz="2400" b="0" i="0" u="none" strike="noStrike" cap="none" dirty="0">
                <a:solidFill>
                  <a:srgbClr val="66FFCC"/>
                </a:solidFill>
                <a:sym typeface="Times New Roman"/>
              </a:rPr>
              <a:t> Call PREORDER(ROOT -&gt; RIGHT)</a:t>
            </a:r>
            <a:endParaRPr lang="en" sz="2000" b="0" i="0" u="none" strike="noStrike" cap="none" baseline="0" dirty="0">
              <a:solidFill>
                <a:srgbClr val="66FFCC"/>
              </a:solidFill>
              <a:latin typeface="Times New Roman"/>
              <a:ea typeface="Times New Roman"/>
              <a:cs typeface="Times New Roman"/>
              <a:sym typeface="Times New Roman"/>
            </a:endParaRPr>
          </a:p>
        </p:txBody>
      </p:sp>
      <p:pic>
        <p:nvPicPr>
          <p:cNvPr id="4" name="Picture 5" descr="lpu.png"/>
          <p:cNvPicPr>
            <a:picLocks noChangeAspect="1"/>
          </p:cNvPicPr>
          <p:nvPr/>
        </p:nvPicPr>
        <p:blipFill>
          <a:blip r:embed="rId3"/>
          <a:srcRect/>
          <a:stretch>
            <a:fillRect/>
          </a:stretch>
        </p:blipFill>
        <p:spPr bwMode="auto">
          <a:xfrm>
            <a:off x="0" y="0"/>
            <a:ext cx="1296471" cy="1287424"/>
          </a:xfrm>
          <a:prstGeom prst="rect">
            <a:avLst/>
          </a:prstGeom>
          <a:noFill/>
          <a:ln w="9525">
            <a:noFill/>
            <a:miter lim="800000"/>
            <a:headEnd/>
            <a:tailEnd/>
          </a:ln>
        </p:spPr>
      </p:pic>
      <p:sp>
        <p:nvSpPr>
          <p:cNvPr id="2" name="Rectangle 1"/>
          <p:cNvSpPr/>
          <p:nvPr/>
        </p:nvSpPr>
        <p:spPr>
          <a:xfrm>
            <a:off x="973540" y="4038600"/>
            <a:ext cx="5486400" cy="2757165"/>
          </a:xfrm>
          <a:prstGeom prst="rect">
            <a:avLst/>
          </a:prstGeom>
        </p:spPr>
        <p:txBody>
          <a:bodyPr wrap="square">
            <a:spAutoFit/>
          </a:bodyPr>
          <a:lstStyle/>
          <a:p>
            <a:pPr marL="342900" indent="-325438">
              <a:spcBef>
                <a:spcPts val="450"/>
              </a:spcBef>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1800" b="1" dirty="0">
                <a:solidFill>
                  <a:srgbClr val="FFFFFF"/>
                </a:solidFill>
                <a:latin typeface="Courier New" pitchFamily="49" charset="0"/>
                <a:ea typeface="PMingLiU" pitchFamily="16" charset="-120"/>
              </a:rPr>
              <a:t>void </a:t>
            </a:r>
            <a:r>
              <a:rPr lang="en-US" sz="1800" b="1" dirty="0" smtClean="0">
                <a:solidFill>
                  <a:srgbClr val="FFFFFF"/>
                </a:solidFill>
                <a:latin typeface="Courier New" pitchFamily="49" charset="0"/>
                <a:ea typeface="PMingLiU" pitchFamily="16" charset="-120"/>
              </a:rPr>
              <a:t>preorder(node </a:t>
            </a:r>
            <a:r>
              <a:rPr lang="en-US" sz="1800" b="1" dirty="0" err="1">
                <a:solidFill>
                  <a:srgbClr val="FFFFFF"/>
                </a:solidFill>
                <a:latin typeface="Courier New" pitchFamily="49" charset="0"/>
                <a:ea typeface="PMingLiU" pitchFamily="16" charset="-120"/>
              </a:rPr>
              <a:t>ptr</a:t>
            </a:r>
            <a:r>
              <a:rPr lang="en-US" sz="1800" b="1" dirty="0">
                <a:solidFill>
                  <a:srgbClr val="FFFFFF"/>
                </a:solidFill>
                <a:latin typeface="Courier New" pitchFamily="49" charset="0"/>
                <a:ea typeface="PMingLiU" pitchFamily="16" charset="-120"/>
              </a:rPr>
              <a:t>)</a:t>
            </a:r>
          </a:p>
          <a:p>
            <a:pPr marL="342900" indent="-325438">
              <a:spcBef>
                <a:spcPts val="450"/>
              </a:spcBef>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1800" b="1" dirty="0" smtClean="0">
                <a:solidFill>
                  <a:srgbClr val="FFFFFF"/>
                </a:solidFill>
                <a:latin typeface="Courier New" pitchFamily="49" charset="0"/>
                <a:ea typeface="PMingLiU" pitchFamily="16" charset="-120"/>
              </a:rPr>
              <a:t>{</a:t>
            </a:r>
            <a:endParaRPr lang="en-US" sz="1800" b="1" dirty="0">
              <a:solidFill>
                <a:srgbClr val="FFFFFF"/>
              </a:solidFill>
              <a:latin typeface="Courier New" pitchFamily="49" charset="0"/>
              <a:ea typeface="PMingLiU" pitchFamily="16" charset="-120"/>
            </a:endParaRPr>
          </a:p>
          <a:p>
            <a:pPr marL="342900" indent="-325438">
              <a:spcBef>
                <a:spcPts val="450"/>
              </a:spcBef>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1800" b="1" dirty="0">
                <a:solidFill>
                  <a:srgbClr val="FFFFFF"/>
                </a:solidFill>
                <a:latin typeface="Courier New" pitchFamily="49" charset="0"/>
                <a:ea typeface="PMingLiU" pitchFamily="16" charset="-120"/>
              </a:rPr>
              <a:t>    if (</a:t>
            </a:r>
            <a:r>
              <a:rPr lang="en-US" sz="1800" b="1" dirty="0" err="1">
                <a:solidFill>
                  <a:srgbClr val="FFFFFF"/>
                </a:solidFill>
                <a:latin typeface="Courier New" pitchFamily="49" charset="0"/>
                <a:ea typeface="PMingLiU" pitchFamily="16" charset="-120"/>
              </a:rPr>
              <a:t>ptr</a:t>
            </a:r>
            <a:r>
              <a:rPr lang="en-US" sz="1800" b="1" dirty="0">
                <a:solidFill>
                  <a:srgbClr val="FFFFFF"/>
                </a:solidFill>
                <a:latin typeface="Courier New" pitchFamily="49" charset="0"/>
                <a:ea typeface="PMingLiU" pitchFamily="16" charset="-120"/>
              </a:rPr>
              <a:t>!=NULL) {</a:t>
            </a:r>
          </a:p>
          <a:p>
            <a:pPr marL="342900" indent="-325438">
              <a:spcBef>
                <a:spcPts val="450"/>
              </a:spcBef>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1800" b="1" dirty="0">
                <a:solidFill>
                  <a:srgbClr val="FFFFFF"/>
                </a:solidFill>
                <a:latin typeface="Courier New" pitchFamily="49" charset="0"/>
                <a:ea typeface="PMingLiU" pitchFamily="16" charset="-120"/>
              </a:rPr>
              <a:t>        </a:t>
            </a:r>
            <a:r>
              <a:rPr lang="en-US" sz="1800" b="1" dirty="0" err="1">
                <a:solidFill>
                  <a:srgbClr val="FFFFFF"/>
                </a:solidFill>
                <a:latin typeface="Courier New" pitchFamily="49" charset="0"/>
                <a:ea typeface="PMingLiU" pitchFamily="16" charset="-120"/>
              </a:rPr>
              <a:t>cout</a:t>
            </a:r>
            <a:r>
              <a:rPr lang="en-US" sz="1800" b="1" dirty="0">
                <a:solidFill>
                  <a:srgbClr val="FFFFFF"/>
                </a:solidFill>
                <a:latin typeface="Courier New" pitchFamily="49" charset="0"/>
                <a:ea typeface="PMingLiU" pitchFamily="16" charset="-120"/>
              </a:rPr>
              <a:t>&lt;&lt;</a:t>
            </a:r>
            <a:r>
              <a:rPr lang="en-US" sz="1800" b="1" dirty="0" err="1">
                <a:solidFill>
                  <a:srgbClr val="FFFFFF"/>
                </a:solidFill>
                <a:latin typeface="Courier New" pitchFamily="49" charset="0"/>
                <a:ea typeface="PMingLiU" pitchFamily="16" charset="-120"/>
              </a:rPr>
              <a:t>ptr</a:t>
            </a:r>
            <a:r>
              <a:rPr lang="en-US" sz="1800" b="1" dirty="0">
                <a:solidFill>
                  <a:srgbClr val="FFFFFF"/>
                </a:solidFill>
                <a:latin typeface="Courier New" pitchFamily="49" charset="0"/>
                <a:ea typeface="PMingLiU" pitchFamily="16" charset="-120"/>
              </a:rPr>
              <a:t>-&gt;data;</a:t>
            </a:r>
          </a:p>
          <a:p>
            <a:pPr marL="342900" indent="-325438">
              <a:spcBef>
                <a:spcPts val="450"/>
              </a:spcBef>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1800" b="1" dirty="0">
                <a:solidFill>
                  <a:srgbClr val="FFFFFF"/>
                </a:solidFill>
                <a:latin typeface="Courier New" pitchFamily="49" charset="0"/>
                <a:ea typeface="PMingLiU" pitchFamily="16" charset="-120"/>
              </a:rPr>
              <a:t>        preorder(</a:t>
            </a:r>
            <a:r>
              <a:rPr lang="en-US" sz="1800" b="1" dirty="0" err="1">
                <a:solidFill>
                  <a:srgbClr val="FFFFFF"/>
                </a:solidFill>
                <a:latin typeface="Courier New" pitchFamily="49" charset="0"/>
                <a:ea typeface="PMingLiU" pitchFamily="16" charset="-120"/>
              </a:rPr>
              <a:t>ptr</a:t>
            </a:r>
            <a:r>
              <a:rPr lang="en-US" sz="1800" b="1" dirty="0">
                <a:solidFill>
                  <a:srgbClr val="FFFFFF"/>
                </a:solidFill>
                <a:latin typeface="Courier New" pitchFamily="49" charset="0"/>
                <a:ea typeface="PMingLiU" pitchFamily="16" charset="-120"/>
              </a:rPr>
              <a:t>-&gt;left);</a:t>
            </a:r>
          </a:p>
          <a:p>
            <a:pPr marL="342900" indent="-325438">
              <a:spcBef>
                <a:spcPts val="450"/>
              </a:spcBef>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1800" b="1" dirty="0">
                <a:solidFill>
                  <a:srgbClr val="FFFFFF"/>
                </a:solidFill>
                <a:latin typeface="Courier New" pitchFamily="49" charset="0"/>
                <a:ea typeface="PMingLiU" pitchFamily="16" charset="-120"/>
              </a:rPr>
              <a:t>        </a:t>
            </a:r>
            <a:r>
              <a:rPr lang="en-US" sz="1800" b="1" dirty="0" err="1">
                <a:solidFill>
                  <a:srgbClr val="FFFFFF"/>
                </a:solidFill>
                <a:latin typeface="Courier New" pitchFamily="49" charset="0"/>
                <a:ea typeface="PMingLiU" pitchFamily="16" charset="-120"/>
              </a:rPr>
              <a:t>predorder</a:t>
            </a:r>
            <a:r>
              <a:rPr lang="en-US" sz="1800" b="1" dirty="0">
                <a:solidFill>
                  <a:srgbClr val="FFFFFF"/>
                </a:solidFill>
                <a:latin typeface="Courier New" pitchFamily="49" charset="0"/>
                <a:ea typeface="PMingLiU" pitchFamily="16" charset="-120"/>
              </a:rPr>
              <a:t>(</a:t>
            </a:r>
            <a:r>
              <a:rPr lang="en-US" sz="1800" b="1" dirty="0" err="1">
                <a:solidFill>
                  <a:srgbClr val="FFFFFF"/>
                </a:solidFill>
                <a:latin typeface="Courier New" pitchFamily="49" charset="0"/>
                <a:ea typeface="PMingLiU" pitchFamily="16" charset="-120"/>
              </a:rPr>
              <a:t>ptr</a:t>
            </a:r>
            <a:r>
              <a:rPr lang="en-US" sz="1800" b="1" dirty="0">
                <a:solidFill>
                  <a:srgbClr val="FFFFFF"/>
                </a:solidFill>
                <a:latin typeface="Courier New" pitchFamily="49" charset="0"/>
                <a:ea typeface="PMingLiU" pitchFamily="16" charset="-120"/>
              </a:rPr>
              <a:t>-&gt;right);</a:t>
            </a:r>
          </a:p>
          <a:p>
            <a:pPr marL="342900" indent="-325438">
              <a:spcBef>
                <a:spcPts val="450"/>
              </a:spcBef>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1800" b="1" dirty="0">
                <a:solidFill>
                  <a:srgbClr val="FFFFFF"/>
                </a:solidFill>
                <a:latin typeface="Courier New" pitchFamily="49" charset="0"/>
                <a:ea typeface="PMingLiU" pitchFamily="16" charset="-120"/>
              </a:rPr>
              <a:t>    }</a:t>
            </a:r>
          </a:p>
          <a:p>
            <a:pPr marL="342900" indent="-325438">
              <a:spcBef>
                <a:spcPts val="450"/>
              </a:spcBef>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1800" b="1" dirty="0">
                <a:solidFill>
                  <a:srgbClr val="FFFFFF"/>
                </a:solidFill>
                <a:latin typeface="Courier New" pitchFamily="49" charset="0"/>
                <a:ea typeface="PMingLiU" pitchFamily="16" charset="-120"/>
              </a:rPr>
              <a: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wipe(down)">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2">
                                            <p:txEl>
                                              <p:pRg st="1" end="1"/>
                                            </p:txEl>
                                          </p:spTgt>
                                        </p:tgtEl>
                                        <p:attrNameLst>
                                          <p:attrName>style.visibility</p:attrName>
                                        </p:attrNameLst>
                                      </p:cBhvr>
                                      <p:to>
                                        <p:strVal val="visible"/>
                                      </p:to>
                                    </p:set>
                                    <p:animEffect transition="in" filter="wipe(down)">
                                      <p:cBhvr>
                                        <p:cTn id="12" dur="500"/>
                                        <p:tgtEl>
                                          <p:spTgt spid="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2">
                                            <p:txEl>
                                              <p:pRg st="2" end="2"/>
                                            </p:txEl>
                                          </p:spTgt>
                                        </p:tgtEl>
                                        <p:attrNameLst>
                                          <p:attrName>style.visibility</p:attrName>
                                        </p:attrNameLst>
                                      </p:cBhvr>
                                      <p:to>
                                        <p:strVal val="visible"/>
                                      </p:to>
                                    </p:set>
                                    <p:animEffect transition="in" filter="wipe(down)">
                                      <p:cBhvr>
                                        <p:cTn id="17" dur="500"/>
                                        <p:tgtEl>
                                          <p:spTgt spid="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2">
                                            <p:txEl>
                                              <p:pRg st="3" end="3"/>
                                            </p:txEl>
                                          </p:spTgt>
                                        </p:tgtEl>
                                        <p:attrNameLst>
                                          <p:attrName>style.visibility</p:attrName>
                                        </p:attrNameLst>
                                      </p:cBhvr>
                                      <p:to>
                                        <p:strVal val="visible"/>
                                      </p:to>
                                    </p:set>
                                    <p:animEffect transition="in" filter="wipe(down)">
                                      <p:cBhvr>
                                        <p:cTn id="22" dur="500"/>
                                        <p:tgtEl>
                                          <p:spTgt spid="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2">
                                            <p:txEl>
                                              <p:pRg st="4" end="4"/>
                                            </p:txEl>
                                          </p:spTgt>
                                        </p:tgtEl>
                                        <p:attrNameLst>
                                          <p:attrName>style.visibility</p:attrName>
                                        </p:attrNameLst>
                                      </p:cBhvr>
                                      <p:to>
                                        <p:strVal val="visible"/>
                                      </p:to>
                                    </p:set>
                                    <p:animEffect transition="in" filter="wipe(down)">
                                      <p:cBhvr>
                                        <p:cTn id="27" dur="500"/>
                                        <p:tgtEl>
                                          <p:spTgt spid="5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2">
                                            <p:txEl>
                                              <p:pRg st="5" end="5"/>
                                            </p:txEl>
                                          </p:spTgt>
                                        </p:tgtEl>
                                        <p:attrNameLst>
                                          <p:attrName>style.visibility</p:attrName>
                                        </p:attrNameLst>
                                      </p:cBhvr>
                                      <p:to>
                                        <p:strVal val="visible"/>
                                      </p:to>
                                    </p:set>
                                    <p:animEffect transition="in" filter="wipe(down)">
                                      <p:cBhvr>
                                        <p:cTn id="32" dur="500"/>
                                        <p:tgtEl>
                                          <p:spTgt spid="5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81000"/>
            <a:ext cx="3667276" cy="2872157"/>
          </a:xfrm>
          <a:prstGeom prst="rect">
            <a:avLst/>
          </a:prstGeom>
        </p:spPr>
      </p:pic>
    </p:spTree>
    <p:extLst>
      <p:ext uri="{BB962C8B-B14F-4D97-AF65-F5344CB8AC3E}">
        <p14:creationId xmlns:p14="http://schemas.microsoft.com/office/powerpoint/2010/main" val="3661125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066800" y="304800"/>
            <a:ext cx="7772400" cy="615513"/>
          </a:xfrm>
          <a:prstGeom prst="rect">
            <a:avLst/>
          </a:prstGeom>
          <a:noFill/>
          <a:ln>
            <a:noFill/>
          </a:ln>
        </p:spPr>
        <p:txBody>
          <a:bodyPr lIns="91425" tIns="45700" rIns="91425" bIns="45700" anchor="t" anchorCtr="0">
            <a:spAutoFit/>
          </a:bodyPr>
          <a:lstStyle/>
          <a:p>
            <a:pPr lvl="0">
              <a:buClr>
                <a:schemeClr val="dk2"/>
              </a:buClr>
              <a:buSzPct val="25000"/>
            </a:pPr>
            <a:r>
              <a:rPr lang="en" sz="3400" dirty="0">
                <a:solidFill>
                  <a:srgbClr val="99FF66"/>
                </a:solidFill>
              </a:rPr>
              <a:t>Inorder Traversal of Binary Tree</a:t>
            </a:r>
            <a:endParaRPr lang="en" sz="4400" b="0" i="0" u="none" strike="noStrike" cap="none" baseline="0" dirty="0">
              <a:solidFill>
                <a:srgbClr val="99FF66"/>
              </a:solidFill>
              <a:latin typeface="Times New Roman"/>
              <a:ea typeface="Times New Roman"/>
              <a:cs typeface="Times New Roman"/>
              <a:sym typeface="Times New Roman"/>
            </a:endParaRPr>
          </a:p>
        </p:txBody>
      </p:sp>
      <p:sp>
        <p:nvSpPr>
          <p:cNvPr id="52" name="Shape 52"/>
          <p:cNvSpPr txBox="1">
            <a:spLocks noGrp="1"/>
          </p:cNvSpPr>
          <p:nvPr>
            <p:ph type="body" idx="1"/>
          </p:nvPr>
        </p:nvSpPr>
        <p:spPr>
          <a:xfrm>
            <a:off x="533400" y="1143000"/>
            <a:ext cx="8458200" cy="2754560"/>
          </a:xfrm>
          <a:prstGeom prst="rect">
            <a:avLst/>
          </a:prstGeom>
          <a:noFill/>
          <a:ln>
            <a:noFill/>
          </a:ln>
        </p:spPr>
        <p:txBody>
          <a:bodyPr wrap="square" lIns="91425" tIns="45700" rIns="91425" bIns="45700" anchor="t" anchorCtr="0">
            <a:spAutoFit/>
          </a:bodyPr>
          <a:lstStyle/>
          <a:p>
            <a:pPr marL="0" marR="0" lvl="0" indent="0" algn="l" rtl="0">
              <a:lnSpc>
                <a:spcPct val="100000"/>
              </a:lnSpc>
              <a:spcBef>
                <a:spcPts val="640"/>
              </a:spcBef>
              <a:spcAft>
                <a:spcPts val="0"/>
              </a:spcAft>
              <a:buClr>
                <a:schemeClr val="dk1"/>
              </a:buClr>
              <a:buSzPct val="98958"/>
              <a:buNone/>
            </a:pPr>
            <a:r>
              <a:rPr lang="en" sz="2400" dirty="0">
                <a:solidFill>
                  <a:srgbClr val="FFFF53"/>
                </a:solidFill>
              </a:rPr>
              <a:t>INORDER (INFO, LEFT, RIGHT, ROOT )</a:t>
            </a:r>
          </a:p>
          <a:p>
            <a:pPr marL="514350" marR="0" lvl="0" indent="-514350" algn="l" rtl="0">
              <a:lnSpc>
                <a:spcPct val="100000"/>
              </a:lnSpc>
              <a:spcBef>
                <a:spcPts val="640"/>
              </a:spcBef>
              <a:spcAft>
                <a:spcPts val="0"/>
              </a:spcAft>
              <a:buClr>
                <a:schemeClr val="dk1"/>
              </a:buClr>
              <a:buSzPct val="98958"/>
              <a:buAutoNum type="arabicPeriod"/>
            </a:pPr>
            <a:r>
              <a:rPr lang="en" sz="2400" dirty="0">
                <a:solidFill>
                  <a:srgbClr val="66FFCC"/>
                </a:solidFill>
              </a:rPr>
              <a:t>IF: ROOT == NULL</a:t>
            </a:r>
          </a:p>
          <a:p>
            <a:pPr marR="0" lvl="0" indent="0" algn="l" rtl="0">
              <a:lnSpc>
                <a:spcPct val="100000"/>
              </a:lnSpc>
              <a:spcBef>
                <a:spcPts val="640"/>
              </a:spcBef>
              <a:spcAft>
                <a:spcPts val="0"/>
              </a:spcAft>
              <a:buClr>
                <a:schemeClr val="dk1"/>
              </a:buClr>
              <a:buSzPct val="98958"/>
              <a:buNone/>
            </a:pPr>
            <a:r>
              <a:rPr lang="en" sz="2400" b="0" i="0" u="none" strike="noStrike" cap="none" dirty="0">
                <a:solidFill>
                  <a:srgbClr val="66FFCC"/>
                </a:solidFill>
                <a:sym typeface="Times New Roman"/>
              </a:rPr>
              <a:t>      THEN: Return</a:t>
            </a:r>
          </a:p>
          <a:p>
            <a:pPr marL="514350" marR="0" lvl="0" indent="-514350" algn="l" rtl="0">
              <a:lnSpc>
                <a:spcPct val="100000"/>
              </a:lnSpc>
              <a:spcBef>
                <a:spcPts val="640"/>
              </a:spcBef>
              <a:spcAft>
                <a:spcPts val="0"/>
              </a:spcAft>
              <a:buClr>
                <a:schemeClr val="dk1"/>
              </a:buClr>
              <a:buSzPct val="98958"/>
              <a:buAutoNum type="arabicPeriod" startAt="2"/>
            </a:pPr>
            <a:r>
              <a:rPr lang="en" sz="2400" dirty="0" smtClean="0">
                <a:solidFill>
                  <a:srgbClr val="66FFCC"/>
                </a:solidFill>
              </a:rPr>
              <a:t>Call </a:t>
            </a:r>
            <a:r>
              <a:rPr lang="en" sz="2400" dirty="0">
                <a:solidFill>
                  <a:srgbClr val="66FFCC"/>
                </a:solidFill>
              </a:rPr>
              <a:t>IN</a:t>
            </a:r>
            <a:r>
              <a:rPr lang="en" sz="2400" b="0" i="0" u="none" strike="noStrike" cap="none" dirty="0">
                <a:solidFill>
                  <a:srgbClr val="66FFCC"/>
                </a:solidFill>
                <a:sym typeface="Times New Roman"/>
              </a:rPr>
              <a:t>ORDER(ROOT -&gt; LEFT)</a:t>
            </a:r>
          </a:p>
          <a:p>
            <a:pPr marL="514350" indent="-514350">
              <a:buSzPct val="98958"/>
              <a:buFont typeface="Arial"/>
              <a:buAutoNum type="arabicPeriod" startAt="2"/>
            </a:pPr>
            <a:r>
              <a:rPr lang="en" sz="2400" dirty="0">
                <a:solidFill>
                  <a:srgbClr val="66FFCC"/>
                </a:solidFill>
              </a:rPr>
              <a:t>Print ROOT -&gt; INFO</a:t>
            </a:r>
            <a:endParaRPr lang="en" sz="2400" b="0" i="0" u="none" strike="noStrike" cap="none" dirty="0">
              <a:solidFill>
                <a:srgbClr val="66FFCC"/>
              </a:solidFill>
              <a:sym typeface="Times New Roman"/>
            </a:endParaRPr>
          </a:p>
          <a:p>
            <a:pPr marL="457200" marR="0" lvl="0" indent="-457200" algn="l" rtl="0">
              <a:lnSpc>
                <a:spcPct val="100000"/>
              </a:lnSpc>
              <a:spcBef>
                <a:spcPts val="640"/>
              </a:spcBef>
              <a:spcAft>
                <a:spcPts val="0"/>
              </a:spcAft>
              <a:buClr>
                <a:schemeClr val="dk1"/>
              </a:buClr>
              <a:buSzPct val="98958"/>
              <a:buAutoNum type="arabicPeriod" startAt="2"/>
            </a:pPr>
            <a:r>
              <a:rPr lang="en" sz="2400" b="0" i="0" u="none" strike="noStrike" cap="none" dirty="0">
                <a:solidFill>
                  <a:srgbClr val="66FFCC"/>
                </a:solidFill>
                <a:sym typeface="Times New Roman"/>
              </a:rPr>
              <a:t> Call </a:t>
            </a:r>
            <a:r>
              <a:rPr lang="en" sz="2400" b="0" i="0" u="none" strike="noStrike" cap="none" dirty="0">
                <a:solidFill>
                  <a:srgbClr val="66FFCC"/>
                </a:solidFill>
                <a:latin typeface="Times New Roman"/>
                <a:ea typeface="Times New Roman"/>
                <a:cs typeface="Times New Roman"/>
                <a:sym typeface="Times New Roman"/>
              </a:rPr>
              <a:t>INORDER(ROOT -&gt; RIGHT)</a:t>
            </a:r>
            <a:endParaRPr lang="en" sz="2000" b="0" i="0" u="none" strike="noStrike" cap="none" baseline="0" dirty="0">
              <a:solidFill>
                <a:srgbClr val="66FFCC"/>
              </a:solidFill>
              <a:latin typeface="Times New Roman"/>
              <a:ea typeface="Times New Roman"/>
              <a:cs typeface="Times New Roman"/>
              <a:sym typeface="Times New Roman"/>
            </a:endParaRPr>
          </a:p>
        </p:txBody>
      </p:sp>
      <p:pic>
        <p:nvPicPr>
          <p:cNvPr id="4" name="Picture 5" descr="lpu.png"/>
          <p:cNvPicPr>
            <a:picLocks noChangeAspect="1"/>
          </p:cNvPicPr>
          <p:nvPr/>
        </p:nvPicPr>
        <p:blipFill>
          <a:blip r:embed="rId3"/>
          <a:srcRect/>
          <a:stretch>
            <a:fillRect/>
          </a:stretch>
        </p:blipFill>
        <p:spPr bwMode="auto">
          <a:xfrm>
            <a:off x="0" y="0"/>
            <a:ext cx="1296471" cy="1287424"/>
          </a:xfrm>
          <a:prstGeom prst="rect">
            <a:avLst/>
          </a:prstGeom>
          <a:noFill/>
          <a:ln w="9525">
            <a:noFill/>
            <a:miter lim="800000"/>
            <a:headEnd/>
            <a:tailEnd/>
          </a:ln>
        </p:spPr>
      </p:pic>
      <p:sp>
        <p:nvSpPr>
          <p:cNvPr id="2" name="Rectangle 1"/>
          <p:cNvSpPr/>
          <p:nvPr/>
        </p:nvSpPr>
        <p:spPr>
          <a:xfrm>
            <a:off x="1275999" y="3939143"/>
            <a:ext cx="4572000" cy="2757165"/>
          </a:xfrm>
          <a:prstGeom prst="rect">
            <a:avLst/>
          </a:prstGeom>
        </p:spPr>
        <p:txBody>
          <a:bodyPr>
            <a:spAutoFit/>
          </a:bodyPr>
          <a:lstStyle/>
          <a:p>
            <a:pPr marL="342900" indent="-325438">
              <a:spcBef>
                <a:spcPts val="450"/>
              </a:spcBef>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1800" b="1" dirty="0">
                <a:solidFill>
                  <a:srgbClr val="FFFFFF"/>
                </a:solidFill>
                <a:latin typeface="Courier New" pitchFamily="49" charset="0"/>
                <a:ea typeface="PMingLiU" pitchFamily="16" charset="-120"/>
              </a:rPr>
              <a:t>void </a:t>
            </a:r>
            <a:r>
              <a:rPr lang="en-US" sz="1800" b="1" dirty="0" err="1" smtClean="0">
                <a:solidFill>
                  <a:srgbClr val="FFFFFF"/>
                </a:solidFill>
                <a:latin typeface="Courier New" pitchFamily="49" charset="0"/>
                <a:ea typeface="PMingLiU" pitchFamily="16" charset="-120"/>
              </a:rPr>
              <a:t>inorder</a:t>
            </a:r>
            <a:r>
              <a:rPr lang="en-US" sz="1800" b="1" dirty="0" smtClean="0">
                <a:solidFill>
                  <a:srgbClr val="FFFFFF"/>
                </a:solidFill>
                <a:latin typeface="Courier New" pitchFamily="49" charset="0"/>
                <a:ea typeface="PMingLiU" pitchFamily="16" charset="-120"/>
              </a:rPr>
              <a:t>(node </a:t>
            </a:r>
            <a:r>
              <a:rPr lang="en-US" sz="1800" b="1" dirty="0" err="1">
                <a:solidFill>
                  <a:srgbClr val="FFFFFF"/>
                </a:solidFill>
                <a:latin typeface="Courier New" pitchFamily="49" charset="0"/>
                <a:ea typeface="PMingLiU" pitchFamily="16" charset="-120"/>
              </a:rPr>
              <a:t>ptr</a:t>
            </a:r>
            <a:r>
              <a:rPr lang="en-US" sz="1800" b="1" dirty="0">
                <a:solidFill>
                  <a:srgbClr val="FFFFFF"/>
                </a:solidFill>
                <a:latin typeface="Courier New" pitchFamily="49" charset="0"/>
                <a:ea typeface="PMingLiU" pitchFamily="16" charset="-120"/>
              </a:rPr>
              <a:t>)</a:t>
            </a:r>
          </a:p>
          <a:p>
            <a:pPr marL="342900" indent="-325438">
              <a:spcBef>
                <a:spcPts val="450"/>
              </a:spcBef>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1800" b="1" dirty="0" smtClean="0">
                <a:solidFill>
                  <a:srgbClr val="FFFFFF"/>
                </a:solidFill>
                <a:latin typeface="Courier New" pitchFamily="49" charset="0"/>
                <a:ea typeface="PMingLiU" pitchFamily="16" charset="-120"/>
              </a:rPr>
              <a:t>{</a:t>
            </a:r>
            <a:endParaRPr lang="en-US" sz="1800" b="1" dirty="0">
              <a:solidFill>
                <a:srgbClr val="FFFFFF"/>
              </a:solidFill>
              <a:latin typeface="Courier New" pitchFamily="49" charset="0"/>
              <a:ea typeface="PMingLiU" pitchFamily="16" charset="-120"/>
            </a:endParaRPr>
          </a:p>
          <a:p>
            <a:pPr marL="342900" indent="-325438">
              <a:spcBef>
                <a:spcPts val="450"/>
              </a:spcBef>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1800" b="1" dirty="0">
                <a:solidFill>
                  <a:srgbClr val="FFFFFF"/>
                </a:solidFill>
                <a:latin typeface="Courier New" pitchFamily="49" charset="0"/>
                <a:ea typeface="PMingLiU" pitchFamily="16" charset="-120"/>
              </a:rPr>
              <a:t>    if (</a:t>
            </a:r>
            <a:r>
              <a:rPr lang="en-US" sz="1800" b="1" dirty="0" err="1">
                <a:solidFill>
                  <a:srgbClr val="FFFFFF"/>
                </a:solidFill>
                <a:latin typeface="Courier New" pitchFamily="49" charset="0"/>
                <a:ea typeface="PMingLiU" pitchFamily="16" charset="-120"/>
              </a:rPr>
              <a:t>ptr</a:t>
            </a:r>
            <a:r>
              <a:rPr lang="en-US" sz="1800" b="1" dirty="0">
                <a:solidFill>
                  <a:srgbClr val="FFFFFF"/>
                </a:solidFill>
                <a:latin typeface="Courier New" pitchFamily="49" charset="0"/>
                <a:ea typeface="PMingLiU" pitchFamily="16" charset="-120"/>
              </a:rPr>
              <a:t>!=NULL) {</a:t>
            </a:r>
          </a:p>
          <a:p>
            <a:pPr marL="342900" indent="-325438">
              <a:spcBef>
                <a:spcPts val="450"/>
              </a:spcBef>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1800" b="1" dirty="0">
                <a:solidFill>
                  <a:srgbClr val="FFFFFF"/>
                </a:solidFill>
                <a:latin typeface="Courier New" pitchFamily="49" charset="0"/>
                <a:ea typeface="PMingLiU" pitchFamily="16" charset="-120"/>
              </a:rPr>
              <a:t>        </a:t>
            </a:r>
            <a:r>
              <a:rPr lang="en-US" sz="1800" b="1" dirty="0" err="1">
                <a:solidFill>
                  <a:srgbClr val="FFFFFF"/>
                </a:solidFill>
                <a:latin typeface="Courier New" pitchFamily="49" charset="0"/>
                <a:ea typeface="PMingLiU" pitchFamily="16" charset="-120"/>
              </a:rPr>
              <a:t>inorder</a:t>
            </a:r>
            <a:r>
              <a:rPr lang="en-US" sz="1800" b="1" dirty="0">
                <a:solidFill>
                  <a:srgbClr val="FFFFFF"/>
                </a:solidFill>
                <a:latin typeface="Courier New" pitchFamily="49" charset="0"/>
                <a:ea typeface="PMingLiU" pitchFamily="16" charset="-120"/>
              </a:rPr>
              <a:t>(</a:t>
            </a:r>
            <a:r>
              <a:rPr lang="en-US" sz="1800" b="1" dirty="0" err="1">
                <a:solidFill>
                  <a:srgbClr val="FFFFFF"/>
                </a:solidFill>
                <a:latin typeface="Courier New" pitchFamily="49" charset="0"/>
                <a:ea typeface="PMingLiU" pitchFamily="16" charset="-120"/>
              </a:rPr>
              <a:t>ptr</a:t>
            </a:r>
            <a:r>
              <a:rPr lang="en-US" sz="1800" b="1" dirty="0">
                <a:solidFill>
                  <a:srgbClr val="FFFFFF"/>
                </a:solidFill>
                <a:latin typeface="Courier New" pitchFamily="49" charset="0"/>
                <a:ea typeface="PMingLiU" pitchFamily="16" charset="-120"/>
              </a:rPr>
              <a:t>-&gt;left);</a:t>
            </a:r>
          </a:p>
          <a:p>
            <a:pPr marL="342900" indent="-325438">
              <a:spcBef>
                <a:spcPts val="450"/>
              </a:spcBef>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1800" b="1" dirty="0">
                <a:solidFill>
                  <a:srgbClr val="FFFFFF"/>
                </a:solidFill>
                <a:latin typeface="Courier New" pitchFamily="49" charset="0"/>
                <a:ea typeface="PMingLiU" pitchFamily="16" charset="-120"/>
              </a:rPr>
              <a:t> 		 </a:t>
            </a:r>
            <a:r>
              <a:rPr lang="en-US" sz="1800" b="1" dirty="0" err="1">
                <a:solidFill>
                  <a:srgbClr val="FFFFFF"/>
                </a:solidFill>
                <a:latin typeface="Courier New" pitchFamily="49" charset="0"/>
                <a:ea typeface="PMingLiU" pitchFamily="16" charset="-120"/>
              </a:rPr>
              <a:t>cout</a:t>
            </a:r>
            <a:r>
              <a:rPr lang="en-US" sz="1800" b="1" dirty="0">
                <a:solidFill>
                  <a:srgbClr val="FFFFFF"/>
                </a:solidFill>
                <a:latin typeface="Courier New" pitchFamily="49" charset="0"/>
                <a:ea typeface="PMingLiU" pitchFamily="16" charset="-120"/>
              </a:rPr>
              <a:t>&lt;&lt;</a:t>
            </a:r>
            <a:r>
              <a:rPr lang="en-US" sz="1800" b="1" dirty="0" err="1">
                <a:solidFill>
                  <a:srgbClr val="FFFFFF"/>
                </a:solidFill>
                <a:latin typeface="Courier New" pitchFamily="49" charset="0"/>
                <a:ea typeface="PMingLiU" pitchFamily="16" charset="-120"/>
              </a:rPr>
              <a:t>ptr</a:t>
            </a:r>
            <a:r>
              <a:rPr lang="en-US" sz="1800" b="1" dirty="0">
                <a:solidFill>
                  <a:srgbClr val="FFFFFF"/>
                </a:solidFill>
                <a:latin typeface="Courier New" pitchFamily="49" charset="0"/>
                <a:ea typeface="PMingLiU" pitchFamily="16" charset="-120"/>
              </a:rPr>
              <a:t>-&gt;data;</a:t>
            </a:r>
          </a:p>
          <a:p>
            <a:pPr marL="342900" indent="-325438">
              <a:spcBef>
                <a:spcPts val="450"/>
              </a:spcBef>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1800" b="1" dirty="0">
                <a:solidFill>
                  <a:srgbClr val="FFFFFF"/>
                </a:solidFill>
                <a:latin typeface="Courier New" pitchFamily="49" charset="0"/>
                <a:ea typeface="PMingLiU" pitchFamily="16" charset="-120"/>
              </a:rPr>
              <a:t>        </a:t>
            </a:r>
            <a:r>
              <a:rPr lang="en-US" sz="1800" b="1" dirty="0" err="1">
                <a:solidFill>
                  <a:srgbClr val="FFFFFF"/>
                </a:solidFill>
                <a:latin typeface="Courier New" pitchFamily="49" charset="0"/>
                <a:ea typeface="PMingLiU" pitchFamily="16" charset="-120"/>
              </a:rPr>
              <a:t>indorder</a:t>
            </a:r>
            <a:r>
              <a:rPr lang="en-US" sz="1800" b="1" dirty="0">
                <a:solidFill>
                  <a:srgbClr val="FFFFFF"/>
                </a:solidFill>
                <a:latin typeface="Courier New" pitchFamily="49" charset="0"/>
                <a:ea typeface="PMingLiU" pitchFamily="16" charset="-120"/>
              </a:rPr>
              <a:t>(</a:t>
            </a:r>
            <a:r>
              <a:rPr lang="en-US" sz="1800" b="1" dirty="0" err="1">
                <a:solidFill>
                  <a:srgbClr val="FFFFFF"/>
                </a:solidFill>
                <a:latin typeface="Courier New" pitchFamily="49" charset="0"/>
                <a:ea typeface="PMingLiU" pitchFamily="16" charset="-120"/>
              </a:rPr>
              <a:t>ptr</a:t>
            </a:r>
            <a:r>
              <a:rPr lang="en-US" sz="1800" b="1" dirty="0">
                <a:solidFill>
                  <a:srgbClr val="FFFFFF"/>
                </a:solidFill>
                <a:latin typeface="Courier New" pitchFamily="49" charset="0"/>
                <a:ea typeface="PMingLiU" pitchFamily="16" charset="-120"/>
              </a:rPr>
              <a:t>-&gt;right);</a:t>
            </a:r>
          </a:p>
          <a:p>
            <a:pPr marL="342900" indent="-325438">
              <a:spcBef>
                <a:spcPts val="450"/>
              </a:spcBef>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1800" b="1" dirty="0">
                <a:solidFill>
                  <a:srgbClr val="FFFFFF"/>
                </a:solidFill>
                <a:latin typeface="Courier New" pitchFamily="49" charset="0"/>
                <a:ea typeface="PMingLiU" pitchFamily="16" charset="-120"/>
              </a:rPr>
              <a:t>    }</a:t>
            </a:r>
          </a:p>
          <a:p>
            <a:pPr marL="342900" indent="-325438">
              <a:spcBef>
                <a:spcPts val="450"/>
              </a:spcBef>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1800" b="1" dirty="0">
                <a:solidFill>
                  <a:srgbClr val="FFFFFF"/>
                </a:solidFill>
                <a:latin typeface="Courier New" pitchFamily="49" charset="0"/>
                <a:ea typeface="PMingLiU" pitchFamily="16" charset="-120"/>
              </a:rPr>
              <a:t>}</a:t>
            </a:r>
          </a:p>
        </p:txBody>
      </p:sp>
    </p:spTree>
    <p:extLst>
      <p:ext uri="{BB962C8B-B14F-4D97-AF65-F5344CB8AC3E}">
        <p14:creationId xmlns:p14="http://schemas.microsoft.com/office/powerpoint/2010/main" val="221616343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wipe(down)">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2">
                                            <p:txEl>
                                              <p:pRg st="1" end="1"/>
                                            </p:txEl>
                                          </p:spTgt>
                                        </p:tgtEl>
                                        <p:attrNameLst>
                                          <p:attrName>style.visibility</p:attrName>
                                        </p:attrNameLst>
                                      </p:cBhvr>
                                      <p:to>
                                        <p:strVal val="visible"/>
                                      </p:to>
                                    </p:set>
                                    <p:animEffect transition="in" filter="wipe(down)">
                                      <p:cBhvr>
                                        <p:cTn id="12" dur="500"/>
                                        <p:tgtEl>
                                          <p:spTgt spid="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2">
                                            <p:txEl>
                                              <p:pRg st="2" end="2"/>
                                            </p:txEl>
                                          </p:spTgt>
                                        </p:tgtEl>
                                        <p:attrNameLst>
                                          <p:attrName>style.visibility</p:attrName>
                                        </p:attrNameLst>
                                      </p:cBhvr>
                                      <p:to>
                                        <p:strVal val="visible"/>
                                      </p:to>
                                    </p:set>
                                    <p:animEffect transition="in" filter="wipe(down)">
                                      <p:cBhvr>
                                        <p:cTn id="17" dur="500"/>
                                        <p:tgtEl>
                                          <p:spTgt spid="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2">
                                            <p:txEl>
                                              <p:pRg st="3" end="3"/>
                                            </p:txEl>
                                          </p:spTgt>
                                        </p:tgtEl>
                                        <p:attrNameLst>
                                          <p:attrName>style.visibility</p:attrName>
                                        </p:attrNameLst>
                                      </p:cBhvr>
                                      <p:to>
                                        <p:strVal val="visible"/>
                                      </p:to>
                                    </p:set>
                                    <p:animEffect transition="in" filter="wipe(down)">
                                      <p:cBhvr>
                                        <p:cTn id="22" dur="500"/>
                                        <p:tgtEl>
                                          <p:spTgt spid="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2">
                                            <p:txEl>
                                              <p:pRg st="4" end="4"/>
                                            </p:txEl>
                                          </p:spTgt>
                                        </p:tgtEl>
                                        <p:attrNameLst>
                                          <p:attrName>style.visibility</p:attrName>
                                        </p:attrNameLst>
                                      </p:cBhvr>
                                      <p:to>
                                        <p:strVal val="visible"/>
                                      </p:to>
                                    </p:set>
                                    <p:animEffect transition="in" filter="wipe(down)">
                                      <p:cBhvr>
                                        <p:cTn id="27" dur="500"/>
                                        <p:tgtEl>
                                          <p:spTgt spid="5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2">
                                            <p:txEl>
                                              <p:pRg st="5" end="5"/>
                                            </p:txEl>
                                          </p:spTgt>
                                        </p:tgtEl>
                                        <p:attrNameLst>
                                          <p:attrName>style.visibility</p:attrName>
                                        </p:attrNameLst>
                                      </p:cBhvr>
                                      <p:to>
                                        <p:strVal val="visible"/>
                                      </p:to>
                                    </p:set>
                                    <p:animEffect transition="in" filter="wipe(down)">
                                      <p:cBhvr>
                                        <p:cTn id="32" dur="500"/>
                                        <p:tgtEl>
                                          <p:spTgt spid="5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81000"/>
            <a:ext cx="3667276" cy="2872157"/>
          </a:xfrm>
          <a:prstGeom prst="rect">
            <a:avLst/>
          </a:prstGeom>
        </p:spPr>
      </p:pic>
    </p:spTree>
    <p:extLst>
      <p:ext uri="{BB962C8B-B14F-4D97-AF65-F5344CB8AC3E}">
        <p14:creationId xmlns:p14="http://schemas.microsoft.com/office/powerpoint/2010/main" val="72685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990600"/>
            <a:ext cx="7696200" cy="3539430"/>
          </a:xfrm>
          <a:prstGeom prst="rect">
            <a:avLst/>
          </a:prstGeom>
        </p:spPr>
        <p:txBody>
          <a:bodyPr wrap="square">
            <a:spAutoFit/>
          </a:bodyPr>
          <a:lstStyle/>
          <a:p>
            <a:r>
              <a:rPr lang="en-US" sz="3200" dirty="0">
                <a:solidFill>
                  <a:schemeClr val="tx1"/>
                </a:solidFill>
              </a:rPr>
              <a:t>In a full binary tree if there are L leaves, then total number of nodes N are</a:t>
            </a:r>
            <a:r>
              <a:rPr lang="en-US" sz="3200" dirty="0" smtClean="0">
                <a:solidFill>
                  <a:schemeClr val="tx1"/>
                </a:solidFill>
              </a:rPr>
              <a:t>?</a:t>
            </a:r>
          </a:p>
          <a:p>
            <a:r>
              <a:rPr lang="en-US" sz="3200" dirty="0">
                <a:solidFill>
                  <a:schemeClr val="tx1"/>
                </a:solidFill>
              </a:rPr>
              <a:t/>
            </a:r>
            <a:br>
              <a:rPr lang="en-US" sz="3200" dirty="0">
                <a:solidFill>
                  <a:schemeClr val="tx1"/>
                </a:solidFill>
              </a:rPr>
            </a:br>
            <a:r>
              <a:rPr lang="en-US" sz="3200" dirty="0">
                <a:solidFill>
                  <a:schemeClr val="tx1"/>
                </a:solidFill>
              </a:rPr>
              <a:t>a) N = 2*L</a:t>
            </a:r>
            <a:br>
              <a:rPr lang="en-US" sz="3200" dirty="0">
                <a:solidFill>
                  <a:schemeClr val="tx1"/>
                </a:solidFill>
              </a:rPr>
            </a:br>
            <a:r>
              <a:rPr lang="en-US" sz="3200" dirty="0">
                <a:solidFill>
                  <a:schemeClr val="tx1"/>
                </a:solidFill>
              </a:rPr>
              <a:t>b) N = L + 1</a:t>
            </a:r>
            <a:br>
              <a:rPr lang="en-US" sz="3200" dirty="0">
                <a:solidFill>
                  <a:schemeClr val="tx1"/>
                </a:solidFill>
              </a:rPr>
            </a:br>
            <a:r>
              <a:rPr lang="en-US" sz="3200" dirty="0">
                <a:solidFill>
                  <a:schemeClr val="tx1"/>
                </a:solidFill>
              </a:rPr>
              <a:t>c) N = L – 1</a:t>
            </a:r>
            <a:br>
              <a:rPr lang="en-US" sz="3200" dirty="0">
                <a:solidFill>
                  <a:schemeClr val="tx1"/>
                </a:solidFill>
              </a:rPr>
            </a:br>
            <a:r>
              <a:rPr lang="en-US" sz="3200" dirty="0">
                <a:solidFill>
                  <a:schemeClr val="tx1"/>
                </a:solidFill>
              </a:rPr>
              <a:t>d) N = 2*L – 1</a:t>
            </a:r>
          </a:p>
        </p:txBody>
      </p:sp>
    </p:spTree>
    <p:extLst>
      <p:ext uri="{BB962C8B-B14F-4D97-AF65-F5344CB8AC3E}">
        <p14:creationId xmlns:p14="http://schemas.microsoft.com/office/powerpoint/2010/main" val="696359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066800" y="304800"/>
            <a:ext cx="7772400" cy="615513"/>
          </a:xfrm>
          <a:prstGeom prst="rect">
            <a:avLst/>
          </a:prstGeom>
          <a:noFill/>
          <a:ln>
            <a:noFill/>
          </a:ln>
        </p:spPr>
        <p:txBody>
          <a:bodyPr lIns="91425" tIns="45700" rIns="91425" bIns="45700" anchor="t" anchorCtr="0">
            <a:spAutoFit/>
          </a:bodyPr>
          <a:lstStyle/>
          <a:p>
            <a:pPr lvl="0">
              <a:buClr>
                <a:schemeClr val="dk2"/>
              </a:buClr>
              <a:buSzPct val="25000"/>
            </a:pPr>
            <a:r>
              <a:rPr lang="en" sz="3400" dirty="0">
                <a:solidFill>
                  <a:srgbClr val="99FF66"/>
                </a:solidFill>
              </a:rPr>
              <a:t>Postorder Traversal of Binary Tree</a:t>
            </a:r>
            <a:endParaRPr lang="en" sz="4400" b="0" i="0" u="none" strike="noStrike" cap="none" baseline="0" dirty="0">
              <a:solidFill>
                <a:srgbClr val="99FF66"/>
              </a:solidFill>
              <a:latin typeface="Times New Roman"/>
              <a:ea typeface="Times New Roman"/>
              <a:cs typeface="Times New Roman"/>
              <a:sym typeface="Times New Roman"/>
            </a:endParaRPr>
          </a:p>
        </p:txBody>
      </p:sp>
      <p:sp>
        <p:nvSpPr>
          <p:cNvPr id="52" name="Shape 52"/>
          <p:cNvSpPr txBox="1">
            <a:spLocks noGrp="1"/>
          </p:cNvSpPr>
          <p:nvPr>
            <p:ph type="body" idx="1"/>
          </p:nvPr>
        </p:nvSpPr>
        <p:spPr>
          <a:xfrm>
            <a:off x="533400" y="1143000"/>
            <a:ext cx="8458200" cy="3139281"/>
          </a:xfrm>
          <a:prstGeom prst="rect">
            <a:avLst/>
          </a:prstGeom>
          <a:noFill/>
          <a:ln>
            <a:noFill/>
          </a:ln>
        </p:spPr>
        <p:txBody>
          <a:bodyPr wrap="square" lIns="91425" tIns="45700" rIns="91425" bIns="45700" anchor="t" anchorCtr="0">
            <a:spAutoFit/>
          </a:bodyPr>
          <a:lstStyle/>
          <a:p>
            <a:pPr marL="0" marR="0" lvl="0" indent="0" algn="l" rtl="0">
              <a:lnSpc>
                <a:spcPct val="100000"/>
              </a:lnSpc>
              <a:spcBef>
                <a:spcPts val="640"/>
              </a:spcBef>
              <a:spcAft>
                <a:spcPts val="0"/>
              </a:spcAft>
              <a:buClr>
                <a:schemeClr val="dk1"/>
              </a:buClr>
              <a:buSzPct val="98958"/>
              <a:buNone/>
            </a:pPr>
            <a:r>
              <a:rPr lang="en" sz="2400" dirty="0">
                <a:solidFill>
                  <a:srgbClr val="FFFF53"/>
                </a:solidFill>
              </a:rPr>
              <a:t>POSTORDER (INFO, LEFT, RIGHT, ROOT )</a:t>
            </a:r>
          </a:p>
          <a:p>
            <a:pPr marL="514350" marR="0" lvl="0" indent="-514350" algn="l" rtl="0">
              <a:lnSpc>
                <a:spcPct val="100000"/>
              </a:lnSpc>
              <a:spcBef>
                <a:spcPts val="640"/>
              </a:spcBef>
              <a:spcAft>
                <a:spcPts val="0"/>
              </a:spcAft>
              <a:buClr>
                <a:schemeClr val="dk1"/>
              </a:buClr>
              <a:buSzPct val="98958"/>
              <a:buAutoNum type="arabicPeriod"/>
            </a:pPr>
            <a:r>
              <a:rPr lang="en" sz="2400" dirty="0">
                <a:solidFill>
                  <a:srgbClr val="66FFCC"/>
                </a:solidFill>
              </a:rPr>
              <a:t>IF: ROOT == NULL</a:t>
            </a:r>
          </a:p>
          <a:p>
            <a:pPr marR="0" lvl="0" indent="0" algn="l" rtl="0">
              <a:lnSpc>
                <a:spcPct val="100000"/>
              </a:lnSpc>
              <a:spcBef>
                <a:spcPts val="640"/>
              </a:spcBef>
              <a:spcAft>
                <a:spcPts val="0"/>
              </a:spcAft>
              <a:buClr>
                <a:schemeClr val="dk1"/>
              </a:buClr>
              <a:buSzPct val="98958"/>
              <a:buNone/>
            </a:pPr>
            <a:r>
              <a:rPr lang="en" sz="2400" b="0" i="0" u="none" strike="noStrike" cap="none" dirty="0">
                <a:solidFill>
                  <a:srgbClr val="66FFCC"/>
                </a:solidFill>
                <a:sym typeface="Times New Roman"/>
              </a:rPr>
              <a:t>      THEN: Return</a:t>
            </a:r>
          </a:p>
          <a:p>
            <a:pPr marL="514350" marR="0" lvl="0" indent="-514350" algn="l" rtl="0">
              <a:lnSpc>
                <a:spcPct val="100000"/>
              </a:lnSpc>
              <a:spcBef>
                <a:spcPts val="640"/>
              </a:spcBef>
              <a:spcAft>
                <a:spcPts val="0"/>
              </a:spcAft>
              <a:buClr>
                <a:schemeClr val="dk1"/>
              </a:buClr>
              <a:buSzPct val="98958"/>
              <a:buAutoNum type="arabicPeriod" startAt="2"/>
            </a:pPr>
            <a:r>
              <a:rPr lang="en" sz="2400" b="0" i="0" u="none" strike="noStrike" cap="none" dirty="0" smtClean="0">
                <a:solidFill>
                  <a:srgbClr val="66FFCC"/>
                </a:solidFill>
                <a:sym typeface="Times New Roman"/>
              </a:rPr>
              <a:t>Call </a:t>
            </a:r>
            <a:r>
              <a:rPr lang="en" sz="2400" b="0" i="0" u="none" strike="noStrike" cap="none" dirty="0">
                <a:solidFill>
                  <a:srgbClr val="66FFCC"/>
                </a:solidFill>
                <a:sym typeface="Times New Roman"/>
              </a:rPr>
              <a:t>POSTORDER(ROOT -&gt; LEFT)</a:t>
            </a:r>
          </a:p>
          <a:p>
            <a:pPr marL="514350" marR="0" lvl="0" indent="-514350" algn="l" rtl="0">
              <a:lnSpc>
                <a:spcPct val="100000"/>
              </a:lnSpc>
              <a:spcBef>
                <a:spcPts val="640"/>
              </a:spcBef>
              <a:spcAft>
                <a:spcPts val="0"/>
              </a:spcAft>
              <a:buClr>
                <a:schemeClr val="dk1"/>
              </a:buClr>
              <a:buSzPct val="98958"/>
              <a:buAutoNum type="arabicPeriod" startAt="2"/>
            </a:pPr>
            <a:r>
              <a:rPr lang="en" sz="2400" b="0" i="0" u="none" strike="noStrike" cap="none" dirty="0">
                <a:solidFill>
                  <a:srgbClr val="66FFCC"/>
                </a:solidFill>
                <a:sym typeface="Times New Roman"/>
              </a:rPr>
              <a:t>Call POSTORDER(ROOT -&gt; RIGHT)</a:t>
            </a:r>
          </a:p>
          <a:p>
            <a:pPr marL="514350" marR="0" lvl="0" indent="-514350" algn="l" rtl="0">
              <a:lnSpc>
                <a:spcPct val="100000"/>
              </a:lnSpc>
              <a:spcBef>
                <a:spcPts val="640"/>
              </a:spcBef>
              <a:spcAft>
                <a:spcPts val="0"/>
              </a:spcAft>
              <a:buClr>
                <a:schemeClr val="dk1"/>
              </a:buClr>
              <a:buSzPct val="98958"/>
              <a:buAutoNum type="arabicPeriod" startAt="2"/>
            </a:pPr>
            <a:r>
              <a:rPr lang="en" sz="2400" dirty="0">
                <a:solidFill>
                  <a:srgbClr val="66FFCC"/>
                </a:solidFill>
              </a:rPr>
              <a:t>Print ROOT -&gt; INFO</a:t>
            </a:r>
          </a:p>
          <a:p>
            <a:pPr marR="0" lvl="0" indent="0" algn="l" rtl="0">
              <a:lnSpc>
                <a:spcPct val="100000"/>
              </a:lnSpc>
              <a:spcBef>
                <a:spcPts val="640"/>
              </a:spcBef>
              <a:spcAft>
                <a:spcPts val="0"/>
              </a:spcAft>
              <a:buClr>
                <a:schemeClr val="dk1"/>
              </a:buClr>
              <a:buSzPct val="98958"/>
              <a:buNone/>
            </a:pPr>
            <a:endParaRPr lang="en" sz="2000" b="0" i="0" u="none" strike="noStrike" cap="none" baseline="0" dirty="0">
              <a:solidFill>
                <a:srgbClr val="66FFCC"/>
              </a:solidFill>
              <a:latin typeface="Times New Roman"/>
              <a:ea typeface="Times New Roman"/>
              <a:cs typeface="Times New Roman"/>
              <a:sym typeface="Times New Roman"/>
            </a:endParaRPr>
          </a:p>
        </p:txBody>
      </p:sp>
      <p:pic>
        <p:nvPicPr>
          <p:cNvPr id="4" name="Picture 5" descr="lpu.png"/>
          <p:cNvPicPr>
            <a:picLocks noChangeAspect="1"/>
          </p:cNvPicPr>
          <p:nvPr/>
        </p:nvPicPr>
        <p:blipFill>
          <a:blip r:embed="rId3"/>
          <a:srcRect/>
          <a:stretch>
            <a:fillRect/>
          </a:stretch>
        </p:blipFill>
        <p:spPr bwMode="auto">
          <a:xfrm>
            <a:off x="0" y="0"/>
            <a:ext cx="1296471" cy="1287424"/>
          </a:xfrm>
          <a:prstGeom prst="rect">
            <a:avLst/>
          </a:prstGeom>
          <a:noFill/>
          <a:ln w="9525">
            <a:noFill/>
            <a:miter lim="800000"/>
            <a:headEnd/>
            <a:tailEnd/>
          </a:ln>
        </p:spPr>
      </p:pic>
      <p:sp>
        <p:nvSpPr>
          <p:cNvPr id="2" name="Rectangle 1"/>
          <p:cNvSpPr/>
          <p:nvPr/>
        </p:nvSpPr>
        <p:spPr>
          <a:xfrm>
            <a:off x="1524000" y="3962400"/>
            <a:ext cx="4572000" cy="2757165"/>
          </a:xfrm>
          <a:prstGeom prst="rect">
            <a:avLst/>
          </a:prstGeom>
        </p:spPr>
        <p:txBody>
          <a:bodyPr>
            <a:spAutoFit/>
          </a:bodyPr>
          <a:lstStyle/>
          <a:p>
            <a:pPr marL="342900" indent="-325438">
              <a:spcBef>
                <a:spcPts val="450"/>
              </a:spcBef>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1800" b="1" dirty="0">
                <a:solidFill>
                  <a:srgbClr val="FFFFFF"/>
                </a:solidFill>
                <a:latin typeface="Courier New" pitchFamily="49" charset="0"/>
                <a:ea typeface="PMingLiU" pitchFamily="16" charset="-120"/>
              </a:rPr>
              <a:t>void </a:t>
            </a:r>
            <a:r>
              <a:rPr lang="en-US" sz="1800" b="1" dirty="0" err="1" smtClean="0">
                <a:solidFill>
                  <a:srgbClr val="FFFFFF"/>
                </a:solidFill>
                <a:latin typeface="Courier New" pitchFamily="49" charset="0"/>
                <a:ea typeface="PMingLiU" pitchFamily="16" charset="-120"/>
              </a:rPr>
              <a:t>postorder</a:t>
            </a:r>
            <a:r>
              <a:rPr lang="en-US" sz="1800" b="1" dirty="0" smtClean="0">
                <a:solidFill>
                  <a:srgbClr val="FFFFFF"/>
                </a:solidFill>
                <a:latin typeface="Courier New" pitchFamily="49" charset="0"/>
                <a:ea typeface="PMingLiU" pitchFamily="16" charset="-120"/>
              </a:rPr>
              <a:t>(node </a:t>
            </a:r>
            <a:r>
              <a:rPr lang="en-US" sz="1800" b="1" dirty="0" err="1">
                <a:solidFill>
                  <a:srgbClr val="FFFFFF"/>
                </a:solidFill>
                <a:latin typeface="Courier New" pitchFamily="49" charset="0"/>
                <a:ea typeface="PMingLiU" pitchFamily="16" charset="-120"/>
              </a:rPr>
              <a:t>ptr</a:t>
            </a:r>
            <a:r>
              <a:rPr lang="en-US" sz="1800" b="1" dirty="0">
                <a:solidFill>
                  <a:srgbClr val="FFFFFF"/>
                </a:solidFill>
                <a:latin typeface="Courier New" pitchFamily="49" charset="0"/>
                <a:ea typeface="PMingLiU" pitchFamily="16" charset="-120"/>
              </a:rPr>
              <a:t>)</a:t>
            </a:r>
          </a:p>
          <a:p>
            <a:pPr marL="342900" indent="-325438">
              <a:spcBef>
                <a:spcPts val="450"/>
              </a:spcBef>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1800" b="1" dirty="0" smtClean="0">
                <a:solidFill>
                  <a:srgbClr val="FFFFFF"/>
                </a:solidFill>
                <a:latin typeface="Courier New" pitchFamily="49" charset="0"/>
                <a:ea typeface="PMingLiU" pitchFamily="16" charset="-120"/>
              </a:rPr>
              <a:t>{</a:t>
            </a:r>
            <a:endParaRPr lang="en-US" sz="1800" b="1" dirty="0">
              <a:solidFill>
                <a:srgbClr val="FFFFFF"/>
              </a:solidFill>
              <a:latin typeface="Courier New" pitchFamily="49" charset="0"/>
              <a:ea typeface="PMingLiU" pitchFamily="16" charset="-120"/>
            </a:endParaRPr>
          </a:p>
          <a:p>
            <a:pPr marL="342900" indent="-325438">
              <a:spcBef>
                <a:spcPts val="450"/>
              </a:spcBef>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1800" b="1" dirty="0">
                <a:solidFill>
                  <a:srgbClr val="FFFFFF"/>
                </a:solidFill>
                <a:latin typeface="Courier New" pitchFamily="49" charset="0"/>
                <a:ea typeface="PMingLiU" pitchFamily="16" charset="-120"/>
              </a:rPr>
              <a:t>    if (</a:t>
            </a:r>
            <a:r>
              <a:rPr lang="en-US" sz="1800" b="1" dirty="0" err="1">
                <a:solidFill>
                  <a:srgbClr val="FFFFFF"/>
                </a:solidFill>
                <a:latin typeface="Courier New" pitchFamily="49" charset="0"/>
                <a:ea typeface="PMingLiU" pitchFamily="16" charset="-120"/>
              </a:rPr>
              <a:t>ptr</a:t>
            </a:r>
            <a:r>
              <a:rPr lang="en-US" sz="1800" b="1" dirty="0">
                <a:solidFill>
                  <a:srgbClr val="FFFFFF"/>
                </a:solidFill>
                <a:latin typeface="Courier New" pitchFamily="49" charset="0"/>
                <a:ea typeface="PMingLiU" pitchFamily="16" charset="-120"/>
              </a:rPr>
              <a:t>!=NULL) {</a:t>
            </a:r>
          </a:p>
          <a:p>
            <a:pPr marL="342900" indent="-325438">
              <a:spcBef>
                <a:spcPts val="450"/>
              </a:spcBef>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1800" b="1" dirty="0">
                <a:solidFill>
                  <a:srgbClr val="FFFFFF"/>
                </a:solidFill>
                <a:latin typeface="Courier New" pitchFamily="49" charset="0"/>
                <a:ea typeface="PMingLiU" pitchFamily="16" charset="-120"/>
              </a:rPr>
              <a:t>		</a:t>
            </a:r>
            <a:r>
              <a:rPr lang="en-US" sz="1800" b="1" dirty="0" err="1">
                <a:solidFill>
                  <a:srgbClr val="FFFFFF"/>
                </a:solidFill>
                <a:latin typeface="Courier New" pitchFamily="49" charset="0"/>
                <a:ea typeface="PMingLiU" pitchFamily="16" charset="-120"/>
              </a:rPr>
              <a:t>postorder</a:t>
            </a:r>
            <a:r>
              <a:rPr lang="en-US" sz="1800" b="1" dirty="0">
                <a:solidFill>
                  <a:srgbClr val="FFFFFF"/>
                </a:solidFill>
                <a:latin typeface="Courier New" pitchFamily="49" charset="0"/>
                <a:ea typeface="PMingLiU" pitchFamily="16" charset="-120"/>
              </a:rPr>
              <a:t>(</a:t>
            </a:r>
            <a:r>
              <a:rPr lang="en-US" sz="1800" b="1" dirty="0" err="1">
                <a:solidFill>
                  <a:srgbClr val="FFFFFF"/>
                </a:solidFill>
                <a:latin typeface="Courier New" pitchFamily="49" charset="0"/>
                <a:ea typeface="PMingLiU" pitchFamily="16" charset="-120"/>
              </a:rPr>
              <a:t>ptr</a:t>
            </a:r>
            <a:r>
              <a:rPr lang="en-US" sz="1800" b="1" dirty="0">
                <a:solidFill>
                  <a:srgbClr val="FFFFFF"/>
                </a:solidFill>
                <a:latin typeface="Courier New" pitchFamily="49" charset="0"/>
                <a:ea typeface="PMingLiU" pitchFamily="16" charset="-120"/>
              </a:rPr>
              <a:t>-&gt;left);</a:t>
            </a:r>
          </a:p>
          <a:p>
            <a:pPr marL="342900" indent="-325438">
              <a:spcBef>
                <a:spcPts val="450"/>
              </a:spcBef>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1800" b="1" dirty="0">
                <a:solidFill>
                  <a:srgbClr val="FFFFFF"/>
                </a:solidFill>
                <a:latin typeface="Courier New" pitchFamily="49" charset="0"/>
                <a:ea typeface="PMingLiU" pitchFamily="16" charset="-120"/>
              </a:rPr>
              <a:t>		</a:t>
            </a:r>
            <a:r>
              <a:rPr lang="en-US" sz="1800" b="1" dirty="0" err="1">
                <a:solidFill>
                  <a:srgbClr val="FFFFFF"/>
                </a:solidFill>
                <a:latin typeface="Courier New" pitchFamily="49" charset="0"/>
                <a:ea typeface="PMingLiU" pitchFamily="16" charset="-120"/>
              </a:rPr>
              <a:t>postorder</a:t>
            </a:r>
            <a:r>
              <a:rPr lang="en-US" sz="1800" b="1" dirty="0">
                <a:solidFill>
                  <a:srgbClr val="FFFFFF"/>
                </a:solidFill>
                <a:latin typeface="Courier New" pitchFamily="49" charset="0"/>
                <a:ea typeface="PMingLiU" pitchFamily="16" charset="-120"/>
              </a:rPr>
              <a:t>(</a:t>
            </a:r>
            <a:r>
              <a:rPr lang="en-US" sz="1800" b="1" dirty="0" err="1">
                <a:solidFill>
                  <a:srgbClr val="FFFFFF"/>
                </a:solidFill>
                <a:latin typeface="Courier New" pitchFamily="49" charset="0"/>
                <a:ea typeface="PMingLiU" pitchFamily="16" charset="-120"/>
              </a:rPr>
              <a:t>ptr</a:t>
            </a:r>
            <a:r>
              <a:rPr lang="en-US" sz="1800" b="1" dirty="0">
                <a:solidFill>
                  <a:srgbClr val="FFFFFF"/>
                </a:solidFill>
                <a:latin typeface="Courier New" pitchFamily="49" charset="0"/>
                <a:ea typeface="PMingLiU" pitchFamily="16" charset="-120"/>
              </a:rPr>
              <a:t>-&gt;right);</a:t>
            </a:r>
          </a:p>
          <a:p>
            <a:pPr marL="342900" indent="-325438">
              <a:spcBef>
                <a:spcPts val="450"/>
              </a:spcBef>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1800" b="1" dirty="0">
                <a:solidFill>
                  <a:srgbClr val="FFFFFF"/>
                </a:solidFill>
                <a:latin typeface="Courier New" pitchFamily="49" charset="0"/>
                <a:ea typeface="PMingLiU" pitchFamily="16" charset="-120"/>
              </a:rPr>
              <a:t>		</a:t>
            </a:r>
            <a:r>
              <a:rPr lang="en-US" sz="1800" b="1" dirty="0" err="1">
                <a:solidFill>
                  <a:srgbClr val="FFFFFF"/>
                </a:solidFill>
                <a:latin typeface="Courier New" pitchFamily="49" charset="0"/>
                <a:ea typeface="PMingLiU" pitchFamily="16" charset="-120"/>
              </a:rPr>
              <a:t>cout</a:t>
            </a:r>
            <a:r>
              <a:rPr lang="en-US" sz="1800" b="1" dirty="0">
                <a:solidFill>
                  <a:srgbClr val="FFFFFF"/>
                </a:solidFill>
                <a:latin typeface="Courier New" pitchFamily="49" charset="0"/>
                <a:ea typeface="PMingLiU" pitchFamily="16" charset="-120"/>
              </a:rPr>
              <a:t>&lt;&lt;</a:t>
            </a:r>
            <a:r>
              <a:rPr lang="en-US" sz="1800" b="1" dirty="0" err="1">
                <a:solidFill>
                  <a:srgbClr val="FFFFFF"/>
                </a:solidFill>
                <a:latin typeface="Courier New" pitchFamily="49" charset="0"/>
                <a:ea typeface="PMingLiU" pitchFamily="16" charset="-120"/>
              </a:rPr>
              <a:t>ptr</a:t>
            </a:r>
            <a:r>
              <a:rPr lang="en-US" sz="1800" b="1" dirty="0">
                <a:solidFill>
                  <a:srgbClr val="FFFFFF"/>
                </a:solidFill>
                <a:latin typeface="Courier New" pitchFamily="49" charset="0"/>
                <a:ea typeface="PMingLiU" pitchFamily="16" charset="-120"/>
              </a:rPr>
              <a:t>-&gt;data;</a:t>
            </a:r>
          </a:p>
          <a:p>
            <a:pPr marL="342900" indent="-325438">
              <a:spcBef>
                <a:spcPts val="450"/>
              </a:spcBef>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1800" b="1" dirty="0">
                <a:solidFill>
                  <a:srgbClr val="FFFFFF"/>
                </a:solidFill>
                <a:latin typeface="Courier New" pitchFamily="49" charset="0"/>
                <a:ea typeface="PMingLiU" pitchFamily="16" charset="-120"/>
              </a:rPr>
              <a:t>    }</a:t>
            </a:r>
          </a:p>
          <a:p>
            <a:pPr marL="342900" indent="-325438">
              <a:spcBef>
                <a:spcPts val="450"/>
              </a:spcBef>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1800" b="1" dirty="0">
                <a:solidFill>
                  <a:srgbClr val="FFFFFF"/>
                </a:solidFill>
                <a:latin typeface="Courier New" pitchFamily="49" charset="0"/>
                <a:ea typeface="PMingLiU" pitchFamily="16" charset="-120"/>
              </a:rPr>
              <a:t>}</a:t>
            </a:r>
          </a:p>
        </p:txBody>
      </p:sp>
    </p:spTree>
    <p:extLst>
      <p:ext uri="{BB962C8B-B14F-4D97-AF65-F5344CB8AC3E}">
        <p14:creationId xmlns:p14="http://schemas.microsoft.com/office/powerpoint/2010/main" val="168732169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wipe(down)">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2">
                                            <p:txEl>
                                              <p:pRg st="1" end="1"/>
                                            </p:txEl>
                                          </p:spTgt>
                                        </p:tgtEl>
                                        <p:attrNameLst>
                                          <p:attrName>style.visibility</p:attrName>
                                        </p:attrNameLst>
                                      </p:cBhvr>
                                      <p:to>
                                        <p:strVal val="visible"/>
                                      </p:to>
                                    </p:set>
                                    <p:animEffect transition="in" filter="wipe(down)">
                                      <p:cBhvr>
                                        <p:cTn id="12" dur="500"/>
                                        <p:tgtEl>
                                          <p:spTgt spid="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2">
                                            <p:txEl>
                                              <p:pRg st="2" end="2"/>
                                            </p:txEl>
                                          </p:spTgt>
                                        </p:tgtEl>
                                        <p:attrNameLst>
                                          <p:attrName>style.visibility</p:attrName>
                                        </p:attrNameLst>
                                      </p:cBhvr>
                                      <p:to>
                                        <p:strVal val="visible"/>
                                      </p:to>
                                    </p:set>
                                    <p:animEffect transition="in" filter="wipe(down)">
                                      <p:cBhvr>
                                        <p:cTn id="17" dur="500"/>
                                        <p:tgtEl>
                                          <p:spTgt spid="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2">
                                            <p:txEl>
                                              <p:pRg st="3" end="3"/>
                                            </p:txEl>
                                          </p:spTgt>
                                        </p:tgtEl>
                                        <p:attrNameLst>
                                          <p:attrName>style.visibility</p:attrName>
                                        </p:attrNameLst>
                                      </p:cBhvr>
                                      <p:to>
                                        <p:strVal val="visible"/>
                                      </p:to>
                                    </p:set>
                                    <p:animEffect transition="in" filter="wipe(down)">
                                      <p:cBhvr>
                                        <p:cTn id="22" dur="500"/>
                                        <p:tgtEl>
                                          <p:spTgt spid="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2">
                                            <p:txEl>
                                              <p:pRg st="4" end="4"/>
                                            </p:txEl>
                                          </p:spTgt>
                                        </p:tgtEl>
                                        <p:attrNameLst>
                                          <p:attrName>style.visibility</p:attrName>
                                        </p:attrNameLst>
                                      </p:cBhvr>
                                      <p:to>
                                        <p:strVal val="visible"/>
                                      </p:to>
                                    </p:set>
                                    <p:animEffect transition="in" filter="wipe(down)">
                                      <p:cBhvr>
                                        <p:cTn id="27" dur="500"/>
                                        <p:tgtEl>
                                          <p:spTgt spid="5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2">
                                            <p:txEl>
                                              <p:pRg st="5" end="5"/>
                                            </p:txEl>
                                          </p:spTgt>
                                        </p:tgtEl>
                                        <p:attrNameLst>
                                          <p:attrName>style.visibility</p:attrName>
                                        </p:attrNameLst>
                                      </p:cBhvr>
                                      <p:to>
                                        <p:strVal val="visible"/>
                                      </p:to>
                                    </p:set>
                                    <p:animEffect transition="in" filter="wipe(down)">
                                      <p:cBhvr>
                                        <p:cTn id="32" dur="500"/>
                                        <p:tgtEl>
                                          <p:spTgt spid="5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81000"/>
            <a:ext cx="3667276" cy="2872157"/>
          </a:xfrm>
          <a:prstGeom prst="rect">
            <a:avLst/>
          </a:prstGeom>
        </p:spPr>
      </p:pic>
    </p:spTree>
    <p:extLst>
      <p:ext uri="{BB962C8B-B14F-4D97-AF65-F5344CB8AC3E}">
        <p14:creationId xmlns:p14="http://schemas.microsoft.com/office/powerpoint/2010/main" val="72685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examradar.com/wp-content/uploads/2016/10/pre-post-inorder-and-level-order.png"/>
          <p:cNvPicPr>
            <a:picLocks noChangeAspect="1" noChangeArrowheads="1"/>
          </p:cNvPicPr>
          <p:nvPr/>
        </p:nvPicPr>
        <p:blipFill rotWithShape="1">
          <a:blip r:embed="rId2">
            <a:extLst>
              <a:ext uri="{28A0092B-C50C-407E-A947-70E740481C1C}">
                <a14:useLocalDpi xmlns:a14="http://schemas.microsoft.com/office/drawing/2010/main" val="0"/>
              </a:ext>
            </a:extLst>
          </a:blip>
          <a:srcRect r="52556"/>
          <a:stretch/>
        </p:blipFill>
        <p:spPr bwMode="auto">
          <a:xfrm>
            <a:off x="533400" y="152400"/>
            <a:ext cx="7848600" cy="42263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6200" y="4726675"/>
            <a:ext cx="6400800" cy="1569660"/>
          </a:xfrm>
          <a:prstGeom prst="rect">
            <a:avLst/>
          </a:prstGeom>
          <a:noFill/>
        </p:spPr>
        <p:txBody>
          <a:bodyPr wrap="square" rtlCol="0">
            <a:spAutoFit/>
          </a:bodyPr>
          <a:lstStyle/>
          <a:p>
            <a:r>
              <a:rPr lang="en-US" sz="2400" dirty="0" smtClean="0">
                <a:solidFill>
                  <a:schemeClr val="tx1"/>
                </a:solidFill>
              </a:rPr>
              <a:t>In order Traversal  :  </a:t>
            </a:r>
          </a:p>
          <a:p>
            <a:r>
              <a:rPr lang="en-US" sz="2400" dirty="0" smtClean="0">
                <a:solidFill>
                  <a:schemeClr val="tx1"/>
                </a:solidFill>
              </a:rPr>
              <a:t>Preorder Traversal  : </a:t>
            </a:r>
          </a:p>
          <a:p>
            <a:r>
              <a:rPr lang="en-US" sz="2400" dirty="0" smtClean="0">
                <a:solidFill>
                  <a:schemeClr val="tx1"/>
                </a:solidFill>
              </a:rPr>
              <a:t>Post order Traversal :</a:t>
            </a:r>
          </a:p>
          <a:p>
            <a:endParaRPr lang="en-US" sz="2400" dirty="0">
              <a:solidFill>
                <a:schemeClr val="tx1"/>
              </a:solidFill>
            </a:endParaRPr>
          </a:p>
        </p:txBody>
      </p:sp>
    </p:spTree>
    <p:extLst>
      <p:ext uri="{BB962C8B-B14F-4D97-AF65-F5344CB8AC3E}">
        <p14:creationId xmlns:p14="http://schemas.microsoft.com/office/powerpoint/2010/main" val="408313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762000" y="304800"/>
            <a:ext cx="7772400" cy="769401"/>
          </a:xfrm>
          <a:prstGeom prst="rect">
            <a:avLst/>
          </a:prstGeom>
          <a:noFill/>
          <a:ln>
            <a:noFill/>
          </a:ln>
        </p:spPr>
        <p:txBody>
          <a:bodyPr lIns="91425" tIns="45700" rIns="91425" bIns="45700" anchor="t" anchorCtr="0">
            <a:spAutoFit/>
          </a:bodyPr>
          <a:lstStyle/>
          <a:p>
            <a:pPr marL="0" marR="0" lvl="0" indent="0" algn="ctr" rtl="0">
              <a:lnSpc>
                <a:spcPct val="100000"/>
              </a:lnSpc>
              <a:spcBef>
                <a:spcPts val="0"/>
              </a:spcBef>
              <a:spcAft>
                <a:spcPts val="0"/>
              </a:spcAft>
              <a:buClr>
                <a:schemeClr val="dk2"/>
              </a:buClr>
              <a:buSzPct val="25000"/>
              <a:buFont typeface="Times New Roman"/>
              <a:buNone/>
            </a:pPr>
            <a:r>
              <a:rPr lang="en" dirty="0">
                <a:solidFill>
                  <a:srgbClr val="99FF66"/>
                </a:solidFill>
              </a:rPr>
              <a:t>Introduction</a:t>
            </a:r>
            <a:endParaRPr lang="en" sz="4400" b="0" i="0" u="none" strike="noStrike" cap="none" baseline="0" dirty="0">
              <a:solidFill>
                <a:srgbClr val="99FF66"/>
              </a:solidFill>
              <a:latin typeface="Times New Roman"/>
              <a:ea typeface="Times New Roman"/>
              <a:cs typeface="Times New Roman"/>
              <a:sym typeface="Times New Roman"/>
            </a:endParaRPr>
          </a:p>
        </p:txBody>
      </p:sp>
      <p:sp>
        <p:nvSpPr>
          <p:cNvPr id="52" name="Shape 52"/>
          <p:cNvSpPr txBox="1">
            <a:spLocks noGrp="1"/>
          </p:cNvSpPr>
          <p:nvPr>
            <p:ph type="body" idx="1"/>
          </p:nvPr>
        </p:nvSpPr>
        <p:spPr>
          <a:xfrm>
            <a:off x="609600" y="1295400"/>
            <a:ext cx="8229600" cy="3216225"/>
          </a:xfrm>
          <a:prstGeom prst="rect">
            <a:avLst/>
          </a:prstGeom>
          <a:noFill/>
          <a:ln>
            <a:noFill/>
          </a:ln>
        </p:spPr>
        <p:txBody>
          <a:bodyPr wrap="square" lIns="91425" tIns="45700" rIns="91425" bIns="45700" anchor="t" anchorCtr="0">
            <a:spAutoFit/>
          </a:bodyPr>
          <a:lstStyle/>
          <a:p>
            <a:pPr marL="0" marR="0" lvl="0" indent="0" algn="l" rtl="0">
              <a:lnSpc>
                <a:spcPct val="100000"/>
              </a:lnSpc>
              <a:spcBef>
                <a:spcPts val="640"/>
              </a:spcBef>
              <a:spcAft>
                <a:spcPts val="0"/>
              </a:spcAft>
              <a:buClr>
                <a:schemeClr val="dk1"/>
              </a:buClr>
              <a:buSzPct val="98958"/>
              <a:buFont typeface="Arial"/>
              <a:buChar char="•"/>
            </a:pPr>
            <a:r>
              <a:rPr lang="en" sz="3200" b="0" i="0" u="none" strike="noStrike" cap="none" baseline="0" dirty="0">
                <a:solidFill>
                  <a:schemeClr val="dk1"/>
                </a:solidFill>
                <a:latin typeface="Times New Roman"/>
                <a:ea typeface="Times New Roman"/>
                <a:cs typeface="Times New Roman"/>
                <a:sym typeface="Times New Roman"/>
              </a:rPr>
              <a:t> Trees are non-linear</a:t>
            </a:r>
            <a:r>
              <a:rPr lang="en" sz="3200" b="0" i="0" u="none" strike="noStrike" cap="none" dirty="0">
                <a:solidFill>
                  <a:schemeClr val="dk1"/>
                </a:solidFill>
                <a:latin typeface="Times New Roman"/>
                <a:ea typeface="Times New Roman"/>
                <a:cs typeface="Times New Roman"/>
                <a:sym typeface="Times New Roman"/>
              </a:rPr>
              <a:t> data structures.</a:t>
            </a:r>
          </a:p>
          <a:p>
            <a:pPr marL="0" marR="0" lvl="0" indent="0" algn="l" rtl="0">
              <a:lnSpc>
                <a:spcPct val="100000"/>
              </a:lnSpc>
              <a:spcBef>
                <a:spcPts val="640"/>
              </a:spcBef>
              <a:spcAft>
                <a:spcPts val="0"/>
              </a:spcAft>
              <a:buClr>
                <a:schemeClr val="dk1"/>
              </a:buClr>
              <a:buSzPct val="98958"/>
              <a:buNone/>
            </a:pPr>
            <a:r>
              <a:rPr lang="en" dirty="0"/>
              <a:t> </a:t>
            </a:r>
          </a:p>
          <a:p>
            <a:pPr marL="0" marR="0" lvl="0" indent="0" algn="l" rtl="0">
              <a:lnSpc>
                <a:spcPct val="100000"/>
              </a:lnSpc>
              <a:spcBef>
                <a:spcPts val="640"/>
              </a:spcBef>
              <a:spcAft>
                <a:spcPts val="0"/>
              </a:spcAft>
              <a:buClr>
                <a:schemeClr val="dk1"/>
              </a:buClr>
              <a:buSzPct val="98958"/>
              <a:buFont typeface="Arial"/>
              <a:buChar char="•"/>
            </a:pPr>
            <a:r>
              <a:rPr lang="en" dirty="0"/>
              <a:t> Used to represent a hierarchical relationship</a:t>
            </a:r>
            <a:br>
              <a:rPr lang="en" dirty="0"/>
            </a:br>
            <a:r>
              <a:rPr lang="en" dirty="0"/>
              <a:t>  between the elements.</a:t>
            </a:r>
            <a:r>
              <a:rPr lang="en" sz="2800" dirty="0">
                <a:solidFill>
                  <a:srgbClr val="FFFFFF"/>
                </a:solidFill>
              </a:rPr>
              <a:t/>
            </a:r>
            <a:br>
              <a:rPr lang="en" sz="2800" dirty="0">
                <a:solidFill>
                  <a:srgbClr val="FFFFFF"/>
                </a:solidFill>
              </a:rPr>
            </a:br>
            <a:endParaRPr lang="en" sz="2800" dirty="0">
              <a:solidFill>
                <a:srgbClr val="FFFFFF"/>
              </a:solidFill>
            </a:endParaRPr>
          </a:p>
          <a:p>
            <a:pPr marL="0" marR="0" lvl="0" indent="0" algn="l" rtl="0">
              <a:lnSpc>
                <a:spcPct val="100000"/>
              </a:lnSpc>
              <a:spcBef>
                <a:spcPts val="640"/>
              </a:spcBef>
              <a:spcAft>
                <a:spcPts val="0"/>
              </a:spcAft>
              <a:buClr>
                <a:schemeClr val="dk1"/>
              </a:buClr>
              <a:buSzPct val="98958"/>
              <a:buFont typeface="Arial"/>
              <a:buChar char="•"/>
            </a:pPr>
            <a:endParaRPr lang="en" sz="3200" b="0" i="0" u="none" strike="noStrike" cap="none" baseline="0" dirty="0">
              <a:solidFill>
                <a:srgbClr val="FFFFFF"/>
              </a:solidFill>
              <a:latin typeface="Times New Roman"/>
              <a:ea typeface="Times New Roman"/>
              <a:cs typeface="Times New Roman"/>
              <a:sym typeface="Times New Roman"/>
            </a:endParaRPr>
          </a:p>
        </p:txBody>
      </p:sp>
      <p:pic>
        <p:nvPicPr>
          <p:cNvPr id="4" name="Picture 5" descr="lpu.png"/>
          <p:cNvPicPr>
            <a:picLocks noChangeAspect="1"/>
          </p:cNvPicPr>
          <p:nvPr/>
        </p:nvPicPr>
        <p:blipFill>
          <a:blip r:embed="rId3"/>
          <a:srcRect/>
          <a:stretch>
            <a:fillRect/>
          </a:stretch>
        </p:blipFill>
        <p:spPr bwMode="auto">
          <a:xfrm>
            <a:off x="0" y="0"/>
            <a:ext cx="1296471" cy="1287424"/>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wipe(down)">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2">
                                            <p:txEl>
                                              <p:pRg st="1" end="1"/>
                                            </p:txEl>
                                          </p:spTgt>
                                        </p:tgtEl>
                                        <p:attrNameLst>
                                          <p:attrName>style.visibility</p:attrName>
                                        </p:attrNameLst>
                                      </p:cBhvr>
                                      <p:to>
                                        <p:strVal val="visible"/>
                                      </p:to>
                                    </p:set>
                                    <p:animEffect transition="in" filter="wipe(down)">
                                      <p:cBhvr>
                                        <p:cTn id="12" dur="500"/>
                                        <p:tgtEl>
                                          <p:spTgt spid="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2">
                                            <p:txEl>
                                              <p:pRg st="2" end="2"/>
                                            </p:txEl>
                                          </p:spTgt>
                                        </p:tgtEl>
                                        <p:attrNameLst>
                                          <p:attrName>style.visibility</p:attrName>
                                        </p:attrNameLst>
                                      </p:cBhvr>
                                      <p:to>
                                        <p:strVal val="visible"/>
                                      </p:to>
                                    </p:set>
                                    <p:animEffect transition="in" filter="wipe(down)">
                                      <p:cBhvr>
                                        <p:cTn id="17" dur="500"/>
                                        <p:tgtEl>
                                          <p:spTgt spid="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https://www.includehelp.com/data-structure-tutorial/images/traversal-technique-for-binary-tree-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descr="C:\Users\om\Desktop\traversal-technique-for-binary-tre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878" y="160338"/>
            <a:ext cx="6792816" cy="44196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60375" y="4876800"/>
            <a:ext cx="6400800" cy="1569660"/>
          </a:xfrm>
          <a:prstGeom prst="rect">
            <a:avLst/>
          </a:prstGeom>
          <a:noFill/>
        </p:spPr>
        <p:txBody>
          <a:bodyPr wrap="square" rtlCol="0">
            <a:spAutoFit/>
          </a:bodyPr>
          <a:lstStyle/>
          <a:p>
            <a:r>
              <a:rPr lang="en-US" sz="2400" dirty="0" smtClean="0">
                <a:solidFill>
                  <a:schemeClr val="tx1"/>
                </a:solidFill>
              </a:rPr>
              <a:t>In order Traversal  :  </a:t>
            </a:r>
          </a:p>
          <a:p>
            <a:r>
              <a:rPr lang="en-US" sz="2400" dirty="0" smtClean="0">
                <a:solidFill>
                  <a:schemeClr val="tx1"/>
                </a:solidFill>
              </a:rPr>
              <a:t>Preorder Traversal  : </a:t>
            </a:r>
          </a:p>
          <a:p>
            <a:r>
              <a:rPr lang="en-US" sz="2400" dirty="0" smtClean="0">
                <a:solidFill>
                  <a:schemeClr val="tx1"/>
                </a:solidFill>
              </a:rPr>
              <a:t>Post order Traversal :</a:t>
            </a:r>
          </a:p>
          <a:p>
            <a:endParaRPr lang="en-US" sz="2400" dirty="0">
              <a:solidFill>
                <a:schemeClr val="tx1"/>
              </a:solidFill>
            </a:endParaRPr>
          </a:p>
        </p:txBody>
      </p:sp>
    </p:spTree>
    <p:extLst>
      <p:ext uri="{BB962C8B-B14F-4D97-AF65-F5344CB8AC3E}">
        <p14:creationId xmlns:p14="http://schemas.microsoft.com/office/powerpoint/2010/main" val="999147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066800" y="304800"/>
            <a:ext cx="7772400" cy="615513"/>
          </a:xfrm>
          <a:prstGeom prst="rect">
            <a:avLst/>
          </a:prstGeom>
          <a:noFill/>
          <a:ln>
            <a:noFill/>
          </a:ln>
        </p:spPr>
        <p:txBody>
          <a:bodyPr lIns="91425" tIns="45700" rIns="91425" bIns="45700" anchor="t" anchorCtr="0">
            <a:spAutoFit/>
          </a:bodyPr>
          <a:lstStyle/>
          <a:p>
            <a:pPr lvl="0">
              <a:buClr>
                <a:schemeClr val="dk2"/>
              </a:buClr>
              <a:buSzPct val="25000"/>
            </a:pPr>
            <a:r>
              <a:rPr lang="en" sz="3400" dirty="0">
                <a:solidFill>
                  <a:srgbClr val="99FF66"/>
                </a:solidFill>
              </a:rPr>
              <a:t>Review Questions</a:t>
            </a:r>
            <a:endParaRPr lang="en" sz="4400" b="0" i="0" u="none" strike="noStrike" cap="none" baseline="0" dirty="0">
              <a:solidFill>
                <a:srgbClr val="99FF66"/>
              </a:solidFill>
              <a:latin typeface="Times New Roman"/>
              <a:ea typeface="Times New Roman"/>
              <a:cs typeface="Times New Roman"/>
              <a:sym typeface="Times New Roman"/>
            </a:endParaRPr>
          </a:p>
        </p:txBody>
      </p:sp>
      <p:sp>
        <p:nvSpPr>
          <p:cNvPr id="52" name="Shape 52"/>
          <p:cNvSpPr txBox="1">
            <a:spLocks noGrp="1"/>
          </p:cNvSpPr>
          <p:nvPr>
            <p:ph type="body" idx="1"/>
          </p:nvPr>
        </p:nvSpPr>
        <p:spPr>
          <a:xfrm>
            <a:off x="533400" y="1143000"/>
            <a:ext cx="8458200" cy="2539116"/>
          </a:xfrm>
          <a:prstGeom prst="rect">
            <a:avLst/>
          </a:prstGeom>
          <a:noFill/>
          <a:ln>
            <a:noFill/>
          </a:ln>
        </p:spPr>
        <p:txBody>
          <a:bodyPr wrap="square" lIns="91425" tIns="45700" rIns="91425" bIns="45700" anchor="t" anchorCtr="0">
            <a:spAutoFit/>
          </a:bodyPr>
          <a:lstStyle/>
          <a:p>
            <a:pPr marL="0" marR="0" lvl="0" indent="0" algn="l" rtl="0">
              <a:lnSpc>
                <a:spcPct val="100000"/>
              </a:lnSpc>
              <a:spcBef>
                <a:spcPts val="640"/>
              </a:spcBef>
              <a:spcAft>
                <a:spcPts val="0"/>
              </a:spcAft>
              <a:buClr>
                <a:schemeClr val="dk1"/>
              </a:buClr>
              <a:buSzPct val="98958"/>
              <a:buFont typeface="Arial"/>
              <a:buChar char="•"/>
            </a:pPr>
            <a:r>
              <a:rPr lang="en" sz="3200" b="0" i="0" u="none" strike="noStrike" cap="none" baseline="0" dirty="0">
                <a:solidFill>
                  <a:srgbClr val="FF0000"/>
                </a:solidFill>
                <a:latin typeface="Times New Roman"/>
                <a:ea typeface="Times New Roman"/>
                <a:cs typeface="Times New Roman"/>
                <a:sym typeface="Times New Roman"/>
              </a:rPr>
              <a:t> </a:t>
            </a:r>
            <a:r>
              <a:rPr lang="en" sz="2400" dirty="0">
                <a:solidFill>
                  <a:srgbClr val="FF0000"/>
                </a:solidFill>
              </a:rPr>
              <a:t>Given Inorder and Preorder Traversal of a binary tree:</a:t>
            </a:r>
            <a:endParaRPr lang="en" sz="3200" b="0" i="0" u="none" strike="noStrike" cap="none" baseline="0" dirty="0">
              <a:solidFill>
                <a:srgbClr val="FF0000"/>
              </a:solidFill>
              <a:sym typeface="Times New Roman"/>
            </a:endParaRPr>
          </a:p>
          <a:p>
            <a:pPr lvl="0" indent="0">
              <a:buSzPct val="98958"/>
              <a:buNone/>
            </a:pPr>
            <a:r>
              <a:rPr lang="en" dirty="0">
                <a:solidFill>
                  <a:srgbClr val="FF0000"/>
                </a:solidFill>
              </a:rPr>
              <a:t>	Preorder:    </a:t>
            </a:r>
            <a:r>
              <a:rPr lang="de-DE" dirty="0">
                <a:solidFill>
                  <a:srgbClr val="FF0000"/>
                </a:solidFill>
              </a:rPr>
              <a:t>L, G, D, C, M, H, T, K</a:t>
            </a:r>
            <a:endParaRPr lang="en" dirty="0">
              <a:solidFill>
                <a:srgbClr val="FF0000"/>
              </a:solidFill>
            </a:endParaRPr>
          </a:p>
          <a:p>
            <a:pPr lvl="0" indent="0">
              <a:buSzPct val="98958"/>
              <a:buNone/>
            </a:pPr>
            <a:r>
              <a:rPr lang="en" dirty="0">
                <a:solidFill>
                  <a:srgbClr val="FF0000"/>
                </a:solidFill>
              </a:rPr>
              <a:t>	In</a:t>
            </a:r>
            <a:r>
              <a:rPr lang="en" sz="3200" b="0" i="0" u="none" strike="noStrike" cap="none" dirty="0">
                <a:solidFill>
                  <a:srgbClr val="FF0000"/>
                </a:solidFill>
                <a:latin typeface="Times New Roman"/>
                <a:ea typeface="Times New Roman"/>
                <a:cs typeface="Times New Roman"/>
                <a:sym typeface="Times New Roman"/>
              </a:rPr>
              <a:t>order: </a:t>
            </a:r>
            <a:r>
              <a:rPr lang="de-DE" dirty="0">
                <a:solidFill>
                  <a:srgbClr val="FF0000"/>
                </a:solidFill>
              </a:rPr>
              <a:t>G, D, L, C, H, T, M, K </a:t>
            </a:r>
            <a:endParaRPr lang="en" sz="3200" b="0" i="0" u="none" strike="noStrike" cap="none" dirty="0">
              <a:solidFill>
                <a:srgbClr val="FF0000"/>
              </a:solidFill>
              <a:sym typeface="Times New Roman"/>
            </a:endParaRPr>
          </a:p>
          <a:p>
            <a:pPr marL="0" marR="0" lvl="0" indent="0" algn="l" rtl="0">
              <a:lnSpc>
                <a:spcPct val="100000"/>
              </a:lnSpc>
              <a:spcBef>
                <a:spcPts val="640"/>
              </a:spcBef>
              <a:spcAft>
                <a:spcPts val="0"/>
              </a:spcAft>
              <a:buClr>
                <a:schemeClr val="dk1"/>
              </a:buClr>
              <a:buSzPct val="98958"/>
              <a:buNone/>
            </a:pPr>
            <a:r>
              <a:rPr lang="en" sz="2400" dirty="0">
                <a:solidFill>
                  <a:srgbClr val="FF0000"/>
                </a:solidFill>
              </a:rPr>
              <a:t>Construct the binary tree and f</a:t>
            </a:r>
            <a:r>
              <a:rPr lang="en" sz="2400" baseline="0" dirty="0">
                <a:solidFill>
                  <a:srgbClr val="FF0000"/>
                </a:solidFill>
              </a:rPr>
              <a:t>ind out the </a:t>
            </a:r>
            <a:r>
              <a:rPr lang="en" sz="2400" dirty="0">
                <a:solidFill>
                  <a:srgbClr val="FF0000"/>
                </a:solidFill>
              </a:rPr>
              <a:t>Post</a:t>
            </a:r>
            <a:r>
              <a:rPr lang="en" sz="2400" baseline="0" dirty="0">
                <a:solidFill>
                  <a:srgbClr val="FF0000"/>
                </a:solidFill>
              </a:rPr>
              <a:t>order</a:t>
            </a:r>
            <a:r>
              <a:rPr lang="en" sz="2400" dirty="0">
                <a:solidFill>
                  <a:srgbClr val="FF0000"/>
                </a:solidFill>
              </a:rPr>
              <a:t> traversal of the Tree</a:t>
            </a:r>
            <a:r>
              <a:rPr lang="en" sz="2400" dirty="0" smtClean="0">
                <a:solidFill>
                  <a:srgbClr val="FF0000"/>
                </a:solidFill>
              </a:rPr>
              <a:t>.</a:t>
            </a:r>
            <a:endParaRPr lang="en" sz="2400" dirty="0">
              <a:solidFill>
                <a:srgbClr val="FF0000"/>
              </a:solidFill>
            </a:endParaRPr>
          </a:p>
        </p:txBody>
      </p:sp>
      <p:pic>
        <p:nvPicPr>
          <p:cNvPr id="4" name="Picture 5" descr="lpu.png"/>
          <p:cNvPicPr>
            <a:picLocks noChangeAspect="1"/>
          </p:cNvPicPr>
          <p:nvPr/>
        </p:nvPicPr>
        <p:blipFill>
          <a:blip r:embed="rId3"/>
          <a:srcRect/>
          <a:stretch>
            <a:fillRect/>
          </a:stretch>
        </p:blipFill>
        <p:spPr bwMode="auto">
          <a:xfrm>
            <a:off x="0" y="0"/>
            <a:ext cx="1296471" cy="1287424"/>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wipe(down)">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2">
                                            <p:txEl>
                                              <p:pRg st="1" end="1"/>
                                            </p:txEl>
                                          </p:spTgt>
                                        </p:tgtEl>
                                        <p:attrNameLst>
                                          <p:attrName>style.visibility</p:attrName>
                                        </p:attrNameLst>
                                      </p:cBhvr>
                                      <p:to>
                                        <p:strVal val="visible"/>
                                      </p:to>
                                    </p:set>
                                    <p:animEffect transition="in" filter="wipe(down)">
                                      <p:cBhvr>
                                        <p:cTn id="12" dur="500"/>
                                        <p:tgtEl>
                                          <p:spTgt spid="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2">
                                            <p:txEl>
                                              <p:pRg st="2" end="2"/>
                                            </p:txEl>
                                          </p:spTgt>
                                        </p:tgtEl>
                                        <p:attrNameLst>
                                          <p:attrName>style.visibility</p:attrName>
                                        </p:attrNameLst>
                                      </p:cBhvr>
                                      <p:to>
                                        <p:strVal val="visible"/>
                                      </p:to>
                                    </p:set>
                                    <p:animEffect transition="in" filter="wipe(down)">
                                      <p:cBhvr>
                                        <p:cTn id="17" dur="500"/>
                                        <p:tgtEl>
                                          <p:spTgt spid="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2">
                                            <p:txEl>
                                              <p:pRg st="3" end="3"/>
                                            </p:txEl>
                                          </p:spTgt>
                                        </p:tgtEl>
                                        <p:attrNameLst>
                                          <p:attrName>style.visibility</p:attrName>
                                        </p:attrNameLst>
                                      </p:cBhvr>
                                      <p:to>
                                        <p:strVal val="visible"/>
                                      </p:to>
                                    </p:set>
                                    <p:animEffect transition="in" filter="wipe(down)">
                                      <p:cBhvr>
                                        <p:cTn id="22" dur="500"/>
                                        <p:tgtEl>
                                          <p:spTgt spid="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norder Preorder Postorder Traversal of Binary Tree | by Ajinkya Jawale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155575" y="685800"/>
            <a:ext cx="8683625" cy="2877711"/>
          </a:xfrm>
          <a:prstGeom prst="rect">
            <a:avLst/>
          </a:prstGeom>
        </p:spPr>
        <p:txBody>
          <a:bodyPr wrap="square">
            <a:spAutoFit/>
          </a:bodyPr>
          <a:lstStyle/>
          <a:p>
            <a:pPr lvl="0">
              <a:spcBef>
                <a:spcPts val="640"/>
              </a:spcBef>
              <a:buClr>
                <a:schemeClr val="dk1"/>
              </a:buClr>
              <a:buSzPct val="98958"/>
              <a:buFont typeface="Arial"/>
              <a:buChar char="•"/>
            </a:pPr>
            <a:r>
              <a:rPr lang="en" sz="2800" dirty="0">
                <a:solidFill>
                  <a:srgbClr val="FFFFFF"/>
                </a:solidFill>
              </a:rPr>
              <a:t>Given Inorder and Preorder Traversal of a binary tree:</a:t>
            </a:r>
            <a:endParaRPr lang="en" sz="3600" dirty="0">
              <a:solidFill>
                <a:srgbClr val="FFFFFF"/>
              </a:solidFill>
              <a:sym typeface="Times New Roman"/>
            </a:endParaRPr>
          </a:p>
          <a:p>
            <a:pPr lvl="0">
              <a:buSzPct val="98958"/>
            </a:pPr>
            <a:r>
              <a:rPr lang="en" sz="2800" dirty="0">
                <a:solidFill>
                  <a:srgbClr val="FFFFFF"/>
                </a:solidFill>
              </a:rPr>
              <a:t>	Preorder:   </a:t>
            </a:r>
            <a:r>
              <a:rPr lang="en-US" sz="2800" dirty="0" smtClean="0">
                <a:solidFill>
                  <a:srgbClr val="FFFFFF"/>
                </a:solidFill>
              </a:rPr>
              <a:t>1 2 4 5 3 6 7</a:t>
            </a:r>
            <a:endParaRPr lang="en" sz="2800" dirty="0">
              <a:solidFill>
                <a:srgbClr val="FFFFFF"/>
              </a:solidFill>
            </a:endParaRPr>
          </a:p>
          <a:p>
            <a:pPr lvl="0">
              <a:buSzPct val="98958"/>
            </a:pPr>
            <a:r>
              <a:rPr lang="en" sz="2800" dirty="0">
                <a:solidFill>
                  <a:srgbClr val="FFFFFF"/>
                </a:solidFill>
              </a:rPr>
              <a:t>	In</a:t>
            </a:r>
            <a:r>
              <a:rPr lang="en" sz="3600" dirty="0">
                <a:solidFill>
                  <a:srgbClr val="FFFFFF"/>
                </a:solidFill>
                <a:latin typeface="Times New Roman"/>
                <a:ea typeface="Times New Roman"/>
                <a:cs typeface="Times New Roman"/>
                <a:sym typeface="Times New Roman"/>
              </a:rPr>
              <a:t>order: </a:t>
            </a:r>
            <a:r>
              <a:rPr lang="de-DE" sz="2800" dirty="0" smtClean="0">
                <a:solidFill>
                  <a:srgbClr val="FFFFFF"/>
                </a:solidFill>
              </a:rPr>
              <a:t>  4 2 5 1 6 3 7</a:t>
            </a:r>
            <a:endParaRPr lang="en" sz="3600" dirty="0">
              <a:solidFill>
                <a:srgbClr val="FFFFFF"/>
              </a:solidFill>
              <a:sym typeface="Times New Roman"/>
            </a:endParaRPr>
          </a:p>
          <a:p>
            <a:pPr lvl="0">
              <a:spcBef>
                <a:spcPts val="640"/>
              </a:spcBef>
              <a:buClr>
                <a:schemeClr val="dk1"/>
              </a:buClr>
              <a:buSzPct val="98958"/>
            </a:pPr>
            <a:r>
              <a:rPr lang="en" sz="2800" dirty="0">
                <a:solidFill>
                  <a:srgbClr val="FFFFFF"/>
                </a:solidFill>
              </a:rPr>
              <a:t>Construct the binary tree and find out the Postorder traversal of the Tree.</a:t>
            </a:r>
          </a:p>
        </p:txBody>
      </p:sp>
    </p:spTree>
    <p:extLst>
      <p:ext uri="{BB962C8B-B14F-4D97-AF65-F5344CB8AC3E}">
        <p14:creationId xmlns:p14="http://schemas.microsoft.com/office/powerpoint/2010/main" val="2853429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066800" y="304800"/>
            <a:ext cx="7772400" cy="615513"/>
          </a:xfrm>
          <a:prstGeom prst="rect">
            <a:avLst/>
          </a:prstGeom>
          <a:noFill/>
          <a:ln>
            <a:noFill/>
          </a:ln>
        </p:spPr>
        <p:txBody>
          <a:bodyPr lIns="91425" tIns="45700" rIns="91425" bIns="45700" anchor="t" anchorCtr="0">
            <a:spAutoFit/>
          </a:bodyPr>
          <a:lstStyle/>
          <a:p>
            <a:pPr lvl="0">
              <a:buClr>
                <a:schemeClr val="dk2"/>
              </a:buClr>
              <a:buSzPct val="25000"/>
            </a:pPr>
            <a:r>
              <a:rPr lang="en" sz="3400" dirty="0">
                <a:solidFill>
                  <a:srgbClr val="99FF66"/>
                </a:solidFill>
              </a:rPr>
              <a:t>Review Questions</a:t>
            </a:r>
            <a:endParaRPr lang="en" sz="4400" b="0" i="0" u="none" strike="noStrike" cap="none" baseline="0" dirty="0">
              <a:solidFill>
                <a:srgbClr val="99FF66"/>
              </a:solidFill>
              <a:latin typeface="Times New Roman"/>
              <a:ea typeface="Times New Roman"/>
              <a:cs typeface="Times New Roman"/>
              <a:sym typeface="Times New Roman"/>
            </a:endParaRPr>
          </a:p>
        </p:txBody>
      </p:sp>
      <p:sp>
        <p:nvSpPr>
          <p:cNvPr id="52" name="Shape 52"/>
          <p:cNvSpPr txBox="1">
            <a:spLocks noGrp="1"/>
          </p:cNvSpPr>
          <p:nvPr>
            <p:ph type="body" idx="1"/>
          </p:nvPr>
        </p:nvSpPr>
        <p:spPr>
          <a:xfrm>
            <a:off x="533400" y="1143000"/>
            <a:ext cx="8458200" cy="2416006"/>
          </a:xfrm>
          <a:prstGeom prst="rect">
            <a:avLst/>
          </a:prstGeom>
          <a:noFill/>
          <a:ln>
            <a:noFill/>
          </a:ln>
        </p:spPr>
        <p:txBody>
          <a:bodyPr wrap="square" lIns="91425" tIns="45700" rIns="91425" bIns="45700" anchor="t" anchorCtr="0">
            <a:spAutoFit/>
          </a:bodyPr>
          <a:lstStyle/>
          <a:p>
            <a:pPr lvl="0" indent="0">
              <a:buSzPct val="98958"/>
            </a:pPr>
            <a:r>
              <a:rPr lang="en" dirty="0">
                <a:solidFill>
                  <a:srgbClr val="FF0000"/>
                </a:solidFill>
              </a:rPr>
              <a:t> </a:t>
            </a:r>
            <a:r>
              <a:rPr lang="en" sz="2400" dirty="0">
                <a:solidFill>
                  <a:srgbClr val="FF0000"/>
                </a:solidFill>
              </a:rPr>
              <a:t>Given Inorder and Post order Traversal of a binary tree:</a:t>
            </a:r>
            <a:endParaRPr lang="en" dirty="0">
              <a:solidFill>
                <a:srgbClr val="FF0000"/>
              </a:solidFill>
            </a:endParaRPr>
          </a:p>
          <a:p>
            <a:pPr lvl="0" indent="0">
              <a:buSzPct val="98958"/>
              <a:buNone/>
            </a:pPr>
            <a:r>
              <a:rPr lang="en" sz="2400" dirty="0">
                <a:solidFill>
                  <a:srgbClr val="FF0000"/>
                </a:solidFill>
              </a:rPr>
              <a:t>	Postorder:    </a:t>
            </a:r>
            <a:r>
              <a:rPr lang="de-DE" sz="2400" dirty="0">
                <a:solidFill>
                  <a:srgbClr val="FF0000"/>
                </a:solidFill>
              </a:rPr>
              <a:t>E, F, L, G, D, N, P</a:t>
            </a:r>
            <a:endParaRPr lang="en" sz="2400" dirty="0">
              <a:solidFill>
                <a:srgbClr val="FF0000"/>
              </a:solidFill>
            </a:endParaRPr>
          </a:p>
          <a:p>
            <a:pPr lvl="0" indent="0">
              <a:buSzPct val="98958"/>
              <a:buNone/>
            </a:pPr>
            <a:r>
              <a:rPr lang="en" sz="2400" dirty="0">
                <a:solidFill>
                  <a:srgbClr val="FF0000"/>
                </a:solidFill>
              </a:rPr>
              <a:t>	In</a:t>
            </a:r>
            <a:r>
              <a:rPr lang="en" dirty="0">
                <a:solidFill>
                  <a:srgbClr val="FF0000"/>
                </a:solidFill>
              </a:rPr>
              <a:t>order: </a:t>
            </a:r>
            <a:r>
              <a:rPr lang="de-DE" sz="2400" dirty="0">
                <a:solidFill>
                  <a:srgbClr val="FF0000"/>
                </a:solidFill>
              </a:rPr>
              <a:t>  G, E, L, F, P, D, N </a:t>
            </a:r>
            <a:endParaRPr lang="en" dirty="0">
              <a:solidFill>
                <a:srgbClr val="FF0000"/>
              </a:solidFill>
            </a:endParaRPr>
          </a:p>
          <a:p>
            <a:pPr lvl="0" indent="0">
              <a:buSzPct val="98958"/>
              <a:buNone/>
            </a:pPr>
            <a:r>
              <a:rPr lang="en" sz="2400" dirty="0">
                <a:solidFill>
                  <a:srgbClr val="FF0000"/>
                </a:solidFill>
              </a:rPr>
              <a:t>Construct the binary tree and find out the Preorder traversal of the Tree</a:t>
            </a:r>
            <a:r>
              <a:rPr lang="en" sz="2400" dirty="0" smtClean="0">
                <a:solidFill>
                  <a:srgbClr val="FF0000"/>
                </a:solidFill>
              </a:rPr>
              <a:t>.</a:t>
            </a:r>
            <a:endParaRPr lang="en" sz="2400" b="0" i="0" u="none" strike="noStrike" cap="none" baseline="0" dirty="0">
              <a:solidFill>
                <a:srgbClr val="FF0000"/>
              </a:solidFill>
              <a:sym typeface="Times New Roman"/>
            </a:endParaRPr>
          </a:p>
        </p:txBody>
      </p:sp>
      <p:pic>
        <p:nvPicPr>
          <p:cNvPr id="4" name="Picture 5" descr="lpu.png"/>
          <p:cNvPicPr>
            <a:picLocks noChangeAspect="1"/>
          </p:cNvPicPr>
          <p:nvPr/>
        </p:nvPicPr>
        <p:blipFill>
          <a:blip r:embed="rId3"/>
          <a:srcRect/>
          <a:stretch>
            <a:fillRect/>
          </a:stretch>
        </p:blipFill>
        <p:spPr bwMode="auto">
          <a:xfrm>
            <a:off x="0" y="0"/>
            <a:ext cx="1296471" cy="1287424"/>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wipe(down)">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2">
                                            <p:txEl>
                                              <p:pRg st="1" end="1"/>
                                            </p:txEl>
                                          </p:spTgt>
                                        </p:tgtEl>
                                        <p:attrNameLst>
                                          <p:attrName>style.visibility</p:attrName>
                                        </p:attrNameLst>
                                      </p:cBhvr>
                                      <p:to>
                                        <p:strVal val="visible"/>
                                      </p:to>
                                    </p:set>
                                    <p:animEffect transition="in" filter="wipe(down)">
                                      <p:cBhvr>
                                        <p:cTn id="12" dur="500"/>
                                        <p:tgtEl>
                                          <p:spTgt spid="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2">
                                            <p:txEl>
                                              <p:pRg st="2" end="2"/>
                                            </p:txEl>
                                          </p:spTgt>
                                        </p:tgtEl>
                                        <p:attrNameLst>
                                          <p:attrName>style.visibility</p:attrName>
                                        </p:attrNameLst>
                                      </p:cBhvr>
                                      <p:to>
                                        <p:strVal val="visible"/>
                                      </p:to>
                                    </p:set>
                                    <p:animEffect transition="in" filter="wipe(down)">
                                      <p:cBhvr>
                                        <p:cTn id="17" dur="500"/>
                                        <p:tgtEl>
                                          <p:spTgt spid="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2">
                                            <p:txEl>
                                              <p:pRg st="3" end="3"/>
                                            </p:txEl>
                                          </p:spTgt>
                                        </p:tgtEl>
                                        <p:attrNameLst>
                                          <p:attrName>style.visibility</p:attrName>
                                        </p:attrNameLst>
                                      </p:cBhvr>
                                      <p:to>
                                        <p:strVal val="visible"/>
                                      </p:to>
                                    </p:set>
                                    <p:animEffect transition="in" filter="wipe(down)">
                                      <p:cBhvr>
                                        <p:cTn id="22" dur="500"/>
                                        <p:tgtEl>
                                          <p:spTgt spid="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066800" y="304800"/>
            <a:ext cx="7772400" cy="615513"/>
          </a:xfrm>
          <a:prstGeom prst="rect">
            <a:avLst/>
          </a:prstGeom>
          <a:noFill/>
          <a:ln>
            <a:noFill/>
          </a:ln>
        </p:spPr>
        <p:txBody>
          <a:bodyPr lIns="91425" tIns="45700" rIns="91425" bIns="45700" anchor="t" anchorCtr="0">
            <a:spAutoFit/>
          </a:bodyPr>
          <a:lstStyle/>
          <a:p>
            <a:pPr lvl="0">
              <a:buClr>
                <a:schemeClr val="dk2"/>
              </a:buClr>
              <a:buSzPct val="25000"/>
            </a:pPr>
            <a:r>
              <a:rPr lang="en" sz="3400" dirty="0">
                <a:solidFill>
                  <a:srgbClr val="99FF66"/>
                </a:solidFill>
              </a:rPr>
              <a:t>Review Questions</a:t>
            </a:r>
            <a:endParaRPr lang="en" sz="4400" b="0" i="0" u="none" strike="noStrike" cap="none" baseline="0" dirty="0">
              <a:solidFill>
                <a:srgbClr val="99FF66"/>
              </a:solidFill>
              <a:latin typeface="Times New Roman"/>
              <a:ea typeface="Times New Roman"/>
              <a:cs typeface="Times New Roman"/>
              <a:sym typeface="Times New Roman"/>
            </a:endParaRPr>
          </a:p>
        </p:txBody>
      </p:sp>
      <p:sp>
        <p:nvSpPr>
          <p:cNvPr id="52" name="Shape 52"/>
          <p:cNvSpPr txBox="1">
            <a:spLocks noGrp="1"/>
          </p:cNvSpPr>
          <p:nvPr>
            <p:ph type="body" idx="1"/>
          </p:nvPr>
        </p:nvSpPr>
        <p:spPr>
          <a:xfrm>
            <a:off x="533400" y="1143000"/>
            <a:ext cx="8458200" cy="1846619"/>
          </a:xfrm>
          <a:prstGeom prst="rect">
            <a:avLst/>
          </a:prstGeom>
          <a:noFill/>
          <a:ln>
            <a:noFill/>
          </a:ln>
        </p:spPr>
        <p:txBody>
          <a:bodyPr wrap="square" lIns="91425" tIns="45700" rIns="91425" bIns="45700" anchor="t" anchorCtr="0">
            <a:spAutoFit/>
          </a:bodyPr>
          <a:lstStyle/>
          <a:p>
            <a:r>
              <a:rPr lang="en" dirty="0">
                <a:solidFill>
                  <a:srgbClr val="FFFFFF"/>
                </a:solidFill>
              </a:rPr>
              <a:t> </a:t>
            </a:r>
            <a:r>
              <a:rPr lang="en-US" sz="2400" dirty="0">
                <a:solidFill>
                  <a:srgbClr val="FFFFFF"/>
                </a:solidFill>
              </a:rPr>
              <a:t>From the given traversals, construct the </a:t>
            </a:r>
            <a:r>
              <a:rPr lang="en-US" sz="2400" dirty="0" smtClean="0">
                <a:solidFill>
                  <a:srgbClr val="FFFFFF"/>
                </a:solidFill>
              </a:rPr>
              <a:t>binary tree</a:t>
            </a:r>
            <a:r>
              <a:rPr lang="en-US" sz="2400" dirty="0">
                <a:solidFill>
                  <a:srgbClr val="FFFFFF"/>
                </a:solidFill>
              </a:rPr>
              <a:t> </a:t>
            </a:r>
            <a:r>
              <a:rPr lang="en-US" sz="2400" dirty="0" smtClean="0">
                <a:solidFill>
                  <a:srgbClr val="FFFFFF"/>
                </a:solidFill>
              </a:rPr>
              <a:t>and give the preorder of tree traversal. </a:t>
            </a:r>
            <a:endParaRPr lang="en-US" sz="2400" dirty="0">
              <a:solidFill>
                <a:srgbClr val="FFFFFF"/>
              </a:solidFill>
            </a:endParaRPr>
          </a:p>
          <a:p>
            <a:pPr indent="0">
              <a:buNone/>
            </a:pPr>
            <a:r>
              <a:rPr lang="pt-BR" sz="2400" dirty="0" smtClean="0">
                <a:solidFill>
                  <a:srgbClr val="FFFFFF"/>
                </a:solidFill>
              </a:rPr>
              <a:t>   (</a:t>
            </a:r>
            <a:r>
              <a:rPr lang="pt-BR" sz="2400" dirty="0">
                <a:solidFill>
                  <a:srgbClr val="FFFFFF"/>
                </a:solidFill>
              </a:rPr>
              <a:t>a) Inorder: D B F E A G C L J H K</a:t>
            </a:r>
          </a:p>
          <a:p>
            <a:pPr indent="0">
              <a:buNone/>
            </a:pPr>
            <a:r>
              <a:rPr lang="pt-BR" sz="2400" dirty="0" smtClean="0">
                <a:solidFill>
                  <a:srgbClr val="FFFFFF"/>
                </a:solidFill>
              </a:rPr>
              <a:t>  (</a:t>
            </a:r>
            <a:r>
              <a:rPr lang="pt-BR" sz="2400" dirty="0">
                <a:solidFill>
                  <a:srgbClr val="FFFFFF"/>
                </a:solidFill>
              </a:rPr>
              <a:t>b) Postorder: D F E B G L J K H C A</a:t>
            </a:r>
            <a:endParaRPr lang="en" sz="2400" b="0" i="0" u="none" strike="noStrike" cap="none" baseline="0" dirty="0">
              <a:solidFill>
                <a:srgbClr val="FFFFFF"/>
              </a:solidFill>
              <a:sym typeface="Times New Roman"/>
            </a:endParaRPr>
          </a:p>
        </p:txBody>
      </p:sp>
      <p:pic>
        <p:nvPicPr>
          <p:cNvPr id="4" name="Picture 5" descr="lpu.png"/>
          <p:cNvPicPr>
            <a:picLocks noChangeAspect="1"/>
          </p:cNvPicPr>
          <p:nvPr/>
        </p:nvPicPr>
        <p:blipFill>
          <a:blip r:embed="rId3"/>
          <a:srcRect/>
          <a:stretch>
            <a:fillRect/>
          </a:stretch>
        </p:blipFill>
        <p:spPr bwMode="auto">
          <a:xfrm>
            <a:off x="0" y="0"/>
            <a:ext cx="1296471" cy="1287424"/>
          </a:xfrm>
          <a:prstGeom prst="rect">
            <a:avLst/>
          </a:prstGeom>
          <a:noFill/>
          <a:ln w="9525">
            <a:noFill/>
            <a:miter lim="800000"/>
            <a:headEnd/>
            <a:tailEnd/>
          </a:ln>
        </p:spPr>
      </p:pic>
    </p:spTree>
    <p:extLst>
      <p:ext uri="{BB962C8B-B14F-4D97-AF65-F5344CB8AC3E}">
        <p14:creationId xmlns:p14="http://schemas.microsoft.com/office/powerpoint/2010/main" val="398525583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wipe(down)">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2">
                                            <p:txEl>
                                              <p:pRg st="1" end="1"/>
                                            </p:txEl>
                                          </p:spTgt>
                                        </p:tgtEl>
                                        <p:attrNameLst>
                                          <p:attrName>style.visibility</p:attrName>
                                        </p:attrNameLst>
                                      </p:cBhvr>
                                      <p:to>
                                        <p:strVal val="visible"/>
                                      </p:to>
                                    </p:set>
                                    <p:animEffect transition="in" filter="wipe(down)">
                                      <p:cBhvr>
                                        <p:cTn id="12" dur="500"/>
                                        <p:tgtEl>
                                          <p:spTgt spid="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2">
                                            <p:txEl>
                                              <p:pRg st="2" end="2"/>
                                            </p:txEl>
                                          </p:spTgt>
                                        </p:tgtEl>
                                        <p:attrNameLst>
                                          <p:attrName>style.visibility</p:attrName>
                                        </p:attrNameLst>
                                      </p:cBhvr>
                                      <p:to>
                                        <p:strVal val="visible"/>
                                      </p:to>
                                    </p:set>
                                    <p:animEffect transition="in" filter="wipe(down)">
                                      <p:cBhvr>
                                        <p:cTn id="17" dur="500"/>
                                        <p:tgtEl>
                                          <p:spTgt spid="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228600"/>
            <a:ext cx="8610600" cy="4114800"/>
          </a:xfrm>
        </p:spPr>
        <p:txBody>
          <a:bodyPr/>
          <a:lstStyle/>
          <a:p>
            <a:r>
              <a:rPr lang="en-US" sz="2400" dirty="0"/>
              <a:t>Construct a binary tree by using </a:t>
            </a:r>
            <a:r>
              <a:rPr lang="en-US" sz="2400" dirty="0" err="1"/>
              <a:t>postorder</a:t>
            </a:r>
            <a:r>
              <a:rPr lang="en-US" sz="2400" dirty="0"/>
              <a:t> and </a:t>
            </a:r>
            <a:r>
              <a:rPr lang="en-US" sz="2400" dirty="0" err="1"/>
              <a:t>inorder</a:t>
            </a:r>
            <a:r>
              <a:rPr lang="en-US" sz="2400" dirty="0"/>
              <a:t> sequences given below.</a:t>
            </a:r>
            <a:br>
              <a:rPr lang="en-US" sz="2400" dirty="0"/>
            </a:br>
            <a:r>
              <a:rPr lang="en-US" sz="2400" dirty="0" err="1"/>
              <a:t>Inorder</a:t>
            </a:r>
            <a:r>
              <a:rPr lang="en-US" sz="2400" dirty="0"/>
              <a:t>: N, M, P, O, Q</a:t>
            </a:r>
            <a:br>
              <a:rPr lang="en-US" sz="2400" dirty="0"/>
            </a:br>
            <a:r>
              <a:rPr lang="en-US" sz="2400" dirty="0" err="1"/>
              <a:t>Postorder</a:t>
            </a:r>
            <a:r>
              <a:rPr lang="en-US" sz="2400" dirty="0"/>
              <a:t>: N, P, Q, O, M</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057400"/>
            <a:ext cx="3429000" cy="4058217"/>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1905000"/>
            <a:ext cx="3429000" cy="4048690"/>
          </a:xfrm>
          <a:prstGeom prst="rect">
            <a:avLst/>
          </a:prstGeom>
        </p:spPr>
      </p:pic>
    </p:spTree>
    <p:extLst>
      <p:ext uri="{BB962C8B-B14F-4D97-AF65-F5344CB8AC3E}">
        <p14:creationId xmlns:p14="http://schemas.microsoft.com/office/powerpoint/2010/main" val="640045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5029200"/>
            <a:ext cx="5181600" cy="914400"/>
          </a:xfrm>
        </p:spPr>
        <p:txBody>
          <a:bodyPr/>
          <a:lstStyle/>
          <a:p>
            <a:pPr algn="ctr"/>
            <a:r>
              <a:rPr lang="en-US" dirty="0">
                <a:solidFill>
                  <a:srgbClr val="CCFFCC"/>
                </a:solidFill>
              </a:rPr>
              <a:t> Questions</a:t>
            </a:r>
          </a:p>
        </p:txBody>
      </p:sp>
      <p:pic>
        <p:nvPicPr>
          <p:cNvPr id="4" name="Content Placeholder 3" descr="faq.jpg"/>
          <p:cNvPicPr>
            <a:picLocks noGrp="1" noChangeAspect="1"/>
          </p:cNvPicPr>
          <p:nvPr>
            <p:ph idx="1"/>
          </p:nvPr>
        </p:nvPicPr>
        <p:blipFill>
          <a:blip r:embed="rId3"/>
          <a:stretch>
            <a:fillRect/>
          </a:stretch>
        </p:blipFill>
        <p:spPr>
          <a:xfrm>
            <a:off x="2667000" y="1143000"/>
            <a:ext cx="4038600" cy="3962400"/>
          </a:xfrm>
        </p:spPr>
      </p:pic>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762000" y="304800"/>
            <a:ext cx="7772400" cy="769401"/>
          </a:xfrm>
          <a:prstGeom prst="rect">
            <a:avLst/>
          </a:prstGeom>
          <a:noFill/>
          <a:ln>
            <a:noFill/>
          </a:ln>
        </p:spPr>
        <p:txBody>
          <a:bodyPr lIns="91425" tIns="45700" rIns="91425" bIns="45700" anchor="t" anchorCtr="0">
            <a:spAutoFit/>
          </a:bodyPr>
          <a:lstStyle/>
          <a:p>
            <a:pPr marL="0" marR="0" lvl="0" indent="0" algn="ctr" rtl="0">
              <a:lnSpc>
                <a:spcPct val="100000"/>
              </a:lnSpc>
              <a:spcBef>
                <a:spcPts val="0"/>
              </a:spcBef>
              <a:spcAft>
                <a:spcPts val="0"/>
              </a:spcAft>
              <a:buClr>
                <a:schemeClr val="dk2"/>
              </a:buClr>
              <a:buSzPct val="25000"/>
              <a:buFont typeface="Times New Roman"/>
              <a:buNone/>
            </a:pPr>
            <a:r>
              <a:rPr lang="en" dirty="0">
                <a:solidFill>
                  <a:srgbClr val="99FF66"/>
                </a:solidFill>
              </a:rPr>
              <a:t>Review Questions</a:t>
            </a:r>
            <a:endParaRPr lang="en" sz="4400" b="0" i="0" u="none" strike="noStrike" cap="none" baseline="0" dirty="0">
              <a:solidFill>
                <a:srgbClr val="99FF66"/>
              </a:solidFill>
              <a:latin typeface="Times New Roman"/>
              <a:ea typeface="Times New Roman"/>
              <a:cs typeface="Times New Roman"/>
              <a:sym typeface="Times New Roman"/>
            </a:endParaRPr>
          </a:p>
        </p:txBody>
      </p:sp>
      <p:sp>
        <p:nvSpPr>
          <p:cNvPr id="52" name="Shape 52"/>
          <p:cNvSpPr txBox="1">
            <a:spLocks noGrp="1"/>
          </p:cNvSpPr>
          <p:nvPr>
            <p:ph type="body" idx="1"/>
          </p:nvPr>
        </p:nvSpPr>
        <p:spPr>
          <a:xfrm>
            <a:off x="609600" y="1350166"/>
            <a:ext cx="8229600" cy="4288634"/>
          </a:xfrm>
          <a:prstGeom prst="rect">
            <a:avLst/>
          </a:prstGeom>
          <a:noFill/>
          <a:ln>
            <a:noFill/>
          </a:ln>
        </p:spPr>
        <p:txBody>
          <a:bodyPr wrap="square" lIns="91425" tIns="45700" rIns="91425" bIns="45700" anchor="t" anchorCtr="0">
            <a:spAutoFit/>
          </a:bodyPr>
          <a:lstStyle/>
          <a:p>
            <a:pPr marL="0" marR="0" lvl="0" indent="0" algn="l" rtl="0">
              <a:lnSpc>
                <a:spcPct val="100000"/>
              </a:lnSpc>
              <a:spcBef>
                <a:spcPts val="640"/>
              </a:spcBef>
              <a:spcAft>
                <a:spcPts val="0"/>
              </a:spcAft>
              <a:buClr>
                <a:schemeClr val="dk1"/>
              </a:buClr>
              <a:buSzPct val="98958"/>
              <a:buFont typeface="Arial"/>
              <a:buChar char="•"/>
            </a:pPr>
            <a:r>
              <a:rPr lang="en" sz="2400" b="0" i="0" u="none" strike="noStrike" cap="none" baseline="0" dirty="0">
                <a:solidFill>
                  <a:schemeClr val="dk1"/>
                </a:solidFill>
                <a:latin typeface="Times New Roman"/>
                <a:ea typeface="Times New Roman"/>
                <a:cs typeface="Times New Roman"/>
                <a:sym typeface="Times New Roman"/>
              </a:rPr>
              <a:t> What do you mean by Non-linear</a:t>
            </a:r>
            <a:r>
              <a:rPr lang="en" sz="2400" b="0" i="0" u="none" strike="noStrike" cap="none" dirty="0">
                <a:solidFill>
                  <a:schemeClr val="dk1"/>
                </a:solidFill>
                <a:latin typeface="Times New Roman"/>
                <a:ea typeface="Times New Roman"/>
                <a:cs typeface="Times New Roman"/>
                <a:sym typeface="Times New Roman"/>
              </a:rPr>
              <a:t> Data structures?</a:t>
            </a:r>
            <a:endParaRPr lang="en" sz="2400" dirty="0"/>
          </a:p>
          <a:p>
            <a:pPr marL="0" marR="0" lvl="0" indent="0" algn="l" rtl="0">
              <a:lnSpc>
                <a:spcPct val="150000"/>
              </a:lnSpc>
              <a:spcBef>
                <a:spcPts val="640"/>
              </a:spcBef>
              <a:spcAft>
                <a:spcPts val="0"/>
              </a:spcAft>
              <a:buClr>
                <a:schemeClr val="dk1"/>
              </a:buClr>
              <a:buSzPct val="98958"/>
              <a:buFont typeface="Arial"/>
              <a:buChar char="•"/>
            </a:pPr>
            <a:r>
              <a:rPr lang="en" sz="2400" dirty="0"/>
              <a:t> What is the need of trees?</a:t>
            </a:r>
            <a:endParaRPr lang="en"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50000"/>
              </a:lnSpc>
              <a:spcBef>
                <a:spcPts val="640"/>
              </a:spcBef>
              <a:spcAft>
                <a:spcPts val="0"/>
              </a:spcAft>
              <a:buClr>
                <a:schemeClr val="dk1"/>
              </a:buClr>
              <a:buSzPct val="98958"/>
              <a:buFont typeface="Arial"/>
              <a:buChar char="•"/>
            </a:pPr>
            <a:r>
              <a:rPr lang="en" sz="2400" dirty="0"/>
              <a:t> How Complete Binary Tree is different from 2-Tree?</a:t>
            </a:r>
          </a:p>
          <a:p>
            <a:pPr marL="0" marR="0" lvl="0" indent="0" algn="l" rtl="0">
              <a:lnSpc>
                <a:spcPct val="100000"/>
              </a:lnSpc>
              <a:spcBef>
                <a:spcPts val="640"/>
              </a:spcBef>
              <a:spcAft>
                <a:spcPts val="0"/>
              </a:spcAft>
              <a:buClr>
                <a:schemeClr val="dk1"/>
              </a:buClr>
              <a:buSzPct val="98958"/>
              <a:buFont typeface="Arial"/>
              <a:buChar char="•"/>
            </a:pPr>
            <a:r>
              <a:rPr lang="en" sz="2400" b="0" i="0" u="none" strike="noStrike" cap="none" dirty="0">
                <a:solidFill>
                  <a:schemeClr val="dk1"/>
                </a:solidFill>
                <a:latin typeface="Times New Roman"/>
                <a:ea typeface="Times New Roman"/>
                <a:cs typeface="Times New Roman"/>
                <a:sym typeface="Times New Roman"/>
              </a:rPr>
              <a:t> What is the maximum number of nodes at any level n of a Binary Tree?</a:t>
            </a:r>
          </a:p>
          <a:p>
            <a:pPr marL="0" marR="0" lvl="0" indent="0" algn="l" rtl="0">
              <a:lnSpc>
                <a:spcPct val="150000"/>
              </a:lnSpc>
              <a:spcBef>
                <a:spcPts val="640"/>
              </a:spcBef>
              <a:spcAft>
                <a:spcPts val="0"/>
              </a:spcAft>
              <a:buClr>
                <a:schemeClr val="dk1"/>
              </a:buClr>
              <a:buSzPct val="98958"/>
              <a:buFont typeface="Arial"/>
              <a:buChar char="•"/>
            </a:pPr>
            <a:r>
              <a:rPr lang="en" sz="2400" dirty="0"/>
              <a:t> What is the Minimum number of nodes in the last level of Complete Binary Tree?</a:t>
            </a:r>
          </a:p>
          <a:p>
            <a:pPr marL="0" marR="0" lvl="0" indent="0" algn="l" rtl="0">
              <a:lnSpc>
                <a:spcPct val="150000"/>
              </a:lnSpc>
              <a:spcBef>
                <a:spcPts val="640"/>
              </a:spcBef>
              <a:spcAft>
                <a:spcPts val="0"/>
              </a:spcAft>
              <a:buClr>
                <a:schemeClr val="dk1"/>
              </a:buClr>
              <a:buSzPct val="98958"/>
              <a:buFont typeface="Arial"/>
              <a:buChar char="•"/>
            </a:pPr>
            <a:r>
              <a:rPr lang="en" sz="2400" b="0" i="0" u="none" strike="noStrike" cap="none" dirty="0">
                <a:solidFill>
                  <a:schemeClr val="dk1"/>
                </a:solidFill>
                <a:latin typeface="Times New Roman"/>
                <a:ea typeface="Times New Roman"/>
                <a:cs typeface="Times New Roman"/>
                <a:sym typeface="Times New Roman"/>
              </a:rPr>
              <a:t> What can be the maximum height of a binary tree with n nodes?</a:t>
            </a:r>
          </a:p>
        </p:txBody>
      </p:sp>
      <p:pic>
        <p:nvPicPr>
          <p:cNvPr id="4" name="Picture 5" descr="lpu.png"/>
          <p:cNvPicPr>
            <a:picLocks noChangeAspect="1"/>
          </p:cNvPicPr>
          <p:nvPr/>
        </p:nvPicPr>
        <p:blipFill>
          <a:blip r:embed="rId3"/>
          <a:srcRect/>
          <a:stretch>
            <a:fillRect/>
          </a:stretch>
        </p:blipFill>
        <p:spPr bwMode="auto">
          <a:xfrm>
            <a:off x="0" y="0"/>
            <a:ext cx="1296471" cy="1287424"/>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wipe(down)">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2">
                                            <p:txEl>
                                              <p:pRg st="1" end="1"/>
                                            </p:txEl>
                                          </p:spTgt>
                                        </p:tgtEl>
                                        <p:attrNameLst>
                                          <p:attrName>style.visibility</p:attrName>
                                        </p:attrNameLst>
                                      </p:cBhvr>
                                      <p:to>
                                        <p:strVal val="visible"/>
                                      </p:to>
                                    </p:set>
                                    <p:animEffect transition="in" filter="wipe(down)">
                                      <p:cBhvr>
                                        <p:cTn id="12" dur="500"/>
                                        <p:tgtEl>
                                          <p:spTgt spid="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2">
                                            <p:txEl>
                                              <p:pRg st="2" end="2"/>
                                            </p:txEl>
                                          </p:spTgt>
                                        </p:tgtEl>
                                        <p:attrNameLst>
                                          <p:attrName>style.visibility</p:attrName>
                                        </p:attrNameLst>
                                      </p:cBhvr>
                                      <p:to>
                                        <p:strVal val="visible"/>
                                      </p:to>
                                    </p:set>
                                    <p:animEffect transition="in" filter="wipe(down)">
                                      <p:cBhvr>
                                        <p:cTn id="17" dur="500"/>
                                        <p:tgtEl>
                                          <p:spTgt spid="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2">
                                            <p:txEl>
                                              <p:pRg st="3" end="3"/>
                                            </p:txEl>
                                          </p:spTgt>
                                        </p:tgtEl>
                                        <p:attrNameLst>
                                          <p:attrName>style.visibility</p:attrName>
                                        </p:attrNameLst>
                                      </p:cBhvr>
                                      <p:to>
                                        <p:strVal val="visible"/>
                                      </p:to>
                                    </p:set>
                                    <p:animEffect transition="in" filter="wipe(down)">
                                      <p:cBhvr>
                                        <p:cTn id="22" dur="500"/>
                                        <p:tgtEl>
                                          <p:spTgt spid="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2">
                                            <p:txEl>
                                              <p:pRg st="4" end="4"/>
                                            </p:txEl>
                                          </p:spTgt>
                                        </p:tgtEl>
                                        <p:attrNameLst>
                                          <p:attrName>style.visibility</p:attrName>
                                        </p:attrNameLst>
                                      </p:cBhvr>
                                      <p:to>
                                        <p:strVal val="visible"/>
                                      </p:to>
                                    </p:set>
                                    <p:animEffect transition="in" filter="wipe(down)">
                                      <p:cBhvr>
                                        <p:cTn id="27" dur="500"/>
                                        <p:tgtEl>
                                          <p:spTgt spid="5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2">
                                            <p:txEl>
                                              <p:pRg st="5" end="5"/>
                                            </p:txEl>
                                          </p:spTgt>
                                        </p:tgtEl>
                                        <p:attrNameLst>
                                          <p:attrName>style.visibility</p:attrName>
                                        </p:attrNameLst>
                                      </p:cBhvr>
                                      <p:to>
                                        <p:strVal val="visible"/>
                                      </p:to>
                                    </p:set>
                                    <p:animEffect transition="in" filter="wipe(down)">
                                      <p:cBhvr>
                                        <p:cTn id="32" dur="500"/>
                                        <p:tgtEl>
                                          <p:spTgt spid="5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762000" y="304800"/>
            <a:ext cx="7772400" cy="769401"/>
          </a:xfrm>
          <a:prstGeom prst="rect">
            <a:avLst/>
          </a:prstGeom>
          <a:noFill/>
          <a:ln>
            <a:noFill/>
          </a:ln>
        </p:spPr>
        <p:txBody>
          <a:bodyPr lIns="91425" tIns="45700" rIns="91425" bIns="45700" anchor="t" anchorCtr="0">
            <a:spAutoFit/>
          </a:bodyPr>
          <a:lstStyle/>
          <a:p>
            <a:pPr marL="0" marR="0" lvl="0" indent="0" algn="ctr" rtl="0">
              <a:lnSpc>
                <a:spcPct val="100000"/>
              </a:lnSpc>
              <a:spcBef>
                <a:spcPts val="0"/>
              </a:spcBef>
              <a:spcAft>
                <a:spcPts val="0"/>
              </a:spcAft>
              <a:buClr>
                <a:schemeClr val="dk2"/>
              </a:buClr>
              <a:buSzPct val="25000"/>
              <a:buFont typeface="Times New Roman"/>
              <a:buNone/>
            </a:pPr>
            <a:r>
              <a:rPr lang="en" dirty="0">
                <a:solidFill>
                  <a:srgbClr val="99FF66"/>
                </a:solidFill>
              </a:rPr>
              <a:t>Binary Tree</a:t>
            </a:r>
            <a:endParaRPr lang="en" sz="4400" b="0" i="0" u="none" strike="noStrike" cap="none" baseline="0" dirty="0">
              <a:solidFill>
                <a:srgbClr val="99FF66"/>
              </a:solidFill>
              <a:latin typeface="Times New Roman"/>
              <a:ea typeface="Times New Roman"/>
              <a:cs typeface="Times New Roman"/>
              <a:sym typeface="Times New Roman"/>
            </a:endParaRPr>
          </a:p>
        </p:txBody>
      </p:sp>
      <p:sp>
        <p:nvSpPr>
          <p:cNvPr id="52" name="Shape 52"/>
          <p:cNvSpPr txBox="1">
            <a:spLocks noGrp="1"/>
          </p:cNvSpPr>
          <p:nvPr>
            <p:ph type="body" idx="1"/>
          </p:nvPr>
        </p:nvSpPr>
        <p:spPr>
          <a:xfrm>
            <a:off x="381000" y="1295400"/>
            <a:ext cx="8610600" cy="4893607"/>
          </a:xfrm>
          <a:prstGeom prst="rect">
            <a:avLst/>
          </a:prstGeom>
          <a:noFill/>
          <a:ln>
            <a:noFill/>
          </a:ln>
        </p:spPr>
        <p:txBody>
          <a:bodyPr wrap="square" lIns="91425" tIns="45700" rIns="91425" bIns="45700" anchor="t" anchorCtr="0">
            <a:spAutoFit/>
          </a:bodyPr>
          <a:lstStyle/>
          <a:p>
            <a:pPr marL="0" marR="0" lvl="0" indent="0" algn="l" rtl="0">
              <a:lnSpc>
                <a:spcPct val="100000"/>
              </a:lnSpc>
              <a:spcBef>
                <a:spcPts val="640"/>
              </a:spcBef>
              <a:spcAft>
                <a:spcPts val="0"/>
              </a:spcAft>
              <a:buClr>
                <a:schemeClr val="dk1"/>
              </a:buClr>
              <a:buSzPct val="98958"/>
              <a:buFont typeface="Arial"/>
              <a:buChar char="•"/>
            </a:pPr>
            <a:r>
              <a:rPr lang="en" sz="3200" b="0" i="0" u="none" strike="noStrike" cap="none" baseline="0" dirty="0">
                <a:solidFill>
                  <a:schemeClr val="dk1"/>
                </a:solidFill>
                <a:latin typeface="Times New Roman"/>
                <a:ea typeface="Times New Roman"/>
                <a:cs typeface="Times New Roman"/>
                <a:sym typeface="Times New Roman"/>
              </a:rPr>
              <a:t> A Binary</a:t>
            </a:r>
            <a:r>
              <a:rPr lang="en" sz="3200" b="0" i="0" u="none" strike="noStrike" cap="none" dirty="0">
                <a:solidFill>
                  <a:schemeClr val="dk1"/>
                </a:solidFill>
                <a:latin typeface="Times New Roman"/>
                <a:ea typeface="Times New Roman"/>
                <a:cs typeface="Times New Roman"/>
                <a:sym typeface="Times New Roman"/>
              </a:rPr>
              <a:t> Tree </a:t>
            </a:r>
            <a:r>
              <a:rPr lang="en" sz="3200" b="0" i="1" u="none" strike="noStrike" cap="none" dirty="0">
                <a:solidFill>
                  <a:srgbClr val="FFFF00"/>
                </a:solidFill>
                <a:latin typeface="Times New Roman"/>
                <a:ea typeface="Times New Roman"/>
                <a:cs typeface="Times New Roman"/>
                <a:sym typeface="Times New Roman"/>
              </a:rPr>
              <a:t>T</a:t>
            </a:r>
            <a:r>
              <a:rPr lang="en" sz="3200" b="0" i="0" u="none" strike="noStrike" cap="none" dirty="0">
                <a:solidFill>
                  <a:schemeClr val="dk1"/>
                </a:solidFill>
                <a:latin typeface="Times New Roman"/>
                <a:ea typeface="Times New Roman"/>
                <a:cs typeface="Times New Roman"/>
                <a:sym typeface="Times New Roman"/>
              </a:rPr>
              <a:t> is defined as a finite set of elements, called nodes, such that:</a:t>
            </a:r>
            <a:br>
              <a:rPr lang="en" sz="3200" b="0" i="0" u="none" strike="noStrike" cap="none" dirty="0">
                <a:solidFill>
                  <a:schemeClr val="dk1"/>
                </a:solidFill>
                <a:latin typeface="Times New Roman"/>
                <a:ea typeface="Times New Roman"/>
                <a:cs typeface="Times New Roman"/>
                <a:sym typeface="Times New Roman"/>
              </a:rPr>
            </a:br>
            <a:r>
              <a:rPr lang="en" sz="3200" b="0" i="0" u="none" strike="noStrike" cap="none" dirty="0">
                <a:solidFill>
                  <a:schemeClr val="dk1"/>
                </a:solidFill>
                <a:latin typeface="Times New Roman"/>
                <a:ea typeface="Times New Roman"/>
                <a:cs typeface="Times New Roman"/>
                <a:sym typeface="Times New Roman"/>
              </a:rPr>
              <a:t/>
            </a:r>
            <a:br>
              <a:rPr lang="en" sz="3200" b="0" i="0" u="none" strike="noStrike" cap="none" dirty="0">
                <a:solidFill>
                  <a:schemeClr val="dk1"/>
                </a:solidFill>
                <a:latin typeface="Times New Roman"/>
                <a:ea typeface="Times New Roman"/>
                <a:cs typeface="Times New Roman"/>
                <a:sym typeface="Times New Roman"/>
              </a:rPr>
            </a:br>
            <a:r>
              <a:rPr lang="en" sz="3200" b="0" i="0" u="none" strike="noStrike" cap="none" dirty="0">
                <a:solidFill>
                  <a:schemeClr val="dk1"/>
                </a:solidFill>
                <a:latin typeface="Times New Roman"/>
                <a:ea typeface="Times New Roman"/>
                <a:cs typeface="Times New Roman"/>
                <a:sym typeface="Times New Roman"/>
              </a:rPr>
              <a:t>	</a:t>
            </a:r>
            <a:r>
              <a:rPr lang="en" sz="2800" b="0" i="0" u="none" strike="noStrike" cap="none" dirty="0">
                <a:solidFill>
                  <a:schemeClr val="dk1"/>
                </a:solidFill>
                <a:latin typeface="Times New Roman"/>
                <a:ea typeface="Times New Roman"/>
                <a:cs typeface="Times New Roman"/>
                <a:sym typeface="Times New Roman"/>
              </a:rPr>
              <a:t>(a) </a:t>
            </a:r>
            <a:r>
              <a:rPr lang="en" sz="2800" b="0" i="1" u="none" strike="noStrike" cap="none" dirty="0">
                <a:solidFill>
                  <a:srgbClr val="FFFF00"/>
                </a:solidFill>
                <a:latin typeface="Times New Roman"/>
                <a:ea typeface="Times New Roman"/>
                <a:cs typeface="Times New Roman"/>
                <a:sym typeface="Times New Roman"/>
              </a:rPr>
              <a:t>T</a:t>
            </a:r>
            <a:r>
              <a:rPr lang="en" sz="2800" b="0" i="0" u="none" strike="noStrike" cap="none" dirty="0">
                <a:solidFill>
                  <a:schemeClr val="dk1"/>
                </a:solidFill>
                <a:latin typeface="Times New Roman"/>
                <a:ea typeface="Times New Roman"/>
                <a:cs typeface="Times New Roman"/>
                <a:sym typeface="Times New Roman"/>
              </a:rPr>
              <a:t> is empty (called the null tree or empty tree), or</a:t>
            </a:r>
          </a:p>
          <a:p>
            <a:pPr marL="0" marR="0" lvl="0" indent="0" algn="l" rtl="0">
              <a:lnSpc>
                <a:spcPct val="100000"/>
              </a:lnSpc>
              <a:spcBef>
                <a:spcPts val="640"/>
              </a:spcBef>
              <a:spcAft>
                <a:spcPts val="0"/>
              </a:spcAft>
              <a:buClr>
                <a:schemeClr val="dk1"/>
              </a:buClr>
              <a:buSzPct val="98958"/>
              <a:buNone/>
            </a:pPr>
            <a:r>
              <a:rPr lang="en" sz="2800" dirty="0"/>
              <a:t>	(b) </a:t>
            </a:r>
            <a:r>
              <a:rPr lang="en" sz="2800" i="1" dirty="0">
                <a:solidFill>
                  <a:srgbClr val="FFFF00"/>
                </a:solidFill>
              </a:rPr>
              <a:t>T</a:t>
            </a:r>
            <a:r>
              <a:rPr lang="en" sz="2800" dirty="0"/>
              <a:t> contains a distinguished node </a:t>
            </a:r>
            <a:r>
              <a:rPr lang="en" sz="2800" i="1" dirty="0">
                <a:solidFill>
                  <a:srgbClr val="FFFF00"/>
                </a:solidFill>
              </a:rPr>
              <a:t>R</a:t>
            </a:r>
            <a:r>
              <a:rPr lang="en" sz="2800" dirty="0"/>
              <a:t>, called the root 	      of </a:t>
            </a:r>
            <a:r>
              <a:rPr lang="en" sz="2800" i="1" dirty="0">
                <a:solidFill>
                  <a:srgbClr val="FFFF00"/>
                </a:solidFill>
              </a:rPr>
              <a:t>T</a:t>
            </a:r>
            <a:r>
              <a:rPr lang="en" sz="2800" dirty="0"/>
              <a:t>, and the remaining nodes of </a:t>
            </a:r>
            <a:r>
              <a:rPr lang="en" sz="2800" i="1" dirty="0">
                <a:solidFill>
                  <a:srgbClr val="FFFF00"/>
                </a:solidFill>
              </a:rPr>
              <a:t>T</a:t>
            </a:r>
            <a:r>
              <a:rPr lang="en" sz="2800" dirty="0"/>
              <a:t> form an       	  	      ordered pair of disjoint binary trees </a:t>
            </a:r>
            <a:r>
              <a:rPr lang="en" sz="2800" i="1" dirty="0">
                <a:solidFill>
                  <a:srgbClr val="FFFF00"/>
                </a:solidFill>
              </a:rPr>
              <a:t>T</a:t>
            </a:r>
            <a:r>
              <a:rPr lang="en" sz="2800" i="1" baseline="-25000" dirty="0">
                <a:solidFill>
                  <a:srgbClr val="FFFF00"/>
                </a:solidFill>
              </a:rPr>
              <a:t>1</a:t>
            </a:r>
            <a:r>
              <a:rPr lang="en" sz="2800" dirty="0"/>
              <a:t> and </a:t>
            </a:r>
            <a:r>
              <a:rPr lang="en" sz="2800" i="1" dirty="0">
                <a:solidFill>
                  <a:srgbClr val="FFFF00"/>
                </a:solidFill>
              </a:rPr>
              <a:t>T</a:t>
            </a:r>
            <a:r>
              <a:rPr lang="en" sz="2800" i="1" baseline="-25000" dirty="0">
                <a:solidFill>
                  <a:srgbClr val="FFFF00"/>
                </a:solidFill>
              </a:rPr>
              <a:t>2</a:t>
            </a:r>
            <a:r>
              <a:rPr lang="en" sz="2800" b="0" i="0" u="none" strike="noStrike" cap="none" dirty="0">
                <a:solidFill>
                  <a:schemeClr val="dk1"/>
                </a:solidFill>
                <a:latin typeface="Times New Roman"/>
                <a:ea typeface="Times New Roman"/>
                <a:cs typeface="Times New Roman"/>
                <a:sym typeface="Times New Roman"/>
              </a:rPr>
              <a:t>.</a:t>
            </a:r>
            <a:r>
              <a:rPr lang="en" sz="2800" dirty="0">
                <a:solidFill>
                  <a:srgbClr val="FFFFFF"/>
                </a:solidFill>
              </a:rPr>
              <a:t/>
            </a:r>
            <a:br>
              <a:rPr lang="en" sz="2800" dirty="0">
                <a:solidFill>
                  <a:srgbClr val="FFFFFF"/>
                </a:solidFill>
              </a:rPr>
            </a:br>
            <a:endParaRPr lang="en" sz="2800" dirty="0">
              <a:solidFill>
                <a:srgbClr val="FFFFFF"/>
              </a:solidFill>
            </a:endParaRPr>
          </a:p>
          <a:p>
            <a:pPr lvl="0" indent="0">
              <a:buSzPct val="98958"/>
            </a:pPr>
            <a:r>
              <a:rPr lang="en" sz="3200" b="0" i="0" u="none" strike="noStrike" cap="none" baseline="0" dirty="0">
                <a:solidFill>
                  <a:srgbClr val="FFFFFF"/>
                </a:solidFill>
                <a:latin typeface="Times New Roman"/>
                <a:ea typeface="Times New Roman"/>
                <a:cs typeface="Times New Roman"/>
                <a:sym typeface="Times New Roman"/>
              </a:rPr>
              <a:t> </a:t>
            </a:r>
            <a:r>
              <a:rPr lang="en" sz="3000" i="1" dirty="0">
                <a:solidFill>
                  <a:srgbClr val="FFFF00"/>
                </a:solidFill>
              </a:rPr>
              <a:t>T</a:t>
            </a:r>
            <a:r>
              <a:rPr lang="en" sz="3000" i="1" baseline="-25000" dirty="0">
                <a:solidFill>
                  <a:srgbClr val="FFFF00"/>
                </a:solidFill>
              </a:rPr>
              <a:t>1</a:t>
            </a:r>
            <a:r>
              <a:rPr lang="en" sz="3000" dirty="0"/>
              <a:t> and </a:t>
            </a:r>
            <a:r>
              <a:rPr lang="en" sz="3000" i="1" dirty="0">
                <a:solidFill>
                  <a:srgbClr val="FFFF00"/>
                </a:solidFill>
              </a:rPr>
              <a:t>T</a:t>
            </a:r>
            <a:r>
              <a:rPr lang="en" sz="3000" i="1" baseline="-25000" dirty="0">
                <a:solidFill>
                  <a:srgbClr val="FFFF00"/>
                </a:solidFill>
              </a:rPr>
              <a:t>2 </a:t>
            </a:r>
            <a:r>
              <a:rPr lang="en" sz="3000" dirty="0">
                <a:solidFill>
                  <a:srgbClr val="FFFFFF"/>
                </a:solidFill>
              </a:rPr>
              <a:t>are called left sub-tree and right subtrees of R.</a:t>
            </a:r>
            <a:endParaRPr lang="en" sz="3000" b="0" i="0" u="none" strike="noStrike" cap="none" baseline="0" dirty="0">
              <a:solidFill>
                <a:srgbClr val="FFFFFF"/>
              </a:solidFill>
              <a:latin typeface="Times New Roman"/>
              <a:ea typeface="Times New Roman"/>
              <a:cs typeface="Times New Roman"/>
              <a:sym typeface="Times New Roman"/>
            </a:endParaRPr>
          </a:p>
        </p:txBody>
      </p:sp>
      <p:pic>
        <p:nvPicPr>
          <p:cNvPr id="4" name="Picture 5" descr="lpu.png"/>
          <p:cNvPicPr>
            <a:picLocks noChangeAspect="1"/>
          </p:cNvPicPr>
          <p:nvPr/>
        </p:nvPicPr>
        <p:blipFill>
          <a:blip r:embed="rId3"/>
          <a:srcRect/>
          <a:stretch>
            <a:fillRect/>
          </a:stretch>
        </p:blipFill>
        <p:spPr bwMode="auto">
          <a:xfrm>
            <a:off x="0" y="0"/>
            <a:ext cx="1296471" cy="1287424"/>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wipe(down)">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2">
                                            <p:txEl>
                                              <p:pRg st="1" end="1"/>
                                            </p:txEl>
                                          </p:spTgt>
                                        </p:tgtEl>
                                        <p:attrNameLst>
                                          <p:attrName>style.visibility</p:attrName>
                                        </p:attrNameLst>
                                      </p:cBhvr>
                                      <p:to>
                                        <p:strVal val="visible"/>
                                      </p:to>
                                    </p:set>
                                    <p:animEffect transition="in" filter="wipe(down)">
                                      <p:cBhvr>
                                        <p:cTn id="12" dur="500"/>
                                        <p:tgtEl>
                                          <p:spTgt spid="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2">
                                            <p:txEl>
                                              <p:pRg st="2" end="2"/>
                                            </p:txEl>
                                          </p:spTgt>
                                        </p:tgtEl>
                                        <p:attrNameLst>
                                          <p:attrName>style.visibility</p:attrName>
                                        </p:attrNameLst>
                                      </p:cBhvr>
                                      <p:to>
                                        <p:strVal val="visible"/>
                                      </p:to>
                                    </p:set>
                                    <p:animEffect transition="in" filter="wipe(down)">
                                      <p:cBhvr>
                                        <p:cTn id="17" dur="500"/>
                                        <p:tgtEl>
                                          <p:spTgt spid="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762000" y="304800"/>
            <a:ext cx="7772400" cy="769401"/>
          </a:xfrm>
          <a:prstGeom prst="rect">
            <a:avLst/>
          </a:prstGeom>
          <a:noFill/>
          <a:ln>
            <a:noFill/>
          </a:ln>
        </p:spPr>
        <p:txBody>
          <a:bodyPr lIns="91425" tIns="45700" rIns="91425" bIns="45700" anchor="t" anchorCtr="0">
            <a:spAutoFit/>
          </a:bodyPr>
          <a:lstStyle/>
          <a:p>
            <a:pPr marL="0" marR="0" lvl="0" indent="0" algn="ctr" rtl="0">
              <a:lnSpc>
                <a:spcPct val="100000"/>
              </a:lnSpc>
              <a:spcBef>
                <a:spcPts val="0"/>
              </a:spcBef>
              <a:spcAft>
                <a:spcPts val="0"/>
              </a:spcAft>
              <a:buClr>
                <a:schemeClr val="dk2"/>
              </a:buClr>
              <a:buSzPct val="25000"/>
              <a:buFont typeface="Times New Roman"/>
              <a:buNone/>
            </a:pPr>
            <a:r>
              <a:rPr lang="en" dirty="0">
                <a:solidFill>
                  <a:srgbClr val="99FF66"/>
                </a:solidFill>
              </a:rPr>
              <a:t>Binary Tree</a:t>
            </a:r>
            <a:endParaRPr lang="en" sz="4400" b="0" i="0" u="none" strike="noStrike" cap="none" baseline="0" dirty="0">
              <a:solidFill>
                <a:srgbClr val="99FF66"/>
              </a:solidFill>
              <a:latin typeface="Times New Roman"/>
              <a:ea typeface="Times New Roman"/>
              <a:cs typeface="Times New Roman"/>
              <a:sym typeface="Times New Roman"/>
            </a:endParaRPr>
          </a:p>
        </p:txBody>
      </p:sp>
      <p:sp>
        <p:nvSpPr>
          <p:cNvPr id="52" name="Shape 52"/>
          <p:cNvSpPr txBox="1">
            <a:spLocks noGrp="1"/>
          </p:cNvSpPr>
          <p:nvPr>
            <p:ph type="body" idx="1"/>
          </p:nvPr>
        </p:nvSpPr>
        <p:spPr>
          <a:xfrm>
            <a:off x="381000" y="1295400"/>
            <a:ext cx="8610600" cy="2477561"/>
          </a:xfrm>
          <a:prstGeom prst="rect">
            <a:avLst/>
          </a:prstGeom>
          <a:noFill/>
          <a:ln>
            <a:noFill/>
          </a:ln>
        </p:spPr>
        <p:txBody>
          <a:bodyPr wrap="square" lIns="91425" tIns="45700" rIns="91425" bIns="45700" anchor="t" anchorCtr="0">
            <a:spAutoFit/>
          </a:bodyPr>
          <a:lstStyle/>
          <a:p>
            <a:pPr marL="0" marR="0" lvl="0" indent="0" algn="l" rtl="0">
              <a:lnSpc>
                <a:spcPct val="100000"/>
              </a:lnSpc>
              <a:spcBef>
                <a:spcPts val="640"/>
              </a:spcBef>
              <a:spcAft>
                <a:spcPts val="0"/>
              </a:spcAft>
              <a:buClr>
                <a:schemeClr val="dk1"/>
              </a:buClr>
              <a:buSzPct val="98958"/>
              <a:buFont typeface="Arial"/>
              <a:buChar char="•"/>
            </a:pPr>
            <a:r>
              <a:rPr lang="en" sz="3000" i="1" dirty="0">
                <a:solidFill>
                  <a:srgbClr val="FFFF00"/>
                </a:solidFill>
              </a:rPr>
              <a:t> T</a:t>
            </a:r>
            <a:r>
              <a:rPr lang="en" sz="3000" i="1" baseline="-25000" dirty="0">
                <a:solidFill>
                  <a:srgbClr val="FFFF00"/>
                </a:solidFill>
              </a:rPr>
              <a:t>1</a:t>
            </a:r>
            <a:r>
              <a:rPr lang="en" sz="3000" dirty="0"/>
              <a:t> and </a:t>
            </a:r>
            <a:r>
              <a:rPr lang="en" sz="3000" i="1" dirty="0">
                <a:solidFill>
                  <a:srgbClr val="FFFF00"/>
                </a:solidFill>
              </a:rPr>
              <a:t>T</a:t>
            </a:r>
            <a:r>
              <a:rPr lang="en" sz="3000" i="1" baseline="-25000" dirty="0">
                <a:solidFill>
                  <a:srgbClr val="FFFF00"/>
                </a:solidFill>
              </a:rPr>
              <a:t>2 </a:t>
            </a:r>
            <a:r>
              <a:rPr lang="en" sz="3000" dirty="0">
                <a:solidFill>
                  <a:srgbClr val="FFFFFF"/>
                </a:solidFill>
              </a:rPr>
              <a:t>are called left sub-tree and right subtrees of </a:t>
            </a:r>
            <a:r>
              <a:rPr lang="en" sz="3000" i="1" dirty="0">
                <a:solidFill>
                  <a:srgbClr val="FFFFFF"/>
                </a:solidFill>
              </a:rPr>
              <a:t>R</a:t>
            </a:r>
            <a:r>
              <a:rPr lang="en" sz="3000" dirty="0">
                <a:solidFill>
                  <a:srgbClr val="FFFFFF"/>
                </a:solidFill>
              </a:rPr>
              <a:t>.</a:t>
            </a:r>
          </a:p>
          <a:p>
            <a:pPr lvl="0" indent="0">
              <a:buSzPct val="98958"/>
            </a:pPr>
            <a:r>
              <a:rPr lang="en" sz="3000" b="0" i="0" u="none" strike="noStrike" cap="none" baseline="0" dirty="0">
                <a:solidFill>
                  <a:srgbClr val="FFFFFF"/>
                </a:solidFill>
                <a:latin typeface="Times New Roman"/>
                <a:ea typeface="Times New Roman"/>
                <a:cs typeface="Times New Roman"/>
                <a:sym typeface="Times New Roman"/>
              </a:rPr>
              <a:t> If </a:t>
            </a:r>
            <a:r>
              <a:rPr lang="en" sz="3000" i="1" dirty="0">
                <a:solidFill>
                  <a:srgbClr val="FFFF00"/>
                </a:solidFill>
              </a:rPr>
              <a:t>T</a:t>
            </a:r>
            <a:r>
              <a:rPr lang="en" sz="3000" i="1" baseline="-25000" dirty="0">
                <a:solidFill>
                  <a:srgbClr val="FFFF00"/>
                </a:solidFill>
              </a:rPr>
              <a:t>1</a:t>
            </a:r>
            <a:r>
              <a:rPr lang="en" sz="3000" b="0" i="0" u="none" strike="noStrike" cap="none" dirty="0">
                <a:solidFill>
                  <a:srgbClr val="FFFFFF"/>
                </a:solidFill>
                <a:latin typeface="Times New Roman"/>
                <a:ea typeface="Times New Roman"/>
                <a:cs typeface="Times New Roman"/>
                <a:sym typeface="Times New Roman"/>
              </a:rPr>
              <a:t> is nonempty, then its root is called the left successor of </a:t>
            </a:r>
            <a:r>
              <a:rPr lang="en" sz="3000" b="0" i="1" u="none" strike="noStrike" cap="none" dirty="0">
                <a:solidFill>
                  <a:srgbClr val="FFFFFF"/>
                </a:solidFill>
                <a:latin typeface="Times New Roman"/>
                <a:ea typeface="Times New Roman"/>
                <a:cs typeface="Times New Roman"/>
                <a:sym typeface="Times New Roman"/>
              </a:rPr>
              <a:t>R</a:t>
            </a:r>
            <a:r>
              <a:rPr lang="en" sz="3000" b="0" i="0" u="none" strike="noStrike" cap="none" dirty="0">
                <a:solidFill>
                  <a:srgbClr val="FFFFFF"/>
                </a:solidFill>
                <a:latin typeface="Times New Roman"/>
                <a:ea typeface="Times New Roman"/>
                <a:cs typeface="Times New Roman"/>
                <a:sym typeface="Times New Roman"/>
              </a:rPr>
              <a:t>; similarly, if </a:t>
            </a:r>
            <a:r>
              <a:rPr lang="en" sz="3000" i="1" dirty="0">
                <a:solidFill>
                  <a:srgbClr val="FFFF00"/>
                </a:solidFill>
              </a:rPr>
              <a:t>T</a:t>
            </a:r>
            <a:r>
              <a:rPr lang="en" sz="3000" i="1" baseline="-25000" dirty="0">
                <a:solidFill>
                  <a:srgbClr val="FFFF00"/>
                </a:solidFill>
              </a:rPr>
              <a:t>2</a:t>
            </a:r>
            <a:r>
              <a:rPr lang="en" sz="3000" b="0" i="0" u="none" strike="noStrike" cap="none" dirty="0">
                <a:solidFill>
                  <a:srgbClr val="FFFFFF"/>
                </a:solidFill>
                <a:latin typeface="Times New Roman"/>
                <a:ea typeface="Times New Roman"/>
                <a:cs typeface="Times New Roman"/>
                <a:sym typeface="Times New Roman"/>
              </a:rPr>
              <a:t> is nonempty, then its root is called the right successor of </a:t>
            </a:r>
            <a:r>
              <a:rPr lang="en" sz="3000" b="0" i="1" u="none" strike="noStrike" cap="none" dirty="0">
                <a:solidFill>
                  <a:srgbClr val="FFFFFF"/>
                </a:solidFill>
                <a:latin typeface="Times New Roman"/>
                <a:ea typeface="Times New Roman"/>
                <a:cs typeface="Times New Roman"/>
                <a:sym typeface="Times New Roman"/>
              </a:rPr>
              <a:t>R</a:t>
            </a:r>
            <a:r>
              <a:rPr lang="en" sz="3000" b="0" i="0" u="none" strike="noStrike" cap="none" dirty="0">
                <a:solidFill>
                  <a:srgbClr val="FFFFFF"/>
                </a:solidFill>
                <a:latin typeface="Times New Roman"/>
                <a:ea typeface="Times New Roman"/>
                <a:cs typeface="Times New Roman"/>
                <a:sym typeface="Times New Roman"/>
              </a:rPr>
              <a:t>.  </a:t>
            </a:r>
            <a:endParaRPr lang="en" sz="3000" b="0" i="0" u="none" strike="noStrike" cap="none" baseline="0" dirty="0">
              <a:solidFill>
                <a:srgbClr val="FFFFFF"/>
              </a:solidFill>
              <a:latin typeface="Times New Roman"/>
              <a:ea typeface="Times New Roman"/>
              <a:cs typeface="Times New Roman"/>
              <a:sym typeface="Times New Roman"/>
            </a:endParaRPr>
          </a:p>
        </p:txBody>
      </p:sp>
      <p:pic>
        <p:nvPicPr>
          <p:cNvPr id="4" name="Picture 5" descr="lpu.png"/>
          <p:cNvPicPr>
            <a:picLocks noChangeAspect="1"/>
          </p:cNvPicPr>
          <p:nvPr/>
        </p:nvPicPr>
        <p:blipFill>
          <a:blip r:embed="rId3"/>
          <a:srcRect/>
          <a:stretch>
            <a:fillRect/>
          </a:stretch>
        </p:blipFill>
        <p:spPr bwMode="auto">
          <a:xfrm>
            <a:off x="0" y="0"/>
            <a:ext cx="1296471" cy="1287424"/>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wipe(down)">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2">
                                            <p:txEl>
                                              <p:pRg st="1" end="1"/>
                                            </p:txEl>
                                          </p:spTgt>
                                        </p:tgtEl>
                                        <p:attrNameLst>
                                          <p:attrName>style.visibility</p:attrName>
                                        </p:attrNameLst>
                                      </p:cBhvr>
                                      <p:to>
                                        <p:strVal val="visible"/>
                                      </p:to>
                                    </p:set>
                                    <p:animEffect transition="in" filter="wipe(down)">
                                      <p:cBhvr>
                                        <p:cTn id="12" dur="500"/>
                                        <p:tgtEl>
                                          <p:spTgt spid="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762000" y="304800"/>
            <a:ext cx="7772400" cy="769401"/>
          </a:xfrm>
          <a:prstGeom prst="rect">
            <a:avLst/>
          </a:prstGeom>
          <a:noFill/>
          <a:ln>
            <a:noFill/>
          </a:ln>
        </p:spPr>
        <p:txBody>
          <a:bodyPr lIns="91425" tIns="45700" rIns="91425" bIns="45700" anchor="t" anchorCtr="0">
            <a:spAutoFit/>
          </a:bodyPr>
          <a:lstStyle/>
          <a:p>
            <a:pPr marL="0" marR="0" lvl="0" indent="0" algn="ctr" rtl="0">
              <a:lnSpc>
                <a:spcPct val="100000"/>
              </a:lnSpc>
              <a:spcBef>
                <a:spcPts val="0"/>
              </a:spcBef>
              <a:spcAft>
                <a:spcPts val="0"/>
              </a:spcAft>
              <a:buClr>
                <a:schemeClr val="dk2"/>
              </a:buClr>
              <a:buSzPct val="25000"/>
              <a:buFont typeface="Times New Roman"/>
              <a:buNone/>
            </a:pPr>
            <a:r>
              <a:rPr lang="en" dirty="0">
                <a:solidFill>
                  <a:srgbClr val="99FF66"/>
                </a:solidFill>
              </a:rPr>
              <a:t>Basic Terminology</a:t>
            </a:r>
            <a:endParaRPr lang="en" sz="4400" b="0" i="0" u="none" strike="noStrike" cap="none" baseline="0" dirty="0">
              <a:solidFill>
                <a:srgbClr val="99FF66"/>
              </a:solidFill>
              <a:latin typeface="Times New Roman"/>
              <a:ea typeface="Times New Roman"/>
              <a:cs typeface="Times New Roman"/>
              <a:sym typeface="Times New Roman"/>
            </a:endParaRPr>
          </a:p>
        </p:txBody>
      </p:sp>
      <p:sp>
        <p:nvSpPr>
          <p:cNvPr id="52" name="Shape 52"/>
          <p:cNvSpPr txBox="1">
            <a:spLocks noGrp="1"/>
          </p:cNvSpPr>
          <p:nvPr>
            <p:ph type="body" idx="1"/>
          </p:nvPr>
        </p:nvSpPr>
        <p:spPr>
          <a:xfrm>
            <a:off x="609600" y="1295400"/>
            <a:ext cx="8229600" cy="4401164"/>
          </a:xfrm>
          <a:prstGeom prst="rect">
            <a:avLst/>
          </a:prstGeom>
          <a:noFill/>
          <a:ln>
            <a:noFill/>
          </a:ln>
        </p:spPr>
        <p:txBody>
          <a:bodyPr wrap="square" lIns="91425" tIns="45700" rIns="91425" bIns="45700" anchor="t" anchorCtr="0">
            <a:spAutoFit/>
          </a:bodyPr>
          <a:lstStyle/>
          <a:p>
            <a:pPr marL="0" marR="0" lvl="0" indent="0" algn="l" rtl="0">
              <a:lnSpc>
                <a:spcPct val="100000"/>
              </a:lnSpc>
              <a:spcBef>
                <a:spcPts val="640"/>
              </a:spcBef>
              <a:spcAft>
                <a:spcPts val="0"/>
              </a:spcAft>
              <a:buClr>
                <a:schemeClr val="dk1"/>
              </a:buClr>
              <a:buSzPct val="98958"/>
              <a:buFont typeface="Arial"/>
              <a:buChar char="•"/>
            </a:pPr>
            <a:r>
              <a:rPr lang="en" sz="3200" b="0" i="0" u="none" strike="noStrike" cap="none" baseline="0" dirty="0">
                <a:solidFill>
                  <a:schemeClr val="dk1"/>
                </a:solidFill>
                <a:latin typeface="Times New Roman"/>
                <a:ea typeface="Times New Roman"/>
                <a:cs typeface="Times New Roman"/>
                <a:sym typeface="Times New Roman"/>
              </a:rPr>
              <a:t> </a:t>
            </a:r>
            <a:r>
              <a:rPr lang="en" b="0" dirty="0">
                <a:solidFill>
                  <a:srgbClr val="FFFF53"/>
                </a:solidFill>
              </a:rPr>
              <a:t>Terminal Nodes</a:t>
            </a:r>
            <a:r>
              <a:rPr lang="en" sz="3200" i="0" u="none" strike="noStrike" cap="none" baseline="0" dirty="0">
                <a:solidFill>
                  <a:srgbClr val="FFFF53"/>
                </a:solidFill>
                <a:latin typeface="Times New Roman"/>
                <a:ea typeface="Times New Roman"/>
                <a:cs typeface="Times New Roman"/>
                <a:sym typeface="Times New Roman"/>
              </a:rPr>
              <a:t>: </a:t>
            </a:r>
            <a:r>
              <a:rPr lang="en" sz="2800" dirty="0">
                <a:solidFill>
                  <a:srgbClr val="FFFFFF"/>
                </a:solidFill>
              </a:rPr>
              <a:t>The node with no successor is called terminal node or leaf.</a:t>
            </a:r>
          </a:p>
          <a:p>
            <a:pPr marL="0" marR="0" lvl="0" indent="0" algn="l" rtl="0">
              <a:lnSpc>
                <a:spcPct val="100000"/>
              </a:lnSpc>
              <a:spcBef>
                <a:spcPts val="640"/>
              </a:spcBef>
              <a:spcAft>
                <a:spcPts val="0"/>
              </a:spcAft>
              <a:buClr>
                <a:schemeClr val="dk1"/>
              </a:buClr>
              <a:buSzPct val="98958"/>
              <a:buNone/>
            </a:pPr>
            <a:endParaRPr lang="en" sz="2800" dirty="0">
              <a:solidFill>
                <a:srgbClr val="FFFFFF"/>
              </a:solidFill>
            </a:endParaRPr>
          </a:p>
          <a:p>
            <a:pPr marL="0" marR="0" lvl="0" indent="0" algn="l" rtl="0">
              <a:lnSpc>
                <a:spcPct val="100000"/>
              </a:lnSpc>
              <a:spcBef>
                <a:spcPts val="640"/>
              </a:spcBef>
              <a:spcAft>
                <a:spcPts val="0"/>
              </a:spcAft>
              <a:buClr>
                <a:schemeClr val="dk1"/>
              </a:buClr>
              <a:buSzPct val="98958"/>
              <a:buFont typeface="Arial"/>
              <a:buChar char="•"/>
            </a:pPr>
            <a:r>
              <a:rPr lang="en" dirty="0">
                <a:solidFill>
                  <a:srgbClr val="FFFF53"/>
                </a:solidFill>
              </a:rPr>
              <a:t> Similar Trees: </a:t>
            </a:r>
            <a:r>
              <a:rPr lang="en" sz="2800" dirty="0">
                <a:solidFill>
                  <a:srgbClr val="FFFFFF"/>
                </a:solidFill>
              </a:rPr>
              <a:t>Two binary trees T1 and T2 are said to be similar if they have the same shape or structure.</a:t>
            </a:r>
          </a:p>
          <a:p>
            <a:pPr marL="0" marR="0" lvl="0" indent="0" algn="l" rtl="0">
              <a:lnSpc>
                <a:spcPct val="100000"/>
              </a:lnSpc>
              <a:spcBef>
                <a:spcPts val="640"/>
              </a:spcBef>
              <a:spcAft>
                <a:spcPts val="0"/>
              </a:spcAft>
              <a:buClr>
                <a:schemeClr val="dk1"/>
              </a:buClr>
              <a:buSzPct val="98958"/>
              <a:buFont typeface="Arial"/>
              <a:buChar char="•"/>
            </a:pPr>
            <a:endParaRPr lang="en" sz="2800" dirty="0">
              <a:solidFill>
                <a:srgbClr val="FFFFFF"/>
              </a:solidFill>
            </a:endParaRPr>
          </a:p>
          <a:p>
            <a:pPr lvl="0" indent="0">
              <a:buSzPct val="98958"/>
            </a:pPr>
            <a:r>
              <a:rPr lang="en" sz="2800" dirty="0">
                <a:solidFill>
                  <a:srgbClr val="FFFFFF"/>
                </a:solidFill>
              </a:rPr>
              <a:t> </a:t>
            </a:r>
            <a:r>
              <a:rPr lang="en" sz="2800" dirty="0">
                <a:solidFill>
                  <a:srgbClr val="FFFF53"/>
                </a:solidFill>
              </a:rPr>
              <a:t> Copy of Trees: </a:t>
            </a:r>
            <a:r>
              <a:rPr lang="en" sz="2800" dirty="0">
                <a:solidFill>
                  <a:srgbClr val="FFFFFF"/>
                </a:solidFill>
              </a:rPr>
              <a:t>Two binary trees T1 and T2 are said to be copies if they are similar and if they have the same contents at corresponding nodes.</a:t>
            </a:r>
            <a:endParaRPr lang="en" sz="3200" b="0" i="0" u="none" strike="noStrike" cap="none" baseline="0" dirty="0">
              <a:solidFill>
                <a:srgbClr val="FFFFFF"/>
              </a:solidFill>
              <a:latin typeface="Times New Roman"/>
              <a:ea typeface="Times New Roman"/>
              <a:cs typeface="Times New Roman"/>
              <a:sym typeface="Times New Roman"/>
            </a:endParaRPr>
          </a:p>
        </p:txBody>
      </p:sp>
      <p:pic>
        <p:nvPicPr>
          <p:cNvPr id="4" name="Picture 5" descr="lpu.png"/>
          <p:cNvPicPr>
            <a:picLocks noChangeAspect="1"/>
          </p:cNvPicPr>
          <p:nvPr/>
        </p:nvPicPr>
        <p:blipFill>
          <a:blip r:embed="rId3"/>
          <a:srcRect/>
          <a:stretch>
            <a:fillRect/>
          </a:stretch>
        </p:blipFill>
        <p:spPr bwMode="auto">
          <a:xfrm>
            <a:off x="0" y="0"/>
            <a:ext cx="1296471" cy="1287424"/>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wipe(down)">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2">
                                            <p:txEl>
                                              <p:pRg st="2" end="2"/>
                                            </p:txEl>
                                          </p:spTgt>
                                        </p:tgtEl>
                                        <p:attrNameLst>
                                          <p:attrName>style.visibility</p:attrName>
                                        </p:attrNameLst>
                                      </p:cBhvr>
                                      <p:to>
                                        <p:strVal val="visible"/>
                                      </p:to>
                                    </p:set>
                                    <p:animEffect transition="in" filter="wipe(down)">
                                      <p:cBhvr>
                                        <p:cTn id="12" dur="500"/>
                                        <p:tgtEl>
                                          <p:spTgt spid="5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2">
                                            <p:txEl>
                                              <p:pRg st="4" end="4"/>
                                            </p:txEl>
                                          </p:spTgt>
                                        </p:tgtEl>
                                        <p:attrNameLst>
                                          <p:attrName>style.visibility</p:attrName>
                                        </p:attrNameLst>
                                      </p:cBhvr>
                                      <p:to>
                                        <p:strVal val="visible"/>
                                      </p:to>
                                    </p:set>
                                    <p:animEffect transition="in" filter="wipe(down)">
                                      <p:cBhvr>
                                        <p:cTn id="17" dur="500"/>
                                        <p:tgtEl>
                                          <p:spTgt spid="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762000" y="304800"/>
            <a:ext cx="7772400" cy="769401"/>
          </a:xfrm>
          <a:prstGeom prst="rect">
            <a:avLst/>
          </a:prstGeom>
          <a:noFill/>
          <a:ln>
            <a:noFill/>
          </a:ln>
        </p:spPr>
        <p:txBody>
          <a:bodyPr lIns="91425" tIns="45700" rIns="91425" bIns="45700" anchor="t" anchorCtr="0">
            <a:spAutoFit/>
          </a:bodyPr>
          <a:lstStyle/>
          <a:p>
            <a:pPr marL="0" marR="0" lvl="0" indent="0" algn="ctr" rtl="0">
              <a:lnSpc>
                <a:spcPct val="100000"/>
              </a:lnSpc>
              <a:spcBef>
                <a:spcPts val="0"/>
              </a:spcBef>
              <a:spcAft>
                <a:spcPts val="0"/>
              </a:spcAft>
              <a:buClr>
                <a:schemeClr val="dk2"/>
              </a:buClr>
              <a:buSzPct val="25000"/>
              <a:buFont typeface="Times New Roman"/>
              <a:buNone/>
            </a:pPr>
            <a:r>
              <a:rPr lang="en" dirty="0">
                <a:solidFill>
                  <a:srgbClr val="99FF66"/>
                </a:solidFill>
              </a:rPr>
              <a:t>Basic Terminology</a:t>
            </a:r>
            <a:endParaRPr lang="en" sz="4400" b="0" i="0" u="none" strike="noStrike" cap="none" baseline="0" dirty="0">
              <a:solidFill>
                <a:srgbClr val="99FF66"/>
              </a:solidFill>
              <a:latin typeface="Times New Roman"/>
              <a:ea typeface="Times New Roman"/>
              <a:cs typeface="Times New Roman"/>
              <a:sym typeface="Times New Roman"/>
            </a:endParaRPr>
          </a:p>
        </p:txBody>
      </p:sp>
      <p:sp>
        <p:nvSpPr>
          <p:cNvPr id="52" name="Shape 52"/>
          <p:cNvSpPr txBox="1">
            <a:spLocks noGrp="1"/>
          </p:cNvSpPr>
          <p:nvPr>
            <p:ph type="body" idx="1"/>
          </p:nvPr>
        </p:nvSpPr>
        <p:spPr>
          <a:xfrm>
            <a:off x="609600" y="1143000"/>
            <a:ext cx="8229600" cy="4093388"/>
          </a:xfrm>
          <a:prstGeom prst="rect">
            <a:avLst/>
          </a:prstGeom>
          <a:noFill/>
          <a:ln>
            <a:noFill/>
          </a:ln>
        </p:spPr>
        <p:txBody>
          <a:bodyPr wrap="square" lIns="91425" tIns="45700" rIns="91425" bIns="45700" anchor="t" anchorCtr="0">
            <a:spAutoFit/>
          </a:bodyPr>
          <a:lstStyle/>
          <a:p>
            <a:pPr marL="0" marR="0" lvl="0" indent="0" algn="l" rtl="0">
              <a:lnSpc>
                <a:spcPct val="100000"/>
              </a:lnSpc>
              <a:spcBef>
                <a:spcPts val="640"/>
              </a:spcBef>
              <a:spcAft>
                <a:spcPts val="0"/>
              </a:spcAft>
              <a:buClr>
                <a:schemeClr val="dk1"/>
              </a:buClr>
              <a:buSzPct val="98958"/>
              <a:buFont typeface="Arial"/>
              <a:buChar char="•"/>
            </a:pPr>
            <a:r>
              <a:rPr lang="en" sz="2800" b="0" i="0" u="none" strike="noStrike" cap="none" baseline="0" dirty="0">
                <a:solidFill>
                  <a:schemeClr val="dk1"/>
                </a:solidFill>
                <a:latin typeface="Times New Roman"/>
                <a:ea typeface="Times New Roman"/>
                <a:cs typeface="Times New Roman"/>
                <a:sym typeface="Times New Roman"/>
              </a:rPr>
              <a:t> </a:t>
            </a:r>
            <a:r>
              <a:rPr lang="en" sz="2400" b="0" dirty="0">
                <a:solidFill>
                  <a:srgbClr val="FFFF53"/>
                </a:solidFill>
              </a:rPr>
              <a:t>Parent</a:t>
            </a:r>
            <a:r>
              <a:rPr lang="en" sz="2400" i="0" u="none" strike="noStrike" cap="none" baseline="0" dirty="0">
                <a:solidFill>
                  <a:srgbClr val="FFFF53"/>
                </a:solidFill>
                <a:latin typeface="Times New Roman"/>
                <a:ea typeface="Times New Roman"/>
                <a:cs typeface="Times New Roman"/>
                <a:sym typeface="Times New Roman"/>
              </a:rPr>
              <a:t>:</a:t>
            </a:r>
          </a:p>
          <a:p>
            <a:pPr marL="0" marR="0" lvl="0" indent="0" algn="l" rtl="0">
              <a:lnSpc>
                <a:spcPct val="100000"/>
              </a:lnSpc>
              <a:spcBef>
                <a:spcPts val="640"/>
              </a:spcBef>
              <a:spcAft>
                <a:spcPts val="0"/>
              </a:spcAft>
              <a:buClr>
                <a:schemeClr val="dk1"/>
              </a:buClr>
              <a:buSzPct val="98958"/>
              <a:buFont typeface="Arial"/>
              <a:buChar char="•"/>
            </a:pPr>
            <a:r>
              <a:rPr lang="en" sz="2400" dirty="0">
                <a:solidFill>
                  <a:srgbClr val="FFFF53"/>
                </a:solidFill>
              </a:rPr>
              <a:t> Left Child:</a:t>
            </a:r>
          </a:p>
          <a:p>
            <a:pPr marL="0" marR="0" lvl="0" indent="0" algn="l" rtl="0">
              <a:lnSpc>
                <a:spcPct val="100000"/>
              </a:lnSpc>
              <a:spcBef>
                <a:spcPts val="640"/>
              </a:spcBef>
              <a:spcAft>
                <a:spcPts val="0"/>
              </a:spcAft>
              <a:buClr>
                <a:schemeClr val="dk1"/>
              </a:buClr>
              <a:buSzPct val="98958"/>
              <a:buFont typeface="Arial"/>
              <a:buChar char="•"/>
            </a:pPr>
            <a:r>
              <a:rPr lang="en" sz="2400" dirty="0">
                <a:solidFill>
                  <a:srgbClr val="FFFF53"/>
                </a:solidFill>
              </a:rPr>
              <a:t> Right Child:</a:t>
            </a:r>
          </a:p>
          <a:p>
            <a:pPr marL="0" marR="0" lvl="0" indent="0" algn="l" rtl="0">
              <a:lnSpc>
                <a:spcPct val="100000"/>
              </a:lnSpc>
              <a:spcBef>
                <a:spcPts val="640"/>
              </a:spcBef>
              <a:spcAft>
                <a:spcPts val="0"/>
              </a:spcAft>
              <a:buClr>
                <a:schemeClr val="dk1"/>
              </a:buClr>
              <a:buSzPct val="98958"/>
              <a:buFont typeface="Arial"/>
              <a:buChar char="•"/>
            </a:pPr>
            <a:r>
              <a:rPr lang="en" sz="2400" dirty="0">
                <a:solidFill>
                  <a:srgbClr val="FFFF53"/>
                </a:solidFill>
              </a:rPr>
              <a:t> Siblings:</a:t>
            </a:r>
          </a:p>
          <a:p>
            <a:pPr marL="0" marR="0" lvl="0" indent="0" algn="l" rtl="0">
              <a:lnSpc>
                <a:spcPct val="100000"/>
              </a:lnSpc>
              <a:spcBef>
                <a:spcPts val="640"/>
              </a:spcBef>
              <a:spcAft>
                <a:spcPts val="0"/>
              </a:spcAft>
              <a:buClr>
                <a:schemeClr val="dk1"/>
              </a:buClr>
              <a:buSzPct val="98958"/>
              <a:buFont typeface="Arial"/>
              <a:buChar char="•"/>
            </a:pPr>
            <a:r>
              <a:rPr lang="en" sz="2400" dirty="0">
                <a:solidFill>
                  <a:srgbClr val="FFFFFF"/>
                </a:solidFill>
              </a:rPr>
              <a:t> </a:t>
            </a:r>
            <a:r>
              <a:rPr lang="en" sz="2400" dirty="0">
                <a:solidFill>
                  <a:srgbClr val="FFFF53"/>
                </a:solidFill>
              </a:rPr>
              <a:t>Level: </a:t>
            </a:r>
          </a:p>
          <a:p>
            <a:pPr marL="0" marR="0" lvl="0" indent="0" algn="l" rtl="0">
              <a:lnSpc>
                <a:spcPct val="100000"/>
              </a:lnSpc>
              <a:spcBef>
                <a:spcPts val="640"/>
              </a:spcBef>
              <a:spcAft>
                <a:spcPts val="0"/>
              </a:spcAft>
              <a:buClr>
                <a:schemeClr val="dk1"/>
              </a:buClr>
              <a:buSzPct val="98958"/>
              <a:buFont typeface="Arial"/>
              <a:buChar char="•"/>
            </a:pPr>
            <a:endParaRPr lang="en" sz="2400" dirty="0">
              <a:solidFill>
                <a:srgbClr val="FFFF53"/>
              </a:solidFill>
            </a:endParaRPr>
          </a:p>
          <a:p>
            <a:pPr marL="0" marR="0" lvl="0" indent="0" algn="l" rtl="0">
              <a:lnSpc>
                <a:spcPct val="100000"/>
              </a:lnSpc>
              <a:spcBef>
                <a:spcPts val="640"/>
              </a:spcBef>
              <a:spcAft>
                <a:spcPts val="0"/>
              </a:spcAft>
              <a:buClr>
                <a:schemeClr val="dk1"/>
              </a:buClr>
              <a:buSzPct val="98958"/>
              <a:buFont typeface="Arial"/>
              <a:buChar char="•"/>
            </a:pPr>
            <a:r>
              <a:rPr lang="en" sz="2400" dirty="0">
                <a:solidFill>
                  <a:srgbClr val="FFFFFF"/>
                </a:solidFill>
              </a:rPr>
              <a:t> A line drawn from the node N to its successor is called </a:t>
            </a:r>
            <a:r>
              <a:rPr lang="en" sz="2400" i="1" dirty="0">
                <a:solidFill>
                  <a:srgbClr val="FFFF00"/>
                </a:solidFill>
              </a:rPr>
              <a:t>edge.</a:t>
            </a:r>
          </a:p>
          <a:p>
            <a:pPr marL="0" marR="0" lvl="0" indent="0" algn="l" rtl="0">
              <a:lnSpc>
                <a:spcPct val="100000"/>
              </a:lnSpc>
              <a:spcBef>
                <a:spcPts val="640"/>
              </a:spcBef>
              <a:spcAft>
                <a:spcPts val="0"/>
              </a:spcAft>
              <a:buClr>
                <a:schemeClr val="dk1"/>
              </a:buClr>
              <a:buSzPct val="98958"/>
              <a:buFont typeface="Arial"/>
              <a:buChar char="•"/>
            </a:pPr>
            <a:r>
              <a:rPr lang="en" sz="2400" dirty="0">
                <a:solidFill>
                  <a:srgbClr val="FFFFFF"/>
                </a:solidFill>
              </a:rPr>
              <a:t> The sequence of consecutive edges is called </a:t>
            </a:r>
            <a:r>
              <a:rPr lang="en" sz="2400" i="1" dirty="0">
                <a:solidFill>
                  <a:srgbClr val="FFFF00"/>
                </a:solidFill>
              </a:rPr>
              <a:t>Path.</a:t>
            </a:r>
          </a:p>
          <a:p>
            <a:pPr marL="0" marR="0" lvl="0" indent="0" algn="l" rtl="0">
              <a:lnSpc>
                <a:spcPct val="100000"/>
              </a:lnSpc>
              <a:spcBef>
                <a:spcPts val="640"/>
              </a:spcBef>
              <a:spcAft>
                <a:spcPts val="0"/>
              </a:spcAft>
              <a:buClr>
                <a:schemeClr val="dk1"/>
              </a:buClr>
              <a:buSzPct val="98958"/>
              <a:buNone/>
            </a:pPr>
            <a:endParaRPr lang="en" sz="2400" dirty="0">
              <a:solidFill>
                <a:srgbClr val="FFFFFF"/>
              </a:solidFill>
            </a:endParaRPr>
          </a:p>
        </p:txBody>
      </p:sp>
      <p:pic>
        <p:nvPicPr>
          <p:cNvPr id="4" name="Picture 5" descr="lpu.png"/>
          <p:cNvPicPr>
            <a:picLocks noChangeAspect="1"/>
          </p:cNvPicPr>
          <p:nvPr/>
        </p:nvPicPr>
        <p:blipFill>
          <a:blip r:embed="rId3"/>
          <a:srcRect/>
          <a:stretch>
            <a:fillRect/>
          </a:stretch>
        </p:blipFill>
        <p:spPr bwMode="auto">
          <a:xfrm>
            <a:off x="0" y="0"/>
            <a:ext cx="1296471" cy="1287424"/>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wipe(down)">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2">
                                            <p:txEl>
                                              <p:pRg st="1" end="1"/>
                                            </p:txEl>
                                          </p:spTgt>
                                        </p:tgtEl>
                                        <p:attrNameLst>
                                          <p:attrName>style.visibility</p:attrName>
                                        </p:attrNameLst>
                                      </p:cBhvr>
                                      <p:to>
                                        <p:strVal val="visible"/>
                                      </p:to>
                                    </p:set>
                                    <p:animEffect transition="in" filter="wipe(down)">
                                      <p:cBhvr>
                                        <p:cTn id="12" dur="500"/>
                                        <p:tgtEl>
                                          <p:spTgt spid="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2">
                                            <p:txEl>
                                              <p:pRg st="2" end="2"/>
                                            </p:txEl>
                                          </p:spTgt>
                                        </p:tgtEl>
                                        <p:attrNameLst>
                                          <p:attrName>style.visibility</p:attrName>
                                        </p:attrNameLst>
                                      </p:cBhvr>
                                      <p:to>
                                        <p:strVal val="visible"/>
                                      </p:to>
                                    </p:set>
                                    <p:animEffect transition="in" filter="wipe(down)">
                                      <p:cBhvr>
                                        <p:cTn id="17" dur="500"/>
                                        <p:tgtEl>
                                          <p:spTgt spid="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2">
                                            <p:txEl>
                                              <p:pRg st="3" end="3"/>
                                            </p:txEl>
                                          </p:spTgt>
                                        </p:tgtEl>
                                        <p:attrNameLst>
                                          <p:attrName>style.visibility</p:attrName>
                                        </p:attrNameLst>
                                      </p:cBhvr>
                                      <p:to>
                                        <p:strVal val="visible"/>
                                      </p:to>
                                    </p:set>
                                    <p:animEffect transition="in" filter="wipe(down)">
                                      <p:cBhvr>
                                        <p:cTn id="22" dur="500"/>
                                        <p:tgtEl>
                                          <p:spTgt spid="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2">
                                            <p:txEl>
                                              <p:pRg st="4" end="4"/>
                                            </p:txEl>
                                          </p:spTgt>
                                        </p:tgtEl>
                                        <p:attrNameLst>
                                          <p:attrName>style.visibility</p:attrName>
                                        </p:attrNameLst>
                                      </p:cBhvr>
                                      <p:to>
                                        <p:strVal val="visible"/>
                                      </p:to>
                                    </p:set>
                                    <p:animEffect transition="in" filter="wipe(down)">
                                      <p:cBhvr>
                                        <p:cTn id="27" dur="500"/>
                                        <p:tgtEl>
                                          <p:spTgt spid="5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2">
                                            <p:txEl>
                                              <p:pRg st="6" end="6"/>
                                            </p:txEl>
                                          </p:spTgt>
                                        </p:tgtEl>
                                        <p:attrNameLst>
                                          <p:attrName>style.visibility</p:attrName>
                                        </p:attrNameLst>
                                      </p:cBhvr>
                                      <p:to>
                                        <p:strVal val="visible"/>
                                      </p:to>
                                    </p:set>
                                    <p:animEffect transition="in" filter="wipe(down)">
                                      <p:cBhvr>
                                        <p:cTn id="32" dur="500"/>
                                        <p:tgtEl>
                                          <p:spTgt spid="5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2">
                                            <p:txEl>
                                              <p:pRg st="7" end="7"/>
                                            </p:txEl>
                                          </p:spTgt>
                                        </p:tgtEl>
                                        <p:attrNameLst>
                                          <p:attrName>style.visibility</p:attrName>
                                        </p:attrNameLst>
                                      </p:cBhvr>
                                      <p:to>
                                        <p:strVal val="visible"/>
                                      </p:to>
                                    </p:set>
                                    <p:animEffect transition="in" filter="wipe(down)">
                                      <p:cBhvr>
                                        <p:cTn id="37" dur="500"/>
                                        <p:tgtEl>
                                          <p:spTgt spid="5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762000" y="304800"/>
            <a:ext cx="7772400" cy="769401"/>
          </a:xfrm>
          <a:prstGeom prst="rect">
            <a:avLst/>
          </a:prstGeom>
          <a:noFill/>
          <a:ln>
            <a:noFill/>
          </a:ln>
        </p:spPr>
        <p:txBody>
          <a:bodyPr lIns="91425" tIns="45700" rIns="91425" bIns="45700" anchor="t" anchorCtr="0">
            <a:spAutoFit/>
          </a:bodyPr>
          <a:lstStyle/>
          <a:p>
            <a:pPr marL="0" marR="0" lvl="0" indent="0" algn="ctr" rtl="0">
              <a:lnSpc>
                <a:spcPct val="100000"/>
              </a:lnSpc>
              <a:spcBef>
                <a:spcPts val="0"/>
              </a:spcBef>
              <a:spcAft>
                <a:spcPts val="0"/>
              </a:spcAft>
              <a:buClr>
                <a:schemeClr val="dk2"/>
              </a:buClr>
              <a:buSzPct val="25000"/>
              <a:buFont typeface="Times New Roman"/>
              <a:buNone/>
            </a:pPr>
            <a:r>
              <a:rPr lang="en" dirty="0">
                <a:solidFill>
                  <a:srgbClr val="99FF66"/>
                </a:solidFill>
              </a:rPr>
              <a:t>Basic Terminology</a:t>
            </a:r>
            <a:endParaRPr lang="en" sz="4400" b="0" i="0" u="none" strike="noStrike" cap="none" baseline="0" dirty="0">
              <a:solidFill>
                <a:srgbClr val="99FF66"/>
              </a:solidFill>
              <a:latin typeface="Times New Roman"/>
              <a:ea typeface="Times New Roman"/>
              <a:cs typeface="Times New Roman"/>
              <a:sym typeface="Times New Roman"/>
            </a:endParaRPr>
          </a:p>
        </p:txBody>
      </p:sp>
      <p:sp>
        <p:nvSpPr>
          <p:cNvPr id="52" name="Shape 52"/>
          <p:cNvSpPr txBox="1">
            <a:spLocks noGrp="1"/>
          </p:cNvSpPr>
          <p:nvPr>
            <p:ph type="body" idx="1"/>
          </p:nvPr>
        </p:nvSpPr>
        <p:spPr>
          <a:xfrm>
            <a:off x="609600" y="1143000"/>
            <a:ext cx="8229600" cy="3954888"/>
          </a:xfrm>
          <a:prstGeom prst="rect">
            <a:avLst/>
          </a:prstGeom>
          <a:noFill/>
          <a:ln>
            <a:noFill/>
          </a:ln>
        </p:spPr>
        <p:txBody>
          <a:bodyPr wrap="square" lIns="91425" tIns="45700" rIns="91425" bIns="45700" anchor="t" anchorCtr="0">
            <a:spAutoFit/>
          </a:bodyPr>
          <a:lstStyle/>
          <a:p>
            <a:pPr marL="0" marR="0" lvl="0" indent="0" algn="l" rtl="0">
              <a:lnSpc>
                <a:spcPct val="100000"/>
              </a:lnSpc>
              <a:spcBef>
                <a:spcPts val="640"/>
              </a:spcBef>
              <a:spcAft>
                <a:spcPts val="0"/>
              </a:spcAft>
              <a:buClr>
                <a:schemeClr val="dk1"/>
              </a:buClr>
              <a:buSzPct val="98958"/>
              <a:buNone/>
            </a:pPr>
            <a:r>
              <a:rPr lang="en" sz="2400" dirty="0">
                <a:solidFill>
                  <a:srgbClr val="FFFF00"/>
                </a:solidFill>
              </a:rPr>
              <a:t>Height of a Tree:</a:t>
            </a:r>
          </a:p>
          <a:p>
            <a:pPr marL="0" marR="0" lvl="0" indent="0" algn="l" rtl="0">
              <a:lnSpc>
                <a:spcPct val="100000"/>
              </a:lnSpc>
              <a:spcBef>
                <a:spcPts val="640"/>
              </a:spcBef>
              <a:spcAft>
                <a:spcPts val="0"/>
              </a:spcAft>
              <a:buClr>
                <a:schemeClr val="dk1"/>
              </a:buClr>
              <a:buSzPct val="98958"/>
              <a:buNone/>
            </a:pPr>
            <a:r>
              <a:rPr lang="en" sz="2400" dirty="0">
                <a:solidFill>
                  <a:srgbClr val="FFFFFF"/>
                </a:solidFill>
              </a:rPr>
              <a:t>Height of a Tree is Number of EDGES in the longest branch of Tree.</a:t>
            </a:r>
          </a:p>
          <a:p>
            <a:pPr marL="0" marR="0" lvl="0" indent="0" algn="l" rtl="0">
              <a:lnSpc>
                <a:spcPct val="100000"/>
              </a:lnSpc>
              <a:spcBef>
                <a:spcPts val="640"/>
              </a:spcBef>
              <a:spcAft>
                <a:spcPts val="0"/>
              </a:spcAft>
              <a:buClr>
                <a:schemeClr val="dk1"/>
              </a:buClr>
              <a:buSzPct val="98958"/>
              <a:buNone/>
            </a:pPr>
            <a:endParaRPr lang="en" sz="2400" dirty="0">
              <a:solidFill>
                <a:srgbClr val="FFFFFF"/>
              </a:solidFill>
            </a:endParaRPr>
          </a:p>
          <a:p>
            <a:pPr marL="0" marR="0" lvl="0" indent="0" algn="l" rtl="0">
              <a:lnSpc>
                <a:spcPct val="100000"/>
              </a:lnSpc>
              <a:spcBef>
                <a:spcPts val="640"/>
              </a:spcBef>
              <a:spcAft>
                <a:spcPts val="0"/>
              </a:spcAft>
              <a:buClr>
                <a:schemeClr val="dk1"/>
              </a:buClr>
              <a:buSzPct val="98958"/>
              <a:buNone/>
            </a:pPr>
            <a:r>
              <a:rPr lang="en" sz="2400" dirty="0">
                <a:solidFill>
                  <a:srgbClr val="FFFFFF"/>
                </a:solidFill>
              </a:rPr>
              <a:t>OR</a:t>
            </a:r>
          </a:p>
          <a:p>
            <a:pPr marL="0" marR="0" lvl="0" indent="0" algn="l" rtl="0">
              <a:lnSpc>
                <a:spcPct val="100000"/>
              </a:lnSpc>
              <a:spcBef>
                <a:spcPts val="640"/>
              </a:spcBef>
              <a:spcAft>
                <a:spcPts val="0"/>
              </a:spcAft>
              <a:buClr>
                <a:schemeClr val="dk1"/>
              </a:buClr>
              <a:buSzPct val="98958"/>
              <a:buNone/>
            </a:pPr>
            <a:endParaRPr lang="en" sz="2400" dirty="0">
              <a:solidFill>
                <a:srgbClr val="FFFFFF"/>
              </a:solidFill>
            </a:endParaRPr>
          </a:p>
          <a:p>
            <a:pPr lvl="0" indent="0">
              <a:buSzPct val="98958"/>
              <a:buNone/>
            </a:pPr>
            <a:r>
              <a:rPr lang="en-US" sz="2400" dirty="0"/>
              <a:t>The height of a binary tree is the</a:t>
            </a:r>
          </a:p>
          <a:p>
            <a:pPr lvl="0" indent="0">
              <a:buSzPct val="98958"/>
              <a:buNone/>
            </a:pPr>
            <a:r>
              <a:rPr lang="en-US" sz="2400" dirty="0"/>
              <a:t>number of edges between the </a:t>
            </a:r>
          </a:p>
          <a:p>
            <a:pPr lvl="0" indent="0">
              <a:buSzPct val="98958"/>
              <a:buNone/>
            </a:pPr>
            <a:r>
              <a:rPr lang="en-US" sz="2400" dirty="0"/>
              <a:t>tree's root and its furthest leaf.</a:t>
            </a:r>
            <a:endParaRPr lang="en" sz="2400" dirty="0">
              <a:solidFill>
                <a:srgbClr val="FFFFFF"/>
              </a:solidFill>
            </a:endParaRPr>
          </a:p>
        </p:txBody>
      </p:sp>
      <p:pic>
        <p:nvPicPr>
          <p:cNvPr id="4" name="Picture 5" descr="lpu.png"/>
          <p:cNvPicPr>
            <a:picLocks noChangeAspect="1"/>
          </p:cNvPicPr>
          <p:nvPr/>
        </p:nvPicPr>
        <p:blipFill>
          <a:blip r:embed="rId3"/>
          <a:srcRect/>
          <a:stretch>
            <a:fillRect/>
          </a:stretch>
        </p:blipFill>
        <p:spPr bwMode="auto">
          <a:xfrm>
            <a:off x="0" y="0"/>
            <a:ext cx="1296471" cy="1287424"/>
          </a:xfrm>
          <a:prstGeom prst="rect">
            <a:avLst/>
          </a:prstGeom>
          <a:noFill/>
          <a:ln w="9525">
            <a:noFill/>
            <a:miter lim="800000"/>
            <a:headEnd/>
            <a:tailEnd/>
          </a:ln>
        </p:spPr>
      </p:pic>
      <p:pic>
        <p:nvPicPr>
          <p:cNvPr id="3" name="Picture 2">
            <a:extLst>
              <a:ext uri="{FF2B5EF4-FFF2-40B4-BE49-F238E27FC236}">
                <a16:creationId xmlns="" xmlns:a16="http://schemas.microsoft.com/office/drawing/2014/main" id="{CBF4F392-AA6D-4C4D-8FE0-66C281A9C642}"/>
              </a:ext>
            </a:extLst>
          </p:cNvPr>
          <p:cNvPicPr>
            <a:picLocks noChangeAspect="1"/>
          </p:cNvPicPr>
          <p:nvPr/>
        </p:nvPicPr>
        <p:blipFill>
          <a:blip r:embed="rId4"/>
          <a:stretch>
            <a:fillRect/>
          </a:stretch>
        </p:blipFill>
        <p:spPr>
          <a:xfrm>
            <a:off x="4857750" y="2190750"/>
            <a:ext cx="3600450" cy="3524250"/>
          </a:xfrm>
          <a:prstGeom prst="rect">
            <a:avLst/>
          </a:prstGeom>
        </p:spPr>
      </p:pic>
    </p:spTree>
    <p:extLst>
      <p:ext uri="{BB962C8B-B14F-4D97-AF65-F5344CB8AC3E}">
        <p14:creationId xmlns:p14="http://schemas.microsoft.com/office/powerpoint/2010/main" val="53112374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wipe(down)">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2">
                                            <p:txEl>
                                              <p:pRg st="1" end="1"/>
                                            </p:txEl>
                                          </p:spTgt>
                                        </p:tgtEl>
                                        <p:attrNameLst>
                                          <p:attrName>style.visibility</p:attrName>
                                        </p:attrNameLst>
                                      </p:cBhvr>
                                      <p:to>
                                        <p:strVal val="visible"/>
                                      </p:to>
                                    </p:set>
                                    <p:animEffect transition="in" filter="wipe(down)">
                                      <p:cBhvr>
                                        <p:cTn id="12" dur="500"/>
                                        <p:tgtEl>
                                          <p:spTgt spid="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2">
                                            <p:txEl>
                                              <p:pRg st="3" end="3"/>
                                            </p:txEl>
                                          </p:spTgt>
                                        </p:tgtEl>
                                        <p:attrNameLst>
                                          <p:attrName>style.visibility</p:attrName>
                                        </p:attrNameLst>
                                      </p:cBhvr>
                                      <p:to>
                                        <p:strVal val="visible"/>
                                      </p:to>
                                    </p:set>
                                    <p:animEffect transition="in" filter="wipe(down)">
                                      <p:cBhvr>
                                        <p:cTn id="17" dur="500"/>
                                        <p:tgtEl>
                                          <p:spTgt spid="5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2">
                                            <p:txEl>
                                              <p:pRg st="5" end="5"/>
                                            </p:txEl>
                                          </p:spTgt>
                                        </p:tgtEl>
                                        <p:attrNameLst>
                                          <p:attrName>style.visibility</p:attrName>
                                        </p:attrNameLst>
                                      </p:cBhvr>
                                      <p:to>
                                        <p:strVal val="visible"/>
                                      </p:to>
                                    </p:set>
                                    <p:animEffect transition="in" filter="wipe(down)">
                                      <p:cBhvr>
                                        <p:cTn id="22" dur="500"/>
                                        <p:tgtEl>
                                          <p:spTgt spid="5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2">
                                            <p:txEl>
                                              <p:pRg st="6" end="6"/>
                                            </p:txEl>
                                          </p:spTgt>
                                        </p:tgtEl>
                                        <p:attrNameLst>
                                          <p:attrName>style.visibility</p:attrName>
                                        </p:attrNameLst>
                                      </p:cBhvr>
                                      <p:to>
                                        <p:strVal val="visible"/>
                                      </p:to>
                                    </p:set>
                                    <p:animEffect transition="in" filter="wipe(down)">
                                      <p:cBhvr>
                                        <p:cTn id="27" dur="500"/>
                                        <p:tgtEl>
                                          <p:spTgt spid="5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2">
                                            <p:txEl>
                                              <p:pRg st="7" end="7"/>
                                            </p:txEl>
                                          </p:spTgt>
                                        </p:tgtEl>
                                        <p:attrNameLst>
                                          <p:attrName>style.visibility</p:attrName>
                                        </p:attrNameLst>
                                      </p:cBhvr>
                                      <p:to>
                                        <p:strVal val="visible"/>
                                      </p:to>
                                    </p:set>
                                    <p:animEffect transition="in" filter="wipe(down)">
                                      <p:cBhvr>
                                        <p:cTn id="32" dur="500"/>
                                        <p:tgtEl>
                                          <p:spTgt spid="5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762000" y="304800"/>
            <a:ext cx="7772400" cy="769401"/>
          </a:xfrm>
          <a:prstGeom prst="rect">
            <a:avLst/>
          </a:prstGeom>
          <a:noFill/>
          <a:ln>
            <a:noFill/>
          </a:ln>
        </p:spPr>
        <p:txBody>
          <a:bodyPr lIns="91425" tIns="45700" rIns="91425" bIns="45700" anchor="t" anchorCtr="0">
            <a:spAutoFit/>
          </a:bodyPr>
          <a:lstStyle/>
          <a:p>
            <a:pPr marL="0" marR="0" lvl="0" indent="0" algn="ctr" rtl="0">
              <a:lnSpc>
                <a:spcPct val="100000"/>
              </a:lnSpc>
              <a:spcBef>
                <a:spcPts val="0"/>
              </a:spcBef>
              <a:spcAft>
                <a:spcPts val="0"/>
              </a:spcAft>
              <a:buClr>
                <a:schemeClr val="dk2"/>
              </a:buClr>
              <a:buSzPct val="25000"/>
              <a:buFont typeface="Times New Roman"/>
              <a:buNone/>
            </a:pPr>
            <a:r>
              <a:rPr lang="en" dirty="0">
                <a:solidFill>
                  <a:srgbClr val="99FF66"/>
                </a:solidFill>
              </a:rPr>
              <a:t>Complete Binary Tree</a:t>
            </a:r>
            <a:endParaRPr lang="en" sz="4400" b="0" i="0" u="none" strike="noStrike" cap="none" baseline="0" dirty="0">
              <a:solidFill>
                <a:srgbClr val="99FF66"/>
              </a:solidFill>
              <a:latin typeface="Times New Roman"/>
              <a:ea typeface="Times New Roman"/>
              <a:cs typeface="Times New Roman"/>
              <a:sym typeface="Times New Roman"/>
            </a:endParaRPr>
          </a:p>
        </p:txBody>
      </p:sp>
      <p:sp>
        <p:nvSpPr>
          <p:cNvPr id="52" name="Shape 52"/>
          <p:cNvSpPr txBox="1">
            <a:spLocks noGrp="1"/>
          </p:cNvSpPr>
          <p:nvPr>
            <p:ph type="body" idx="1"/>
          </p:nvPr>
        </p:nvSpPr>
        <p:spPr>
          <a:xfrm>
            <a:off x="609600" y="1143000"/>
            <a:ext cx="8229600" cy="3216225"/>
          </a:xfrm>
          <a:prstGeom prst="rect">
            <a:avLst/>
          </a:prstGeom>
          <a:noFill/>
          <a:ln>
            <a:noFill/>
          </a:ln>
        </p:spPr>
        <p:txBody>
          <a:bodyPr wrap="square" lIns="91425" tIns="45700" rIns="91425" bIns="45700" anchor="t" anchorCtr="0">
            <a:spAutoFit/>
          </a:bodyPr>
          <a:lstStyle/>
          <a:p>
            <a:pPr marL="0" marR="0" lvl="0" indent="0" algn="l" rtl="0">
              <a:lnSpc>
                <a:spcPct val="100000"/>
              </a:lnSpc>
              <a:spcBef>
                <a:spcPts val="640"/>
              </a:spcBef>
              <a:spcAft>
                <a:spcPts val="0"/>
              </a:spcAft>
              <a:buClr>
                <a:schemeClr val="dk1"/>
              </a:buClr>
              <a:buSzPct val="98958"/>
              <a:buFont typeface="Arial"/>
              <a:buChar char="•"/>
            </a:pPr>
            <a:r>
              <a:rPr lang="en" sz="2800" b="0" i="0" u="none" strike="noStrike" cap="none" baseline="0" dirty="0">
                <a:solidFill>
                  <a:schemeClr val="dk1"/>
                </a:solidFill>
                <a:latin typeface="Times New Roman"/>
                <a:ea typeface="Times New Roman"/>
                <a:cs typeface="Times New Roman"/>
                <a:sym typeface="Times New Roman"/>
              </a:rPr>
              <a:t>  A Binary tree T is said to be complete if all its levels, except possibly the last, have the maximum number of possible nodes</a:t>
            </a:r>
            <a:r>
              <a:rPr lang="en" sz="2800" b="0" i="0" u="none" strike="noStrike" cap="none" dirty="0">
                <a:solidFill>
                  <a:schemeClr val="dk1"/>
                </a:solidFill>
                <a:latin typeface="Times New Roman"/>
                <a:ea typeface="Times New Roman"/>
                <a:cs typeface="Times New Roman"/>
                <a:sym typeface="Times New Roman"/>
              </a:rPr>
              <a:t> and all the nodes at the last level appear as far left as possible.</a:t>
            </a:r>
          </a:p>
          <a:p>
            <a:pPr marL="0" marR="0" lvl="0" indent="0" algn="l" rtl="0">
              <a:lnSpc>
                <a:spcPct val="100000"/>
              </a:lnSpc>
              <a:spcBef>
                <a:spcPts val="640"/>
              </a:spcBef>
              <a:spcAft>
                <a:spcPts val="0"/>
              </a:spcAft>
              <a:buClr>
                <a:schemeClr val="dk1"/>
              </a:buClr>
              <a:buSzPct val="98958"/>
              <a:buFont typeface="Arial"/>
              <a:buChar char="•"/>
            </a:pPr>
            <a:endParaRPr lang="en" sz="2400" dirty="0">
              <a:solidFill>
                <a:srgbClr val="FFFFFF"/>
              </a:solidFill>
            </a:endParaRPr>
          </a:p>
          <a:p>
            <a:pPr marL="0" marR="0" lvl="0" indent="0" algn="l" rtl="0">
              <a:lnSpc>
                <a:spcPct val="100000"/>
              </a:lnSpc>
              <a:spcBef>
                <a:spcPts val="640"/>
              </a:spcBef>
              <a:spcAft>
                <a:spcPts val="0"/>
              </a:spcAft>
              <a:buClr>
                <a:schemeClr val="dk1"/>
              </a:buClr>
              <a:buSzPct val="98958"/>
              <a:buFont typeface="Arial"/>
              <a:buChar char="•"/>
            </a:pPr>
            <a:r>
              <a:rPr lang="en" sz="2400" dirty="0">
                <a:solidFill>
                  <a:srgbClr val="FFFFFF"/>
                </a:solidFill>
              </a:rPr>
              <a:t> The depth of a complete Binary Tree T is:</a:t>
            </a:r>
          </a:p>
          <a:p>
            <a:pPr marL="0" marR="0" lvl="0" indent="0" algn="l" rtl="0">
              <a:lnSpc>
                <a:spcPct val="100000"/>
              </a:lnSpc>
              <a:spcBef>
                <a:spcPts val="640"/>
              </a:spcBef>
              <a:spcAft>
                <a:spcPts val="0"/>
              </a:spcAft>
              <a:buClr>
                <a:schemeClr val="dk1"/>
              </a:buClr>
              <a:buSzPct val="98958"/>
              <a:buNone/>
            </a:pPr>
            <a:r>
              <a:rPr lang="en" sz="2400" dirty="0">
                <a:solidFill>
                  <a:srgbClr val="FFFFFF"/>
                </a:solidFill>
              </a:rPr>
              <a:t>	</a:t>
            </a:r>
            <a:r>
              <a:rPr lang="en" sz="2400" dirty="0" smtClean="0">
                <a:solidFill>
                  <a:srgbClr val="99FF66"/>
                </a:solidFill>
              </a:rPr>
              <a:t>D </a:t>
            </a:r>
            <a:r>
              <a:rPr lang="en" sz="2400" dirty="0">
                <a:solidFill>
                  <a:srgbClr val="99FF66"/>
                </a:solidFill>
              </a:rPr>
              <a:t>= floor value (</a:t>
            </a:r>
            <a:r>
              <a:rPr lang="en" sz="2400" dirty="0" smtClean="0">
                <a:solidFill>
                  <a:srgbClr val="99FF66"/>
                </a:solidFill>
              </a:rPr>
              <a:t>log</a:t>
            </a:r>
            <a:r>
              <a:rPr lang="en" sz="2400" baseline="-25000" dirty="0" smtClean="0">
                <a:solidFill>
                  <a:srgbClr val="99FF66"/>
                </a:solidFill>
              </a:rPr>
              <a:t>2</a:t>
            </a:r>
            <a:r>
              <a:rPr lang="en" sz="2400" dirty="0" smtClean="0">
                <a:solidFill>
                  <a:srgbClr val="99FF66"/>
                </a:solidFill>
              </a:rPr>
              <a:t>n)</a:t>
            </a:r>
            <a:endParaRPr lang="en" sz="2800" dirty="0">
              <a:solidFill>
                <a:srgbClr val="99FF66"/>
              </a:solidFill>
            </a:endParaRPr>
          </a:p>
        </p:txBody>
      </p:sp>
      <p:pic>
        <p:nvPicPr>
          <p:cNvPr id="4" name="Picture 5" descr="lpu.png"/>
          <p:cNvPicPr>
            <a:picLocks noChangeAspect="1"/>
          </p:cNvPicPr>
          <p:nvPr/>
        </p:nvPicPr>
        <p:blipFill>
          <a:blip r:embed="rId3"/>
          <a:srcRect/>
          <a:stretch>
            <a:fillRect/>
          </a:stretch>
        </p:blipFill>
        <p:spPr bwMode="auto">
          <a:xfrm>
            <a:off x="0" y="0"/>
            <a:ext cx="1296471" cy="1287424"/>
          </a:xfrm>
          <a:prstGeom prst="rect">
            <a:avLst/>
          </a:prstGeom>
          <a:noFill/>
          <a:ln w="9525">
            <a:noFill/>
            <a:miter lim="800000"/>
            <a:headEnd/>
            <a:tailEnd/>
          </a:ln>
        </p:spPr>
      </p:pic>
      <p:pic>
        <p:nvPicPr>
          <p:cNvPr id="5"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4267200"/>
            <a:ext cx="3067050" cy="2362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wipe(down)">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2">
                                            <p:txEl>
                                              <p:pRg st="2" end="2"/>
                                            </p:txEl>
                                          </p:spTgt>
                                        </p:tgtEl>
                                        <p:attrNameLst>
                                          <p:attrName>style.visibility</p:attrName>
                                        </p:attrNameLst>
                                      </p:cBhvr>
                                      <p:to>
                                        <p:strVal val="visible"/>
                                      </p:to>
                                    </p:set>
                                    <p:animEffect transition="in" filter="wipe(down)">
                                      <p:cBhvr>
                                        <p:cTn id="12" dur="500"/>
                                        <p:tgtEl>
                                          <p:spTgt spid="5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2">
                                            <p:txEl>
                                              <p:pRg st="3" end="3"/>
                                            </p:txEl>
                                          </p:spTgt>
                                        </p:tgtEl>
                                        <p:attrNameLst>
                                          <p:attrName>style.visibility</p:attrName>
                                        </p:attrNameLst>
                                      </p:cBhvr>
                                      <p:to>
                                        <p:strVal val="visible"/>
                                      </p:to>
                                    </p:set>
                                    <p:animEffect transition="in" filter="wipe(down)">
                                      <p:cBhvr>
                                        <p:cTn id="17" dur="500"/>
                                        <p:tgtEl>
                                          <p:spTgt spid="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theme/theme1.xml><?xml version="1.0" encoding="utf-8"?>
<a:theme xmlns:a="http://schemas.openxmlformats.org/drawingml/2006/main">
  <a:themeElements>
    <a:clrScheme name="리본.pot 1">
      <a:dk1>
        <a:srgbClr val="FFFFCC"/>
      </a:dk1>
      <a:lt1>
        <a:srgbClr val="660033"/>
      </a:lt1>
      <a:dk2>
        <a:srgbClr val="FFCC00"/>
      </a:dk2>
      <a:lt2>
        <a:srgbClr val="220011"/>
      </a:lt2>
      <a:accent1>
        <a:srgbClr val="CC0099"/>
      </a:accent1>
      <a:accent2>
        <a:srgbClr val="56002B"/>
      </a:accent2>
      <a:accent3>
        <a:srgbClr val="660033"/>
      </a:accent3>
      <a:accent4>
        <a:srgbClr val="CC0099"/>
      </a:accent4>
      <a:accent5>
        <a:srgbClr val="56002B"/>
      </a:accent5>
      <a:accent6>
        <a:srgbClr val="660033"/>
      </a:accent6>
      <a:hlink>
        <a:srgbClr val="9C004E"/>
      </a:hlink>
      <a:folHlink>
        <a:srgbClr val="FF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2042</TotalTime>
  <Words>1467</Words>
  <Application>Microsoft Office PowerPoint</Application>
  <PresentationFormat>On-screen Show (4:3)</PresentationFormat>
  <Paragraphs>346</Paragraphs>
  <Slides>37</Slides>
  <Notes>23</Notes>
  <HiddenSlides>1</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
      <vt:lpstr>Data Structures  Binary Tree</vt:lpstr>
      <vt:lpstr>Contents</vt:lpstr>
      <vt:lpstr>Introduction</vt:lpstr>
      <vt:lpstr>Binary Tree</vt:lpstr>
      <vt:lpstr>Binary Tree</vt:lpstr>
      <vt:lpstr>Basic Terminology</vt:lpstr>
      <vt:lpstr>Basic Terminology</vt:lpstr>
      <vt:lpstr>Basic Terminology</vt:lpstr>
      <vt:lpstr>Complete Binary Tree</vt:lpstr>
      <vt:lpstr>Extended Binary Tree</vt:lpstr>
      <vt:lpstr>PowerPoint Presentation</vt:lpstr>
      <vt:lpstr>Memory Representation of Tree</vt:lpstr>
      <vt:lpstr>Sequential Representation of Binary Tree</vt:lpstr>
      <vt:lpstr>PowerPoint Presentation</vt:lpstr>
      <vt:lpstr>Linked Representation of Binary Tree</vt:lpstr>
      <vt:lpstr>PowerPoint Presentation</vt:lpstr>
      <vt:lpstr>Linked Representation</vt:lpstr>
      <vt:lpstr>PowerPoint Presentation</vt:lpstr>
      <vt:lpstr>What is a Extended binary tree?  a) All the leaves are at the same level  b) Each node has exactly two children c) Each node has exactly zero or two children d) Each node has exactly one or two children</vt:lpstr>
      <vt:lpstr>Binary Tree Traversal</vt:lpstr>
      <vt:lpstr>Traversing Binary Trees</vt:lpstr>
      <vt:lpstr>Preorder Traversal of Binary Tree</vt:lpstr>
      <vt:lpstr>PowerPoint Presentation</vt:lpstr>
      <vt:lpstr>Inorder Traversal of Binary Tree</vt:lpstr>
      <vt:lpstr>PowerPoint Presentation</vt:lpstr>
      <vt:lpstr>PowerPoint Presentation</vt:lpstr>
      <vt:lpstr>Postorder Traversal of Binary Tree</vt:lpstr>
      <vt:lpstr>PowerPoint Presentation</vt:lpstr>
      <vt:lpstr>PowerPoint Presentation</vt:lpstr>
      <vt:lpstr>PowerPoint Presentation</vt:lpstr>
      <vt:lpstr>Review Questions</vt:lpstr>
      <vt:lpstr>PowerPoint Presentation</vt:lpstr>
      <vt:lpstr>Review Questions</vt:lpstr>
      <vt:lpstr>Review Questions</vt:lpstr>
      <vt:lpstr>PowerPoint Presentation</vt:lpstr>
      <vt:lpstr> Questions</vt:lpstr>
      <vt:lpstr>Review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History of Java</dc:title>
  <dc:creator>RA-V</dc:creator>
  <cp:lastModifiedBy>om</cp:lastModifiedBy>
  <cp:revision>111</cp:revision>
  <dcterms:modified xsi:type="dcterms:W3CDTF">2021-10-27T11:02:03Z</dcterms:modified>
</cp:coreProperties>
</file>