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4" r:id="rId8"/>
    <p:sldId id="261" r:id="rId9"/>
    <p:sldId id="262" r:id="rId10"/>
    <p:sldId id="265" r:id="rId11"/>
    <p:sldId id="266" r:id="rId12"/>
    <p:sldId id="267" r:id="rId13"/>
    <p:sldId id="268" r:id="rId14"/>
    <p:sldId id="271" r:id="rId15"/>
    <p:sldId id="272" r:id="rId16"/>
    <p:sldId id="275" r:id="rId17"/>
    <p:sldId id="276" r:id="rId18"/>
    <p:sldId id="274" r:id="rId19"/>
    <p:sldId id="277" r:id="rId20"/>
    <p:sldId id="279" r:id="rId21"/>
    <p:sldId id="280" r:id="rId22"/>
    <p:sldId id="282" r:id="rId23"/>
    <p:sldId id="281" r:id="rId24"/>
    <p:sldId id="283" r:id="rId25"/>
    <p:sldId id="284" r:id="rId26"/>
    <p:sldId id="285"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sorterViewPr>
    <p:cViewPr>
      <p:scale>
        <a:sx n="70" d="100"/>
        <a:sy n="70" d="100"/>
      </p:scale>
      <p:origin x="0" y="15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F16CC0-93A8-4A5F-8903-4F44B31CC1B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288735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16CC0-93A8-4A5F-8903-4F44B31CC1B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240380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16CC0-93A8-4A5F-8903-4F44B31CC1B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291931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F16CC0-93A8-4A5F-8903-4F44B31CC1B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340872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F16CC0-93A8-4A5F-8903-4F44B31CC1B6}"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383727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F16CC0-93A8-4A5F-8903-4F44B31CC1B6}"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237592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F16CC0-93A8-4A5F-8903-4F44B31CC1B6}"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420051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F16CC0-93A8-4A5F-8903-4F44B31CC1B6}"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327419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16CC0-93A8-4A5F-8903-4F44B31CC1B6}"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20268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16CC0-93A8-4A5F-8903-4F44B31CC1B6}"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212964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16CC0-93A8-4A5F-8903-4F44B31CC1B6}"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14995-E684-4046-96AF-11FE37FFA48D}" type="slidenum">
              <a:rPr lang="en-US" smtClean="0"/>
              <a:t>‹#›</a:t>
            </a:fld>
            <a:endParaRPr lang="en-US"/>
          </a:p>
        </p:txBody>
      </p:sp>
    </p:spTree>
    <p:extLst>
      <p:ext uri="{BB962C8B-B14F-4D97-AF65-F5344CB8AC3E}">
        <p14:creationId xmlns:p14="http://schemas.microsoft.com/office/powerpoint/2010/main" val="241806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F16CC0-93A8-4A5F-8903-4F44B31CC1B6}" type="datetimeFigureOut">
              <a:rPr lang="en-US" smtClean="0"/>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14995-E684-4046-96AF-11FE37FFA48D}" type="slidenum">
              <a:rPr lang="en-US" smtClean="0"/>
              <a:t>‹#›</a:t>
            </a:fld>
            <a:endParaRPr lang="en-US"/>
          </a:p>
        </p:txBody>
      </p:sp>
    </p:spTree>
    <p:extLst>
      <p:ext uri="{BB962C8B-B14F-4D97-AF65-F5344CB8AC3E}">
        <p14:creationId xmlns:p14="http://schemas.microsoft.com/office/powerpoint/2010/main" val="277069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7772400" cy="1470025"/>
          </a:xfrm>
        </p:spPr>
        <p:txBody>
          <a:bodyPr>
            <a:normAutofit/>
          </a:bodyPr>
          <a:lstStyle/>
          <a:p>
            <a:r>
              <a:rPr lang="en-US" sz="8000" b="1" dirty="0" smtClean="0">
                <a:solidFill>
                  <a:srgbClr val="FF0000"/>
                </a:solidFill>
              </a:rPr>
              <a:t>STACKS</a:t>
            </a:r>
            <a:endParaRPr lang="en-US" sz="8000" b="1" dirty="0">
              <a:solidFill>
                <a:srgbClr val="FF0000"/>
              </a:solidFill>
            </a:endParaRPr>
          </a:p>
        </p:txBody>
      </p:sp>
    </p:spTree>
    <p:extLst>
      <p:ext uri="{BB962C8B-B14F-4D97-AF65-F5344CB8AC3E}">
        <p14:creationId xmlns:p14="http://schemas.microsoft.com/office/powerpoint/2010/main" val="2454328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5485733" cy="707886"/>
          </a:xfrm>
          <a:prstGeom prst="rect">
            <a:avLst/>
          </a:prstGeom>
        </p:spPr>
        <p:txBody>
          <a:bodyPr wrap="none">
            <a:spAutoFit/>
          </a:bodyPr>
          <a:lstStyle/>
          <a:p>
            <a:r>
              <a:rPr lang="en-US" sz="4000" b="1" dirty="0" smtClean="0">
                <a:solidFill>
                  <a:srgbClr val="FF0000"/>
                </a:solidFill>
              </a:rPr>
              <a:t>APPLICATIONS OF STACK</a:t>
            </a:r>
            <a:endParaRPr lang="en-US" sz="4000" b="1" dirty="0">
              <a:solidFill>
                <a:srgbClr val="FF0000"/>
              </a:solidFill>
            </a:endParaRPr>
          </a:p>
        </p:txBody>
      </p:sp>
      <p:sp>
        <p:nvSpPr>
          <p:cNvPr id="3" name="Rectangle 2"/>
          <p:cNvSpPr/>
          <p:nvPr/>
        </p:nvSpPr>
        <p:spPr>
          <a:xfrm>
            <a:off x="457200" y="1535689"/>
            <a:ext cx="8458200" cy="3785652"/>
          </a:xfrm>
          <a:prstGeom prst="rect">
            <a:avLst/>
          </a:prstGeom>
        </p:spPr>
        <p:txBody>
          <a:bodyPr wrap="square">
            <a:spAutoFit/>
          </a:bodyPr>
          <a:lstStyle/>
          <a:p>
            <a:pPr marL="342900" indent="-342900">
              <a:buFont typeface="+mj-lt"/>
              <a:buAutoNum type="arabicPeriod"/>
            </a:pPr>
            <a:r>
              <a:rPr lang="en-US" sz="2400" b="1" dirty="0">
                <a:solidFill>
                  <a:srgbClr val="0070C0"/>
                </a:solidFill>
              </a:rPr>
              <a:t>Converting infix expression to postfix and prefix expressions</a:t>
            </a:r>
          </a:p>
          <a:p>
            <a:pPr marL="342900" indent="-342900">
              <a:buFont typeface="+mj-lt"/>
              <a:buAutoNum type="arabicPeriod"/>
            </a:pPr>
            <a:r>
              <a:rPr lang="en-US" sz="2400" b="1" dirty="0" smtClean="0">
                <a:solidFill>
                  <a:srgbClr val="0070C0"/>
                </a:solidFill>
              </a:rPr>
              <a:t>Evaluating </a:t>
            </a:r>
            <a:r>
              <a:rPr lang="en-US" sz="2400" b="1" dirty="0">
                <a:solidFill>
                  <a:srgbClr val="0070C0"/>
                </a:solidFill>
              </a:rPr>
              <a:t>the postfix expression</a:t>
            </a:r>
          </a:p>
          <a:p>
            <a:pPr marL="342900" indent="-342900">
              <a:buFont typeface="+mj-lt"/>
              <a:buAutoNum type="arabicPeriod"/>
            </a:pPr>
            <a:r>
              <a:rPr lang="en-US" sz="2400" b="1" dirty="0" smtClean="0">
                <a:solidFill>
                  <a:srgbClr val="0070C0"/>
                </a:solidFill>
              </a:rPr>
              <a:t>Checking </a:t>
            </a:r>
            <a:r>
              <a:rPr lang="en-US" sz="2400" b="1" dirty="0">
                <a:solidFill>
                  <a:srgbClr val="0070C0"/>
                </a:solidFill>
              </a:rPr>
              <a:t>well-formed (nested) parenthesis</a:t>
            </a:r>
          </a:p>
          <a:p>
            <a:pPr marL="342900" indent="-342900">
              <a:buFont typeface="+mj-lt"/>
              <a:buAutoNum type="arabicPeriod"/>
            </a:pPr>
            <a:r>
              <a:rPr lang="en-US" sz="2400" b="1" dirty="0" smtClean="0">
                <a:solidFill>
                  <a:srgbClr val="0070C0"/>
                </a:solidFill>
              </a:rPr>
              <a:t>Reversing </a:t>
            </a:r>
            <a:r>
              <a:rPr lang="en-US" sz="2400" b="1" dirty="0">
                <a:solidFill>
                  <a:srgbClr val="0070C0"/>
                </a:solidFill>
              </a:rPr>
              <a:t>a string</a:t>
            </a:r>
          </a:p>
          <a:p>
            <a:pPr marL="342900" indent="-342900">
              <a:buFont typeface="+mj-lt"/>
              <a:buAutoNum type="arabicPeriod"/>
            </a:pPr>
            <a:r>
              <a:rPr lang="en-US" sz="2400" b="1" dirty="0" smtClean="0">
                <a:solidFill>
                  <a:srgbClr val="0070C0"/>
                </a:solidFill>
              </a:rPr>
              <a:t>Processing </a:t>
            </a:r>
            <a:r>
              <a:rPr lang="en-US" sz="2400" b="1" dirty="0">
                <a:solidFill>
                  <a:srgbClr val="0070C0"/>
                </a:solidFill>
              </a:rPr>
              <a:t>function calls</a:t>
            </a:r>
          </a:p>
          <a:p>
            <a:pPr marL="342900" indent="-342900">
              <a:buFont typeface="+mj-lt"/>
              <a:buAutoNum type="arabicPeriod"/>
            </a:pPr>
            <a:r>
              <a:rPr lang="en-US" sz="2400" b="1" dirty="0" smtClean="0">
                <a:solidFill>
                  <a:srgbClr val="0070C0"/>
                </a:solidFill>
              </a:rPr>
              <a:t>Parsing ( </a:t>
            </a:r>
            <a:r>
              <a:rPr lang="en-US" sz="2400" b="1" dirty="0" err="1" smtClean="0">
                <a:solidFill>
                  <a:srgbClr val="0070C0"/>
                </a:solidFill>
              </a:rPr>
              <a:t>analyse</a:t>
            </a:r>
            <a:r>
              <a:rPr lang="en-US" sz="2400" b="1" dirty="0" smtClean="0">
                <a:solidFill>
                  <a:srgbClr val="0070C0"/>
                </a:solidFill>
              </a:rPr>
              <a:t> </a:t>
            </a:r>
            <a:r>
              <a:rPr lang="en-US" sz="2400" b="1" dirty="0">
                <a:solidFill>
                  <a:srgbClr val="0070C0"/>
                </a:solidFill>
              </a:rPr>
              <a:t>the structure) of computer programs</a:t>
            </a:r>
          </a:p>
          <a:p>
            <a:pPr marL="342900" indent="-342900">
              <a:buFont typeface="+mj-lt"/>
              <a:buAutoNum type="arabicPeriod"/>
            </a:pPr>
            <a:r>
              <a:rPr lang="en-US" sz="2400" b="1" dirty="0" smtClean="0">
                <a:solidFill>
                  <a:srgbClr val="0070C0"/>
                </a:solidFill>
              </a:rPr>
              <a:t>Simulating </a:t>
            </a:r>
            <a:r>
              <a:rPr lang="en-US" sz="2400" b="1" dirty="0">
                <a:solidFill>
                  <a:srgbClr val="0070C0"/>
                </a:solidFill>
              </a:rPr>
              <a:t>recursion</a:t>
            </a:r>
          </a:p>
          <a:p>
            <a:pPr marL="342900" indent="-342900">
              <a:buFont typeface="+mj-lt"/>
              <a:buAutoNum type="arabicPeriod"/>
            </a:pPr>
            <a:r>
              <a:rPr lang="en-US" sz="2400" b="1" dirty="0" smtClean="0">
                <a:solidFill>
                  <a:srgbClr val="0070C0"/>
                </a:solidFill>
              </a:rPr>
              <a:t>In </a:t>
            </a:r>
            <a:r>
              <a:rPr lang="en-US" sz="2400" b="1" dirty="0">
                <a:solidFill>
                  <a:srgbClr val="0070C0"/>
                </a:solidFill>
              </a:rPr>
              <a:t>computations such as decimal to binary conversion</a:t>
            </a:r>
          </a:p>
          <a:p>
            <a:pPr marL="342900" indent="-342900">
              <a:buFont typeface="+mj-lt"/>
              <a:buAutoNum type="arabicPeriod"/>
            </a:pPr>
            <a:r>
              <a:rPr lang="en-US" sz="2400" b="1" dirty="0" smtClean="0">
                <a:solidFill>
                  <a:srgbClr val="0070C0"/>
                </a:solidFill>
              </a:rPr>
              <a:t>In </a:t>
            </a:r>
            <a:r>
              <a:rPr lang="en-US" sz="2400" b="1" dirty="0">
                <a:solidFill>
                  <a:srgbClr val="0070C0"/>
                </a:solidFill>
              </a:rPr>
              <a:t>backtracking algorithms (often used in optimizations and in games)</a:t>
            </a:r>
          </a:p>
        </p:txBody>
      </p:sp>
    </p:spTree>
    <p:extLst>
      <p:ext uri="{BB962C8B-B14F-4D97-AF65-F5344CB8AC3E}">
        <p14:creationId xmlns:p14="http://schemas.microsoft.com/office/powerpoint/2010/main" val="499875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7900433" cy="584775"/>
          </a:xfrm>
          <a:prstGeom prst="rect">
            <a:avLst/>
          </a:prstGeom>
        </p:spPr>
        <p:txBody>
          <a:bodyPr wrap="none">
            <a:spAutoFit/>
          </a:bodyPr>
          <a:lstStyle/>
          <a:p>
            <a:r>
              <a:rPr lang="en-US" sz="3200" b="1" dirty="0">
                <a:solidFill>
                  <a:srgbClr val="FF0000"/>
                </a:solidFill>
              </a:rPr>
              <a:t>EXPRESSION EVALUATI ON AND CONVERSION</a:t>
            </a:r>
          </a:p>
        </p:txBody>
      </p:sp>
      <p:sp>
        <p:nvSpPr>
          <p:cNvPr id="3" name="Rectangle 2"/>
          <p:cNvSpPr/>
          <p:nvPr/>
        </p:nvSpPr>
        <p:spPr>
          <a:xfrm>
            <a:off x="381000" y="838200"/>
            <a:ext cx="8458200" cy="3539430"/>
          </a:xfrm>
          <a:prstGeom prst="rect">
            <a:avLst/>
          </a:prstGeom>
        </p:spPr>
        <p:txBody>
          <a:bodyPr wrap="square">
            <a:spAutoFit/>
          </a:bodyPr>
          <a:lstStyle/>
          <a:p>
            <a:pPr algn="just"/>
            <a:r>
              <a:rPr lang="en-US" sz="2800" dirty="0"/>
              <a:t>The following operators are written in descending order of their precedence:</a:t>
            </a:r>
          </a:p>
          <a:p>
            <a:pPr marL="514350" indent="-514350" algn="just">
              <a:buFont typeface="+mj-lt"/>
              <a:buAutoNum type="arabicPeriod"/>
            </a:pPr>
            <a:r>
              <a:rPr lang="en-US" sz="2800" dirty="0" smtClean="0">
                <a:solidFill>
                  <a:srgbClr val="0070C0"/>
                </a:solidFill>
              </a:rPr>
              <a:t>Exponentiation </a:t>
            </a:r>
            <a:r>
              <a:rPr lang="en-US" sz="2800" dirty="0">
                <a:solidFill>
                  <a:srgbClr val="0070C0"/>
                </a:solidFill>
              </a:rPr>
              <a:t>(^), Unary (+), Unary (-), and not (~)</a:t>
            </a:r>
          </a:p>
          <a:p>
            <a:pPr marL="514350" indent="-514350" algn="just">
              <a:buFont typeface="+mj-lt"/>
              <a:buAutoNum type="arabicPeriod"/>
            </a:pPr>
            <a:r>
              <a:rPr lang="en-US" sz="2800" dirty="0" smtClean="0">
                <a:solidFill>
                  <a:srgbClr val="0070C0"/>
                </a:solidFill>
              </a:rPr>
              <a:t>Multiplication </a:t>
            </a:r>
            <a:r>
              <a:rPr lang="en-US" sz="2800" dirty="0">
                <a:solidFill>
                  <a:srgbClr val="0070C0"/>
                </a:solidFill>
              </a:rPr>
              <a:t>(\) and division (/)</a:t>
            </a:r>
          </a:p>
          <a:p>
            <a:pPr marL="514350" indent="-514350" algn="just">
              <a:buFont typeface="+mj-lt"/>
              <a:buAutoNum type="arabicPeriod"/>
            </a:pPr>
            <a:r>
              <a:rPr lang="en-US" sz="2800" dirty="0" smtClean="0">
                <a:solidFill>
                  <a:srgbClr val="0070C0"/>
                </a:solidFill>
              </a:rPr>
              <a:t>Addition </a:t>
            </a:r>
            <a:r>
              <a:rPr lang="en-US" sz="2800" dirty="0">
                <a:solidFill>
                  <a:srgbClr val="0070C0"/>
                </a:solidFill>
              </a:rPr>
              <a:t>(+) and subtraction (-)</a:t>
            </a:r>
          </a:p>
          <a:p>
            <a:pPr marL="514350" indent="-514350" algn="just">
              <a:buFont typeface="+mj-lt"/>
              <a:buAutoNum type="arabicPeriod"/>
            </a:pPr>
            <a:r>
              <a:rPr lang="en-US" sz="2800" dirty="0" smtClean="0">
                <a:solidFill>
                  <a:srgbClr val="0070C0"/>
                </a:solidFill>
              </a:rPr>
              <a:t>Relational </a:t>
            </a:r>
            <a:r>
              <a:rPr lang="en-US" sz="2800" dirty="0">
                <a:solidFill>
                  <a:srgbClr val="0070C0"/>
                </a:solidFill>
              </a:rPr>
              <a:t>operators &lt;, ￡ , =, </a:t>
            </a:r>
            <a:r>
              <a:rPr lang="el-GR" sz="2800" dirty="0">
                <a:solidFill>
                  <a:srgbClr val="0070C0"/>
                </a:solidFill>
              </a:rPr>
              <a:t>π, ≥, &gt;</a:t>
            </a:r>
          </a:p>
          <a:p>
            <a:pPr marL="514350" indent="-514350" algn="just">
              <a:buFont typeface="+mj-lt"/>
              <a:buAutoNum type="arabicPeriod"/>
            </a:pPr>
            <a:r>
              <a:rPr lang="en-US" sz="2800" dirty="0" smtClean="0">
                <a:solidFill>
                  <a:srgbClr val="0070C0"/>
                </a:solidFill>
              </a:rPr>
              <a:t>Logical </a:t>
            </a:r>
            <a:r>
              <a:rPr lang="en-US" sz="2800" dirty="0">
                <a:solidFill>
                  <a:srgbClr val="0070C0"/>
                </a:solidFill>
              </a:rPr>
              <a:t>AND</a:t>
            </a:r>
          </a:p>
          <a:p>
            <a:pPr marL="514350" indent="-514350" algn="just">
              <a:buFont typeface="+mj-lt"/>
              <a:buAutoNum type="arabicPeriod"/>
            </a:pPr>
            <a:r>
              <a:rPr lang="en-US" sz="2800" dirty="0" smtClean="0">
                <a:solidFill>
                  <a:srgbClr val="0070C0"/>
                </a:solidFill>
              </a:rPr>
              <a:t>Logical </a:t>
            </a:r>
            <a:r>
              <a:rPr lang="en-US" sz="2800" dirty="0">
                <a:solidFill>
                  <a:srgbClr val="0070C0"/>
                </a:solidFill>
              </a:rPr>
              <a:t>OR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581400"/>
            <a:ext cx="5715000" cy="3085218"/>
          </a:xfrm>
          <a:prstGeom prst="rect">
            <a:avLst/>
          </a:prstGeom>
        </p:spPr>
      </p:pic>
    </p:spTree>
    <p:extLst>
      <p:ext uri="{BB962C8B-B14F-4D97-AF65-F5344CB8AC3E}">
        <p14:creationId xmlns:p14="http://schemas.microsoft.com/office/powerpoint/2010/main" val="3522346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921" y="228600"/>
            <a:ext cx="7451079" cy="584775"/>
          </a:xfrm>
          <a:prstGeom prst="rect">
            <a:avLst/>
          </a:prstGeom>
        </p:spPr>
        <p:txBody>
          <a:bodyPr wrap="none">
            <a:spAutoFit/>
          </a:bodyPr>
          <a:lstStyle/>
          <a:p>
            <a:r>
              <a:rPr lang="en-US" sz="3200" b="1" dirty="0">
                <a:solidFill>
                  <a:srgbClr val="FF0000"/>
                </a:solidFill>
              </a:rPr>
              <a:t>Polish Notation and Expression Conversion</a:t>
            </a:r>
          </a:p>
        </p:txBody>
      </p:sp>
      <p:sp>
        <p:nvSpPr>
          <p:cNvPr id="3" name="Rectangle 2"/>
          <p:cNvSpPr/>
          <p:nvPr/>
        </p:nvSpPr>
        <p:spPr>
          <a:xfrm>
            <a:off x="457200" y="1066800"/>
            <a:ext cx="8458200" cy="1200329"/>
          </a:xfrm>
          <a:prstGeom prst="rect">
            <a:avLst/>
          </a:prstGeom>
        </p:spPr>
        <p:txBody>
          <a:bodyPr wrap="square">
            <a:spAutoFit/>
          </a:bodyPr>
          <a:lstStyle/>
          <a:p>
            <a:pPr algn="just"/>
            <a:r>
              <a:rPr lang="en-US" sz="2400" dirty="0"/>
              <a:t>The Polish Mathematician Han </a:t>
            </a:r>
            <a:r>
              <a:rPr lang="en-US" sz="2400" dirty="0" err="1"/>
              <a:t>Lukasiewicz</a:t>
            </a:r>
            <a:r>
              <a:rPr lang="en-US" sz="2400" dirty="0"/>
              <a:t> suggested a notation called </a:t>
            </a:r>
            <a:r>
              <a:rPr lang="en-US" sz="2400" i="1" dirty="0"/>
              <a:t>Polish </a:t>
            </a:r>
            <a:r>
              <a:rPr lang="en-US" sz="2400" i="1" dirty="0" smtClean="0"/>
              <a:t>notation</a:t>
            </a:r>
            <a:r>
              <a:rPr lang="en-US" sz="2400" b="1" dirty="0" smtClean="0"/>
              <a:t>, </a:t>
            </a:r>
            <a:r>
              <a:rPr lang="en-US" sz="2400" dirty="0" smtClean="0"/>
              <a:t>which </a:t>
            </a:r>
            <a:r>
              <a:rPr lang="en-US" sz="2400" dirty="0"/>
              <a:t>gives two alternatives to represent an arithmetic expression, namely the </a:t>
            </a:r>
            <a:r>
              <a:rPr lang="en-US" sz="2400" b="1" i="1" dirty="0" smtClean="0">
                <a:solidFill>
                  <a:srgbClr val="0070C0"/>
                </a:solidFill>
              </a:rPr>
              <a:t>postfix</a:t>
            </a:r>
            <a:r>
              <a:rPr lang="en-US" sz="2400" i="1" dirty="0" smtClean="0"/>
              <a:t> </a:t>
            </a:r>
            <a:r>
              <a:rPr lang="en-US" sz="2400" dirty="0" smtClean="0"/>
              <a:t>and </a:t>
            </a:r>
            <a:r>
              <a:rPr lang="en-US" sz="2400" b="1" i="1" dirty="0">
                <a:solidFill>
                  <a:srgbClr val="0070C0"/>
                </a:solidFill>
              </a:rPr>
              <a:t>prefix</a:t>
            </a:r>
            <a:r>
              <a:rPr lang="en-US" sz="2400" i="1" dirty="0"/>
              <a:t> </a:t>
            </a:r>
            <a:r>
              <a:rPr lang="en-US" sz="2400" dirty="0"/>
              <a:t>notations.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12" y="2667000"/>
            <a:ext cx="8431288" cy="1932709"/>
          </a:xfrm>
          <a:prstGeom prst="rect">
            <a:avLst/>
          </a:prstGeom>
        </p:spPr>
      </p:pic>
      <p:sp>
        <p:nvSpPr>
          <p:cNvPr id="5" name="Rectangle 4"/>
          <p:cNvSpPr/>
          <p:nvPr/>
        </p:nvSpPr>
        <p:spPr>
          <a:xfrm>
            <a:off x="381000" y="4876800"/>
            <a:ext cx="8382000" cy="461665"/>
          </a:xfrm>
          <a:prstGeom prst="rect">
            <a:avLst/>
          </a:prstGeom>
        </p:spPr>
        <p:txBody>
          <a:bodyPr wrap="square">
            <a:spAutoFit/>
          </a:bodyPr>
          <a:lstStyle/>
          <a:p>
            <a:pPr algn="ctr"/>
            <a:r>
              <a:rPr lang="en-US" sz="2400" i="1" dirty="0">
                <a:solidFill>
                  <a:srgbClr val="00B0F0"/>
                </a:solidFill>
              </a:rPr>
              <a:t>Example expression in various forms—infix, prefix, and postfix</a:t>
            </a:r>
          </a:p>
        </p:txBody>
      </p:sp>
    </p:spTree>
    <p:extLst>
      <p:ext uri="{BB962C8B-B14F-4D97-AF65-F5344CB8AC3E}">
        <p14:creationId xmlns:p14="http://schemas.microsoft.com/office/powerpoint/2010/main" val="4292280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228600"/>
            <a:ext cx="6812249" cy="584775"/>
          </a:xfrm>
          <a:prstGeom prst="rect">
            <a:avLst/>
          </a:prstGeom>
        </p:spPr>
        <p:txBody>
          <a:bodyPr wrap="none">
            <a:spAutoFit/>
          </a:bodyPr>
          <a:lstStyle/>
          <a:p>
            <a:r>
              <a:rPr lang="en-US" sz="3200" b="1" dirty="0" smtClean="0"/>
              <a:t>Need </a:t>
            </a:r>
            <a:r>
              <a:rPr lang="en-US" sz="3200" b="1" dirty="0"/>
              <a:t>for Prefix and Postfix Expressions</a:t>
            </a:r>
          </a:p>
        </p:txBody>
      </p:sp>
      <p:sp>
        <p:nvSpPr>
          <p:cNvPr id="3" name="Rectangle 2"/>
          <p:cNvSpPr/>
          <p:nvPr/>
        </p:nvSpPr>
        <p:spPr>
          <a:xfrm>
            <a:off x="152400" y="990600"/>
            <a:ext cx="8839199" cy="5632311"/>
          </a:xfrm>
          <a:prstGeom prst="rect">
            <a:avLst/>
          </a:prstGeom>
        </p:spPr>
        <p:txBody>
          <a:bodyPr wrap="square">
            <a:spAutoFit/>
          </a:bodyPr>
          <a:lstStyle/>
          <a:p>
            <a:pPr algn="just"/>
            <a:r>
              <a:rPr lang="en-US" sz="2400" dirty="0" smtClean="0"/>
              <a:t>The infix </a:t>
            </a:r>
            <a:r>
              <a:rPr lang="en-US" sz="2400" dirty="0"/>
              <a:t>expression using a computer needs </a:t>
            </a:r>
            <a:r>
              <a:rPr lang="en-US" sz="2400" dirty="0" smtClean="0"/>
              <a:t>proper code </a:t>
            </a:r>
            <a:r>
              <a:rPr lang="en-US" sz="2400" dirty="0"/>
              <a:t>generation by the compiler without any ambiguity and is difficult because </a:t>
            </a:r>
            <a:r>
              <a:rPr lang="en-US" sz="2400" dirty="0" smtClean="0"/>
              <a:t>of various aspects such </a:t>
            </a:r>
            <a:r>
              <a:rPr lang="en-US" sz="2400" dirty="0"/>
              <a:t>as the operator’s priority and associativity. This problem can </a:t>
            </a:r>
            <a:r>
              <a:rPr lang="en-US" sz="2400" dirty="0" smtClean="0"/>
              <a:t>be overcome </a:t>
            </a:r>
            <a:r>
              <a:rPr lang="en-US" sz="2400" dirty="0"/>
              <a:t>by writing or converting the infix expression to an alternate notation such </a:t>
            </a:r>
            <a:r>
              <a:rPr lang="en-US" sz="2400" dirty="0" smtClean="0"/>
              <a:t>as the </a:t>
            </a:r>
            <a:r>
              <a:rPr lang="en-US" sz="2400" dirty="0"/>
              <a:t>prefix or the postfix. </a:t>
            </a:r>
            <a:endParaRPr lang="en-US" sz="2400" dirty="0" smtClean="0"/>
          </a:p>
          <a:p>
            <a:r>
              <a:rPr lang="en-US" sz="2400" dirty="0" smtClean="0"/>
              <a:t>The </a:t>
            </a:r>
            <a:r>
              <a:rPr lang="en-US" sz="2400" dirty="0"/>
              <a:t>postfix and prefix expressions possess many </a:t>
            </a:r>
            <a:r>
              <a:rPr lang="en-US" sz="2400" dirty="0" smtClean="0"/>
              <a:t>advantages as </a:t>
            </a:r>
            <a:r>
              <a:rPr lang="en-US" sz="2400" dirty="0"/>
              <a:t>follows</a:t>
            </a:r>
            <a:r>
              <a:rPr lang="en-US" sz="2400" dirty="0" smtClean="0"/>
              <a:t>:</a:t>
            </a:r>
          </a:p>
          <a:p>
            <a:endParaRPr lang="en-US" sz="2400" dirty="0"/>
          </a:p>
          <a:p>
            <a:pPr marL="457200" indent="-457200">
              <a:buFont typeface="+mj-lt"/>
              <a:buAutoNum type="arabicPeriod"/>
            </a:pPr>
            <a:r>
              <a:rPr lang="en-US" sz="2400" dirty="0" smtClean="0"/>
              <a:t>The </a:t>
            </a:r>
            <a:r>
              <a:rPr lang="en-US" sz="2400" dirty="0"/>
              <a:t>need for parenthesis as in an infix expression is overcome in postfix and </a:t>
            </a:r>
            <a:r>
              <a:rPr lang="en-US" sz="2400" dirty="0" smtClean="0"/>
              <a:t>prefix notations</a:t>
            </a:r>
            <a:r>
              <a:rPr lang="en-US" sz="2400" dirty="0"/>
              <a:t>.</a:t>
            </a:r>
          </a:p>
          <a:p>
            <a:pPr marL="457200" indent="-457200">
              <a:buFont typeface="+mj-lt"/>
              <a:buAutoNum type="arabicPeriod"/>
            </a:pPr>
            <a:r>
              <a:rPr lang="en-US" sz="2400" dirty="0" smtClean="0"/>
              <a:t>The </a:t>
            </a:r>
            <a:r>
              <a:rPr lang="en-US" sz="2400" dirty="0"/>
              <a:t>priority of operators is no longer relevant.</a:t>
            </a:r>
          </a:p>
          <a:p>
            <a:pPr marL="457200" indent="-457200">
              <a:buFont typeface="+mj-lt"/>
              <a:buAutoNum type="arabicPeriod"/>
            </a:pPr>
            <a:r>
              <a:rPr lang="en-US" sz="2400" dirty="0" smtClean="0"/>
              <a:t>The </a:t>
            </a:r>
            <a:r>
              <a:rPr lang="en-US" sz="2400" dirty="0"/>
              <a:t>order of evaluation depends on the position of the operator but not on priority </a:t>
            </a:r>
            <a:r>
              <a:rPr lang="en-US" sz="2400" dirty="0" smtClean="0"/>
              <a:t>and associativity</a:t>
            </a:r>
            <a:r>
              <a:rPr lang="en-US" sz="2400" dirty="0"/>
              <a:t>.</a:t>
            </a:r>
          </a:p>
          <a:p>
            <a:pPr marL="457200" indent="-457200">
              <a:buFont typeface="+mj-lt"/>
              <a:buAutoNum type="arabicPeriod"/>
            </a:pPr>
            <a:r>
              <a:rPr lang="en-US" sz="2400" dirty="0" smtClean="0"/>
              <a:t>The </a:t>
            </a:r>
            <a:r>
              <a:rPr lang="en-US" sz="2400" dirty="0"/>
              <a:t>expression evaluation process is much simpler than attempting a direct </a:t>
            </a:r>
            <a:r>
              <a:rPr lang="en-US" sz="2400" dirty="0" smtClean="0"/>
              <a:t>evaluation from </a:t>
            </a:r>
            <a:r>
              <a:rPr lang="en-US" sz="2400" dirty="0"/>
              <a:t>the infix notation.</a:t>
            </a:r>
          </a:p>
        </p:txBody>
      </p:sp>
    </p:spTree>
    <p:extLst>
      <p:ext uri="{BB962C8B-B14F-4D97-AF65-F5344CB8AC3E}">
        <p14:creationId xmlns:p14="http://schemas.microsoft.com/office/powerpoint/2010/main" val="3805606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2919027"/>
            <a:ext cx="6770251" cy="830997"/>
          </a:xfrm>
          <a:prstGeom prst="rect">
            <a:avLst/>
          </a:prstGeom>
        </p:spPr>
        <p:txBody>
          <a:bodyPr wrap="none">
            <a:spAutoFit/>
          </a:bodyPr>
          <a:lstStyle/>
          <a:p>
            <a:r>
              <a:rPr lang="en-US" sz="4800" b="1" dirty="0">
                <a:solidFill>
                  <a:srgbClr val="FF0000"/>
                </a:solidFill>
              </a:rPr>
              <a:t>Infix to postfix conversion</a:t>
            </a:r>
          </a:p>
        </p:txBody>
      </p:sp>
    </p:spTree>
    <p:extLst>
      <p:ext uri="{BB962C8B-B14F-4D97-AF65-F5344CB8AC3E}">
        <p14:creationId xmlns:p14="http://schemas.microsoft.com/office/powerpoint/2010/main" val="3263184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609599"/>
            <a:ext cx="4219617" cy="707886"/>
          </a:xfrm>
          <a:prstGeom prst="rect">
            <a:avLst/>
          </a:prstGeom>
        </p:spPr>
        <p:txBody>
          <a:bodyPr wrap="none">
            <a:spAutoFit/>
          </a:bodyPr>
          <a:lstStyle/>
          <a:p>
            <a:r>
              <a:rPr lang="en-US" sz="3200" b="1" dirty="0"/>
              <a:t>expression E = </a:t>
            </a:r>
            <a:r>
              <a:rPr lang="en-US" sz="3200" b="1" i="1" dirty="0"/>
              <a:t>A </a:t>
            </a:r>
            <a:r>
              <a:rPr lang="en-US" sz="3200" b="1" dirty="0"/>
              <a:t>+ </a:t>
            </a:r>
            <a:r>
              <a:rPr lang="en-US" sz="3200" b="1" i="1" dirty="0"/>
              <a:t>B </a:t>
            </a:r>
            <a:r>
              <a:rPr lang="en-US" sz="4000" b="1" i="1" dirty="0" smtClean="0"/>
              <a:t>×</a:t>
            </a:r>
            <a:r>
              <a:rPr lang="en-US" sz="3200" b="1" dirty="0" smtClean="0"/>
              <a:t> </a:t>
            </a:r>
            <a:r>
              <a:rPr lang="en-US" sz="3200" b="1" i="1" dirty="0"/>
              <a:t>C</a:t>
            </a:r>
            <a:endParaRPr lang="en-US" sz="32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29366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468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831124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68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533400"/>
            <a:ext cx="888492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30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610600" cy="1077218"/>
          </a:xfrm>
          <a:prstGeom prst="rect">
            <a:avLst/>
          </a:prstGeom>
        </p:spPr>
        <p:txBody>
          <a:bodyPr wrap="square">
            <a:spAutoFit/>
          </a:bodyPr>
          <a:lstStyle/>
          <a:p>
            <a:pPr algn="ctr"/>
            <a:r>
              <a:rPr lang="en-US" sz="2800" dirty="0"/>
              <a:t>Convert the following infix expression to its postfix form</a:t>
            </a:r>
            <a:r>
              <a:rPr lang="en-US" sz="2800" dirty="0" smtClean="0"/>
              <a:t>:     </a:t>
            </a:r>
            <a:r>
              <a:rPr lang="pt-BR" sz="2800" b="1" i="1" dirty="0" smtClean="0">
                <a:solidFill>
                  <a:srgbClr val="FF0000"/>
                </a:solidFill>
              </a:rPr>
              <a:t>A </a:t>
            </a:r>
            <a:r>
              <a:rPr lang="pt-BR" sz="2800" b="1" dirty="0">
                <a:solidFill>
                  <a:srgbClr val="FF0000"/>
                </a:solidFill>
              </a:rPr>
              <a:t>^ </a:t>
            </a:r>
            <a:r>
              <a:rPr lang="pt-BR" sz="2800" b="1" i="1" dirty="0">
                <a:solidFill>
                  <a:srgbClr val="FF0000"/>
                </a:solidFill>
              </a:rPr>
              <a:t>B </a:t>
            </a:r>
            <a:r>
              <a:rPr lang="pt-BR" sz="3600" b="1" dirty="0">
                <a:solidFill>
                  <a:srgbClr val="FF0000"/>
                </a:solidFill>
              </a:rPr>
              <a:t>×</a:t>
            </a:r>
            <a:r>
              <a:rPr lang="pt-BR" sz="2800" b="1" dirty="0" smtClean="0">
                <a:solidFill>
                  <a:srgbClr val="FF0000"/>
                </a:solidFill>
              </a:rPr>
              <a:t> </a:t>
            </a:r>
            <a:r>
              <a:rPr lang="pt-BR" sz="2800" b="1" i="1" dirty="0">
                <a:solidFill>
                  <a:srgbClr val="FF0000"/>
                </a:solidFill>
              </a:rPr>
              <a:t>C </a:t>
            </a:r>
            <a:r>
              <a:rPr lang="pt-BR" sz="2800" b="1" dirty="0">
                <a:solidFill>
                  <a:srgbClr val="FF0000"/>
                </a:solidFill>
              </a:rPr>
              <a:t>- </a:t>
            </a:r>
            <a:r>
              <a:rPr lang="pt-BR" sz="2800" b="1" i="1" dirty="0">
                <a:solidFill>
                  <a:srgbClr val="FF0000"/>
                </a:solidFill>
              </a:rPr>
              <a:t>C </a:t>
            </a:r>
            <a:r>
              <a:rPr lang="pt-BR" sz="2800" b="1" dirty="0">
                <a:solidFill>
                  <a:srgbClr val="FF0000"/>
                </a:solidFill>
              </a:rPr>
              <a:t>+ </a:t>
            </a:r>
            <a:r>
              <a:rPr lang="pt-BR" sz="2800" b="1" i="1" dirty="0">
                <a:solidFill>
                  <a:srgbClr val="FF0000"/>
                </a:solidFill>
              </a:rPr>
              <a:t>D</a:t>
            </a:r>
            <a:r>
              <a:rPr lang="pt-BR" sz="2800" b="1" dirty="0">
                <a:solidFill>
                  <a:srgbClr val="FF0000"/>
                </a:solidFill>
              </a:rPr>
              <a:t>/</a:t>
            </a:r>
            <a:r>
              <a:rPr lang="pt-BR" sz="2800" b="1" i="1" dirty="0">
                <a:solidFill>
                  <a:srgbClr val="FF0000"/>
                </a:solidFill>
              </a:rPr>
              <a:t>A</a:t>
            </a:r>
            <a:r>
              <a:rPr lang="pt-BR" sz="2800" b="1" dirty="0">
                <a:solidFill>
                  <a:srgbClr val="FF0000"/>
                </a:solidFill>
              </a:rPr>
              <a:t>/(</a:t>
            </a:r>
            <a:r>
              <a:rPr lang="pt-BR" sz="2800" b="1" i="1" dirty="0">
                <a:solidFill>
                  <a:srgbClr val="FF0000"/>
                </a:solidFill>
              </a:rPr>
              <a:t>E </a:t>
            </a:r>
            <a:r>
              <a:rPr lang="pt-BR" sz="2800" b="1" dirty="0">
                <a:solidFill>
                  <a:srgbClr val="FF0000"/>
                </a:solidFill>
              </a:rPr>
              <a:t>+ </a:t>
            </a:r>
            <a:r>
              <a:rPr lang="pt-BR" sz="2800" b="1" i="1" dirty="0">
                <a:solidFill>
                  <a:srgbClr val="FF0000"/>
                </a:solidFill>
              </a:rPr>
              <a:t>F</a:t>
            </a:r>
            <a:r>
              <a:rPr lang="pt-BR" sz="2800" b="1" dirty="0">
                <a:solidFill>
                  <a:srgbClr val="FF0000"/>
                </a:solidFill>
              </a:rPr>
              <a:t>)</a:t>
            </a:r>
            <a:endParaRPr lang="en-US" sz="2800" b="1" dirty="0">
              <a:solidFill>
                <a:srgbClr val="FF0000"/>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79688"/>
            <a:ext cx="8763000" cy="5425911"/>
          </a:xfrm>
          <a:prstGeom prst="rect">
            <a:avLst/>
          </a:prstGeom>
        </p:spPr>
      </p:pic>
    </p:spTree>
    <p:extLst>
      <p:ext uri="{BB962C8B-B14F-4D97-AF65-F5344CB8AC3E}">
        <p14:creationId xmlns:p14="http://schemas.microsoft.com/office/powerpoint/2010/main" val="1619245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3" y="1143000"/>
            <a:ext cx="8520545" cy="4939814"/>
          </a:xfrm>
          <a:prstGeom prst="rect">
            <a:avLst/>
          </a:prstGeom>
        </p:spPr>
        <p:txBody>
          <a:bodyPr wrap="square">
            <a:spAutoFit/>
          </a:bodyPr>
          <a:lstStyle/>
          <a:p>
            <a:pPr algn="just"/>
            <a:r>
              <a:rPr lang="en-US" sz="2100" dirty="0" smtClean="0"/>
              <a:t>1</a:t>
            </a:r>
            <a:r>
              <a:rPr lang="en-US" sz="2100" dirty="0"/>
              <a:t>. </a:t>
            </a:r>
            <a:r>
              <a:rPr lang="en-US" sz="2100" smtClean="0"/>
              <a:t>Scene </a:t>
            </a:r>
            <a:r>
              <a:rPr lang="en-US" sz="2100" dirty="0" smtClean="0"/>
              <a:t>the </a:t>
            </a:r>
            <a:r>
              <a:rPr lang="en-US" sz="2100" dirty="0"/>
              <a:t>Infix string from left to right.</a:t>
            </a:r>
          </a:p>
          <a:p>
            <a:pPr algn="just"/>
            <a:r>
              <a:rPr lang="en-US" sz="2100" dirty="0"/>
              <a:t>2. Initialize a vacant stack.</a:t>
            </a:r>
          </a:p>
          <a:p>
            <a:pPr algn="just"/>
            <a:r>
              <a:rPr lang="en-US" sz="2100" dirty="0"/>
              <a:t>3. If the scanned character is an operand add it to the Postfix string.</a:t>
            </a:r>
          </a:p>
          <a:p>
            <a:pPr algn="just"/>
            <a:r>
              <a:rPr lang="en-US" sz="2100" dirty="0"/>
              <a:t>4. When the scanned character is an operator and if the stack is empty push the character to stack.</a:t>
            </a:r>
          </a:p>
          <a:p>
            <a:pPr algn="just"/>
            <a:r>
              <a:rPr lang="en-US" sz="2100" dirty="0"/>
              <a:t>5. If a scanned character is an Operator and the stack is not empty, compare the precedence of the character with element on top of the stack.</a:t>
            </a:r>
          </a:p>
          <a:p>
            <a:pPr algn="just"/>
            <a:r>
              <a:rPr lang="en-US" sz="2100" dirty="0"/>
              <a:t>6. When top Stack has higher precedence over the scanned character pop the stack else push the scanned character to stack. Repeat this procedure till the stack is not empty and top Stack has precedence over the character.</a:t>
            </a:r>
          </a:p>
          <a:p>
            <a:pPr algn="just"/>
            <a:r>
              <a:rPr lang="en-US" sz="2100" dirty="0"/>
              <a:t>7. Reiterate 4 and 5 steps till all characters are scanned.</a:t>
            </a:r>
          </a:p>
          <a:p>
            <a:pPr algn="just"/>
            <a:r>
              <a:rPr lang="en-US" sz="2100" dirty="0"/>
              <a:t>8. After all characters are scanned, we have to add any character that the stack may have to the Postfix string.</a:t>
            </a:r>
          </a:p>
          <a:p>
            <a:pPr algn="just"/>
            <a:r>
              <a:rPr lang="en-US" sz="2100" dirty="0"/>
              <a:t>9. When stack is not empty add top Stack to Postfix string and Pop the stack.</a:t>
            </a:r>
          </a:p>
          <a:p>
            <a:pPr algn="just"/>
            <a:r>
              <a:rPr lang="en-US" sz="2100" dirty="0"/>
              <a:t>10. Repeat the process as long as stack is not vacant.</a:t>
            </a:r>
          </a:p>
        </p:txBody>
      </p:sp>
      <p:sp>
        <p:nvSpPr>
          <p:cNvPr id="3" name="Rectangle 2"/>
          <p:cNvSpPr/>
          <p:nvPr/>
        </p:nvSpPr>
        <p:spPr>
          <a:xfrm>
            <a:off x="228600" y="304800"/>
            <a:ext cx="8686800" cy="523220"/>
          </a:xfrm>
          <a:prstGeom prst="rect">
            <a:avLst/>
          </a:prstGeom>
        </p:spPr>
        <p:txBody>
          <a:bodyPr wrap="square">
            <a:spAutoFit/>
          </a:bodyPr>
          <a:lstStyle/>
          <a:p>
            <a:r>
              <a:rPr lang="en-US" sz="2800" b="1" dirty="0">
                <a:solidFill>
                  <a:srgbClr val="FF0000"/>
                </a:solidFill>
              </a:rPr>
              <a:t>Steps needed for infix to postfix conversion using stack</a:t>
            </a:r>
          </a:p>
        </p:txBody>
      </p:sp>
    </p:spTree>
    <p:extLst>
      <p:ext uri="{BB962C8B-B14F-4D97-AF65-F5344CB8AC3E}">
        <p14:creationId xmlns:p14="http://schemas.microsoft.com/office/powerpoint/2010/main" val="3767804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Concept of Stacks</a:t>
            </a:r>
            <a:endParaRPr lang="en-US" b="1" dirty="0"/>
          </a:p>
        </p:txBody>
      </p:sp>
      <p:sp>
        <p:nvSpPr>
          <p:cNvPr id="3" name="Content Placeholder 2"/>
          <p:cNvSpPr>
            <a:spLocks noGrp="1"/>
          </p:cNvSpPr>
          <p:nvPr>
            <p:ph idx="1"/>
          </p:nvPr>
        </p:nvSpPr>
        <p:spPr>
          <a:xfrm>
            <a:off x="152400" y="1219200"/>
            <a:ext cx="8686800" cy="5334000"/>
          </a:xfrm>
        </p:spPr>
        <p:txBody>
          <a:bodyPr>
            <a:noAutofit/>
          </a:bodyPr>
          <a:lstStyle/>
          <a:p>
            <a:pPr algn="just"/>
            <a:r>
              <a:rPr lang="en-US" sz="2800" dirty="0"/>
              <a:t>A </a:t>
            </a:r>
            <a:r>
              <a:rPr lang="en-US" sz="2800" i="1" dirty="0"/>
              <a:t>stack </a:t>
            </a:r>
            <a:r>
              <a:rPr lang="en-US" sz="2800" dirty="0"/>
              <a:t>is defined as a restricted list where all insertions and deletions are made </a:t>
            </a:r>
            <a:r>
              <a:rPr lang="en-US" sz="2800" dirty="0" smtClean="0"/>
              <a:t>only at </a:t>
            </a:r>
            <a:r>
              <a:rPr lang="en-US" sz="2800" b="1" i="1" dirty="0">
                <a:solidFill>
                  <a:srgbClr val="00B0F0"/>
                </a:solidFill>
              </a:rPr>
              <a:t>one end</a:t>
            </a:r>
            <a:r>
              <a:rPr lang="en-US" sz="2800" dirty="0"/>
              <a:t>, the </a:t>
            </a:r>
            <a:r>
              <a:rPr lang="en-US" sz="2800" i="1" dirty="0"/>
              <a:t>top. </a:t>
            </a:r>
            <a:endParaRPr lang="en-US" sz="2800" i="1" dirty="0" smtClean="0"/>
          </a:p>
          <a:p>
            <a:pPr algn="just"/>
            <a:r>
              <a:rPr lang="en-US" sz="2800" dirty="0" smtClean="0"/>
              <a:t>Each </a:t>
            </a:r>
            <a:r>
              <a:rPr lang="en-US" sz="2800" dirty="0"/>
              <a:t>stack abstract data type (ADT) has a data member, </a:t>
            </a:r>
            <a:r>
              <a:rPr lang="en-US" sz="2800" dirty="0" smtClean="0"/>
              <a:t>commonly named </a:t>
            </a:r>
            <a:r>
              <a:rPr lang="en-US" sz="2800" dirty="0"/>
              <a:t>as </a:t>
            </a:r>
            <a:r>
              <a:rPr lang="en-US" sz="2800" b="1" i="1" dirty="0">
                <a:solidFill>
                  <a:srgbClr val="00B0F0"/>
                </a:solidFill>
              </a:rPr>
              <a:t>top</a:t>
            </a:r>
            <a:r>
              <a:rPr lang="en-US" sz="2800" dirty="0"/>
              <a:t>, which points to the topmost element in the stack. </a:t>
            </a:r>
            <a:endParaRPr lang="en-US" sz="2800" dirty="0" smtClean="0"/>
          </a:p>
          <a:p>
            <a:pPr algn="just"/>
            <a:r>
              <a:rPr lang="en-US" sz="2800" dirty="0" smtClean="0"/>
              <a:t>There </a:t>
            </a:r>
            <a:r>
              <a:rPr lang="en-US" sz="2800" dirty="0"/>
              <a:t>are two </a:t>
            </a:r>
            <a:r>
              <a:rPr lang="en-US" sz="2800" dirty="0" smtClean="0"/>
              <a:t>basic operations </a:t>
            </a:r>
            <a:r>
              <a:rPr lang="en-US" sz="2800" b="1" i="1" dirty="0">
                <a:solidFill>
                  <a:srgbClr val="00B0F0"/>
                </a:solidFill>
              </a:rPr>
              <a:t>push</a:t>
            </a:r>
            <a:r>
              <a:rPr lang="en-US" sz="2800" dirty="0"/>
              <a:t> and </a:t>
            </a:r>
            <a:r>
              <a:rPr lang="en-US" sz="2800" b="1" i="1" dirty="0">
                <a:solidFill>
                  <a:srgbClr val="00B0F0"/>
                </a:solidFill>
              </a:rPr>
              <a:t>pop</a:t>
            </a:r>
            <a:r>
              <a:rPr lang="en-US" sz="2800" dirty="0"/>
              <a:t> that can be performed on a </a:t>
            </a:r>
            <a:r>
              <a:rPr lang="en-US" sz="2800" dirty="0" smtClean="0"/>
              <a:t>stack.</a:t>
            </a:r>
          </a:p>
          <a:p>
            <a:pPr algn="just"/>
            <a:r>
              <a:rPr lang="en-US" sz="2800" dirty="0" smtClean="0"/>
              <a:t>insertion </a:t>
            </a:r>
            <a:r>
              <a:rPr lang="en-US" sz="2800" dirty="0"/>
              <a:t>of an element </a:t>
            </a:r>
            <a:r>
              <a:rPr lang="en-US" sz="2800" dirty="0" smtClean="0"/>
              <a:t>in the </a:t>
            </a:r>
            <a:r>
              <a:rPr lang="en-US" sz="2800" dirty="0"/>
              <a:t>stack is called </a:t>
            </a:r>
            <a:r>
              <a:rPr lang="en-US" sz="2800" b="1" u="sng" dirty="0">
                <a:solidFill>
                  <a:srgbClr val="00B0F0"/>
                </a:solidFill>
              </a:rPr>
              <a:t>push</a:t>
            </a:r>
            <a:r>
              <a:rPr lang="en-US" sz="2800" dirty="0"/>
              <a:t> </a:t>
            </a:r>
            <a:endParaRPr lang="en-US" sz="2800" dirty="0" smtClean="0"/>
          </a:p>
          <a:p>
            <a:pPr algn="just"/>
            <a:r>
              <a:rPr lang="en-US" sz="2800" dirty="0" smtClean="0"/>
              <a:t>deletion </a:t>
            </a:r>
            <a:r>
              <a:rPr lang="en-US" sz="2800" dirty="0"/>
              <a:t>of an element from the stack is called </a:t>
            </a:r>
            <a:r>
              <a:rPr lang="en-US" sz="2800" b="1" u="sng" dirty="0">
                <a:solidFill>
                  <a:srgbClr val="00B0F0"/>
                </a:solidFill>
              </a:rPr>
              <a:t>pop</a:t>
            </a:r>
            <a:r>
              <a:rPr lang="en-US" sz="2800" dirty="0"/>
              <a:t>.</a:t>
            </a:r>
          </a:p>
        </p:txBody>
      </p:sp>
    </p:spTree>
    <p:extLst>
      <p:ext uri="{BB962C8B-B14F-4D97-AF65-F5344CB8AC3E}">
        <p14:creationId xmlns:p14="http://schemas.microsoft.com/office/powerpoint/2010/main" val="1784792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304800"/>
            <a:ext cx="4585486" cy="584775"/>
          </a:xfrm>
          <a:prstGeom prst="rect">
            <a:avLst/>
          </a:prstGeom>
        </p:spPr>
        <p:txBody>
          <a:bodyPr wrap="none">
            <a:spAutoFit/>
          </a:bodyPr>
          <a:lstStyle/>
          <a:p>
            <a:r>
              <a:rPr lang="en-US" sz="3200" b="1" i="1" dirty="0">
                <a:solidFill>
                  <a:srgbClr val="FF0000"/>
                </a:solidFill>
              </a:rPr>
              <a:t>Infix to Postfix Conversion</a:t>
            </a:r>
            <a:endParaRPr lang="en-US" sz="3200" b="1" dirty="0">
              <a:solidFill>
                <a:srgbClr val="FF0000"/>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91" y="979630"/>
            <a:ext cx="8417203" cy="5497370"/>
          </a:xfrm>
          <a:prstGeom prst="rect">
            <a:avLst/>
          </a:prstGeom>
        </p:spPr>
      </p:pic>
    </p:spTree>
    <p:extLst>
      <p:ext uri="{BB962C8B-B14F-4D97-AF65-F5344CB8AC3E}">
        <p14:creationId xmlns:p14="http://schemas.microsoft.com/office/powerpoint/2010/main" val="22341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228600"/>
            <a:ext cx="5752793" cy="646331"/>
          </a:xfrm>
          <a:prstGeom prst="rect">
            <a:avLst/>
          </a:prstGeom>
        </p:spPr>
        <p:txBody>
          <a:bodyPr wrap="none">
            <a:spAutoFit/>
          </a:bodyPr>
          <a:lstStyle/>
          <a:p>
            <a:r>
              <a:rPr lang="en-US" sz="3600" b="1" dirty="0">
                <a:solidFill>
                  <a:srgbClr val="FF0000"/>
                </a:solidFill>
              </a:rPr>
              <a:t>Postfix Expression Evaluation</a:t>
            </a:r>
          </a:p>
        </p:txBody>
      </p:sp>
      <p:sp>
        <p:nvSpPr>
          <p:cNvPr id="3" name="Rectangle 2"/>
          <p:cNvSpPr/>
          <p:nvPr/>
        </p:nvSpPr>
        <p:spPr>
          <a:xfrm>
            <a:off x="76200" y="1447800"/>
            <a:ext cx="8603673" cy="3416320"/>
          </a:xfrm>
          <a:prstGeom prst="rect">
            <a:avLst/>
          </a:prstGeom>
        </p:spPr>
        <p:txBody>
          <a:bodyPr wrap="square">
            <a:spAutoFit/>
          </a:bodyPr>
          <a:lstStyle/>
          <a:p>
            <a:pPr marL="342900" indent="-342900" algn="just">
              <a:buFont typeface="Arial" pitchFamily="34" charset="0"/>
              <a:buChar char="•"/>
            </a:pPr>
            <a:r>
              <a:rPr lang="en-US" sz="2400" dirty="0"/>
              <a:t>The postfix expression may be evaluated by making a left-to-right scan, stacking </a:t>
            </a:r>
            <a:r>
              <a:rPr lang="en-US" sz="2400" dirty="0" smtClean="0"/>
              <a:t>operands, and </a:t>
            </a:r>
            <a:r>
              <a:rPr lang="en-US" sz="2400" dirty="0"/>
              <a:t>evaluating operators using the correct number from the stack as </a:t>
            </a:r>
            <a:r>
              <a:rPr lang="en-US" sz="2400" dirty="0" smtClean="0"/>
              <a:t>operands and </a:t>
            </a:r>
            <a:r>
              <a:rPr lang="en-US" sz="2400" dirty="0"/>
              <a:t>again placing the result onto the stack. </a:t>
            </a:r>
            <a:endParaRPr lang="en-US" sz="2400" dirty="0" smtClean="0"/>
          </a:p>
          <a:p>
            <a:pPr marL="342900" indent="-342900" algn="just">
              <a:buFont typeface="Arial" pitchFamily="34" charset="0"/>
              <a:buChar char="•"/>
            </a:pPr>
            <a:r>
              <a:rPr lang="en-US" sz="2400" dirty="0" smtClean="0"/>
              <a:t>This </a:t>
            </a:r>
            <a:r>
              <a:rPr lang="en-US" sz="2400" dirty="0"/>
              <a:t>evaluation process is much </a:t>
            </a:r>
            <a:r>
              <a:rPr lang="en-US" sz="2400" dirty="0" smtClean="0"/>
              <a:t>simpler than attempting a </a:t>
            </a:r>
            <a:r>
              <a:rPr lang="en-US" sz="2400" dirty="0"/>
              <a:t>direct evaluation from the infix notation. </a:t>
            </a:r>
            <a:endParaRPr lang="en-US" sz="2400" dirty="0" smtClean="0"/>
          </a:p>
          <a:p>
            <a:pPr marL="342900" indent="-342900" algn="just">
              <a:buFont typeface="Arial" pitchFamily="34" charset="0"/>
              <a:buChar char="•"/>
            </a:pPr>
            <a:r>
              <a:rPr lang="en-US" sz="2400" dirty="0" smtClean="0"/>
              <a:t>This </a:t>
            </a:r>
            <a:r>
              <a:rPr lang="en-US" sz="2400" dirty="0"/>
              <a:t>process </a:t>
            </a:r>
            <a:r>
              <a:rPr lang="en-US" sz="2400" dirty="0" smtClean="0"/>
              <a:t>continues till </a:t>
            </a:r>
            <a:r>
              <a:rPr lang="en-US" sz="2400" dirty="0"/>
              <a:t>the stack is not empty or </a:t>
            </a:r>
            <a:r>
              <a:rPr lang="en-US" sz="2400" dirty="0" smtClean="0"/>
              <a:t>on occurrence </a:t>
            </a:r>
            <a:r>
              <a:rPr lang="en-US" sz="2400" dirty="0"/>
              <a:t>of the character #, which denotes the </a:t>
            </a:r>
            <a:r>
              <a:rPr lang="en-US" sz="2400" dirty="0" smtClean="0"/>
              <a:t>end of </a:t>
            </a:r>
            <a:r>
              <a:rPr lang="en-US" sz="2400" dirty="0"/>
              <a:t>the expression.</a:t>
            </a:r>
          </a:p>
        </p:txBody>
      </p:sp>
    </p:spTree>
    <p:extLst>
      <p:ext uri="{BB962C8B-B14F-4D97-AF65-F5344CB8AC3E}">
        <p14:creationId xmlns:p14="http://schemas.microsoft.com/office/powerpoint/2010/main" val="3559433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152400"/>
            <a:ext cx="5133713" cy="584775"/>
          </a:xfrm>
          <a:prstGeom prst="rect">
            <a:avLst/>
          </a:prstGeom>
        </p:spPr>
        <p:txBody>
          <a:bodyPr wrap="none">
            <a:spAutoFit/>
          </a:bodyPr>
          <a:lstStyle/>
          <a:p>
            <a:r>
              <a:rPr lang="en-US" sz="3200" b="1" dirty="0">
                <a:solidFill>
                  <a:srgbClr val="FF0000"/>
                </a:solidFill>
              </a:rPr>
              <a:t>Postfix Expression Evaluation</a:t>
            </a:r>
          </a:p>
        </p:txBody>
      </p:sp>
      <p:sp>
        <p:nvSpPr>
          <p:cNvPr id="4" name="Rectangle 3"/>
          <p:cNvSpPr/>
          <p:nvPr/>
        </p:nvSpPr>
        <p:spPr>
          <a:xfrm>
            <a:off x="381000" y="1066800"/>
            <a:ext cx="2481257" cy="523220"/>
          </a:xfrm>
          <a:prstGeom prst="rect">
            <a:avLst/>
          </a:prstGeom>
        </p:spPr>
        <p:txBody>
          <a:bodyPr wrap="none">
            <a:spAutoFit/>
          </a:bodyPr>
          <a:lstStyle/>
          <a:p>
            <a:r>
              <a:rPr lang="en-US" sz="2800" dirty="0" smtClean="0">
                <a:solidFill>
                  <a:srgbClr val="FF0000"/>
                </a:solidFill>
              </a:rPr>
              <a:t>Infix: (</a:t>
            </a:r>
            <a:r>
              <a:rPr lang="en-US" sz="2800" i="1" dirty="0" smtClean="0">
                <a:solidFill>
                  <a:srgbClr val="FF0000"/>
                </a:solidFill>
              </a:rPr>
              <a:t>A </a:t>
            </a:r>
            <a:r>
              <a:rPr lang="en-US" sz="2800" dirty="0">
                <a:solidFill>
                  <a:srgbClr val="FF0000"/>
                </a:solidFill>
              </a:rPr>
              <a:t>+ </a:t>
            </a:r>
            <a:r>
              <a:rPr lang="en-US" sz="2800" i="1" dirty="0">
                <a:solidFill>
                  <a:srgbClr val="FF0000"/>
                </a:solidFill>
              </a:rPr>
              <a:t>B</a:t>
            </a:r>
            <a:r>
              <a:rPr lang="en-US" sz="2800" dirty="0">
                <a:solidFill>
                  <a:srgbClr val="FF0000"/>
                </a:solidFill>
              </a:rPr>
              <a:t>) × </a:t>
            </a:r>
            <a:r>
              <a:rPr lang="en-US" sz="2800" i="1" dirty="0">
                <a:solidFill>
                  <a:srgbClr val="FF0000"/>
                </a:solidFill>
              </a:rPr>
              <a:t>C</a:t>
            </a:r>
            <a:endParaRPr lang="en-US" sz="2800" dirty="0">
              <a:solidFill>
                <a:srgbClr val="FF0000"/>
              </a:solidFill>
            </a:endParaRPr>
          </a:p>
        </p:txBody>
      </p:sp>
      <p:sp>
        <p:nvSpPr>
          <p:cNvPr id="5" name="Rectangle 4"/>
          <p:cNvSpPr/>
          <p:nvPr/>
        </p:nvSpPr>
        <p:spPr>
          <a:xfrm>
            <a:off x="5486398" y="973118"/>
            <a:ext cx="3005951" cy="707886"/>
          </a:xfrm>
          <a:prstGeom prst="rect">
            <a:avLst/>
          </a:prstGeom>
        </p:spPr>
        <p:txBody>
          <a:bodyPr wrap="none">
            <a:spAutoFit/>
          </a:bodyPr>
          <a:lstStyle/>
          <a:p>
            <a:r>
              <a:rPr lang="en-US" sz="3200" dirty="0" smtClean="0">
                <a:solidFill>
                  <a:srgbClr val="0070C0"/>
                </a:solidFill>
              </a:rPr>
              <a:t>Postfix : </a:t>
            </a:r>
            <a:r>
              <a:rPr lang="en-US" sz="3200" i="1" dirty="0" smtClean="0">
                <a:solidFill>
                  <a:srgbClr val="0070C0"/>
                </a:solidFill>
              </a:rPr>
              <a:t>AB </a:t>
            </a:r>
            <a:r>
              <a:rPr lang="en-US" sz="3200" dirty="0" smtClean="0">
                <a:solidFill>
                  <a:srgbClr val="0070C0"/>
                </a:solidFill>
              </a:rPr>
              <a:t>+ </a:t>
            </a:r>
            <a:r>
              <a:rPr lang="en-US" sz="3200" i="1" dirty="0" smtClean="0">
                <a:solidFill>
                  <a:srgbClr val="0070C0"/>
                </a:solidFill>
              </a:rPr>
              <a:t>C </a:t>
            </a:r>
            <a:r>
              <a:rPr lang="en-US" sz="4000" i="1" dirty="0" smtClean="0">
                <a:solidFill>
                  <a:srgbClr val="0070C0"/>
                </a:solidFill>
              </a:rPr>
              <a:t>×</a:t>
            </a:r>
            <a:endParaRPr lang="en-US" sz="3200" dirty="0">
              <a:solidFill>
                <a:srgbClr val="0070C0"/>
              </a:solidFill>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98" y="1590020"/>
            <a:ext cx="7962315" cy="4873175"/>
          </a:xfrm>
          <a:prstGeom prst="rect">
            <a:avLst/>
          </a:prstGeom>
        </p:spPr>
      </p:pic>
    </p:spTree>
    <p:extLst>
      <p:ext uri="{BB962C8B-B14F-4D97-AF65-F5344CB8AC3E}">
        <p14:creationId xmlns:p14="http://schemas.microsoft.com/office/powerpoint/2010/main" val="775127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228600"/>
            <a:ext cx="1887824" cy="584775"/>
          </a:xfrm>
          <a:prstGeom prst="rect">
            <a:avLst/>
          </a:prstGeom>
        </p:spPr>
        <p:txBody>
          <a:bodyPr wrap="none">
            <a:spAutoFit/>
          </a:bodyPr>
          <a:lstStyle/>
          <a:p>
            <a:r>
              <a:rPr lang="en-US" sz="3200" b="1" dirty="0">
                <a:solidFill>
                  <a:srgbClr val="FF0000"/>
                </a:solidFill>
              </a:rPr>
              <a:t>Algorithm</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09" y="813374"/>
            <a:ext cx="8582891" cy="5663626"/>
          </a:xfrm>
          <a:prstGeom prst="rect">
            <a:avLst/>
          </a:prstGeom>
        </p:spPr>
      </p:pic>
    </p:spTree>
    <p:extLst>
      <p:ext uri="{BB962C8B-B14F-4D97-AF65-F5344CB8AC3E}">
        <p14:creationId xmlns:p14="http://schemas.microsoft.com/office/powerpoint/2010/main" val="3293745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381000"/>
            <a:ext cx="5486400" cy="461665"/>
          </a:xfrm>
          <a:prstGeom prst="rect">
            <a:avLst/>
          </a:prstGeom>
          <a:noFill/>
        </p:spPr>
        <p:txBody>
          <a:bodyPr wrap="square" rtlCol="0">
            <a:spAutoFit/>
          </a:bodyPr>
          <a:lstStyle/>
          <a:p>
            <a:r>
              <a:rPr lang="en-US" sz="2400" b="1" dirty="0">
                <a:solidFill>
                  <a:srgbClr val="FF0000"/>
                </a:solidFill>
              </a:rPr>
              <a:t>Implement a stack using singly linked </a:t>
            </a:r>
            <a:r>
              <a:rPr lang="en-US" sz="2400" b="1" dirty="0" smtClean="0">
                <a:solidFill>
                  <a:srgbClr val="FF0000"/>
                </a:solidFill>
              </a:rPr>
              <a:t>list</a:t>
            </a:r>
            <a:endParaRPr lang="en-US" sz="2400" b="1" dirty="0">
              <a:solidFill>
                <a:srgbClr val="FF0000"/>
              </a:solidFill>
            </a:endParaRPr>
          </a:p>
        </p:txBody>
      </p:sp>
      <p:sp>
        <p:nvSpPr>
          <p:cNvPr id="3" name="Rectangle 2"/>
          <p:cNvSpPr/>
          <p:nvPr/>
        </p:nvSpPr>
        <p:spPr>
          <a:xfrm>
            <a:off x="533400" y="1295400"/>
            <a:ext cx="8382000" cy="923330"/>
          </a:xfrm>
          <a:prstGeom prst="rect">
            <a:avLst/>
          </a:prstGeom>
        </p:spPr>
        <p:txBody>
          <a:bodyPr wrap="square">
            <a:spAutoFit/>
          </a:bodyPr>
          <a:lstStyle/>
          <a:p>
            <a:pPr algn="just"/>
            <a:r>
              <a:rPr lang="en-US" dirty="0">
                <a:solidFill>
                  <a:srgbClr val="00B0F0"/>
                </a:solidFill>
              </a:rPr>
              <a:t>Implement </a:t>
            </a:r>
            <a:r>
              <a:rPr lang="en-US" dirty="0" smtClean="0">
                <a:solidFill>
                  <a:srgbClr val="00B0F0"/>
                </a:solidFill>
              </a:rPr>
              <a:t>a stack using </a:t>
            </a:r>
            <a:r>
              <a:rPr lang="en-US" dirty="0">
                <a:solidFill>
                  <a:srgbClr val="00B0F0"/>
                </a:solidFill>
              </a:rPr>
              <a:t>single linked list concept. all the single linked list operations perform based on Stack operations LIFO(last in first out) and with the help of that knowledge we are going to implement a stack using single linked list.</a:t>
            </a:r>
          </a:p>
        </p:txBody>
      </p:sp>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om\Pictures\1-3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90" y="2667000"/>
            <a:ext cx="6230220" cy="305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922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m\Pictures\2-2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71048"/>
            <a:ext cx="6373115" cy="305795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om\Pictures\3-1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6" y="3415145"/>
            <a:ext cx="6001641" cy="287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06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799"/>
            <a:ext cx="8077200" cy="5570756"/>
          </a:xfrm>
          <a:prstGeom prst="rect">
            <a:avLst/>
          </a:prstGeom>
        </p:spPr>
        <p:txBody>
          <a:bodyPr wrap="square">
            <a:spAutoFit/>
          </a:bodyPr>
          <a:lstStyle/>
          <a:p>
            <a:pPr marL="342900" indent="-342900" algn="just" fontAlgn="base">
              <a:buFont typeface="Arial" pitchFamily="34" charset="0"/>
              <a:buChar char="•"/>
            </a:pPr>
            <a:r>
              <a:rPr lang="en-US" sz="2000" dirty="0"/>
              <a:t>A stack can be easily implemented through the linked list. In stack Implementation, a stack contains a top pointer. which is “head” of the stack where pushing and popping items happens at the head of the list</a:t>
            </a:r>
            <a:r>
              <a:rPr lang="en-US" sz="2000" dirty="0" smtClean="0"/>
              <a:t>.</a:t>
            </a:r>
          </a:p>
          <a:p>
            <a:pPr marL="342900" indent="-342900" algn="just" fontAlgn="base">
              <a:buFont typeface="Arial" pitchFamily="34" charset="0"/>
              <a:buChar char="•"/>
            </a:pPr>
            <a:r>
              <a:rPr lang="en-US" sz="2000" dirty="0" smtClean="0"/>
              <a:t>First </a:t>
            </a:r>
            <a:r>
              <a:rPr lang="en-US" sz="2000" dirty="0"/>
              <a:t>node have null in link field and second node link have first node address in link field and so on and last node address in “top” </a:t>
            </a:r>
            <a:r>
              <a:rPr lang="en-US" sz="2000" dirty="0" smtClean="0"/>
              <a:t>pointer.</a:t>
            </a:r>
            <a:endParaRPr lang="en-US" sz="2000" dirty="0"/>
          </a:p>
          <a:p>
            <a:pPr marL="342900" indent="-342900" algn="just" fontAlgn="base">
              <a:buFont typeface="Arial" pitchFamily="34" charset="0"/>
              <a:buChar char="•"/>
            </a:pPr>
            <a:r>
              <a:rPr lang="en-US" sz="2000" dirty="0" smtClean="0"/>
              <a:t>The </a:t>
            </a:r>
            <a:r>
              <a:rPr lang="en-US" sz="2000" dirty="0"/>
              <a:t>main advantage of using linked list over an arrays is that it is possible to implements a stack that can shrink or grow as much as needed. </a:t>
            </a:r>
            <a:endParaRPr lang="en-US" sz="2000" dirty="0" smtClean="0"/>
          </a:p>
          <a:p>
            <a:pPr marL="342900" indent="-342900" algn="just" fontAlgn="base">
              <a:buFont typeface="Arial" pitchFamily="34" charset="0"/>
              <a:buChar char="•"/>
            </a:pPr>
            <a:r>
              <a:rPr lang="en-US" sz="2000" dirty="0" smtClean="0"/>
              <a:t>In </a:t>
            </a:r>
            <a:r>
              <a:rPr lang="en-US" sz="2000" dirty="0"/>
              <a:t>using array will put a restriction to the maximum capacity of the array which can lead to stack overflow. Here each new node will be dynamically allocate. so overflow is not possible.</a:t>
            </a:r>
            <a:br>
              <a:rPr lang="en-US" sz="2000" dirty="0"/>
            </a:br>
            <a:r>
              <a:rPr lang="en-US" sz="2000" b="1" dirty="0"/>
              <a:t>Stack Operations:</a:t>
            </a:r>
            <a:r>
              <a:rPr lang="en-US" sz="2000" dirty="0"/>
              <a:t> </a:t>
            </a:r>
          </a:p>
          <a:p>
            <a:pPr marL="342900" indent="-342900" algn="just" fontAlgn="base">
              <a:buFont typeface="Arial" pitchFamily="34" charset="0"/>
              <a:buChar char="•"/>
            </a:pPr>
            <a:r>
              <a:rPr lang="en-US" sz="2400" b="1" dirty="0" smtClean="0"/>
              <a:t>push()-</a:t>
            </a:r>
            <a:r>
              <a:rPr lang="en-US" sz="2000" b="1" dirty="0" smtClean="0">
                <a:solidFill>
                  <a:srgbClr val="00B0F0"/>
                </a:solidFill>
              </a:rPr>
              <a:t> </a:t>
            </a:r>
            <a:r>
              <a:rPr lang="en-US" sz="2000" dirty="0" smtClean="0"/>
              <a:t>Insert </a:t>
            </a:r>
            <a:r>
              <a:rPr lang="en-US" sz="2000" dirty="0"/>
              <a:t>the element into linked list nothing but which is the top node of </a:t>
            </a:r>
            <a:r>
              <a:rPr lang="en-US" sz="2000" dirty="0" smtClean="0"/>
              <a:t>Stack.</a:t>
            </a:r>
          </a:p>
          <a:p>
            <a:pPr marL="342900" indent="-342900" algn="just" fontAlgn="base">
              <a:buFont typeface="Arial" pitchFamily="34" charset="0"/>
              <a:buChar char="•"/>
            </a:pPr>
            <a:r>
              <a:rPr lang="en-US" sz="2400" b="1" dirty="0" smtClean="0"/>
              <a:t>Pop()-</a:t>
            </a:r>
            <a:r>
              <a:rPr lang="en-US" sz="2000" dirty="0" smtClean="0"/>
              <a:t> Return </a:t>
            </a:r>
            <a:r>
              <a:rPr lang="en-US" sz="2000" dirty="0"/>
              <a:t>top element from the Stack and move the top pointer to the second node of linked list or Stack.</a:t>
            </a:r>
          </a:p>
          <a:p>
            <a:pPr marL="342900" indent="-342900" algn="just" fontAlgn="base">
              <a:buFont typeface="Arial" pitchFamily="34" charset="0"/>
              <a:buChar char="•"/>
            </a:pPr>
            <a:r>
              <a:rPr lang="en-US" sz="2400" b="1" dirty="0"/>
              <a:t>Peek()</a:t>
            </a:r>
            <a:r>
              <a:rPr lang="en-US" sz="2000" dirty="0"/>
              <a:t>-</a:t>
            </a:r>
            <a:r>
              <a:rPr lang="en-US" sz="2000" dirty="0" smtClean="0"/>
              <a:t>Return </a:t>
            </a:r>
            <a:r>
              <a:rPr lang="en-US" sz="2000" dirty="0"/>
              <a:t>the top element.</a:t>
            </a:r>
          </a:p>
          <a:p>
            <a:pPr marL="342900" indent="-342900" algn="just" fontAlgn="base">
              <a:buFont typeface="Arial" pitchFamily="34" charset="0"/>
              <a:buChar char="•"/>
            </a:pPr>
            <a:r>
              <a:rPr lang="en-US" sz="2400" b="1" dirty="0"/>
              <a:t>display()</a:t>
            </a:r>
            <a:r>
              <a:rPr lang="en-US" sz="2000" b="1" dirty="0"/>
              <a:t>:</a:t>
            </a:r>
            <a:r>
              <a:rPr lang="en-US" sz="2000" dirty="0"/>
              <a:t> Print all element of Stack.</a:t>
            </a:r>
          </a:p>
        </p:txBody>
      </p:sp>
    </p:spTree>
    <p:extLst>
      <p:ext uri="{BB962C8B-B14F-4D97-AF65-F5344CB8AC3E}">
        <p14:creationId xmlns:p14="http://schemas.microsoft.com/office/powerpoint/2010/main" val="2942179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8686800" cy="3416320"/>
          </a:xfrm>
          <a:prstGeom prst="rect">
            <a:avLst/>
          </a:prstGeom>
        </p:spPr>
        <p:txBody>
          <a:bodyPr wrap="square">
            <a:spAutoFit/>
          </a:bodyPr>
          <a:lstStyle/>
          <a:p>
            <a:r>
              <a:rPr lang="en-US" sz="3600" b="1" dirty="0"/>
              <a:t>The </a:t>
            </a:r>
            <a:r>
              <a:rPr lang="en-US" sz="3600" b="1" dirty="0" smtClean="0"/>
              <a:t>infix </a:t>
            </a:r>
            <a:r>
              <a:rPr lang="en-US" sz="3600" b="1" dirty="0"/>
              <a:t>priorities of +, \, ^, / could </a:t>
            </a:r>
            <a:r>
              <a:rPr lang="en-US" sz="3600" b="1" dirty="0" smtClean="0"/>
              <a:t>be</a:t>
            </a:r>
          </a:p>
          <a:p>
            <a:endParaRPr lang="en-US" sz="3600" dirty="0"/>
          </a:p>
          <a:p>
            <a:pPr lvl="1"/>
            <a:r>
              <a:rPr lang="pt-BR" sz="3600" dirty="0"/>
              <a:t> </a:t>
            </a:r>
            <a:r>
              <a:rPr lang="pt-BR" sz="3600" dirty="0" smtClean="0"/>
              <a:t>    (a) 5</a:t>
            </a:r>
            <a:r>
              <a:rPr lang="pt-BR" sz="3600" dirty="0"/>
              <a:t>, 1, 2, </a:t>
            </a:r>
            <a:r>
              <a:rPr lang="pt-BR" sz="3600" dirty="0" smtClean="0"/>
              <a:t>7</a:t>
            </a:r>
          </a:p>
          <a:p>
            <a:r>
              <a:rPr lang="en-US" sz="3600" dirty="0" smtClean="0"/>
              <a:t>	</a:t>
            </a:r>
            <a:r>
              <a:rPr lang="pl-PL" sz="3600" dirty="0" smtClean="0"/>
              <a:t>(</a:t>
            </a:r>
            <a:r>
              <a:rPr lang="pl-PL" sz="3600" dirty="0"/>
              <a:t>b) 7, 5, 2, 1</a:t>
            </a:r>
          </a:p>
          <a:p>
            <a:r>
              <a:rPr lang="en-US" sz="3600" dirty="0" smtClean="0"/>
              <a:t>	(</a:t>
            </a:r>
            <a:r>
              <a:rPr lang="en-US" sz="3600" dirty="0"/>
              <a:t>c) 1, 2, 5, 7</a:t>
            </a:r>
          </a:p>
          <a:p>
            <a:r>
              <a:rPr lang="en-US" sz="3600" dirty="0" smtClean="0"/>
              <a:t>	(</a:t>
            </a:r>
            <a:r>
              <a:rPr lang="en-US" sz="3600" dirty="0"/>
              <a:t>d) 5, 2, 2, 4</a:t>
            </a:r>
            <a:endParaRPr lang="en-US" sz="3600" dirty="0"/>
          </a:p>
        </p:txBody>
      </p:sp>
    </p:spTree>
    <p:extLst>
      <p:ext uri="{BB962C8B-B14F-4D97-AF65-F5344CB8AC3E}">
        <p14:creationId xmlns:p14="http://schemas.microsoft.com/office/powerpoint/2010/main" val="2018835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solidFill>
                  <a:srgbClr val="FF0000"/>
                </a:solidFill>
              </a:rPr>
              <a:t>Operations of Stack</a:t>
            </a:r>
            <a:endParaRPr lang="en-US" sz="4000" b="1" dirty="0">
              <a:solidFill>
                <a:srgbClr val="FF0000"/>
              </a:solidFill>
            </a:endParaRPr>
          </a:p>
        </p:txBody>
      </p:sp>
      <p:sp>
        <p:nvSpPr>
          <p:cNvPr id="3" name="Content Placeholder 2"/>
          <p:cNvSpPr>
            <a:spLocks noGrp="1"/>
          </p:cNvSpPr>
          <p:nvPr>
            <p:ph idx="1"/>
          </p:nvPr>
        </p:nvSpPr>
        <p:spPr>
          <a:xfrm>
            <a:off x="381000" y="1219200"/>
            <a:ext cx="8188036" cy="4525963"/>
          </a:xfrm>
        </p:spPr>
        <p:txBody>
          <a:bodyPr>
            <a:normAutofit/>
          </a:bodyPr>
          <a:lstStyle/>
          <a:p>
            <a:pPr marL="514350" indent="-514350" algn="just">
              <a:buFont typeface="+mj-lt"/>
              <a:buAutoNum type="arabicPeriod"/>
            </a:pPr>
            <a:r>
              <a:rPr lang="en-US" sz="2800" dirty="0" smtClean="0"/>
              <a:t> Push—inserts </a:t>
            </a:r>
            <a:r>
              <a:rPr lang="en-US" sz="2800" dirty="0"/>
              <a:t>an element on the top of the </a:t>
            </a:r>
            <a:r>
              <a:rPr lang="en-US" sz="2800" dirty="0" smtClean="0"/>
              <a:t>stack.</a:t>
            </a:r>
          </a:p>
          <a:p>
            <a:pPr marL="514350" indent="-514350" algn="just">
              <a:buFont typeface="+mj-lt"/>
              <a:buAutoNum type="arabicPeriod"/>
            </a:pPr>
            <a:r>
              <a:rPr lang="en-US" sz="2800" dirty="0" smtClean="0"/>
              <a:t>Pop—deletes </a:t>
            </a:r>
            <a:r>
              <a:rPr lang="en-US" sz="2800" dirty="0"/>
              <a:t>an element from the top of the </a:t>
            </a:r>
            <a:r>
              <a:rPr lang="en-US" sz="2800" dirty="0" smtClean="0"/>
              <a:t>stack</a:t>
            </a:r>
          </a:p>
          <a:p>
            <a:pPr marL="514350" indent="-514350" algn="just">
              <a:buFont typeface="+mj-lt"/>
              <a:buAutoNum type="arabicPeriod"/>
            </a:pPr>
            <a:r>
              <a:rPr lang="en-US" sz="2800" dirty="0" err="1" smtClean="0"/>
              <a:t>GetTop</a:t>
            </a:r>
            <a:r>
              <a:rPr lang="en-US" sz="2800" dirty="0" smtClean="0"/>
              <a:t>—reads </a:t>
            </a:r>
            <a:r>
              <a:rPr lang="en-US" sz="2800" dirty="0"/>
              <a:t>(only reading, not deleting) an element from the top of the </a:t>
            </a:r>
            <a:r>
              <a:rPr lang="en-US" sz="2800" dirty="0" smtClean="0"/>
              <a:t>stack.</a:t>
            </a:r>
          </a:p>
          <a:p>
            <a:pPr marL="514350" indent="-514350" algn="just">
              <a:buFont typeface="+mj-lt"/>
              <a:buAutoNum type="arabicPeriod"/>
            </a:pPr>
            <a:r>
              <a:rPr lang="en-US" sz="2800" dirty="0" smtClean="0"/>
              <a:t>Empty—checks </a:t>
            </a:r>
            <a:r>
              <a:rPr lang="en-US" sz="2800" dirty="0"/>
              <a:t>whether the stack is </a:t>
            </a:r>
            <a:r>
              <a:rPr lang="en-US" sz="2800" dirty="0" smtClean="0"/>
              <a:t>empty.</a:t>
            </a:r>
          </a:p>
          <a:p>
            <a:pPr marL="514350" indent="-514350" algn="just">
              <a:buFont typeface="+mj-lt"/>
              <a:buAutoNum type="arabicPeriod"/>
            </a:pPr>
            <a:r>
              <a:rPr lang="en-US" sz="2800" dirty="0" smtClean="0"/>
              <a:t>Full—checks </a:t>
            </a:r>
            <a:r>
              <a:rPr lang="en-US" sz="2800" dirty="0"/>
              <a:t>whether the stack is </a:t>
            </a:r>
            <a:r>
              <a:rPr lang="en-US" sz="2800" dirty="0" smtClean="0"/>
              <a:t>full</a:t>
            </a:r>
          </a:p>
          <a:p>
            <a:pPr marL="514350" indent="-514350" algn="just">
              <a:buFont typeface="+mj-lt"/>
              <a:buAutoNum type="arabicPeriod"/>
            </a:pPr>
            <a:r>
              <a:rPr lang="en-US" sz="2800" dirty="0" err="1"/>
              <a:t>Stack_initialization</a:t>
            </a:r>
            <a:r>
              <a:rPr lang="en-US" sz="2800" dirty="0"/>
              <a:t>—sets up the stack in an empty condition</a:t>
            </a:r>
            <a:r>
              <a:rPr lang="en-US" sz="2800" dirty="0" smtClean="0"/>
              <a:t>.</a:t>
            </a:r>
            <a:endParaRPr lang="en-US" sz="2800" dirty="0"/>
          </a:p>
        </p:txBody>
      </p:sp>
    </p:spTree>
    <p:extLst>
      <p:ext uri="{BB962C8B-B14F-4D97-AF65-F5344CB8AC3E}">
        <p14:creationId xmlns:p14="http://schemas.microsoft.com/office/powerpoint/2010/main" val="1923106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5"/>
            <a:ext cx="8229600" cy="1143000"/>
          </a:xfrm>
        </p:spPr>
        <p:txBody>
          <a:bodyPr>
            <a:normAutofit/>
          </a:bodyPr>
          <a:lstStyle/>
          <a:p>
            <a:r>
              <a:rPr lang="en-US" b="1" i="1" dirty="0" smtClean="0">
                <a:solidFill>
                  <a:srgbClr val="FF0000"/>
                </a:solidFill>
              </a:rPr>
              <a:t>Push</a:t>
            </a:r>
            <a:endParaRPr lang="en-US" b="1" dirty="0">
              <a:solidFill>
                <a:srgbClr val="FF0000"/>
              </a:solidFill>
            </a:endParaRPr>
          </a:p>
        </p:txBody>
      </p:sp>
      <p:sp>
        <p:nvSpPr>
          <p:cNvPr id="3" name="Content Placeholder 2"/>
          <p:cNvSpPr>
            <a:spLocks noGrp="1"/>
          </p:cNvSpPr>
          <p:nvPr>
            <p:ph idx="1"/>
          </p:nvPr>
        </p:nvSpPr>
        <p:spPr>
          <a:xfrm>
            <a:off x="304800" y="1066800"/>
            <a:ext cx="8686800" cy="2819400"/>
          </a:xfrm>
        </p:spPr>
        <p:txBody>
          <a:bodyPr>
            <a:normAutofit fontScale="92500" lnSpcReduction="20000"/>
          </a:bodyPr>
          <a:lstStyle/>
          <a:p>
            <a:pPr algn="just"/>
            <a:r>
              <a:rPr lang="en-US" sz="2800" dirty="0" smtClean="0"/>
              <a:t>The </a:t>
            </a:r>
            <a:r>
              <a:rPr lang="en-US" sz="2800" dirty="0"/>
              <a:t>push operation inserts an element on the top of the stack. </a:t>
            </a:r>
            <a:endParaRPr lang="en-US" sz="2800" dirty="0" smtClean="0"/>
          </a:p>
          <a:p>
            <a:pPr algn="just"/>
            <a:r>
              <a:rPr lang="en-US" sz="2800" dirty="0" smtClean="0"/>
              <a:t>The </a:t>
            </a:r>
            <a:r>
              <a:rPr lang="en-US" sz="2800" dirty="0"/>
              <a:t>recently added </a:t>
            </a:r>
            <a:r>
              <a:rPr lang="en-US" sz="2800" dirty="0" smtClean="0"/>
              <a:t>element is </a:t>
            </a:r>
            <a:r>
              <a:rPr lang="en-US" sz="2800" dirty="0"/>
              <a:t>always at the top of the stack. </a:t>
            </a:r>
            <a:endParaRPr lang="en-US" sz="2800" dirty="0" smtClean="0"/>
          </a:p>
          <a:p>
            <a:pPr algn="just"/>
            <a:r>
              <a:rPr lang="en-US" sz="2800" dirty="0" smtClean="0"/>
              <a:t>Before </a:t>
            </a:r>
            <a:r>
              <a:rPr lang="en-US" sz="2800" dirty="0"/>
              <a:t>every push, we must ensure whether there is </a:t>
            </a:r>
            <a:r>
              <a:rPr lang="en-US" sz="2800" dirty="0" smtClean="0"/>
              <a:t>a room </a:t>
            </a:r>
            <a:r>
              <a:rPr lang="en-US" sz="2800" dirty="0"/>
              <a:t>for a new </a:t>
            </a:r>
            <a:r>
              <a:rPr lang="en-US" sz="2800" dirty="0" smtClean="0"/>
              <a:t>element.</a:t>
            </a:r>
          </a:p>
          <a:p>
            <a:r>
              <a:rPr lang="en-US" sz="2800" dirty="0"/>
              <a:t>When there is </a:t>
            </a:r>
            <a:r>
              <a:rPr lang="en-US" sz="2800" b="1" dirty="0">
                <a:solidFill>
                  <a:srgbClr val="00B0F0"/>
                </a:solidFill>
              </a:rPr>
              <a:t>no space </a:t>
            </a:r>
            <a:r>
              <a:rPr lang="en-US" sz="2800" dirty="0"/>
              <a:t>to accommodate the new element on the stack, the stack is </a:t>
            </a:r>
            <a:r>
              <a:rPr lang="en-US" sz="2800" dirty="0" smtClean="0"/>
              <a:t>said to </a:t>
            </a:r>
            <a:r>
              <a:rPr lang="en-US" sz="2800" dirty="0"/>
              <a:t>be </a:t>
            </a:r>
            <a:r>
              <a:rPr lang="en-US" sz="2800" b="1" i="1" dirty="0">
                <a:solidFill>
                  <a:srgbClr val="00B0F0"/>
                </a:solidFill>
              </a:rPr>
              <a:t>full</a:t>
            </a:r>
            <a:endParaRPr lang="en-US" sz="2800" b="1" dirty="0">
              <a:solidFill>
                <a:srgbClr val="00B0F0"/>
              </a:solidFill>
            </a:endParaRPr>
          </a:p>
        </p:txBody>
      </p:sp>
      <p:pic>
        <p:nvPicPr>
          <p:cNvPr id="4" name="Picture 3" descr="DSCpp.pdf - Adobe Reader"/>
          <p:cNvPicPr>
            <a:picLocks noChangeAspect="1"/>
          </p:cNvPicPr>
          <p:nvPr/>
        </p:nvPicPr>
        <p:blipFill rotWithShape="1">
          <a:blip r:embed="rId2">
            <a:extLst>
              <a:ext uri="{28A0092B-C50C-407E-A947-70E740481C1C}">
                <a14:useLocalDpi xmlns:a14="http://schemas.microsoft.com/office/drawing/2010/main" val="0"/>
              </a:ext>
            </a:extLst>
          </a:blip>
          <a:srcRect l="35455" t="38457" r="22727" b="37186"/>
          <a:stretch/>
        </p:blipFill>
        <p:spPr>
          <a:xfrm>
            <a:off x="1600200" y="4163291"/>
            <a:ext cx="5867400" cy="2667000"/>
          </a:xfrm>
          <a:prstGeom prst="rect">
            <a:avLst/>
          </a:prstGeom>
        </p:spPr>
      </p:pic>
    </p:spTree>
    <p:extLst>
      <p:ext uri="{BB962C8B-B14F-4D97-AF65-F5344CB8AC3E}">
        <p14:creationId xmlns:p14="http://schemas.microsoft.com/office/powerpoint/2010/main" val="1812143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45" y="2057400"/>
            <a:ext cx="8151346" cy="3733800"/>
          </a:xfrm>
          <a:prstGeom prst="rect">
            <a:avLst/>
          </a:prstGeom>
        </p:spPr>
      </p:pic>
      <p:sp>
        <p:nvSpPr>
          <p:cNvPr id="5" name="Rectangle 4"/>
          <p:cNvSpPr/>
          <p:nvPr/>
        </p:nvSpPr>
        <p:spPr>
          <a:xfrm>
            <a:off x="1828800" y="734291"/>
            <a:ext cx="5229637" cy="646331"/>
          </a:xfrm>
          <a:prstGeom prst="rect">
            <a:avLst/>
          </a:prstGeom>
        </p:spPr>
        <p:txBody>
          <a:bodyPr wrap="none">
            <a:spAutoFit/>
          </a:bodyPr>
          <a:lstStyle/>
          <a:p>
            <a:r>
              <a:rPr lang="en-US" sz="3600" b="1" dirty="0">
                <a:solidFill>
                  <a:srgbClr val="FF0000"/>
                </a:solidFill>
              </a:rPr>
              <a:t>Stack and push operations</a:t>
            </a:r>
          </a:p>
        </p:txBody>
      </p:sp>
    </p:spTree>
    <p:extLst>
      <p:ext uri="{BB962C8B-B14F-4D97-AF65-F5344CB8AC3E}">
        <p14:creationId xmlns:p14="http://schemas.microsoft.com/office/powerpoint/2010/main" val="608847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b="1" i="1" dirty="0" smtClean="0">
                <a:solidFill>
                  <a:srgbClr val="FF0000"/>
                </a:solidFill>
              </a:rPr>
              <a:t>Pop</a:t>
            </a:r>
            <a:endParaRPr lang="en-US" b="1" dirty="0">
              <a:solidFill>
                <a:srgbClr val="FF0000"/>
              </a:solidFill>
            </a:endParaRPr>
          </a:p>
        </p:txBody>
      </p:sp>
      <p:sp>
        <p:nvSpPr>
          <p:cNvPr id="3" name="Content Placeholder 2"/>
          <p:cNvSpPr>
            <a:spLocks noGrp="1"/>
          </p:cNvSpPr>
          <p:nvPr>
            <p:ph idx="1"/>
          </p:nvPr>
        </p:nvSpPr>
        <p:spPr>
          <a:xfrm>
            <a:off x="228600" y="1143001"/>
            <a:ext cx="8686800" cy="3068782"/>
          </a:xfrm>
        </p:spPr>
        <p:txBody>
          <a:bodyPr>
            <a:normAutofit/>
          </a:bodyPr>
          <a:lstStyle/>
          <a:p>
            <a:r>
              <a:rPr lang="en-US" sz="2800" dirty="0" smtClean="0"/>
              <a:t>The </a:t>
            </a:r>
            <a:r>
              <a:rPr lang="en-US" sz="2800" dirty="0"/>
              <a:t>pop operation deletes an element from the top of the stack and returns the </a:t>
            </a:r>
            <a:r>
              <a:rPr lang="en-US" sz="2800" dirty="0" smtClean="0"/>
              <a:t>same to </a:t>
            </a:r>
            <a:r>
              <a:rPr lang="en-US" sz="2800" dirty="0"/>
              <a:t>the user. </a:t>
            </a:r>
            <a:endParaRPr lang="en-US" sz="2800" dirty="0" smtClean="0"/>
          </a:p>
          <a:p>
            <a:r>
              <a:rPr lang="en-US" sz="2800" dirty="0" smtClean="0"/>
              <a:t>It </a:t>
            </a:r>
            <a:r>
              <a:rPr lang="en-US" sz="2800" dirty="0"/>
              <a:t>modifies the stack so that the next element becomes the top </a:t>
            </a:r>
            <a:r>
              <a:rPr lang="en-US" sz="2800" dirty="0" smtClean="0"/>
              <a:t>element.</a:t>
            </a:r>
          </a:p>
          <a:p>
            <a:r>
              <a:rPr lang="en-US" sz="2800" dirty="0"/>
              <a:t>When there is no element available on the stack, the stack is said to be </a:t>
            </a:r>
            <a:r>
              <a:rPr lang="en-US" sz="2800" i="1" dirty="0"/>
              <a:t>empty.</a:t>
            </a:r>
            <a:endParaRPr lang="en-US" sz="2800" dirty="0"/>
          </a:p>
        </p:txBody>
      </p:sp>
      <p:pic>
        <p:nvPicPr>
          <p:cNvPr id="4" name="Picture 3" descr="DSCpp.pdf - Adobe Reader"/>
          <p:cNvPicPr>
            <a:picLocks noChangeAspect="1"/>
          </p:cNvPicPr>
          <p:nvPr/>
        </p:nvPicPr>
        <p:blipFill rotWithShape="1">
          <a:blip r:embed="rId2">
            <a:extLst>
              <a:ext uri="{28A0092B-C50C-407E-A947-70E740481C1C}">
                <a14:useLocalDpi xmlns:a14="http://schemas.microsoft.com/office/drawing/2010/main" val="0"/>
              </a:ext>
            </a:extLst>
          </a:blip>
          <a:srcRect l="35605" t="31044" r="22054" b="44993"/>
          <a:stretch/>
        </p:blipFill>
        <p:spPr>
          <a:xfrm>
            <a:off x="228600" y="4211782"/>
            <a:ext cx="5406672" cy="2189018"/>
          </a:xfrm>
          <a:prstGeom prst="rect">
            <a:avLst/>
          </a:prstGeom>
        </p:spPr>
      </p:pic>
      <p:pic>
        <p:nvPicPr>
          <p:cNvPr id="5" name="Picture 4" descr="DSCpp.pdf - Adobe Reader"/>
          <p:cNvPicPr>
            <a:picLocks noChangeAspect="1"/>
          </p:cNvPicPr>
          <p:nvPr/>
        </p:nvPicPr>
        <p:blipFill rotWithShape="1">
          <a:blip r:embed="rId2">
            <a:extLst>
              <a:ext uri="{28A0092B-C50C-407E-A947-70E740481C1C}">
                <a14:useLocalDpi xmlns:a14="http://schemas.microsoft.com/office/drawing/2010/main" val="0"/>
              </a:ext>
            </a:extLst>
          </a:blip>
          <a:srcRect l="43819" t="73191" r="30308" b="4994"/>
          <a:stretch/>
        </p:blipFill>
        <p:spPr>
          <a:xfrm>
            <a:off x="5635272" y="4211782"/>
            <a:ext cx="3502805" cy="2112818"/>
          </a:xfrm>
          <a:prstGeom prst="rect">
            <a:avLst/>
          </a:prstGeom>
        </p:spPr>
      </p:pic>
    </p:spTree>
    <p:extLst>
      <p:ext uri="{BB962C8B-B14F-4D97-AF65-F5344CB8AC3E}">
        <p14:creationId xmlns:p14="http://schemas.microsoft.com/office/powerpoint/2010/main" val="1352433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304800"/>
            <a:ext cx="5583388" cy="707886"/>
          </a:xfrm>
          <a:prstGeom prst="rect">
            <a:avLst/>
          </a:prstGeom>
        </p:spPr>
        <p:txBody>
          <a:bodyPr wrap="none">
            <a:spAutoFit/>
          </a:bodyPr>
          <a:lstStyle/>
          <a:p>
            <a:r>
              <a:rPr lang="en-US" sz="4000" b="1" dirty="0">
                <a:solidFill>
                  <a:srgbClr val="FF0000"/>
                </a:solidFill>
              </a:rPr>
              <a:t>Stack and pop operations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524000"/>
            <a:ext cx="8549427" cy="4114800"/>
          </a:xfrm>
          <a:prstGeom prst="rect">
            <a:avLst/>
          </a:prstGeom>
        </p:spPr>
      </p:pic>
    </p:spTree>
    <p:extLst>
      <p:ext uri="{BB962C8B-B14F-4D97-AF65-F5344CB8AC3E}">
        <p14:creationId xmlns:p14="http://schemas.microsoft.com/office/powerpoint/2010/main" val="1621508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normAutofit/>
          </a:bodyPr>
          <a:lstStyle/>
          <a:p>
            <a:r>
              <a:rPr lang="en-US" b="1" i="1" dirty="0" err="1" smtClean="0">
                <a:solidFill>
                  <a:srgbClr val="FF0000"/>
                </a:solidFill>
              </a:rPr>
              <a:t>GetTop</a:t>
            </a:r>
            <a:endParaRPr lang="en-US" b="1" dirty="0">
              <a:solidFill>
                <a:srgbClr val="FF0000"/>
              </a:solidFill>
            </a:endParaRPr>
          </a:p>
        </p:txBody>
      </p:sp>
      <p:sp>
        <p:nvSpPr>
          <p:cNvPr id="3" name="Content Placeholder 2"/>
          <p:cNvSpPr>
            <a:spLocks noGrp="1"/>
          </p:cNvSpPr>
          <p:nvPr>
            <p:ph idx="1"/>
          </p:nvPr>
        </p:nvSpPr>
        <p:spPr>
          <a:xfrm>
            <a:off x="381000" y="1219201"/>
            <a:ext cx="8686800" cy="2895600"/>
          </a:xfrm>
        </p:spPr>
        <p:txBody>
          <a:bodyPr>
            <a:normAutofit/>
          </a:bodyPr>
          <a:lstStyle/>
          <a:p>
            <a:pPr algn="just"/>
            <a:r>
              <a:rPr lang="en-US" sz="2800" dirty="0" smtClean="0"/>
              <a:t>The </a:t>
            </a:r>
            <a:r>
              <a:rPr lang="en-US" sz="2800" dirty="0" err="1"/>
              <a:t>getTop</a:t>
            </a:r>
            <a:r>
              <a:rPr lang="en-US" sz="2800" dirty="0"/>
              <a:t> operation gives information about the topmost element and </a:t>
            </a:r>
            <a:r>
              <a:rPr lang="en-US" sz="2800" dirty="0" smtClean="0"/>
              <a:t>returns the element on </a:t>
            </a:r>
            <a:r>
              <a:rPr lang="en-US" sz="2800" dirty="0"/>
              <a:t>the top of the stack</a:t>
            </a:r>
            <a:r>
              <a:rPr lang="en-US" sz="2800" dirty="0" smtClean="0"/>
              <a:t>.</a:t>
            </a:r>
          </a:p>
          <a:p>
            <a:pPr algn="just"/>
            <a:r>
              <a:rPr lang="en-US" sz="2800" dirty="0" smtClean="0"/>
              <a:t>In </a:t>
            </a:r>
            <a:r>
              <a:rPr lang="en-US" sz="2800" dirty="0"/>
              <a:t>this operation, only a copy of the element, </a:t>
            </a:r>
            <a:r>
              <a:rPr lang="en-US" sz="2800" dirty="0" smtClean="0"/>
              <a:t>which is </a:t>
            </a:r>
            <a:r>
              <a:rPr lang="en-US" sz="2800" dirty="0"/>
              <a:t>at the top of the stack, is returned</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091" t="53788" r="21449" b="25094"/>
          <a:stretch/>
        </p:blipFill>
        <p:spPr bwMode="auto">
          <a:xfrm>
            <a:off x="1097972" y="3505200"/>
            <a:ext cx="736022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897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STACK </a:t>
            </a:r>
            <a:r>
              <a:rPr lang="en-US" b="1" dirty="0">
                <a:solidFill>
                  <a:srgbClr val="FF0000"/>
                </a:solidFill>
              </a:rPr>
              <a:t>ABSTRACT DATA TYPE</a:t>
            </a:r>
          </a:p>
        </p:txBody>
      </p:sp>
      <p:sp>
        <p:nvSpPr>
          <p:cNvPr id="3" name="Content Placeholder 2"/>
          <p:cNvSpPr>
            <a:spLocks noGrp="1"/>
          </p:cNvSpPr>
          <p:nvPr>
            <p:ph idx="1"/>
          </p:nvPr>
        </p:nvSpPr>
        <p:spPr>
          <a:xfrm>
            <a:off x="228600" y="1600200"/>
            <a:ext cx="8686800" cy="4525963"/>
          </a:xfrm>
        </p:spPr>
        <p:txBody>
          <a:bodyPr>
            <a:normAutofit fontScale="92500" lnSpcReduction="20000"/>
          </a:bodyPr>
          <a:lstStyle/>
          <a:p>
            <a:pPr marL="514350" indent="-514350" algn="just">
              <a:buFont typeface="+mj-lt"/>
              <a:buAutoNum type="arabicPeriod"/>
            </a:pPr>
            <a:r>
              <a:rPr lang="en-US" dirty="0" smtClean="0">
                <a:solidFill>
                  <a:srgbClr val="0070C0"/>
                </a:solidFill>
              </a:rPr>
              <a:t>Create(S</a:t>
            </a:r>
            <a:r>
              <a:rPr lang="en-US" dirty="0">
                <a:solidFill>
                  <a:srgbClr val="0070C0"/>
                </a:solidFill>
              </a:rPr>
              <a:t>)—</a:t>
            </a:r>
            <a:r>
              <a:rPr lang="en-US" dirty="0"/>
              <a:t>creates an empty stack</a:t>
            </a:r>
          </a:p>
          <a:p>
            <a:pPr marL="514350" indent="-514350" algn="just">
              <a:buFont typeface="+mj-lt"/>
              <a:buAutoNum type="arabicPeriod"/>
            </a:pPr>
            <a:r>
              <a:rPr lang="en-US" dirty="0" smtClean="0"/>
              <a:t>Push(i</a:t>
            </a:r>
            <a:r>
              <a:rPr lang="en-US" dirty="0"/>
              <a:t>, S)—inserts the element </a:t>
            </a:r>
            <a:r>
              <a:rPr lang="en-US" i="1" dirty="0"/>
              <a:t>i </a:t>
            </a:r>
            <a:r>
              <a:rPr lang="en-US" dirty="0"/>
              <a:t>on the stack S and returns the modified stack</a:t>
            </a:r>
          </a:p>
          <a:p>
            <a:pPr marL="514350" indent="-514350" algn="just">
              <a:buFont typeface="+mj-lt"/>
              <a:buAutoNum type="arabicPeriod"/>
            </a:pPr>
            <a:r>
              <a:rPr lang="en-US" dirty="0" smtClean="0"/>
              <a:t>Pop(S</a:t>
            </a:r>
            <a:r>
              <a:rPr lang="en-US" dirty="0"/>
              <a:t>)—removes the topmost element from the stack S and returns the modified stack</a:t>
            </a:r>
          </a:p>
          <a:p>
            <a:pPr marL="514350" indent="-514350" algn="just">
              <a:buFont typeface="+mj-lt"/>
              <a:buAutoNum type="arabicPeriod"/>
            </a:pPr>
            <a:r>
              <a:rPr lang="en-US" dirty="0" err="1" smtClean="0"/>
              <a:t>GetTop</a:t>
            </a:r>
            <a:r>
              <a:rPr lang="en-US" dirty="0" smtClean="0"/>
              <a:t>(S</a:t>
            </a:r>
            <a:r>
              <a:rPr lang="en-US" dirty="0"/>
              <a:t>)—returns the topmost element of stack S</a:t>
            </a:r>
          </a:p>
          <a:p>
            <a:pPr marL="514350" indent="-514350" algn="just">
              <a:buFont typeface="+mj-lt"/>
              <a:buAutoNum type="arabicPeriod"/>
            </a:pPr>
            <a:r>
              <a:rPr lang="en-US" dirty="0" err="1" smtClean="0"/>
              <a:t>Is_Empty</a:t>
            </a:r>
            <a:r>
              <a:rPr lang="en-US" dirty="0" smtClean="0"/>
              <a:t>(S</a:t>
            </a:r>
            <a:r>
              <a:rPr lang="en-US" dirty="0"/>
              <a:t>)—returns true if S is empty, otherwise returns </a:t>
            </a:r>
            <a:r>
              <a:rPr lang="en-US" dirty="0" smtClean="0"/>
              <a:t>false</a:t>
            </a:r>
          </a:p>
          <a:p>
            <a:pPr marL="514350" indent="-514350" algn="just">
              <a:buFont typeface="+mj-lt"/>
              <a:buAutoNum type="arabicPeriod"/>
            </a:pPr>
            <a:r>
              <a:rPr lang="en-US" dirty="0" err="1" smtClean="0"/>
              <a:t>Is_Full</a:t>
            </a:r>
            <a:r>
              <a:rPr lang="en-US" dirty="0" smtClean="0"/>
              <a:t>(S)- </a:t>
            </a:r>
            <a:r>
              <a:rPr lang="en-US" dirty="0"/>
              <a:t>returns true if S is </a:t>
            </a:r>
            <a:r>
              <a:rPr lang="en-US" dirty="0" smtClean="0"/>
              <a:t>Full, </a:t>
            </a:r>
            <a:r>
              <a:rPr lang="en-US" dirty="0"/>
              <a:t>otherwise returns false</a:t>
            </a:r>
          </a:p>
          <a:p>
            <a:pPr marL="514350" indent="-514350" algn="just">
              <a:buFont typeface="+mj-lt"/>
              <a:buAutoNum type="arabicPeriod"/>
            </a:pPr>
            <a:endParaRPr lang="en-US" dirty="0"/>
          </a:p>
        </p:txBody>
      </p:sp>
    </p:spTree>
    <p:extLst>
      <p:ext uri="{BB962C8B-B14F-4D97-AF65-F5344CB8AC3E}">
        <p14:creationId xmlns:p14="http://schemas.microsoft.com/office/powerpoint/2010/main" val="1414760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1204</Words>
  <Application>Microsoft Office PowerPoint</Application>
  <PresentationFormat>On-screen Show (4:3)</PresentationFormat>
  <Paragraphs>103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STACKS</vt:lpstr>
      <vt:lpstr>Concept of Stacks</vt:lpstr>
      <vt:lpstr>Operations of Stack</vt:lpstr>
      <vt:lpstr>Push</vt:lpstr>
      <vt:lpstr>PowerPoint Presentation</vt:lpstr>
      <vt:lpstr>Pop</vt:lpstr>
      <vt:lpstr>PowerPoint Presentation</vt:lpstr>
      <vt:lpstr>GetTop</vt:lpstr>
      <vt:lpstr>STACK ABSTRACT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om</dc:creator>
  <cp:lastModifiedBy>om</cp:lastModifiedBy>
  <cp:revision>65</cp:revision>
  <dcterms:created xsi:type="dcterms:W3CDTF">2021-09-20T10:53:16Z</dcterms:created>
  <dcterms:modified xsi:type="dcterms:W3CDTF">2021-10-04T07:45:18Z</dcterms:modified>
</cp:coreProperties>
</file>