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6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C034-4C6E-4F1D-BE37-DAAF4BA5DAD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03F72-1598-4FF9-9339-54701C3F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Space Complexity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1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05690"/>
            <a:ext cx="4114800" cy="5895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int  fib(int n)</a:t>
            </a:r>
          </a:p>
          <a:p>
            <a:pPr marL="0" indent="0">
              <a:buNone/>
            </a:pP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if(n==0 || n==1)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return n;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int a=0, b=1;</a:t>
            </a:r>
          </a:p>
          <a:p>
            <a:pPr marL="0" indent="0">
              <a:buNone/>
            </a:pPr>
            <a:r>
              <a:rPr lang="en-US" sz="2400" dirty="0" smtClean="0"/>
              <a:t>for(int i=2; i&lt;=n; i++)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{</a:t>
            </a:r>
          </a:p>
          <a:p>
            <a:pPr marL="0" indent="0">
              <a:buNone/>
            </a:pPr>
            <a:r>
              <a:rPr lang="en-US" sz="2400" dirty="0" smtClean="0"/>
              <a:t>         c=</a:t>
            </a:r>
            <a:r>
              <a:rPr lang="en-US" sz="2400" dirty="0" err="1" smtClean="0"/>
              <a:t>a+b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a=b;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b=c;</a:t>
            </a:r>
          </a:p>
          <a:p>
            <a:pPr marL="0" indent="0">
              <a:buNone/>
            </a:pPr>
            <a:r>
              <a:rPr lang="en-US" sz="2400" dirty="0" smtClean="0"/>
              <a:t>   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return c;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495800"/>
            <a:ext cx="48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Space Complexity  =  </a:t>
            </a:r>
            <a:r>
              <a:rPr lang="el-GR" sz="2800" dirty="0" smtClean="0">
                <a:solidFill>
                  <a:srgbClr val="FF0000"/>
                </a:solidFill>
              </a:rPr>
              <a:t>θ</a:t>
            </a:r>
            <a:r>
              <a:rPr lang="en-US" sz="2800" dirty="0" smtClean="0">
                <a:solidFill>
                  <a:srgbClr val="FF0000"/>
                </a:solidFill>
              </a:rPr>
              <a:t>(1)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Auxiliary Space       =  </a:t>
            </a:r>
            <a:r>
              <a:rPr lang="el-GR" sz="2800" dirty="0" smtClean="0">
                <a:solidFill>
                  <a:srgbClr val="FF0000"/>
                </a:solidFill>
              </a:rPr>
              <a:t>θ</a:t>
            </a:r>
            <a:r>
              <a:rPr lang="en-US" sz="2800" dirty="0" smtClean="0">
                <a:solidFill>
                  <a:srgbClr val="FF0000"/>
                </a:solidFill>
              </a:rPr>
              <a:t>(1)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Time Complexity    =  </a:t>
            </a:r>
            <a:r>
              <a:rPr lang="el-GR" sz="2800" dirty="0">
                <a:solidFill>
                  <a:srgbClr val="FF0000"/>
                </a:solidFill>
              </a:rPr>
              <a:t>θ</a:t>
            </a:r>
            <a:r>
              <a:rPr lang="en-US" sz="2800" dirty="0" smtClean="0">
                <a:solidFill>
                  <a:srgbClr val="FF0000"/>
                </a:solidFill>
              </a:rPr>
              <a:t>(n)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3400"/>
            <a:ext cx="34290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57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4788" y="757238"/>
            <a:ext cx="8710612" cy="579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>
              <a:tabLst>
                <a:tab pos="26511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 sz="2000" b="1">
                <a:solidFill>
                  <a:schemeClr val="bg1"/>
                </a:solidFill>
                <a:latin typeface="Arial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26511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 sz="2000" b="1">
                <a:solidFill>
                  <a:schemeClr val="bg1"/>
                </a:solidFill>
                <a:latin typeface="Arial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26511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 sz="2000" b="1">
                <a:solidFill>
                  <a:schemeClr val="bg1"/>
                </a:solidFill>
                <a:latin typeface="Arial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26511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 sz="2000" b="1">
                <a:solidFill>
                  <a:schemeClr val="bg1"/>
                </a:solidFill>
                <a:latin typeface="Arial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26511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 sz="2000" b="1">
                <a:solidFill>
                  <a:schemeClr val="bg1"/>
                </a:solidFill>
                <a:latin typeface="Arial" pitchFamily="34" charset="0"/>
                <a:ea typeface="Noto Sans CJK SC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6511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 sz="2000" b="1">
                <a:solidFill>
                  <a:schemeClr val="bg1"/>
                </a:solidFill>
                <a:latin typeface="Arial" pitchFamily="34" charset="0"/>
                <a:ea typeface="Noto Sans CJK SC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6511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 sz="2000" b="1">
                <a:solidFill>
                  <a:schemeClr val="bg1"/>
                </a:solidFill>
                <a:latin typeface="Arial" pitchFamily="34" charset="0"/>
                <a:ea typeface="Noto Sans CJK SC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6511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 sz="2000" b="1">
                <a:solidFill>
                  <a:schemeClr val="bg1"/>
                </a:solidFill>
                <a:latin typeface="Arial" pitchFamily="34" charset="0"/>
                <a:ea typeface="Noto Sans CJK SC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65113" algn="l"/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 sz="2000" b="1">
                <a:solidFill>
                  <a:schemeClr val="bg1"/>
                </a:solidFill>
                <a:latin typeface="Arial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/>
            <a:r>
              <a:rPr lang="en-US" sz="3200" u="sng" dirty="0">
                <a:solidFill>
                  <a:srgbClr val="FF0000"/>
                </a:solidFill>
              </a:rPr>
              <a:t>o (</a:t>
            </a:r>
            <a:r>
              <a:rPr lang="en-US" sz="3200" u="sng" dirty="0" smtClean="0">
                <a:solidFill>
                  <a:srgbClr val="FF0000"/>
                </a:solidFill>
              </a:rPr>
              <a:t>Little Oh)  </a:t>
            </a:r>
            <a:r>
              <a:rPr lang="en-US" sz="3200" u="sng" dirty="0">
                <a:solidFill>
                  <a:srgbClr val="FF0000"/>
                </a:solidFill>
              </a:rPr>
              <a:t>Notation</a:t>
            </a:r>
          </a:p>
          <a:p>
            <a:endParaRPr lang="en-US" sz="2400" b="0" dirty="0">
              <a:solidFill>
                <a:schemeClr val="tx1"/>
              </a:solidFill>
            </a:endParaRPr>
          </a:p>
          <a:p>
            <a:r>
              <a:rPr lang="en-US" sz="2800" b="0" dirty="0" smtClean="0">
                <a:solidFill>
                  <a:schemeClr val="tx1"/>
                </a:solidFill>
              </a:rPr>
              <a:t>The </a:t>
            </a:r>
            <a:r>
              <a:rPr lang="en-US" sz="2800" b="0" dirty="0">
                <a:solidFill>
                  <a:schemeClr val="tx1"/>
                </a:solidFill>
              </a:rPr>
              <a:t>function </a:t>
            </a:r>
            <a:r>
              <a:rPr lang="en-US" sz="2800" b="0" dirty="0">
                <a:solidFill>
                  <a:srgbClr val="FF0000"/>
                </a:solidFill>
              </a:rPr>
              <a:t>f(n</a:t>
            </a:r>
            <a:r>
              <a:rPr lang="en-US" sz="2800" b="0" dirty="0" smtClean="0">
                <a:solidFill>
                  <a:srgbClr val="FF0000"/>
                </a:solidFill>
              </a:rPr>
              <a:t>)=o(g(n</a:t>
            </a:r>
            <a:r>
              <a:rPr lang="en-US" sz="2800" b="0" dirty="0">
                <a:solidFill>
                  <a:srgbClr val="FF0000"/>
                </a:solidFill>
              </a:rPr>
              <a:t>))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>
                <a:solidFill>
                  <a:srgbClr val="00B0F0"/>
                </a:solidFill>
              </a:rPr>
              <a:t>[read as f of n is big oh of g of n]</a:t>
            </a:r>
            <a:r>
              <a:rPr lang="en-US" sz="2800" b="0" dirty="0">
                <a:solidFill>
                  <a:schemeClr val="tx1"/>
                </a:solidFill>
              </a:rPr>
              <a:t> if and only if there exist positive constants c and n</a:t>
            </a:r>
            <a:r>
              <a:rPr lang="en-US" sz="2800" b="0" baseline="-25000" dirty="0">
                <a:solidFill>
                  <a:schemeClr val="tx1"/>
                </a:solidFill>
              </a:rPr>
              <a:t>0   </a:t>
            </a:r>
            <a:r>
              <a:rPr lang="en-US" sz="2800" b="0" dirty="0">
                <a:solidFill>
                  <a:schemeClr val="tx1"/>
                </a:solidFill>
              </a:rPr>
              <a:t>Such that </a:t>
            </a:r>
            <a:r>
              <a:rPr lang="en-US" sz="2800" b="0" dirty="0">
                <a:solidFill>
                  <a:srgbClr val="FF0000"/>
                </a:solidFill>
              </a:rPr>
              <a:t>f(n) </a:t>
            </a:r>
            <a:r>
              <a:rPr lang="en-US" sz="2800" b="0" dirty="0" smtClean="0">
                <a:solidFill>
                  <a:srgbClr val="FF0000"/>
                </a:solidFill>
              </a:rPr>
              <a:t>&lt;c*g(n</a:t>
            </a:r>
            <a:r>
              <a:rPr lang="en-US" sz="2800" b="0" dirty="0">
                <a:solidFill>
                  <a:srgbClr val="FF0000"/>
                </a:solidFill>
              </a:rPr>
              <a:t>) </a:t>
            </a:r>
            <a:r>
              <a:rPr lang="en-US" sz="2800" b="0" dirty="0">
                <a:solidFill>
                  <a:schemeClr val="tx1"/>
                </a:solidFill>
              </a:rPr>
              <a:t>for all n, n ≥ n</a:t>
            </a:r>
            <a:r>
              <a:rPr lang="en-US" sz="2800" b="0" baseline="-25000" dirty="0">
                <a:solidFill>
                  <a:schemeClr val="tx1"/>
                </a:solidFill>
              </a:rPr>
              <a:t>0.</a:t>
            </a:r>
          </a:p>
          <a:p>
            <a:endParaRPr lang="en-US" sz="2800" b="0" baseline="-25000" dirty="0">
              <a:solidFill>
                <a:schemeClr val="tx1"/>
              </a:solidFill>
            </a:endParaRPr>
          </a:p>
          <a:p>
            <a:r>
              <a:rPr lang="en-US" sz="2800" b="0" dirty="0">
                <a:solidFill>
                  <a:schemeClr val="tx1"/>
                </a:solidFill>
              </a:rPr>
              <a:t>In other words, </a:t>
            </a:r>
            <a:r>
              <a:rPr lang="en-US" sz="2800" b="0" dirty="0">
                <a:solidFill>
                  <a:srgbClr val="FF0000"/>
                </a:solidFill>
              </a:rPr>
              <a:t>f (n</a:t>
            </a:r>
            <a:r>
              <a:rPr lang="en-US" sz="2800" b="0" dirty="0" smtClean="0">
                <a:solidFill>
                  <a:srgbClr val="FF0000"/>
                </a:solidFill>
              </a:rPr>
              <a:t>)=o(g(n</a:t>
            </a:r>
            <a:r>
              <a:rPr lang="en-US" sz="2800" b="0" dirty="0">
                <a:solidFill>
                  <a:srgbClr val="FF0000"/>
                </a:solidFill>
              </a:rPr>
              <a:t>)) </a:t>
            </a:r>
            <a:r>
              <a:rPr lang="en-US" sz="2800" b="0" dirty="0">
                <a:solidFill>
                  <a:schemeClr val="tx1"/>
                </a:solidFill>
              </a:rPr>
              <a:t>if and only if there exist positive constants c, and n</a:t>
            </a:r>
            <a:r>
              <a:rPr lang="en-US" sz="2800" b="0" baseline="-25000" dirty="0">
                <a:solidFill>
                  <a:schemeClr val="tx1"/>
                </a:solidFill>
              </a:rPr>
              <a:t>0</a:t>
            </a:r>
            <a:r>
              <a:rPr lang="en-US" sz="2800" b="0" dirty="0">
                <a:solidFill>
                  <a:schemeClr val="tx1"/>
                </a:solidFill>
              </a:rPr>
              <a:t>. , such that for all n ≥ n</a:t>
            </a:r>
            <a:r>
              <a:rPr lang="en-US" sz="2800" b="0" baseline="-25000" dirty="0">
                <a:solidFill>
                  <a:schemeClr val="tx1"/>
                </a:solidFill>
              </a:rPr>
              <a:t>0</a:t>
            </a:r>
            <a:r>
              <a:rPr lang="en-US" sz="2800" b="0" dirty="0">
                <a:solidFill>
                  <a:schemeClr val="tx1"/>
                </a:solidFill>
              </a:rPr>
              <a:t>, the inequality </a:t>
            </a:r>
            <a:r>
              <a:rPr lang="en-US" sz="2800" b="0" dirty="0">
                <a:solidFill>
                  <a:srgbClr val="FF0000"/>
                </a:solidFill>
              </a:rPr>
              <a:t>0≤</a:t>
            </a:r>
            <a:r>
              <a:rPr lang="en-US" sz="2800" b="0" dirty="0" smtClean="0">
                <a:solidFill>
                  <a:srgbClr val="FF0000"/>
                </a:solidFill>
              </a:rPr>
              <a:t>f(n)&lt;c*g(n</a:t>
            </a:r>
            <a:r>
              <a:rPr lang="en-US" sz="2800" b="0" dirty="0">
                <a:solidFill>
                  <a:srgbClr val="FF0000"/>
                </a:solidFill>
              </a:rPr>
              <a:t>) </a:t>
            </a:r>
            <a:r>
              <a:rPr lang="en-US" sz="2800" b="0" dirty="0">
                <a:solidFill>
                  <a:schemeClr val="tx1"/>
                </a:solidFill>
              </a:rPr>
              <a:t>is satisfied.</a:t>
            </a:r>
          </a:p>
          <a:p>
            <a:endParaRPr lang="en-US" sz="2800" b="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en-US" sz="2800" b="0" dirty="0">
                <a:solidFill>
                  <a:srgbClr val="000000"/>
                </a:solidFill>
                <a:cs typeface="Times New Roman" pitchFamily="18" charset="0"/>
              </a:rPr>
              <a:t>The statement f(n)= </a:t>
            </a:r>
            <a:r>
              <a:rPr lang="en-US" sz="2800" b="0" dirty="0" smtClean="0">
                <a:solidFill>
                  <a:srgbClr val="000000"/>
                </a:solidFill>
                <a:cs typeface="Times New Roman" pitchFamily="18" charset="0"/>
              </a:rPr>
              <a:t>o(g(n</a:t>
            </a:r>
            <a:r>
              <a:rPr lang="en-US" sz="2800" b="0" dirty="0">
                <a:solidFill>
                  <a:srgbClr val="000000"/>
                </a:solidFill>
                <a:cs typeface="Times New Roman" pitchFamily="18" charset="0"/>
              </a:rPr>
              <a:t>)) states only that g(n) is an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L</a:t>
            </a:r>
            <a:r>
              <a:rPr lang="en-US" sz="2800" dirty="0" smtClean="0">
                <a:solidFill>
                  <a:srgbClr val="000000"/>
                </a:solidFill>
                <a:cs typeface="Times New Roman" pitchFamily="18" charset="0"/>
              </a:rPr>
              <a:t>oose Upper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bound </a:t>
            </a:r>
            <a:r>
              <a:rPr lang="en-US" sz="2800" b="0" dirty="0">
                <a:solidFill>
                  <a:srgbClr val="000000"/>
                </a:solidFill>
                <a:cs typeface="Times New Roman" pitchFamily="18" charset="0"/>
              </a:rPr>
              <a:t>for f (n) . </a:t>
            </a:r>
            <a:endParaRPr lang="en-US" sz="2800" b="0" dirty="0"/>
          </a:p>
          <a:p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9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edia.geeksforgeeks.org/wp-content/uploads/Analysis-of-Algorithms-little-o-omeg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media.geeksforgeeks.org/wp-content/uploads/Analysis-of-Algorithms-little-o-omega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7614" r="16051" b="8332"/>
          <a:stretch/>
        </p:blipFill>
        <p:spPr bwMode="auto">
          <a:xfrm>
            <a:off x="425738" y="457200"/>
            <a:ext cx="826106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0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647295"/>
            <a:ext cx="8305800" cy="429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52352" rIns="0" bIns="76176" anchor="ctr">
            <a:spAutoFit/>
          </a:bodyPr>
          <a:lstStyle/>
          <a:p>
            <a:pPr algn="ctr"/>
            <a:r>
              <a:rPr lang="el-GR" sz="3600" dirty="0">
                <a:solidFill>
                  <a:srgbClr val="FF0000"/>
                </a:solidFill>
                <a:cs typeface="Times New Roman" pitchFamily="18" charset="0"/>
              </a:rPr>
              <a:t>ω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 (Little 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Omega)  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Notation</a:t>
            </a:r>
          </a:p>
          <a:p>
            <a:pPr algn="ctr"/>
            <a:endParaRPr lang="en-US" sz="3600" dirty="0">
              <a:solidFill>
                <a:srgbClr val="FF0000"/>
              </a:solidFill>
              <a:cs typeface="Times New Roman" pitchFamily="18" charset="0"/>
            </a:endParaRPr>
          </a:p>
          <a:p>
            <a:pPr algn="just"/>
            <a:r>
              <a:rPr lang="en-US" sz="3200" b="0" dirty="0">
                <a:solidFill>
                  <a:srgbClr val="000000"/>
                </a:solidFill>
                <a:cs typeface="Times New Roman" pitchFamily="18" charset="0"/>
              </a:rPr>
              <a:t>The function </a:t>
            </a:r>
            <a:r>
              <a:rPr lang="en-US" sz="3200" dirty="0">
                <a:solidFill>
                  <a:srgbClr val="00B0F0"/>
                </a:solidFill>
                <a:cs typeface="Times New Roman" pitchFamily="18" charset="0"/>
              </a:rPr>
              <a:t>f(n</a:t>
            </a:r>
            <a:r>
              <a:rPr lang="en-US" sz="3200" dirty="0" smtClean="0">
                <a:solidFill>
                  <a:srgbClr val="00B0F0"/>
                </a:solidFill>
                <a:cs typeface="Times New Roman" pitchFamily="18" charset="0"/>
              </a:rPr>
              <a:t>)</a:t>
            </a:r>
            <a:r>
              <a:rPr lang="en-US" sz="3200" dirty="0">
                <a:solidFill>
                  <a:srgbClr val="00B0F0"/>
                </a:solidFill>
                <a:cs typeface="Times New Roman" pitchFamily="18" charset="0"/>
              </a:rPr>
              <a:t>=</a:t>
            </a:r>
            <a:r>
              <a:rPr lang="el-GR" sz="3200" dirty="0">
                <a:solidFill>
                  <a:srgbClr val="00B0F0"/>
                </a:solidFill>
                <a:cs typeface="Times New Roman" pitchFamily="18" charset="0"/>
              </a:rPr>
              <a:t>ω</a:t>
            </a:r>
            <a:r>
              <a:rPr lang="en-US" sz="3200" dirty="0">
                <a:solidFill>
                  <a:srgbClr val="00B0F0"/>
                </a:solidFill>
                <a:cs typeface="Times New Roman" pitchFamily="18" charset="0"/>
              </a:rPr>
              <a:t>(g(n</a:t>
            </a:r>
            <a:r>
              <a:rPr lang="en-US" sz="3200" dirty="0">
                <a:solidFill>
                  <a:srgbClr val="00B0F0"/>
                </a:solidFill>
                <a:cs typeface="Times New Roman" pitchFamily="18" charset="0"/>
              </a:rPr>
              <a:t>))</a:t>
            </a:r>
            <a:r>
              <a:rPr lang="en-US" sz="3200" b="0" dirty="0">
                <a:solidFill>
                  <a:srgbClr val="000000"/>
                </a:solidFill>
                <a:cs typeface="Times New Roman" pitchFamily="18" charset="0"/>
              </a:rPr>
              <a:t> (read as “f of n is omega of g of n”) </a:t>
            </a:r>
            <a:r>
              <a:rPr lang="en-US" sz="3200" b="0" dirty="0" err="1">
                <a:solidFill>
                  <a:srgbClr val="000000"/>
                </a:solidFill>
                <a:cs typeface="Times New Roman" pitchFamily="18" charset="0"/>
              </a:rPr>
              <a:t>iff</a:t>
            </a:r>
            <a:r>
              <a:rPr lang="en-US" sz="3200" b="0" dirty="0">
                <a:solidFill>
                  <a:srgbClr val="000000"/>
                </a:solidFill>
                <a:cs typeface="Times New Roman" pitchFamily="18" charset="0"/>
              </a:rPr>
              <a:t> there exist positive   constants c and n</a:t>
            </a:r>
            <a:r>
              <a:rPr lang="en-US" sz="3200" b="0" baseline="-30000" dirty="0">
                <a:solidFill>
                  <a:srgbClr val="000000"/>
                </a:solidFill>
                <a:cs typeface="Times New Roman" pitchFamily="18" charset="0"/>
              </a:rPr>
              <a:t>0 </a:t>
            </a:r>
            <a:r>
              <a:rPr lang="en-US" sz="3200" b="0" dirty="0">
                <a:solidFill>
                  <a:srgbClr val="000000"/>
                </a:solidFill>
                <a:cs typeface="Times New Roman" pitchFamily="18" charset="0"/>
              </a:rPr>
              <a:t>such that </a:t>
            </a:r>
            <a:r>
              <a:rPr lang="en-US" sz="3200" dirty="0">
                <a:solidFill>
                  <a:srgbClr val="00B0F0"/>
                </a:solidFill>
                <a:cs typeface="Times New Roman" pitchFamily="18" charset="0"/>
              </a:rPr>
              <a:t>f(n) </a:t>
            </a:r>
            <a:r>
              <a:rPr lang="en-US" sz="3200" dirty="0" smtClean="0">
                <a:solidFill>
                  <a:srgbClr val="00B0F0"/>
                </a:solidFill>
                <a:cs typeface="Times New Roman" pitchFamily="18" charset="0"/>
              </a:rPr>
              <a:t>&gt; </a:t>
            </a:r>
            <a:r>
              <a:rPr lang="en-US" sz="3200" dirty="0">
                <a:solidFill>
                  <a:srgbClr val="00B0F0"/>
                </a:solidFill>
                <a:cs typeface="Times New Roman" pitchFamily="18" charset="0"/>
              </a:rPr>
              <a:t>c*g(n)</a:t>
            </a:r>
            <a:r>
              <a:rPr lang="en-US" sz="3200" b="0" dirty="0">
                <a:solidFill>
                  <a:srgbClr val="000000"/>
                </a:solidFill>
                <a:cs typeface="Times New Roman" pitchFamily="18" charset="0"/>
              </a:rPr>
              <a:t> for all n, n≥ n</a:t>
            </a:r>
            <a:r>
              <a:rPr lang="en-US" sz="3200" b="0" baseline="-30000" dirty="0">
                <a:solidFill>
                  <a:srgbClr val="000000"/>
                </a:solidFill>
                <a:cs typeface="Times New Roman" pitchFamily="18" charset="0"/>
              </a:rPr>
              <a:t>0.</a:t>
            </a:r>
          </a:p>
          <a:p>
            <a:pPr algn="just"/>
            <a:endParaRPr lang="en-US" sz="3200" b="0" dirty="0"/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sz="3200" dirty="0"/>
              <a:t>we use ω notation to denote a lower bound that is not asymptotically tight.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5392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Space Complexity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to growth memory (RAM) space in term of Input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2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95800" y="180798"/>
            <a:ext cx="4315691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int getsum( int n)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   int sum=0;</a:t>
            </a:r>
          </a:p>
          <a:p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 for( int i=0; i&lt;=n; i++)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       sum=sum + i;</a:t>
            </a:r>
          </a:p>
          <a:p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 return sum;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}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80798"/>
            <a:ext cx="33528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int getsum( int n)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  return n*(n-1)/2;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}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2590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Θ</a:t>
            </a:r>
            <a:r>
              <a:rPr lang="en-US" sz="2800" b="1" dirty="0" smtClean="0"/>
              <a:t>(1) or O(1)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114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/>
              <a:t>Θ</a:t>
            </a:r>
            <a:r>
              <a:rPr lang="en-US" sz="2800" b="1" dirty="0" smtClean="0"/>
              <a:t>(1) or O(1)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660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Auxiliary 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44344"/>
            <a:ext cx="8229600" cy="4525963"/>
          </a:xfrm>
        </p:spPr>
        <p:txBody>
          <a:bodyPr/>
          <a:lstStyle/>
          <a:p>
            <a:r>
              <a:rPr lang="en-US" dirty="0" smtClean="0"/>
              <a:t>Order of growth of extra space or temporary space in term of Input size.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189016"/>
            <a:ext cx="4552950" cy="3108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int getsum( int a[], int n)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   int sum=0;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 for( int i=0; i&lt;=n; i++)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       sum=sum + a[i];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 return sum;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}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4864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in term of Input size =n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Time Complexity =  </a:t>
            </a:r>
            <a:r>
              <a:rPr lang="el-GR" sz="2400" b="1" dirty="0" smtClean="0">
                <a:solidFill>
                  <a:srgbClr val="FF0000"/>
                </a:solidFill>
              </a:rPr>
              <a:t>Θ</a:t>
            </a:r>
            <a:r>
              <a:rPr lang="en-US" sz="2400" b="1" dirty="0">
                <a:solidFill>
                  <a:srgbClr val="FF0000"/>
                </a:solidFill>
              </a:rPr>
              <a:t>(1) or O(1</a:t>
            </a:r>
            <a:r>
              <a:rPr lang="en-US" sz="2400" b="1" dirty="0" smtClean="0">
                <a:solidFill>
                  <a:srgbClr val="FF0000"/>
                </a:solidFill>
              </a:rPr>
              <a:t>)          and Auxiliary space </a:t>
            </a:r>
            <a:r>
              <a:rPr lang="el-GR" sz="2400" b="1" dirty="0">
                <a:solidFill>
                  <a:srgbClr val="FF0000"/>
                </a:solidFill>
              </a:rPr>
              <a:t>Θ</a:t>
            </a:r>
            <a:r>
              <a:rPr lang="en-US" sz="2400" b="1" dirty="0">
                <a:solidFill>
                  <a:srgbClr val="FF0000"/>
                </a:solidFill>
              </a:rPr>
              <a:t>(1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6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Example: </a:t>
            </a:r>
            <a:r>
              <a:rPr lang="en-US" sz="2400" dirty="0" smtClean="0">
                <a:solidFill>
                  <a:srgbClr val="0070C0"/>
                </a:solidFill>
              </a:rPr>
              <a:t>Insertion, bubble ,selection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sort does not use any extra memory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Merge sort need extra space of size 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All the sorting algorithm need </a:t>
            </a:r>
            <a:r>
              <a:rPr lang="el-GR" sz="2400" dirty="0" smtClean="0">
                <a:solidFill>
                  <a:srgbClr val="0070C0"/>
                </a:solidFill>
              </a:rPr>
              <a:t>θ</a:t>
            </a:r>
            <a:r>
              <a:rPr lang="en-US" sz="2400" dirty="0" smtClean="0">
                <a:solidFill>
                  <a:srgbClr val="0070C0"/>
                </a:solidFill>
              </a:rPr>
              <a:t>(n) space complexity but in auxiliary space are different based types of algorithm's. </a:t>
            </a:r>
          </a:p>
          <a:p>
            <a:pPr marL="285750" indent="-285750" algn="just"/>
            <a:r>
              <a:rPr lang="en-US" sz="2400" dirty="0">
                <a:solidFill>
                  <a:srgbClr val="0070C0"/>
                </a:solidFill>
              </a:rPr>
              <a:t>Insertion, bubble ,selection  </a:t>
            </a:r>
            <a:r>
              <a:rPr lang="en-US" sz="2400" dirty="0" smtClean="0">
                <a:solidFill>
                  <a:srgbClr val="0070C0"/>
                </a:solidFill>
              </a:rPr>
              <a:t>sort take </a:t>
            </a:r>
            <a:r>
              <a:rPr lang="el-GR" sz="2400" dirty="0">
                <a:solidFill>
                  <a:srgbClr val="0070C0"/>
                </a:solidFill>
              </a:rPr>
              <a:t>θ</a:t>
            </a:r>
            <a:r>
              <a:rPr lang="en-US" sz="2400" dirty="0" smtClean="0">
                <a:solidFill>
                  <a:srgbClr val="0070C0"/>
                </a:solidFill>
              </a:rPr>
              <a:t>(1) </a:t>
            </a:r>
            <a:endParaRPr lang="en-US" sz="2400" dirty="0">
              <a:solidFill>
                <a:srgbClr val="0070C0"/>
              </a:solidFill>
            </a:endParaRPr>
          </a:p>
          <a:p>
            <a:pPr marL="285750" indent="-285750" algn="just"/>
            <a:r>
              <a:rPr lang="en-US" sz="2400" dirty="0" smtClean="0">
                <a:solidFill>
                  <a:srgbClr val="0070C0"/>
                </a:solidFill>
              </a:rPr>
              <a:t>Merge sort need </a:t>
            </a:r>
            <a:r>
              <a:rPr lang="el-GR" sz="2400" dirty="0">
                <a:solidFill>
                  <a:srgbClr val="0070C0"/>
                </a:solidFill>
              </a:rPr>
              <a:t>θ</a:t>
            </a:r>
            <a:r>
              <a:rPr lang="en-US" sz="2400" dirty="0">
                <a:solidFill>
                  <a:srgbClr val="0070C0"/>
                </a:solidFill>
              </a:rPr>
              <a:t>(n</a:t>
            </a:r>
            <a:r>
              <a:rPr lang="en-US" sz="2400" dirty="0" smtClean="0">
                <a:solidFill>
                  <a:srgbClr val="0070C0"/>
                </a:solidFill>
              </a:rPr>
              <a:t>).</a:t>
            </a:r>
          </a:p>
          <a:p>
            <a:pPr marL="285750" indent="-285750" algn="just"/>
            <a:r>
              <a:rPr lang="en-US" sz="2400" dirty="0" smtClean="0">
                <a:solidFill>
                  <a:srgbClr val="0070C0"/>
                </a:solidFill>
              </a:rPr>
              <a:t>Quick sort need </a:t>
            </a:r>
            <a:r>
              <a:rPr lang="el-GR" sz="2400" dirty="0">
                <a:solidFill>
                  <a:srgbClr val="0070C0"/>
                </a:solidFill>
              </a:rPr>
              <a:t>θ</a:t>
            </a:r>
            <a:r>
              <a:rPr lang="en-US" sz="2400" dirty="0" smtClean="0">
                <a:solidFill>
                  <a:srgbClr val="0070C0"/>
                </a:solidFill>
              </a:rPr>
              <a:t>(log n)in best case.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2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Space Complexity for Recursive Function 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int fun(int n)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if(n&lt;= 0)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 return 0;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return n + fun(n-1);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79729"/>
            <a:ext cx="2971800" cy="48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7244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Space Complexity =  </a:t>
            </a:r>
            <a:r>
              <a:rPr lang="el-GR" sz="2800" dirty="0" smtClean="0"/>
              <a:t>θ</a:t>
            </a:r>
            <a:r>
              <a:rPr lang="en-US" sz="2800" dirty="0" smtClean="0"/>
              <a:t>(n)</a:t>
            </a:r>
          </a:p>
          <a:p>
            <a:r>
              <a:rPr lang="en-US" sz="2800" dirty="0" smtClean="0"/>
              <a:t>Auxiliary Space      = </a:t>
            </a:r>
            <a:r>
              <a:rPr lang="el-GR" sz="2800" dirty="0"/>
              <a:t>θ</a:t>
            </a:r>
            <a:r>
              <a:rPr lang="en-US" sz="2800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78213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457200"/>
            <a:ext cx="49530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  fib(int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if(n==0 || n==1)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 n;</a:t>
            </a:r>
          </a:p>
          <a:p>
            <a:pPr marL="0" indent="0">
              <a:buNone/>
            </a:pPr>
            <a:r>
              <a:rPr lang="en-US" dirty="0" smtClean="0"/>
              <a:t>   return fib(n-1) + fib(n-2);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738255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Space Complexity =  </a:t>
            </a:r>
            <a:r>
              <a:rPr lang="el-GR" sz="2800" dirty="0" smtClean="0">
                <a:solidFill>
                  <a:srgbClr val="FF0000"/>
                </a:solidFill>
              </a:rPr>
              <a:t>θ</a:t>
            </a:r>
            <a:r>
              <a:rPr lang="en-US" sz="2800" dirty="0" smtClean="0">
                <a:solidFill>
                  <a:srgbClr val="FF0000"/>
                </a:solidFill>
              </a:rPr>
              <a:t>(n)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Auxiliary Space      = </a:t>
            </a:r>
            <a:r>
              <a:rPr lang="el-GR" sz="2800" dirty="0">
                <a:solidFill>
                  <a:srgbClr val="FF0000"/>
                </a:solidFill>
              </a:rPr>
              <a:t>θ</a:t>
            </a:r>
            <a:r>
              <a:rPr lang="en-US" sz="2800" dirty="0">
                <a:solidFill>
                  <a:srgbClr val="FF0000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13369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98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4953000" cy="3886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int  fib(int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int f[n+1];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f[0]=0 ;   f[1]=1;</a:t>
            </a:r>
          </a:p>
          <a:p>
            <a:pPr marL="0" indent="0">
              <a:buNone/>
            </a:pPr>
            <a:r>
              <a:rPr lang="en-US" dirty="0" smtClean="0"/>
              <a:t>  for(int i=2; i&lt;=n; 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f[i]=f[i-1]+ f[i-2];</a:t>
            </a:r>
          </a:p>
          <a:p>
            <a:pPr marL="0" indent="0">
              <a:buNone/>
            </a:pPr>
            <a:r>
              <a:rPr lang="en-US" dirty="0" smtClean="0"/>
              <a:t>  return f[n];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5720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Space Complexity =  </a:t>
            </a:r>
            <a:r>
              <a:rPr lang="el-GR" sz="2800" dirty="0" smtClean="0">
                <a:solidFill>
                  <a:srgbClr val="FF0000"/>
                </a:solidFill>
              </a:rPr>
              <a:t>θ</a:t>
            </a:r>
            <a:r>
              <a:rPr lang="en-US" sz="2800" dirty="0" smtClean="0">
                <a:solidFill>
                  <a:srgbClr val="FF0000"/>
                </a:solidFill>
              </a:rPr>
              <a:t>(n)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Auxiliary Space      = </a:t>
            </a:r>
            <a:r>
              <a:rPr lang="el-GR" sz="2800" dirty="0">
                <a:solidFill>
                  <a:srgbClr val="FF0000"/>
                </a:solidFill>
              </a:rPr>
              <a:t>θ</a:t>
            </a:r>
            <a:r>
              <a:rPr lang="en-US" sz="2800" dirty="0">
                <a:solidFill>
                  <a:srgbClr val="FF0000"/>
                </a:solidFill>
              </a:rPr>
              <a:t>(n)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3400"/>
            <a:ext cx="34290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4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603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Space Complexity</vt:lpstr>
      <vt:lpstr>Space Complexity</vt:lpstr>
      <vt:lpstr>PowerPoint Presentation</vt:lpstr>
      <vt:lpstr>Auxiliary Space</vt:lpstr>
      <vt:lpstr>PowerPoint Presentation</vt:lpstr>
      <vt:lpstr>Space Complexity for Recursive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Complexity</dc:title>
  <dc:creator>om</dc:creator>
  <cp:lastModifiedBy>om</cp:lastModifiedBy>
  <cp:revision>28</cp:revision>
  <dcterms:created xsi:type="dcterms:W3CDTF">2021-08-30T06:14:52Z</dcterms:created>
  <dcterms:modified xsi:type="dcterms:W3CDTF">2021-08-31T04:39:00Z</dcterms:modified>
</cp:coreProperties>
</file>