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19" autoAdjust="0"/>
  </p:normalViewPr>
  <p:slideViewPr>
    <p:cSldViewPr>
      <p:cViewPr>
        <p:scale>
          <a:sx n="60" d="100"/>
          <a:sy n="60" d="100"/>
        </p:scale>
        <p:origin x="-1456" y="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0AEF5-4E29-424D-8253-33F5F72D8A4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60726-2652-4E37-BC21-F7C353C09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UMS is enterprise Resource Planning-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resource planning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business process management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allows an organization to use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integrated applications to manage the business and automate many back office functions related to technology, services and human resources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60726-2652-4E37-BC21-F7C353C098E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7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ER model, relational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60726-2652-4E37-BC21-F7C353C098E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62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Truncate removes all rows from a table. The operation cannot be rolled back and no triggers will be fired. Drop will remove a table from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60726-2652-4E37-BC21-F7C353C098E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2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DCL is used to create roles, permissions </a:t>
            </a:r>
          </a:p>
          <a:p>
            <a:r>
              <a:rPr lang="en-IN" dirty="0"/>
              <a:t>Grant is used to give user access privileges to a database</a:t>
            </a:r>
          </a:p>
          <a:p>
            <a:r>
              <a:rPr lang="en-IN" dirty="0"/>
              <a:t>Revoke is used to take back permissions from the user.</a:t>
            </a:r>
          </a:p>
          <a:p>
            <a:endParaRPr lang="en-IN" dirty="0"/>
          </a:p>
          <a:p>
            <a:r>
              <a:rPr lang="en-IN" dirty="0"/>
              <a:t>Set </a:t>
            </a:r>
            <a:r>
              <a:rPr lang="en-IN" dirty="0" err="1"/>
              <a:t>transactin</a:t>
            </a:r>
            <a:r>
              <a:rPr lang="en-IN" dirty="0"/>
              <a:t> is used for placing a name on the transaction. We can specify a transaction to be read only or read write. Used to </a:t>
            </a:r>
            <a:r>
              <a:rPr lang="en-IN" dirty="0" err="1"/>
              <a:t>inititate</a:t>
            </a:r>
            <a:r>
              <a:rPr lang="en-IN" dirty="0"/>
              <a:t> database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60726-2652-4E37-BC21-F7C353C098E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2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8606" y="1889836"/>
            <a:ext cx="7466787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925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9635" y="415493"/>
            <a:ext cx="582472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70990"/>
            <a:ext cx="8074025" cy="428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5029" y="6517337"/>
            <a:ext cx="34797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3816" y="1312240"/>
            <a:ext cx="597154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9290" marR="5080" indent="-657225">
              <a:lnSpc>
                <a:spcPct val="100000"/>
              </a:lnSpc>
              <a:spcBef>
                <a:spcPts val="100"/>
              </a:spcBef>
            </a:pPr>
            <a:r>
              <a:rPr sz="9600" b="1" spc="-10" dirty="0">
                <a:solidFill>
                  <a:srgbClr val="C0504D"/>
                </a:solidFill>
                <a:latin typeface="Calibri"/>
                <a:cs typeface="Calibri"/>
              </a:rPr>
              <a:t>DBMS</a:t>
            </a:r>
            <a:r>
              <a:rPr sz="9600" b="1" spc="-7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9600" b="1" spc="-10" dirty="0">
                <a:solidFill>
                  <a:srgbClr val="C0504D"/>
                </a:solidFill>
                <a:latin typeface="Calibri"/>
                <a:cs typeface="Calibri"/>
              </a:rPr>
              <a:t>Basic  Concepts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304" y="461594"/>
            <a:ext cx="5786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Operations </a:t>
            </a:r>
            <a:r>
              <a:rPr dirty="0"/>
              <a:t>on</a:t>
            </a:r>
            <a:r>
              <a:rPr spc="-75" dirty="0"/>
              <a:t> </a:t>
            </a:r>
            <a:r>
              <a:rPr spc="-15" dirty="0"/>
              <a:t>databases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8073390" cy="39281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add </a:t>
            </a:r>
            <a:r>
              <a:rPr sz="3200" spc="-5" dirty="0">
                <a:latin typeface="Calibri"/>
                <a:cs typeface="Calibri"/>
              </a:rPr>
              <a:t>new</a:t>
            </a:r>
            <a:r>
              <a:rPr sz="3200" spc="1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endParaRPr sz="320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view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15" dirty="0">
                <a:latin typeface="Calibri"/>
                <a:cs typeface="Calibri"/>
              </a:rPr>
              <a:t>retrieve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stored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endParaRPr sz="320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modify or edit the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existing</a:t>
            </a:r>
            <a:endParaRPr sz="3200">
              <a:latin typeface="Calibri"/>
              <a:cs typeface="Calibri"/>
            </a:endParaRPr>
          </a:p>
          <a:p>
            <a:pPr marL="355600" marR="6985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7040" algn="l"/>
                <a:tab pos="447675" algn="l"/>
                <a:tab pos="1294130" algn="l"/>
                <a:tab pos="3025775" algn="l"/>
                <a:tab pos="3853815" algn="l"/>
                <a:tab pos="5367020" algn="l"/>
                <a:tab pos="6391275" algn="l"/>
              </a:tabLst>
            </a:pPr>
            <a:r>
              <a:rPr dirty="0"/>
              <a:t>	</a:t>
            </a:r>
            <a:r>
              <a:rPr sz="3200" spc="-29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	or	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	the	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 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7040" algn="l"/>
                <a:tab pos="447675" algn="l"/>
                <a:tab pos="2201545" algn="l"/>
                <a:tab pos="2898140" algn="l"/>
                <a:tab pos="4994910" algn="l"/>
                <a:tab pos="5446395" algn="l"/>
                <a:tab pos="5786755" algn="l"/>
                <a:tab pos="7152005" algn="l"/>
              </a:tabLst>
            </a:pPr>
            <a:r>
              <a:rPr dirty="0"/>
              <a:t>	</a:t>
            </a:r>
            <a:r>
              <a:rPr sz="3200" dirty="0">
                <a:latin typeface="Calibri"/>
                <a:cs typeface="Calibri"/>
              </a:rPr>
              <a:t>Ar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anging	the	in</a:t>
            </a:r>
            <a:r>
              <a:rPr sz="3200" spc="-7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a	</a:t>
            </a:r>
            <a:r>
              <a:rPr sz="3200" spc="-5" dirty="0">
                <a:latin typeface="Calibri"/>
                <a:cs typeface="Calibri"/>
              </a:rPr>
              <a:t>desi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der  </a:t>
            </a:r>
            <a:r>
              <a:rPr sz="3200" spc="-15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204" y="720597"/>
            <a:ext cx="5868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Components </a:t>
            </a:r>
            <a:r>
              <a:rPr dirty="0"/>
              <a:t>of</a:t>
            </a:r>
            <a:r>
              <a:rPr spc="-95" dirty="0"/>
              <a:t> </a:t>
            </a:r>
            <a:r>
              <a:rPr spc="-1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863674"/>
            <a:ext cx="7480934" cy="33026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Five </a:t>
            </a:r>
            <a:r>
              <a:rPr sz="3200" dirty="0">
                <a:latin typeface="Calibri"/>
                <a:cs typeface="Calibri"/>
              </a:rPr>
              <a:t>major </a:t>
            </a:r>
            <a:r>
              <a:rPr sz="3200" spc="-10" dirty="0">
                <a:latin typeface="Calibri"/>
                <a:cs typeface="Calibri"/>
              </a:rPr>
              <a:t>components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spc="-30" dirty="0">
                <a:latin typeface="Calibri"/>
                <a:cs typeface="Calibri"/>
              </a:rPr>
              <a:t>system  </a:t>
            </a:r>
            <a:r>
              <a:rPr sz="3200" spc="-15" dirty="0">
                <a:latin typeface="Calibri"/>
                <a:cs typeface="Calibri"/>
              </a:rPr>
              <a:t>environment: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77923B"/>
                </a:solidFill>
                <a:latin typeface="Calibri"/>
                <a:cs typeface="Calibri"/>
              </a:rPr>
              <a:t>Hardware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rgbClr val="77923B"/>
                </a:solidFill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77923B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rgbClr val="77923B"/>
                </a:solidFill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rgbClr val="77923B"/>
                </a:solidFill>
                <a:latin typeface="Calibri"/>
                <a:cs typeface="Calibri"/>
              </a:rPr>
              <a:t>Procedures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0" y="2438400"/>
            <a:ext cx="49530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2438400"/>
            <a:ext cx="0" cy="4191000"/>
          </a:xfrm>
          <a:custGeom>
            <a:avLst/>
            <a:gdLst/>
            <a:ahLst/>
            <a:cxnLst/>
            <a:rect l="l" t="t" r="r" b="b"/>
            <a:pathLst>
              <a:path h="4191000">
                <a:moveTo>
                  <a:pt x="0" y="0"/>
                </a:moveTo>
                <a:lnTo>
                  <a:pt x="0" y="41910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43840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30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63000" y="2438400"/>
            <a:ext cx="0" cy="4191000"/>
          </a:xfrm>
          <a:custGeom>
            <a:avLst/>
            <a:gdLst/>
            <a:ahLst/>
            <a:cxnLst/>
            <a:rect l="l" t="t" r="r" b="b"/>
            <a:pathLst>
              <a:path h="4191000">
                <a:moveTo>
                  <a:pt x="0" y="0"/>
                </a:moveTo>
                <a:lnTo>
                  <a:pt x="0" y="41910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0" y="662940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30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642" y="461594"/>
            <a:ext cx="76492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Components </a:t>
            </a:r>
            <a:r>
              <a:rPr dirty="0"/>
              <a:t>of </a:t>
            </a:r>
            <a:r>
              <a:rPr spc="-15" dirty="0"/>
              <a:t>Database</a:t>
            </a:r>
            <a:r>
              <a:rPr spc="-45" dirty="0"/>
              <a:t> </a:t>
            </a:r>
            <a:r>
              <a:rPr spc="-35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8074659" cy="42214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20" dirty="0">
                <a:latin typeface="Calibri"/>
                <a:cs typeface="Calibri"/>
              </a:rPr>
              <a:t>Hardware: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 actual </a:t>
            </a:r>
            <a:r>
              <a:rPr sz="3200" spc="-10" dirty="0">
                <a:latin typeface="Calibri"/>
                <a:cs typeface="Calibri"/>
              </a:rPr>
              <a:t>computer </a:t>
            </a:r>
            <a:r>
              <a:rPr sz="3200" spc="-35" dirty="0">
                <a:latin typeface="Calibri"/>
                <a:cs typeface="Calibri"/>
              </a:rPr>
              <a:t>system 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keeping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accessing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database.  DBMS </a:t>
            </a:r>
            <a:r>
              <a:rPr sz="3200" spc="-15" dirty="0">
                <a:latin typeface="Calibri"/>
                <a:cs typeface="Calibri"/>
              </a:rPr>
              <a:t>hardware consists </a:t>
            </a:r>
            <a:r>
              <a:rPr sz="3200" spc="5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secondary </a:t>
            </a:r>
            <a:r>
              <a:rPr sz="3200" spc="-25" dirty="0">
                <a:latin typeface="Calibri"/>
                <a:cs typeface="Calibri"/>
              </a:rPr>
              <a:t>storage  </a:t>
            </a:r>
            <a:r>
              <a:rPr sz="3200" spc="-5" dirty="0">
                <a:latin typeface="Calibri"/>
                <a:cs typeface="Calibri"/>
              </a:rPr>
              <a:t>devices </a:t>
            </a:r>
            <a:r>
              <a:rPr sz="3200" spc="-30" dirty="0">
                <a:latin typeface="Calibri"/>
                <a:cs typeface="Calibri"/>
              </a:rPr>
              <a:t>like </a:t>
            </a:r>
            <a:r>
              <a:rPr sz="3200" spc="-15" dirty="0">
                <a:latin typeface="Calibri"/>
                <a:cs typeface="Calibri"/>
              </a:rPr>
              <a:t>hard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disks.</a:t>
            </a:r>
            <a:endParaRPr sz="3200">
              <a:latin typeface="Calibri"/>
              <a:cs typeface="Calibri"/>
            </a:endParaRPr>
          </a:p>
          <a:p>
            <a:pPr marL="355600" marR="5715" indent="-343535" algn="just">
              <a:lnSpc>
                <a:spcPts val="3460"/>
              </a:lnSpc>
              <a:spcBef>
                <a:spcPts val="819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10" dirty="0">
                <a:latin typeface="Calibri"/>
                <a:cs typeface="Calibri"/>
              </a:rPr>
              <a:t>Software: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 actual DBMS.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20" dirty="0">
                <a:latin typeface="Calibri"/>
                <a:cs typeface="Calibri"/>
              </a:rPr>
              <a:t>physical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spc="-5" dirty="0">
                <a:latin typeface="Calibri"/>
                <a:cs typeface="Calibri"/>
              </a:rPr>
              <a:t>itself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20" dirty="0">
                <a:latin typeface="Calibri"/>
                <a:cs typeface="Calibri"/>
              </a:rPr>
              <a:t>users </a:t>
            </a:r>
            <a:r>
              <a:rPr sz="3200" spc="10" dirty="0">
                <a:latin typeface="Calibri"/>
                <a:cs typeface="Calibri"/>
              </a:rPr>
              <a:t>of 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layer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software, </a:t>
            </a:r>
            <a:r>
              <a:rPr sz="3200" spc="-5" dirty="0">
                <a:latin typeface="Calibri"/>
                <a:cs typeface="Calibri"/>
              </a:rPr>
              <a:t>called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DBMS.</a:t>
            </a:r>
            <a:endParaRPr sz="3200">
              <a:latin typeface="Calibri"/>
              <a:cs typeface="Calibri"/>
            </a:endParaRPr>
          </a:p>
          <a:p>
            <a:pPr marL="355600" marR="6985" indent="-343535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15" dirty="0">
                <a:latin typeface="Calibri"/>
                <a:cs typeface="Calibri"/>
              </a:rPr>
              <a:t>Data: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acts as the </a:t>
            </a:r>
            <a:r>
              <a:rPr sz="3200" spc="-10" dirty="0">
                <a:latin typeface="Calibri"/>
                <a:cs typeface="Calibri"/>
              </a:rPr>
              <a:t>bridge between </a:t>
            </a:r>
            <a:r>
              <a:rPr sz="3200" dirty="0">
                <a:latin typeface="Calibri"/>
                <a:cs typeface="Calibri"/>
              </a:rPr>
              <a:t>the  machine </a:t>
            </a:r>
            <a:r>
              <a:rPr sz="3200" spc="-10" dirty="0">
                <a:latin typeface="Calibri"/>
                <a:cs typeface="Calibri"/>
              </a:rPr>
              <a:t>components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user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642" y="461594"/>
            <a:ext cx="76492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Components </a:t>
            </a:r>
            <a:r>
              <a:rPr dirty="0"/>
              <a:t>of </a:t>
            </a:r>
            <a:r>
              <a:rPr spc="-15" dirty="0"/>
              <a:t>Database</a:t>
            </a:r>
            <a:r>
              <a:rPr spc="-45" dirty="0"/>
              <a:t> </a:t>
            </a:r>
            <a:r>
              <a:rPr spc="-35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8072120" cy="37252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10" dirty="0">
                <a:latin typeface="Calibri"/>
                <a:cs typeface="Calibri"/>
              </a:rPr>
              <a:t>Users: </a:t>
            </a:r>
            <a:r>
              <a:rPr sz="3200" spc="-15" dirty="0">
                <a:latin typeface="Calibri"/>
                <a:cs typeface="Calibri"/>
              </a:rPr>
              <a:t>There </a:t>
            </a: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number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users </a:t>
            </a:r>
            <a:r>
              <a:rPr sz="3200" dirty="0">
                <a:latin typeface="Calibri"/>
                <a:cs typeface="Calibri"/>
              </a:rPr>
              <a:t>who </a:t>
            </a:r>
            <a:r>
              <a:rPr sz="3200" spc="-10" dirty="0">
                <a:latin typeface="Calibri"/>
                <a:cs typeface="Calibri"/>
              </a:rPr>
              <a:t>can  </a:t>
            </a:r>
            <a:r>
              <a:rPr sz="3200" dirty="0">
                <a:latin typeface="Calibri"/>
                <a:cs typeface="Calibri"/>
              </a:rPr>
              <a:t>access or </a:t>
            </a:r>
            <a:r>
              <a:rPr sz="3200" spc="-20" dirty="0">
                <a:latin typeface="Calibri"/>
                <a:cs typeface="Calibri"/>
              </a:rPr>
              <a:t>retrieve data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5" dirty="0">
                <a:latin typeface="Calibri"/>
                <a:cs typeface="Calibri"/>
              </a:rPr>
              <a:t>demand using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applications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interfaces provided </a:t>
            </a:r>
            <a:r>
              <a:rPr sz="3200" spc="-20" dirty="0">
                <a:latin typeface="Calibri"/>
                <a:cs typeface="Calibri"/>
              </a:rPr>
              <a:t>by  </a:t>
            </a:r>
            <a:r>
              <a:rPr sz="3200" spc="-5" dirty="0">
                <a:latin typeface="Calibri"/>
                <a:cs typeface="Calibri"/>
              </a:rPr>
              <a:t>DBMS. The </a:t>
            </a:r>
            <a:r>
              <a:rPr sz="3200" spc="-20" dirty="0">
                <a:latin typeface="Calibri"/>
                <a:cs typeface="Calibri"/>
              </a:rPr>
              <a:t>users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be:</a:t>
            </a:r>
          </a:p>
          <a:p>
            <a:pPr marL="836930" lvl="1" indent="-367665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836930" algn="l"/>
                <a:tab pos="837565" algn="l"/>
              </a:tabLst>
            </a:pPr>
            <a:r>
              <a:rPr sz="2800" spc="-10" dirty="0">
                <a:latin typeface="Calibri"/>
                <a:cs typeface="Calibri"/>
              </a:rPr>
              <a:t>Naïve </a:t>
            </a:r>
            <a:r>
              <a:rPr sz="2800" spc="-20" dirty="0">
                <a:latin typeface="Calibri"/>
                <a:cs typeface="Calibri"/>
              </a:rPr>
              <a:t>users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Programmers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Sophisticated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Users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base </a:t>
            </a:r>
            <a:r>
              <a:rPr sz="2800" spc="-20" dirty="0">
                <a:latin typeface="Calibri"/>
                <a:cs typeface="Calibri"/>
              </a:rPr>
              <a:t>Administrator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DBA)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642" y="461594"/>
            <a:ext cx="76492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Components </a:t>
            </a:r>
            <a:r>
              <a:rPr dirty="0"/>
              <a:t>of </a:t>
            </a:r>
            <a:r>
              <a:rPr spc="-15" dirty="0"/>
              <a:t>Database</a:t>
            </a:r>
            <a:r>
              <a:rPr spc="-45" dirty="0"/>
              <a:t> </a:t>
            </a:r>
            <a:r>
              <a:rPr spc="-35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74659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10" dirty="0">
                <a:latin typeface="Calibri"/>
                <a:cs typeface="Calibri"/>
              </a:rPr>
              <a:t>Procedures: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40" dirty="0">
                <a:latin typeface="Calibri"/>
                <a:cs typeface="Calibri"/>
              </a:rPr>
              <a:t>refers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instructions </a:t>
            </a:r>
            <a:r>
              <a:rPr sz="3200" spc="5" dirty="0">
                <a:latin typeface="Calibri"/>
                <a:cs typeface="Calibri"/>
              </a:rPr>
              <a:t>and  </a:t>
            </a:r>
            <a:r>
              <a:rPr sz="3200" spc="-5" dirty="0">
                <a:latin typeface="Calibri"/>
                <a:cs typeface="Calibri"/>
              </a:rPr>
              <a:t>rules </a:t>
            </a:r>
            <a:r>
              <a:rPr sz="3200" dirty="0">
                <a:latin typeface="Calibri"/>
                <a:cs typeface="Calibri"/>
              </a:rPr>
              <a:t>that </a:t>
            </a:r>
            <a:r>
              <a:rPr sz="3200" spc="-10" dirty="0">
                <a:latin typeface="Calibri"/>
                <a:cs typeface="Calibri"/>
              </a:rPr>
              <a:t>govern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design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of  the </a:t>
            </a:r>
            <a:r>
              <a:rPr sz="3200" spc="-10" dirty="0">
                <a:latin typeface="Calibri"/>
                <a:cs typeface="Calibri"/>
              </a:rPr>
              <a:t>database.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users </a:t>
            </a:r>
            <a:r>
              <a:rPr sz="3200" spc="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and the  </a:t>
            </a:r>
            <a:r>
              <a:rPr sz="3200" spc="-30" dirty="0">
                <a:latin typeface="Calibri"/>
                <a:cs typeface="Calibri"/>
              </a:rPr>
              <a:t>staff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manage the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spc="-15" dirty="0">
                <a:latin typeface="Calibri"/>
                <a:cs typeface="Calibri"/>
              </a:rPr>
              <a:t>requires  </a:t>
            </a:r>
            <a:r>
              <a:rPr sz="3200" spc="-10" dirty="0">
                <a:latin typeface="Calibri"/>
                <a:cs typeface="Calibri"/>
              </a:rPr>
              <a:t>documented </a:t>
            </a:r>
            <a:r>
              <a:rPr sz="3200" spc="-15" dirty="0">
                <a:latin typeface="Calibri"/>
                <a:cs typeface="Calibri"/>
              </a:rPr>
              <a:t>procedures </a:t>
            </a:r>
            <a:r>
              <a:rPr sz="3200" spc="-5" dirty="0">
                <a:latin typeface="Calibri"/>
                <a:cs typeface="Calibri"/>
              </a:rPr>
              <a:t>on how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10" dirty="0">
                <a:latin typeface="Calibri"/>
                <a:cs typeface="Calibri"/>
              </a:rPr>
              <a:t>run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685" y="461594"/>
            <a:ext cx="5042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Applications </a:t>
            </a:r>
            <a:r>
              <a:rPr dirty="0"/>
              <a:t>of</a:t>
            </a:r>
            <a:r>
              <a:rPr spc="-55" dirty="0"/>
              <a:t> </a:t>
            </a:r>
            <a:r>
              <a:rPr spc="-5" dirty="0"/>
              <a:t>DBMS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8281" y="3697604"/>
            <a:ext cx="1779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Calibri"/>
                <a:cs typeface="Calibri"/>
              </a:rPr>
              <a:t>customized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39189"/>
            <a:ext cx="6224270" cy="2952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Banking: </a:t>
            </a:r>
            <a:r>
              <a:rPr sz="3000" dirty="0">
                <a:latin typeface="Calibri"/>
                <a:cs typeface="Calibri"/>
              </a:rPr>
              <a:t>all</a:t>
            </a:r>
            <a:r>
              <a:rPr sz="3000" spc="-5" dirty="0">
                <a:latin typeface="Calibri"/>
                <a:cs typeface="Calibri"/>
              </a:rPr>
              <a:t> transactions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Airlines: </a:t>
            </a:r>
            <a:r>
              <a:rPr sz="3000" spc="-10" dirty="0">
                <a:latin typeface="Calibri"/>
                <a:cs typeface="Calibri"/>
              </a:rPr>
              <a:t>reservations,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schedules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Universities: </a:t>
            </a:r>
            <a:r>
              <a:rPr sz="3000" spc="-15" dirty="0">
                <a:latin typeface="Calibri"/>
                <a:cs typeface="Calibri"/>
              </a:rPr>
              <a:t>registration,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grades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Sales: </a:t>
            </a:r>
            <a:r>
              <a:rPr sz="3000" spc="-15" dirty="0">
                <a:latin typeface="Calibri"/>
                <a:cs typeface="Calibri"/>
              </a:rPr>
              <a:t>customers, products,</a:t>
            </a:r>
            <a:r>
              <a:rPr sz="3000" spc="-10" dirty="0">
                <a:latin typeface="Calibri"/>
                <a:cs typeface="Calibri"/>
              </a:rPr>
              <a:t> purchases</a:t>
            </a:r>
            <a:endParaRPr sz="3000">
              <a:latin typeface="Calibri"/>
              <a:cs typeface="Calibri"/>
            </a:endParaRPr>
          </a:p>
          <a:p>
            <a:pPr marL="355600" marR="257810" indent="-343535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  <a:tab pos="1717675" algn="l"/>
                <a:tab pos="3426460" algn="l"/>
                <a:tab pos="462343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Onl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3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ai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:	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r	t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ack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30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,  </a:t>
            </a:r>
            <a:r>
              <a:rPr sz="3000" spc="-10" dirty="0">
                <a:latin typeface="Calibri"/>
                <a:cs typeface="Calibri"/>
              </a:rPr>
              <a:t>recommendations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612004"/>
            <a:ext cx="8072755" cy="180911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715" indent="-343535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  <a:tab pos="3039745" algn="l"/>
                <a:tab pos="5138420" algn="l"/>
                <a:tab pos="6969125" algn="l"/>
              </a:tabLst>
            </a:pP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Manu</a:t>
            </a:r>
            <a:r>
              <a:rPr sz="3000" spc="-6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ur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g:	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oduction</a:t>
            </a:r>
            <a:r>
              <a:rPr sz="3000" dirty="0">
                <a:latin typeface="Calibri"/>
                <a:cs typeface="Calibri"/>
              </a:rPr>
              <a:t>,	i</a:t>
            </a:r>
            <a:r>
              <a:rPr sz="3000" spc="-60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45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spc="5" dirty="0">
                <a:latin typeface="Calibri"/>
                <a:cs typeface="Calibri"/>
              </a:rPr>
              <a:t>r</a:t>
            </a:r>
            <a:r>
              <a:rPr sz="3000" spc="-210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,	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s,  </a:t>
            </a:r>
            <a:r>
              <a:rPr sz="3000" spc="-10" dirty="0">
                <a:latin typeface="Calibri"/>
                <a:cs typeface="Calibri"/>
              </a:rPr>
              <a:t>supply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chain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Human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resources: </a:t>
            </a:r>
            <a:r>
              <a:rPr sz="3000" spc="-10" dirty="0">
                <a:latin typeface="Calibri"/>
                <a:cs typeface="Calibri"/>
              </a:rPr>
              <a:t>employee </a:t>
            </a:r>
            <a:r>
              <a:rPr sz="3000" spc="-20" dirty="0">
                <a:latin typeface="Calibri"/>
                <a:cs typeface="Calibri"/>
              </a:rPr>
              <a:t>records, </a:t>
            </a:r>
            <a:r>
              <a:rPr sz="3000" spc="-10" dirty="0">
                <a:latin typeface="Calibri"/>
                <a:cs typeface="Calibri"/>
              </a:rPr>
              <a:t>salaries, </a:t>
            </a:r>
            <a:r>
              <a:rPr sz="3000" spc="-20" dirty="0">
                <a:latin typeface="Calibri"/>
                <a:cs typeface="Calibri"/>
              </a:rPr>
              <a:t>tax  </a:t>
            </a:r>
            <a:r>
              <a:rPr sz="3000" spc="-10" dirty="0">
                <a:latin typeface="Calibri"/>
                <a:cs typeface="Calibri"/>
              </a:rPr>
              <a:t>deductions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602945"/>
            <a:ext cx="7894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Data </a:t>
            </a:r>
            <a:r>
              <a:rPr sz="4000" spc="-5" dirty="0"/>
              <a:t>models, Schemas, and</a:t>
            </a:r>
            <a:r>
              <a:rPr sz="4000" spc="55" dirty="0"/>
              <a:t> </a:t>
            </a:r>
            <a:r>
              <a:rPr sz="4000" spc="-15" dirty="0"/>
              <a:t>Instances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8074659" cy="45808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20" dirty="0">
                <a:latin typeface="Calibri"/>
                <a:cs typeface="Calibri"/>
              </a:rPr>
              <a:t>Data </a:t>
            </a:r>
            <a:r>
              <a:rPr sz="3200" b="1" spc="-5" dirty="0">
                <a:latin typeface="Calibri"/>
                <a:cs typeface="Calibri"/>
              </a:rPr>
              <a:t>model:-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concepts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describe the  </a:t>
            </a:r>
            <a:r>
              <a:rPr sz="3200" i="1" spc="-5" dirty="0">
                <a:latin typeface="Calibri"/>
                <a:cs typeface="Calibri"/>
              </a:rPr>
              <a:t>structure </a:t>
            </a:r>
            <a:r>
              <a:rPr sz="3200" dirty="0">
                <a:latin typeface="Calibri"/>
                <a:cs typeface="Calibri"/>
              </a:rPr>
              <a:t>of a </a:t>
            </a:r>
            <a:r>
              <a:rPr sz="3200" spc="-10" dirty="0">
                <a:latin typeface="Calibri"/>
                <a:cs typeface="Calibri"/>
              </a:rPr>
              <a:t>database,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certain  </a:t>
            </a:r>
            <a:r>
              <a:rPr sz="3200" i="1" spc="-15" dirty="0">
                <a:latin typeface="Calibri"/>
                <a:cs typeface="Calibri"/>
              </a:rPr>
              <a:t>constraints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obey.</a:t>
            </a:r>
            <a:endParaRPr sz="3200">
              <a:latin typeface="Calibri"/>
              <a:cs typeface="Calibri"/>
            </a:endParaRPr>
          </a:p>
          <a:p>
            <a:pPr marL="355600" marR="7620" indent="-343535" algn="just">
              <a:lnSpc>
                <a:spcPts val="3460"/>
              </a:lnSpc>
              <a:spcBef>
                <a:spcPts val="820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5" dirty="0">
                <a:latin typeface="Calibri"/>
                <a:cs typeface="Calibri"/>
              </a:rPr>
              <a:t>Schema:-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overall </a:t>
            </a:r>
            <a:r>
              <a:rPr sz="3200" spc="-5" dirty="0">
                <a:latin typeface="Calibri"/>
                <a:cs typeface="Calibri"/>
              </a:rPr>
              <a:t>description </a:t>
            </a:r>
            <a:r>
              <a:rPr sz="3200" dirty="0">
                <a:latin typeface="Calibri"/>
                <a:cs typeface="Calibri"/>
              </a:rPr>
              <a:t>of the 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spc="-5" dirty="0">
                <a:latin typeface="Calibri"/>
                <a:cs typeface="Calibri"/>
              </a:rPr>
              <a:t>is called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Database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Schema.</a:t>
            </a:r>
            <a:endParaRPr sz="3200">
              <a:latin typeface="Calibri"/>
              <a:cs typeface="Calibri"/>
            </a:endParaRPr>
          </a:p>
          <a:p>
            <a:pPr marL="756285" marR="8890" indent="-287020" algn="just">
              <a:lnSpc>
                <a:spcPct val="90000"/>
              </a:lnSpc>
              <a:spcBef>
                <a:spcPts val="63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A schema </a:t>
            </a:r>
            <a:r>
              <a:rPr sz="2800" spc="-10" dirty="0">
                <a:latin typeface="Calibri"/>
                <a:cs typeface="Calibri"/>
              </a:rPr>
              <a:t>is defined </a:t>
            </a:r>
            <a:r>
              <a:rPr sz="2800" spc="-5" dirty="0">
                <a:latin typeface="Calibri"/>
                <a:cs typeface="Calibri"/>
              </a:rPr>
              <a:t>as an outline or a </a:t>
            </a:r>
            <a:r>
              <a:rPr sz="2800" spc="-10" dirty="0">
                <a:latin typeface="Calibri"/>
                <a:cs typeface="Calibri"/>
              </a:rPr>
              <a:t>plan that  describes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records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relationships </a:t>
            </a:r>
            <a:r>
              <a:rPr sz="2800" spc="-15" dirty="0">
                <a:latin typeface="Calibri"/>
                <a:cs typeface="Calibri"/>
              </a:rPr>
              <a:t>existing </a:t>
            </a:r>
            <a:r>
              <a:rPr sz="2800" spc="-25" dirty="0">
                <a:latin typeface="Calibri"/>
                <a:cs typeface="Calibri"/>
              </a:rPr>
              <a:t>at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level.</a:t>
            </a:r>
            <a:endParaRPr sz="2800">
              <a:latin typeface="Calibri"/>
              <a:cs typeface="Calibri"/>
            </a:endParaRPr>
          </a:p>
          <a:p>
            <a:pPr marL="355600" marR="10160" indent="-343535" algn="just">
              <a:lnSpc>
                <a:spcPts val="3460"/>
              </a:lnSpc>
              <a:spcBef>
                <a:spcPts val="8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10" dirty="0">
                <a:latin typeface="Calibri"/>
                <a:cs typeface="Calibri"/>
              </a:rPr>
              <a:t>Instance:-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particular  moment 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426" y="461594"/>
            <a:ext cx="3855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Data</a:t>
            </a:r>
            <a:r>
              <a:rPr spc="-70" dirty="0"/>
              <a:t> </a:t>
            </a:r>
            <a:r>
              <a:rPr spc="-15" dirty="0"/>
              <a:t>abstraction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7212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major </a:t>
            </a:r>
            <a:r>
              <a:rPr sz="3200" spc="-5" dirty="0">
                <a:latin typeface="Calibri"/>
                <a:cs typeface="Calibri"/>
              </a:rPr>
              <a:t>purpose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45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provide </a:t>
            </a:r>
            <a:r>
              <a:rPr sz="3200" spc="-5" dirty="0">
                <a:latin typeface="Calibri"/>
                <a:cs typeface="Calibri"/>
              </a:rPr>
              <a:t>user </a:t>
            </a:r>
            <a:r>
              <a:rPr sz="3200" dirty="0">
                <a:latin typeface="Calibri"/>
                <a:cs typeface="Calibri"/>
              </a:rPr>
              <a:t>with an </a:t>
            </a:r>
            <a:r>
              <a:rPr sz="3200" spc="-15" dirty="0">
                <a:latin typeface="Calibri"/>
                <a:cs typeface="Calibri"/>
              </a:rPr>
              <a:t>abstract </a:t>
            </a:r>
            <a:r>
              <a:rPr sz="3200" dirty="0">
                <a:latin typeface="Calibri"/>
                <a:cs typeface="Calibri"/>
              </a:rPr>
              <a:t>view of </a:t>
            </a:r>
            <a:r>
              <a:rPr sz="3200" spc="-10" dirty="0">
                <a:latin typeface="Calibri"/>
                <a:cs typeface="Calibri"/>
              </a:rPr>
              <a:t>data.  That </a:t>
            </a:r>
            <a:r>
              <a:rPr sz="3200" spc="-5" dirty="0">
                <a:latin typeface="Calibri"/>
                <a:cs typeface="Calibri"/>
              </a:rPr>
              <a:t>is,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hides </a:t>
            </a:r>
            <a:r>
              <a:rPr sz="3200" spc="-5" dirty="0">
                <a:latin typeface="Calibri"/>
                <a:cs typeface="Calibri"/>
              </a:rPr>
              <a:t>certain </a:t>
            </a:r>
            <a:r>
              <a:rPr sz="3200" spc="-10" dirty="0">
                <a:latin typeface="Calibri"/>
                <a:cs typeface="Calibri"/>
              </a:rPr>
              <a:t>details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how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25" dirty="0">
                <a:latin typeface="Calibri"/>
                <a:cs typeface="Calibri"/>
              </a:rPr>
              <a:t>stored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maintained.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332231"/>
            <a:ext cx="8753856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693" y="461594"/>
            <a:ext cx="80587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Levels </a:t>
            </a:r>
            <a:r>
              <a:rPr dirty="0"/>
              <a:t>of </a:t>
            </a:r>
            <a:r>
              <a:rPr spc="-15" dirty="0"/>
              <a:t>Abstraction(view </a:t>
            </a:r>
            <a:r>
              <a:rPr dirty="0"/>
              <a:t>of</a:t>
            </a:r>
            <a:r>
              <a:rPr spc="-45" dirty="0"/>
              <a:t> </a:t>
            </a:r>
            <a:r>
              <a:rPr spc="-20" dirty="0"/>
              <a:t>data)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63370"/>
            <a:ext cx="8072755" cy="47815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715" indent="-343535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6235" algn="l"/>
              </a:tabLst>
            </a:pPr>
            <a:r>
              <a:rPr sz="3000" b="1" spc="-15" dirty="0">
                <a:solidFill>
                  <a:srgbClr val="000099"/>
                </a:solidFill>
                <a:latin typeface="Calibri"/>
                <a:cs typeface="Calibri"/>
              </a:rPr>
              <a:t>Physical</a:t>
            </a:r>
            <a:r>
              <a:rPr sz="3000" b="1" spc="6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Calibri"/>
                <a:cs typeface="Calibri"/>
              </a:rPr>
              <a:t>level: </a:t>
            </a:r>
            <a:r>
              <a:rPr sz="3000" spc="-10" dirty="0">
                <a:latin typeface="Calibri"/>
                <a:cs typeface="Calibri"/>
              </a:rPr>
              <a:t>describes how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5" dirty="0">
                <a:latin typeface="Calibri"/>
                <a:cs typeface="Calibri"/>
              </a:rPr>
              <a:t>record </a:t>
            </a:r>
            <a:r>
              <a:rPr sz="3000" dirty="0">
                <a:latin typeface="Calibri"/>
                <a:cs typeface="Calibri"/>
              </a:rPr>
              <a:t>(e.g.,  </a:t>
            </a:r>
            <a:r>
              <a:rPr sz="3000" spc="-10" dirty="0">
                <a:latin typeface="Calibri"/>
                <a:cs typeface="Calibri"/>
              </a:rPr>
              <a:t>customer)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stored.</a:t>
            </a:r>
            <a:endParaRPr sz="300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3000" b="1" spc="-5" dirty="0">
                <a:solidFill>
                  <a:srgbClr val="000099"/>
                </a:solidFill>
                <a:latin typeface="Calibri"/>
                <a:cs typeface="Calibri"/>
              </a:rPr>
              <a:t>Logical </a:t>
            </a:r>
            <a:r>
              <a:rPr sz="3000" b="1" spc="-10" dirty="0">
                <a:solidFill>
                  <a:srgbClr val="000099"/>
                </a:solidFill>
                <a:latin typeface="Calibri"/>
                <a:cs typeface="Calibri"/>
              </a:rPr>
              <a:t>level: </a:t>
            </a:r>
            <a:r>
              <a:rPr sz="3000" spc="-10" dirty="0">
                <a:latin typeface="Calibri"/>
                <a:cs typeface="Calibri"/>
              </a:rPr>
              <a:t>describes what </a:t>
            </a:r>
            <a:r>
              <a:rPr sz="3000" spc="-25" dirty="0">
                <a:latin typeface="Calibri"/>
                <a:cs typeface="Calibri"/>
              </a:rPr>
              <a:t>data </a:t>
            </a:r>
            <a:r>
              <a:rPr sz="3000" spc="-20" dirty="0">
                <a:latin typeface="Calibri"/>
                <a:cs typeface="Calibri"/>
              </a:rPr>
              <a:t>stored </a:t>
            </a:r>
            <a:r>
              <a:rPr sz="3000" spc="-5" dirty="0">
                <a:latin typeface="Calibri"/>
                <a:cs typeface="Calibri"/>
              </a:rPr>
              <a:t>in  </a:t>
            </a:r>
            <a:r>
              <a:rPr sz="3000" spc="-10" dirty="0">
                <a:latin typeface="Calibri"/>
                <a:cs typeface="Calibri"/>
              </a:rPr>
              <a:t>database, </a:t>
            </a:r>
            <a:r>
              <a:rPr sz="3000" dirty="0">
                <a:latin typeface="Calibri"/>
                <a:cs typeface="Calibri"/>
              </a:rPr>
              <a:t>and the </a:t>
            </a:r>
            <a:r>
              <a:rPr sz="3000" spc="-10" dirty="0">
                <a:latin typeface="Calibri"/>
                <a:cs typeface="Calibri"/>
              </a:rPr>
              <a:t>relationships </a:t>
            </a:r>
            <a:r>
              <a:rPr sz="3000" dirty="0">
                <a:latin typeface="Calibri"/>
                <a:cs typeface="Calibri"/>
              </a:rPr>
              <a:t>among the </a:t>
            </a:r>
            <a:r>
              <a:rPr sz="3000" spc="-20" dirty="0">
                <a:latin typeface="Calibri"/>
                <a:cs typeface="Calibri"/>
              </a:rPr>
              <a:t>data.  </a:t>
            </a:r>
            <a:r>
              <a:rPr sz="3000" spc="-5" dirty="0">
                <a:latin typeface="Calibri"/>
                <a:cs typeface="Calibri"/>
              </a:rPr>
              <a:t>DBA, </a:t>
            </a:r>
            <a:r>
              <a:rPr sz="3000" dirty="0">
                <a:latin typeface="Calibri"/>
                <a:cs typeface="Calibri"/>
              </a:rPr>
              <a:t>who </a:t>
            </a:r>
            <a:r>
              <a:rPr sz="3000" spc="-5" dirty="0">
                <a:latin typeface="Calibri"/>
                <a:cs typeface="Calibri"/>
              </a:rPr>
              <a:t>decides what </a:t>
            </a:r>
            <a:r>
              <a:rPr sz="3000" spc="-15" dirty="0">
                <a:latin typeface="Calibri"/>
                <a:cs typeface="Calibri"/>
              </a:rPr>
              <a:t>information to </a:t>
            </a:r>
            <a:r>
              <a:rPr sz="3000" spc="-30" dirty="0">
                <a:latin typeface="Calibri"/>
                <a:cs typeface="Calibri"/>
              </a:rPr>
              <a:t>keep </a:t>
            </a:r>
            <a:r>
              <a:rPr sz="3000" spc="-5" dirty="0">
                <a:latin typeface="Calibri"/>
                <a:cs typeface="Calibri"/>
              </a:rPr>
              <a:t>in 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database, </a:t>
            </a:r>
            <a:r>
              <a:rPr sz="3000" spc="-5" dirty="0">
                <a:latin typeface="Calibri"/>
                <a:cs typeface="Calibri"/>
              </a:rPr>
              <a:t>use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logical </a:t>
            </a:r>
            <a:r>
              <a:rPr sz="3000" spc="-10" dirty="0">
                <a:latin typeface="Calibri"/>
                <a:cs typeface="Calibri"/>
              </a:rPr>
              <a:t>level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abstraction.</a:t>
            </a:r>
            <a:endParaRPr sz="3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b="1" spc="-10" dirty="0">
                <a:solidFill>
                  <a:srgbClr val="000099"/>
                </a:solidFill>
                <a:latin typeface="Calibri"/>
                <a:cs typeface="Calibri"/>
              </a:rPr>
              <a:t>View level: </a:t>
            </a:r>
            <a:r>
              <a:rPr sz="3000" spc="-10" dirty="0">
                <a:latin typeface="Calibri"/>
                <a:cs typeface="Calibri"/>
              </a:rPr>
              <a:t>describe </a:t>
            </a:r>
            <a:r>
              <a:rPr sz="3000" spc="-5" dirty="0">
                <a:latin typeface="Calibri"/>
                <a:cs typeface="Calibri"/>
              </a:rPr>
              <a:t>only part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database.  application </a:t>
            </a:r>
            <a:r>
              <a:rPr sz="3000" spc="-20" dirty="0">
                <a:latin typeface="Calibri"/>
                <a:cs typeface="Calibri"/>
              </a:rPr>
              <a:t>programs </a:t>
            </a:r>
            <a:r>
              <a:rPr sz="3000" spc="-10" dirty="0">
                <a:latin typeface="Calibri"/>
                <a:cs typeface="Calibri"/>
              </a:rPr>
              <a:t>hide </a:t>
            </a:r>
            <a:r>
              <a:rPr sz="3000" spc="-15" dirty="0">
                <a:latin typeface="Calibri"/>
                <a:cs typeface="Calibri"/>
              </a:rPr>
              <a:t>details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25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types.  </a:t>
            </a:r>
            <a:r>
              <a:rPr sz="3000" spc="-10" dirty="0">
                <a:latin typeface="Calibri"/>
                <a:cs typeface="Calibri"/>
              </a:rPr>
              <a:t>Complexity remain </a:t>
            </a:r>
            <a:r>
              <a:rPr sz="3000" spc="-5" dirty="0">
                <a:latin typeface="Calibri"/>
                <a:cs typeface="Calibri"/>
              </a:rPr>
              <a:t>due </a:t>
            </a:r>
            <a:r>
              <a:rPr sz="3000" spc="-15" dirty="0">
                <a:latin typeface="Calibri"/>
                <a:cs typeface="Calibri"/>
              </a:rPr>
              <a:t>to variety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information 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stored. </a:t>
            </a:r>
            <a:r>
              <a:rPr sz="3000" spc="-15" dirty="0">
                <a:latin typeface="Calibri"/>
                <a:cs typeface="Calibri"/>
              </a:rPr>
              <a:t>Views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dirty="0">
                <a:latin typeface="Calibri"/>
                <a:cs typeface="Calibri"/>
              </a:rPr>
              <a:t>also </a:t>
            </a:r>
            <a:r>
              <a:rPr sz="3000" spc="-10" dirty="0">
                <a:latin typeface="Calibri"/>
                <a:cs typeface="Calibri"/>
              </a:rPr>
              <a:t>hide </a:t>
            </a:r>
            <a:r>
              <a:rPr sz="3000" spc="-15" dirty="0">
                <a:latin typeface="Calibri"/>
                <a:cs typeface="Calibri"/>
              </a:rPr>
              <a:t>information </a:t>
            </a:r>
            <a:r>
              <a:rPr sz="3000" spc="-5" dirty="0">
                <a:latin typeface="Calibri"/>
                <a:cs typeface="Calibri"/>
              </a:rPr>
              <a:t>(such </a:t>
            </a:r>
            <a:r>
              <a:rPr sz="3000" dirty="0">
                <a:latin typeface="Calibri"/>
                <a:cs typeface="Calibri"/>
              </a:rPr>
              <a:t>as  an </a:t>
            </a:r>
            <a:r>
              <a:rPr sz="3000" spc="-30" dirty="0">
                <a:latin typeface="Calibri"/>
                <a:cs typeface="Calibri"/>
              </a:rPr>
              <a:t>employee’s </a:t>
            </a:r>
            <a:r>
              <a:rPr sz="3000" spc="-5" dirty="0">
                <a:latin typeface="Calibri"/>
                <a:cs typeface="Calibri"/>
              </a:rPr>
              <a:t>salary)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5" dirty="0">
                <a:latin typeface="Calibri"/>
                <a:cs typeface="Calibri"/>
              </a:rPr>
              <a:t>security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purposes.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5579" y="332231"/>
            <a:ext cx="3706368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098" y="461594"/>
            <a:ext cx="3006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View </a:t>
            </a:r>
            <a:r>
              <a:rPr dirty="0"/>
              <a:t>of</a:t>
            </a:r>
            <a:r>
              <a:rPr spc="-100" dirty="0"/>
              <a:t> </a:t>
            </a:r>
            <a:r>
              <a:rPr spc="-25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1766412"/>
            <a:ext cx="7225237" cy="4224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1746" y="6267399"/>
            <a:ext cx="3528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architecture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385" y="461594"/>
            <a:ext cx="1445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DBMS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8143875" cy="458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Database Management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</a:t>
            </a:r>
            <a:endParaRPr sz="3000" dirty="0">
              <a:latin typeface="Calibri"/>
              <a:cs typeface="Calibri"/>
            </a:endParaRPr>
          </a:p>
          <a:p>
            <a:pPr marL="440690" marR="1311910" indent="-428625">
              <a:lnSpc>
                <a:spcPct val="100000"/>
              </a:lnSpc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3000" spc="-70" dirty="0">
                <a:latin typeface="Calibri"/>
                <a:cs typeface="Calibri"/>
              </a:rPr>
              <a:t>Term </a:t>
            </a:r>
            <a:r>
              <a:rPr sz="3000" spc="-10" dirty="0">
                <a:latin typeface="Calibri"/>
                <a:cs typeface="Calibri"/>
              </a:rPr>
              <a:t>Database </a:t>
            </a:r>
            <a:r>
              <a:rPr sz="3000" spc="-15" dirty="0">
                <a:latin typeface="Calibri"/>
                <a:cs typeface="Calibri"/>
              </a:rPr>
              <a:t>requires understanding </a:t>
            </a:r>
            <a:r>
              <a:rPr sz="3000" spc="-5" dirty="0">
                <a:latin typeface="Calibri"/>
                <a:cs typeface="Calibri"/>
              </a:rPr>
              <a:t>of 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information</a:t>
            </a:r>
            <a:endParaRPr sz="3000" dirty="0">
              <a:latin typeface="Calibri"/>
              <a:cs typeface="Calibri"/>
            </a:endParaRPr>
          </a:p>
          <a:p>
            <a:pPr marL="355600" marR="539750" indent="-343535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15" dirty="0">
                <a:solidFill>
                  <a:srgbClr val="1F487C"/>
                </a:solidFill>
                <a:latin typeface="Calibri"/>
                <a:cs typeface="Calibri"/>
              </a:rPr>
              <a:t>Data: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anything </a:t>
            </a:r>
            <a:r>
              <a:rPr sz="3000" spc="-25" dirty="0">
                <a:latin typeface="Calibri"/>
                <a:cs typeface="Calibri"/>
              </a:rPr>
              <a:t>like </a:t>
            </a:r>
            <a:r>
              <a:rPr sz="3000" spc="-5" dirty="0">
                <a:latin typeface="Calibri"/>
                <a:cs typeface="Calibri"/>
              </a:rPr>
              <a:t>name, place or  </a:t>
            </a:r>
            <a:r>
              <a:rPr sz="3000" spc="-45" dirty="0">
                <a:latin typeface="Calibri"/>
                <a:cs typeface="Calibri"/>
              </a:rPr>
              <a:t>number, </a:t>
            </a:r>
            <a:r>
              <a:rPr sz="3000" spc="-15" dirty="0">
                <a:latin typeface="Calibri"/>
                <a:cs typeface="Calibri"/>
              </a:rPr>
              <a:t>etc.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usually </a:t>
            </a:r>
            <a:r>
              <a:rPr sz="3000" spc="-35" dirty="0">
                <a:latin typeface="Calibri"/>
                <a:cs typeface="Calibri"/>
              </a:rPr>
              <a:t>refers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30" dirty="0">
                <a:latin typeface="Calibri"/>
                <a:cs typeface="Calibri"/>
              </a:rPr>
              <a:t>raw </a:t>
            </a:r>
            <a:r>
              <a:rPr sz="3000" spc="-15" dirty="0">
                <a:latin typeface="Calibri"/>
                <a:cs typeface="Calibri"/>
              </a:rPr>
              <a:t>data, </a:t>
            </a:r>
            <a:r>
              <a:rPr sz="3000" spc="-5" dirty="0">
                <a:latin typeface="Calibri"/>
                <a:cs typeface="Calibri"/>
              </a:rPr>
              <a:t>or  </a:t>
            </a:r>
            <a:r>
              <a:rPr sz="3000" spc="-10" dirty="0">
                <a:latin typeface="Calibri"/>
                <a:cs typeface="Calibri"/>
              </a:rPr>
              <a:t>unprocessed </a:t>
            </a:r>
            <a:r>
              <a:rPr sz="3000" spc="-15" dirty="0">
                <a:latin typeface="Calibri"/>
                <a:cs typeface="Calibri"/>
              </a:rPr>
              <a:t>data.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7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88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10" dirty="0">
                <a:solidFill>
                  <a:srgbClr val="1F487C"/>
                </a:solidFill>
                <a:latin typeface="Calibri"/>
                <a:cs typeface="Calibri"/>
              </a:rPr>
              <a:t>Information: </a:t>
            </a:r>
            <a:r>
              <a:rPr sz="3000" dirty="0">
                <a:latin typeface="Calibri"/>
                <a:cs typeface="Calibri"/>
              </a:rPr>
              <a:t>It is </a:t>
            </a:r>
            <a:r>
              <a:rPr sz="3000" spc="-20" dirty="0">
                <a:latin typeface="Calibri"/>
                <a:cs typeface="Calibri"/>
              </a:rPr>
              <a:t>organized </a:t>
            </a:r>
            <a:r>
              <a:rPr sz="3000" spc="-5" dirty="0">
                <a:latin typeface="Calibri"/>
                <a:cs typeface="Calibri"/>
              </a:rPr>
              <a:t>or classified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so 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5" dirty="0">
                <a:latin typeface="Calibri"/>
                <a:cs typeface="Calibri"/>
              </a:rPr>
              <a:t>has </a:t>
            </a:r>
            <a:r>
              <a:rPr sz="3000" dirty="0">
                <a:latin typeface="Calibri"/>
                <a:cs typeface="Calibri"/>
              </a:rPr>
              <a:t>some </a:t>
            </a:r>
            <a:r>
              <a:rPr sz="3000" spc="-5" dirty="0">
                <a:latin typeface="Calibri"/>
                <a:cs typeface="Calibri"/>
              </a:rPr>
              <a:t>meaningful </a:t>
            </a:r>
            <a:r>
              <a:rPr sz="3000" spc="-10" dirty="0">
                <a:latin typeface="Calibri"/>
                <a:cs typeface="Calibri"/>
              </a:rPr>
              <a:t>values to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receiver.</a:t>
            </a:r>
            <a:endParaRPr sz="3000" dirty="0">
              <a:latin typeface="Calibri"/>
              <a:cs typeface="Calibri"/>
            </a:endParaRPr>
          </a:p>
          <a:p>
            <a:pPr marL="756285" marR="205740" indent="-287020">
              <a:lnSpc>
                <a:spcPct val="80000"/>
              </a:lnSpc>
              <a:spcBef>
                <a:spcPts val="665"/>
              </a:spcBef>
              <a:tabLst>
                <a:tab pos="6695440" algn="l"/>
              </a:tabLst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85" dirty="0">
                <a:latin typeface="Arial"/>
                <a:cs typeface="Arial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7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orm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ocesse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	</a:t>
            </a:r>
            <a:r>
              <a:rPr sz="2600" spc="-5" dirty="0">
                <a:latin typeface="Calibri"/>
                <a:cs typeface="Calibri"/>
              </a:rPr>
              <a:t>decisions  </a:t>
            </a:r>
            <a:r>
              <a:rPr sz="2600" dirty="0">
                <a:latin typeface="Calibri"/>
                <a:cs typeface="Calibri"/>
              </a:rPr>
              <a:t>and actions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based.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560" y="461594"/>
            <a:ext cx="4737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Database</a:t>
            </a:r>
            <a:r>
              <a:rPr spc="-35" dirty="0"/>
              <a:t> </a:t>
            </a:r>
            <a:r>
              <a:rPr spc="-10" dirty="0"/>
              <a:t>Languages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4749"/>
            <a:ext cx="8074025" cy="511746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6985">
              <a:lnSpc>
                <a:spcPct val="80000"/>
              </a:lnSpc>
              <a:spcBef>
                <a:spcPts val="620"/>
              </a:spcBef>
              <a:tabLst>
                <a:tab pos="1205865" algn="l"/>
                <a:tab pos="2477135" algn="l"/>
                <a:tab pos="2984500" algn="l"/>
                <a:tab pos="3664585" algn="l"/>
                <a:tab pos="4042410" algn="l"/>
                <a:tab pos="4893310" algn="l"/>
                <a:tab pos="5458460" algn="l"/>
                <a:tab pos="6597015" algn="l"/>
                <a:tab pos="7763509" algn="l"/>
              </a:tabLst>
            </a:pP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gua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mai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ain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ase</a:t>
            </a:r>
            <a:r>
              <a:rPr sz="2200" dirty="0">
                <a:latin typeface="Calibri"/>
                <a:cs typeface="Calibri"/>
              </a:rPr>
              <a:t>	on  </a:t>
            </a:r>
            <a:r>
              <a:rPr sz="2200" spc="-35" dirty="0">
                <a:latin typeface="Calibri"/>
                <a:cs typeface="Calibri"/>
              </a:rPr>
              <a:t>computer.</a:t>
            </a:r>
            <a:endParaRPr sz="2200">
              <a:latin typeface="Calibri"/>
              <a:cs typeface="Calibri"/>
            </a:endParaRPr>
          </a:p>
          <a:p>
            <a:pPr marL="355600" marR="7620" indent="-343535" algn="just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6235" algn="l"/>
              </a:tabLst>
            </a:pPr>
            <a:r>
              <a:rPr sz="2200" b="1" spc="-15" dirty="0">
                <a:latin typeface="Calibri"/>
                <a:cs typeface="Calibri"/>
              </a:rPr>
              <a:t>Data </a:t>
            </a:r>
            <a:r>
              <a:rPr sz="2200" b="1" spc="-10" dirty="0">
                <a:latin typeface="Calibri"/>
                <a:cs typeface="Calibri"/>
              </a:rPr>
              <a:t>Definition Language(DDL): </a:t>
            </a:r>
            <a:r>
              <a:rPr sz="2200" spc="-5" dirty="0">
                <a:latin typeface="Calibri"/>
                <a:cs typeface="Calibri"/>
              </a:rPr>
              <a:t>It is a language </a:t>
            </a:r>
            <a:r>
              <a:rPr sz="2200" spc="-10" dirty="0">
                <a:latin typeface="Calibri"/>
                <a:cs typeface="Calibri"/>
              </a:rPr>
              <a:t>that allows user </a:t>
            </a:r>
            <a:r>
              <a:rPr sz="2200" spc="-25" dirty="0">
                <a:latin typeface="Calibri"/>
                <a:cs typeface="Calibri"/>
              </a:rPr>
              <a:t>to  </a:t>
            </a:r>
            <a:r>
              <a:rPr sz="2200" spc="-15" dirty="0">
                <a:latin typeface="Calibri"/>
                <a:cs typeface="Calibri"/>
              </a:rPr>
              <a:t>define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and their </a:t>
            </a:r>
            <a:r>
              <a:rPr sz="2200" spc="-10" dirty="0">
                <a:latin typeface="Calibri"/>
                <a:cs typeface="Calibri"/>
              </a:rPr>
              <a:t>relationship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other types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30" dirty="0">
                <a:latin typeface="Calibri"/>
                <a:cs typeface="Calibri"/>
              </a:rPr>
              <a:t>CREATE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30" dirty="0">
                <a:latin typeface="Calibri"/>
                <a:cs typeface="Calibri"/>
              </a:rPr>
              <a:t>ALTER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DROP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5" dirty="0">
                <a:latin typeface="Calibri"/>
                <a:cs typeface="Calibri"/>
              </a:rPr>
              <a:t>TRUNCATE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RENAME</a:t>
            </a:r>
            <a:endParaRPr sz="200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2110"/>
              </a:lnSpc>
              <a:spcBef>
                <a:spcPts val="505"/>
              </a:spcBef>
              <a:buFont typeface="Arial"/>
              <a:buChar char="•"/>
              <a:tabLst>
                <a:tab pos="356235" algn="l"/>
              </a:tabLst>
            </a:pPr>
            <a:r>
              <a:rPr sz="2200" b="1" spc="-15" dirty="0">
                <a:latin typeface="Calibri"/>
                <a:cs typeface="Calibri"/>
              </a:rPr>
              <a:t>Data </a:t>
            </a:r>
            <a:r>
              <a:rPr sz="2200" b="1" spc="-10" dirty="0">
                <a:latin typeface="Calibri"/>
                <a:cs typeface="Calibri"/>
              </a:rPr>
              <a:t>Manipulation Language(DML):</a:t>
            </a:r>
            <a:r>
              <a:rPr sz="2200" spc="-10" dirty="0">
                <a:latin typeface="Calibri"/>
                <a:cs typeface="Calibri"/>
              </a:rPr>
              <a:t>It provides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set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operations 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support the basic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manipulation </a:t>
            </a:r>
            <a:r>
              <a:rPr sz="2200" spc="-10" dirty="0">
                <a:latin typeface="Calibri"/>
                <a:cs typeface="Calibri"/>
              </a:rPr>
              <a:t>operations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held  in </a:t>
            </a:r>
            <a:r>
              <a:rPr sz="2200" spc="-10" dirty="0">
                <a:latin typeface="Calibri"/>
                <a:cs typeface="Calibri"/>
              </a:rPr>
              <a:t>databases.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allows </a:t>
            </a:r>
            <a:r>
              <a:rPr sz="2200" spc="-5" dirty="0">
                <a:latin typeface="Calibri"/>
                <a:cs typeface="Calibri"/>
              </a:rPr>
              <a:t>user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insert, </a:t>
            </a:r>
            <a:r>
              <a:rPr sz="2200" spc="-15" dirty="0">
                <a:latin typeface="Calibri"/>
                <a:cs typeface="Calibri"/>
              </a:rPr>
              <a:t>update, </a:t>
            </a:r>
            <a:r>
              <a:rPr sz="2200" spc="-10" dirty="0">
                <a:latin typeface="Calibri"/>
                <a:cs typeface="Calibri"/>
              </a:rPr>
              <a:t>delete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retrieve 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database.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DELETE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INSERT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35" dirty="0">
                <a:latin typeface="Calibri"/>
                <a:cs typeface="Calibri"/>
              </a:rPr>
              <a:t>UPDATE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560" y="461594"/>
            <a:ext cx="4737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Database</a:t>
            </a:r>
            <a:r>
              <a:rPr spc="-35" dirty="0"/>
              <a:t> </a:t>
            </a:r>
            <a:r>
              <a:rPr spc="-10" dirty="0"/>
              <a:t>Languages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2661"/>
            <a:ext cx="8074659" cy="43992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6985" indent="-343535" algn="just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6235" algn="l"/>
              </a:tabLst>
            </a:pPr>
            <a:r>
              <a:rPr sz="2700" b="1" spc="-15" dirty="0">
                <a:latin typeface="Calibri"/>
                <a:cs typeface="Calibri"/>
              </a:rPr>
              <a:t>Data </a:t>
            </a:r>
            <a:r>
              <a:rPr sz="2700" b="1" spc="-10" dirty="0">
                <a:latin typeface="Calibri"/>
                <a:cs typeface="Calibri"/>
              </a:rPr>
              <a:t>Control </a:t>
            </a:r>
            <a:r>
              <a:rPr sz="2700" b="1" spc="-5" dirty="0">
                <a:latin typeface="Calibri"/>
                <a:cs typeface="Calibri"/>
              </a:rPr>
              <a:t>Language(DCL): </a:t>
            </a:r>
            <a:r>
              <a:rPr sz="2700" spc="-5" dirty="0">
                <a:latin typeface="Calibri"/>
                <a:cs typeface="Calibri"/>
              </a:rPr>
              <a:t>DCL </a:t>
            </a:r>
            <a:r>
              <a:rPr sz="2700" spc="-20" dirty="0">
                <a:latin typeface="Calibri"/>
                <a:cs typeface="Calibri"/>
              </a:rPr>
              <a:t>statements </a:t>
            </a:r>
            <a:r>
              <a:rPr sz="2700" spc="-25" dirty="0">
                <a:latin typeface="Calibri"/>
                <a:cs typeface="Calibri"/>
              </a:rPr>
              <a:t>control  </a:t>
            </a:r>
            <a:r>
              <a:rPr sz="2700" dirty="0">
                <a:latin typeface="Calibri"/>
                <a:cs typeface="Calibri"/>
              </a:rPr>
              <a:t>access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20" dirty="0">
                <a:latin typeface="Calibri"/>
                <a:cs typeface="Calibri"/>
              </a:rPr>
              <a:t>data </a:t>
            </a:r>
            <a:r>
              <a:rPr sz="2700" dirty="0">
                <a:latin typeface="Calibri"/>
                <a:cs typeface="Calibri"/>
              </a:rPr>
              <a:t>and the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database</a:t>
            </a:r>
            <a:endParaRPr sz="27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GRANT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REVOKE</a:t>
            </a:r>
            <a:endParaRPr sz="2400" dirty="0">
              <a:latin typeface="Calibri"/>
              <a:cs typeface="Calibri"/>
            </a:endParaRPr>
          </a:p>
          <a:p>
            <a:pPr marL="469265" lvl="1">
              <a:lnSpc>
                <a:spcPts val="2875"/>
              </a:lnSpc>
              <a:tabLst>
                <a:tab pos="75692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6235" algn="l"/>
              </a:tabLst>
            </a:pPr>
            <a:r>
              <a:rPr sz="2700" b="1" spc="-20" dirty="0">
                <a:latin typeface="Calibri"/>
                <a:cs typeface="Calibri"/>
              </a:rPr>
              <a:t>Transaction </a:t>
            </a:r>
            <a:r>
              <a:rPr sz="2700" b="1" spc="-10" dirty="0">
                <a:latin typeface="Calibri"/>
                <a:cs typeface="Calibri"/>
              </a:rPr>
              <a:t>Control Language(TCL): </a:t>
            </a:r>
            <a:r>
              <a:rPr sz="2700" spc="-20" dirty="0">
                <a:latin typeface="Calibri"/>
                <a:cs typeface="Calibri"/>
              </a:rPr>
              <a:t>TCL statements  </a:t>
            </a:r>
            <a:r>
              <a:rPr sz="2700" spc="-10" dirty="0">
                <a:latin typeface="Calibri"/>
                <a:cs typeface="Calibri"/>
              </a:rPr>
              <a:t>manage the change </a:t>
            </a:r>
            <a:r>
              <a:rPr sz="2700" dirty="0">
                <a:latin typeface="Calibri"/>
                <a:cs typeface="Calibri"/>
              </a:rPr>
              <a:t>made </a:t>
            </a:r>
            <a:r>
              <a:rPr sz="2700" spc="-10" dirty="0">
                <a:latin typeface="Calibri"/>
                <a:cs typeface="Calibri"/>
              </a:rPr>
              <a:t>by DML </a:t>
            </a:r>
            <a:r>
              <a:rPr sz="2700" spc="-20" dirty="0">
                <a:latin typeface="Calibri"/>
                <a:cs typeface="Calibri"/>
              </a:rPr>
              <a:t>statements, </a:t>
            </a:r>
            <a:r>
              <a:rPr sz="2700" spc="-10" dirty="0">
                <a:latin typeface="Calibri"/>
                <a:cs typeface="Calibri"/>
              </a:rPr>
              <a:t>and  </a:t>
            </a:r>
            <a:r>
              <a:rPr sz="2700" spc="-15" dirty="0">
                <a:latin typeface="Calibri"/>
                <a:cs typeface="Calibri"/>
              </a:rPr>
              <a:t>group </a:t>
            </a:r>
            <a:r>
              <a:rPr sz="2700" spc="-10" dirty="0">
                <a:latin typeface="Calibri"/>
                <a:cs typeface="Calibri"/>
              </a:rPr>
              <a:t>DML </a:t>
            </a:r>
            <a:r>
              <a:rPr sz="2700" spc="-20" dirty="0">
                <a:latin typeface="Calibri"/>
                <a:cs typeface="Calibri"/>
              </a:rPr>
              <a:t>statements </a:t>
            </a:r>
            <a:r>
              <a:rPr sz="2700" spc="-15" dirty="0">
                <a:latin typeface="Calibri"/>
                <a:cs typeface="Calibri"/>
              </a:rPr>
              <a:t>into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transactions</a:t>
            </a:r>
            <a:endParaRPr sz="27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COMMIT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ROLLBACK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SAVEPOINT</a:t>
            </a:r>
            <a:endParaRPr sz="2400" dirty="0">
              <a:latin typeface="Calibri"/>
              <a:cs typeface="Calibri"/>
            </a:endParaRPr>
          </a:p>
          <a:p>
            <a:pPr marL="469265" lvl="1">
              <a:lnSpc>
                <a:spcPct val="100000"/>
              </a:lnSpc>
              <a:tabLst>
                <a:tab pos="756920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96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2CCA3D-2C17-4F63-B81D-46A0C22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113E2D-4F7A-4029-A1A9-D6347DBEA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D133F4E-6DB2-46C8-994A-491DDC6329EB}"/>
              </a:ext>
            </a:extLst>
          </p:cNvPr>
          <p:cNvSpPr/>
          <p:nvPr/>
        </p:nvSpPr>
        <p:spPr>
          <a:xfrm>
            <a:off x="2997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16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177" y="1584782"/>
            <a:ext cx="792860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5390" marR="5080" indent="-1203325">
              <a:lnSpc>
                <a:spcPct val="100000"/>
              </a:lnSpc>
              <a:spcBef>
                <a:spcPts val="100"/>
              </a:spcBef>
            </a:pPr>
            <a:r>
              <a:rPr sz="6000" spc="-20" dirty="0">
                <a:solidFill>
                  <a:srgbClr val="4F6128"/>
                </a:solidFill>
              </a:rPr>
              <a:t>Difference </a:t>
            </a:r>
            <a:r>
              <a:rPr sz="6000" spc="-15" dirty="0">
                <a:solidFill>
                  <a:srgbClr val="4F6128"/>
                </a:solidFill>
              </a:rPr>
              <a:t>between </a:t>
            </a:r>
            <a:r>
              <a:rPr sz="6000" spc="-35" dirty="0">
                <a:solidFill>
                  <a:srgbClr val="4F6128"/>
                </a:solidFill>
              </a:rPr>
              <a:t>Data  </a:t>
            </a:r>
            <a:r>
              <a:rPr sz="6000" dirty="0">
                <a:solidFill>
                  <a:srgbClr val="4F6128"/>
                </a:solidFill>
              </a:rPr>
              <a:t>and </a:t>
            </a:r>
            <a:r>
              <a:rPr sz="6000" spc="-20" dirty="0">
                <a:solidFill>
                  <a:srgbClr val="4F6128"/>
                </a:solidFill>
              </a:rPr>
              <a:t>Information?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1136650"/>
          <a:ext cx="8229600" cy="426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33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raw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facts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figures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Information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 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processed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 example: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12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 example: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When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12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stored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row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column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shown it is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information.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Age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marL="91440" marR="11785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atomic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level pieces of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Information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 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collection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does not help in decision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making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Information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helps in decision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making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482" y="461594"/>
            <a:ext cx="2195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</a:t>
            </a:r>
            <a:r>
              <a:rPr spc="-45" dirty="0"/>
              <a:t>a</a:t>
            </a:r>
            <a:r>
              <a:rPr spc="-55" dirty="0"/>
              <a:t>t</a:t>
            </a:r>
            <a:r>
              <a:rPr dirty="0"/>
              <a:t>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78965"/>
            <a:ext cx="807402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shared </a:t>
            </a:r>
            <a:r>
              <a:rPr sz="3200" spc="-5" dirty="0">
                <a:latin typeface="Calibri"/>
                <a:cs typeface="Calibri"/>
              </a:rPr>
              <a:t>collection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logically  </a:t>
            </a:r>
            <a:r>
              <a:rPr sz="3200" spc="-20" dirty="0">
                <a:latin typeface="Calibri"/>
                <a:cs typeface="Calibri"/>
              </a:rPr>
              <a:t>related </a:t>
            </a:r>
            <a:r>
              <a:rPr sz="3200" spc="-15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designed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meet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information  </a:t>
            </a:r>
            <a:r>
              <a:rPr sz="3200" spc="-5" dirty="0">
                <a:latin typeface="Calibri"/>
                <a:cs typeface="Calibri"/>
              </a:rPr>
              <a:t>needs </a:t>
            </a:r>
            <a:r>
              <a:rPr sz="3200" dirty="0">
                <a:latin typeface="Calibri"/>
                <a:cs typeface="Calibri"/>
              </a:rPr>
              <a:t>of 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organization</a:t>
            </a:r>
            <a:endParaRPr sz="3200">
              <a:latin typeface="Calibri"/>
              <a:cs typeface="Calibri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related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5" dirty="0">
                <a:latin typeface="Calibri"/>
                <a:cs typeface="Calibri"/>
              </a:rPr>
              <a:t>placed is </a:t>
            </a:r>
            <a:r>
              <a:rPr sz="3200" dirty="0">
                <a:latin typeface="Calibri"/>
                <a:cs typeface="Calibri"/>
              </a:rPr>
              <a:t>an  </a:t>
            </a:r>
            <a:r>
              <a:rPr sz="3200" spc="-20" dirty="0">
                <a:latin typeface="Calibri"/>
                <a:cs typeface="Calibri"/>
              </a:rPr>
              <a:t>organized form </a:t>
            </a:r>
            <a:r>
              <a:rPr sz="3200" spc="-25" dirty="0">
                <a:latin typeface="Calibri"/>
                <a:cs typeface="Calibri"/>
              </a:rPr>
              <a:t>makes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database.</a:t>
            </a:r>
            <a:endParaRPr sz="3200">
              <a:latin typeface="Calibri"/>
              <a:cs typeface="Calibri"/>
            </a:endParaRPr>
          </a:p>
          <a:p>
            <a:pPr marL="355600" marR="4699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organization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data/information </a:t>
            </a:r>
            <a:r>
              <a:rPr sz="3200" dirty="0">
                <a:latin typeface="Calibri"/>
                <a:cs typeface="Calibri"/>
              </a:rPr>
              <a:t>is  </a:t>
            </a:r>
            <a:r>
              <a:rPr sz="3200" spc="-5" dirty="0">
                <a:latin typeface="Calibri"/>
                <a:cs typeface="Calibri"/>
              </a:rPr>
              <a:t>necessary because </a:t>
            </a:r>
            <a:r>
              <a:rPr sz="3200" spc="-20" dirty="0">
                <a:latin typeface="Calibri"/>
                <a:cs typeface="Calibri"/>
              </a:rPr>
              <a:t>unorganized </a:t>
            </a:r>
            <a:r>
              <a:rPr sz="3200" spc="-15" dirty="0">
                <a:latin typeface="Calibri"/>
                <a:cs typeface="Calibri"/>
              </a:rPr>
              <a:t>information 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5173" y="461594"/>
            <a:ext cx="40754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Purpose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DBMS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82035"/>
            <a:ext cx="8074659" cy="43180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latin typeface="Calibri"/>
                <a:cs typeface="Calibri"/>
              </a:rPr>
              <a:t>An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University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Database:</a:t>
            </a:r>
            <a:endParaRPr sz="3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70"/>
              </a:spcBef>
            </a:pP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about </a:t>
            </a:r>
            <a:r>
              <a:rPr sz="3200" spc="-10" dirty="0">
                <a:latin typeface="Calibri"/>
                <a:cs typeface="Calibri"/>
              </a:rPr>
              <a:t>students, </a:t>
            </a:r>
            <a:r>
              <a:rPr sz="3200" spc="-35" dirty="0">
                <a:latin typeface="Calibri"/>
                <a:cs typeface="Calibri"/>
              </a:rPr>
              <a:t>faculty, </a:t>
            </a:r>
            <a:r>
              <a:rPr sz="3200" spc="-15" dirty="0">
                <a:latin typeface="Calibri"/>
                <a:cs typeface="Calibri"/>
              </a:rPr>
              <a:t>courses, research-  laboratories, </a:t>
            </a:r>
            <a:r>
              <a:rPr sz="3200" spc="-20" dirty="0">
                <a:latin typeface="Calibri"/>
                <a:cs typeface="Calibri"/>
              </a:rPr>
              <a:t>course </a:t>
            </a:r>
            <a:r>
              <a:rPr sz="3200" spc="-15" dirty="0">
                <a:latin typeface="Calibri"/>
                <a:cs typeface="Calibri"/>
              </a:rPr>
              <a:t>registration/enrollment etc.  Reflects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state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30" dirty="0">
                <a:latin typeface="Calibri"/>
                <a:cs typeface="Calibri"/>
              </a:rPr>
              <a:t>affairs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5" dirty="0">
                <a:latin typeface="Calibri"/>
                <a:cs typeface="Calibri"/>
              </a:rPr>
              <a:t>academic  </a:t>
            </a:r>
            <a:r>
              <a:rPr sz="3200" dirty="0">
                <a:latin typeface="Calibri"/>
                <a:cs typeface="Calibri"/>
              </a:rPr>
              <a:t>aspects of 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university.</a:t>
            </a:r>
            <a:endParaRPr sz="3200">
              <a:latin typeface="Calibri"/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770"/>
              </a:spcBef>
            </a:pPr>
            <a:r>
              <a:rPr sz="3200" b="1" i="1" spc="-5" dirty="0">
                <a:latin typeface="Calibri"/>
                <a:cs typeface="Calibri"/>
              </a:rPr>
              <a:t>Purpose</a:t>
            </a:r>
            <a:r>
              <a:rPr sz="3200" b="1" spc="-5" dirty="0">
                <a:latin typeface="Calibri"/>
                <a:cs typeface="Calibri"/>
              </a:rPr>
              <a:t>: </a:t>
            </a: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30" dirty="0">
                <a:latin typeface="Calibri"/>
                <a:cs typeface="Calibri"/>
              </a:rPr>
              <a:t>keep </a:t>
            </a:r>
            <a:r>
              <a:rPr sz="3200" spc="5" dirty="0">
                <a:latin typeface="Calibri"/>
                <a:cs typeface="Calibri"/>
              </a:rPr>
              <a:t>an </a:t>
            </a:r>
            <a:r>
              <a:rPr sz="3200" spc="-20" dirty="0">
                <a:latin typeface="Calibri"/>
                <a:cs typeface="Calibri"/>
              </a:rPr>
              <a:t>accurate </a:t>
            </a:r>
            <a:r>
              <a:rPr sz="3200" spc="-15" dirty="0">
                <a:latin typeface="Calibri"/>
                <a:cs typeface="Calibri"/>
              </a:rPr>
              <a:t>track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the  </a:t>
            </a:r>
            <a:r>
              <a:rPr sz="3200" spc="-5" dirty="0">
                <a:latin typeface="Calibri"/>
                <a:cs typeface="Calibri"/>
              </a:rPr>
              <a:t>academic activities </a:t>
            </a:r>
            <a:r>
              <a:rPr sz="3200" dirty="0">
                <a:latin typeface="Calibri"/>
                <a:cs typeface="Calibri"/>
              </a:rPr>
              <a:t>of 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university.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5173" y="461594"/>
            <a:ext cx="40754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Purpose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DBMS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3997"/>
            <a:ext cx="8069580" cy="51479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sz="3200" spc="-30" dirty="0">
                <a:latin typeface="Calibri"/>
                <a:cs typeface="Calibri"/>
              </a:rPr>
              <a:t>Before </a:t>
            </a:r>
            <a:r>
              <a:rPr sz="3200" spc="-5" dirty="0">
                <a:latin typeface="Calibri"/>
                <a:cs typeface="Calibri"/>
              </a:rPr>
              <a:t>DBMSs </a:t>
            </a:r>
            <a:r>
              <a:rPr sz="3200" spc="-25" dirty="0">
                <a:latin typeface="Calibri"/>
                <a:cs typeface="Calibri"/>
              </a:rPr>
              <a:t>were </a:t>
            </a:r>
            <a:r>
              <a:rPr sz="3200" spc="-15" dirty="0">
                <a:latin typeface="Calibri"/>
                <a:cs typeface="Calibri"/>
              </a:rPr>
              <a:t>introduced, organizations  </a:t>
            </a:r>
            <a:r>
              <a:rPr sz="3200" spc="-5" dirty="0">
                <a:latin typeface="Calibri"/>
                <a:cs typeface="Calibri"/>
              </a:rPr>
              <a:t>usually </a:t>
            </a:r>
            <a:r>
              <a:rPr sz="3200" spc="-20" dirty="0">
                <a:latin typeface="Calibri"/>
                <a:cs typeface="Calibri"/>
              </a:rPr>
              <a:t>stored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spc="-5" dirty="0">
                <a:latin typeface="Calibri"/>
                <a:cs typeface="Calibri"/>
              </a:rPr>
              <a:t>in file </a:t>
            </a:r>
            <a:r>
              <a:rPr sz="3200" spc="-10" dirty="0">
                <a:latin typeface="Calibri"/>
                <a:cs typeface="Calibri"/>
              </a:rPr>
              <a:t>processing 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number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disadvantages: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solidFill>
                  <a:srgbClr val="375F92"/>
                </a:solidFill>
                <a:latin typeface="Calibri"/>
                <a:cs typeface="Calibri"/>
              </a:rPr>
              <a:t>Data </a:t>
            </a:r>
            <a:r>
              <a:rPr sz="3200" spc="-5" dirty="0">
                <a:solidFill>
                  <a:srgbClr val="375F92"/>
                </a:solidFill>
                <a:latin typeface="Calibri"/>
                <a:cs typeface="Calibri"/>
              </a:rPr>
              <a:t>redundancy </a:t>
            </a:r>
            <a:r>
              <a:rPr sz="3200" dirty="0">
                <a:solidFill>
                  <a:srgbClr val="375F92"/>
                </a:solidFill>
                <a:latin typeface="Calibri"/>
                <a:cs typeface="Calibri"/>
              </a:rPr>
              <a:t>and</a:t>
            </a:r>
            <a:r>
              <a:rPr sz="3200" spc="3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75F92"/>
                </a:solidFill>
                <a:latin typeface="Calibri"/>
                <a:cs typeface="Calibri"/>
              </a:rPr>
              <a:t>inconsistency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solidFill>
                  <a:srgbClr val="375F92"/>
                </a:solidFill>
                <a:latin typeface="Calibri"/>
                <a:cs typeface="Calibri"/>
              </a:rPr>
              <a:t>Difficulty </a:t>
            </a:r>
            <a:r>
              <a:rPr sz="3200" spc="-5" dirty="0">
                <a:solidFill>
                  <a:srgbClr val="375F92"/>
                </a:solidFill>
                <a:latin typeface="Calibri"/>
                <a:cs typeface="Calibri"/>
              </a:rPr>
              <a:t>in accessing</a:t>
            </a:r>
            <a:r>
              <a:rPr sz="3200" spc="7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375F92"/>
                </a:solidFill>
                <a:latin typeface="Calibri"/>
                <a:cs typeface="Calibri"/>
              </a:rPr>
              <a:t>data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solidFill>
                  <a:srgbClr val="375F92"/>
                </a:solidFill>
                <a:latin typeface="Calibri"/>
                <a:cs typeface="Calibri"/>
              </a:rPr>
              <a:t>Data</a:t>
            </a:r>
            <a:r>
              <a:rPr sz="3200" spc="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75F92"/>
                </a:solidFill>
                <a:latin typeface="Calibri"/>
                <a:cs typeface="Calibri"/>
              </a:rPr>
              <a:t>isolation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solidFill>
                  <a:srgbClr val="375F92"/>
                </a:solidFill>
                <a:latin typeface="Calibri"/>
                <a:cs typeface="Calibri"/>
              </a:rPr>
              <a:t>Integrity</a:t>
            </a:r>
            <a:r>
              <a:rPr sz="320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75F92"/>
                </a:solidFill>
                <a:latin typeface="Calibri"/>
                <a:cs typeface="Calibri"/>
              </a:rPr>
              <a:t>problems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solidFill>
                  <a:srgbClr val="375F92"/>
                </a:solidFill>
                <a:latin typeface="Calibri"/>
                <a:cs typeface="Calibri"/>
              </a:rPr>
              <a:t>Atomicity</a:t>
            </a:r>
            <a:r>
              <a:rPr sz="3200" spc="2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75F92"/>
                </a:solidFill>
                <a:latin typeface="Calibri"/>
                <a:cs typeface="Calibri"/>
              </a:rPr>
              <a:t>problems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375F92"/>
                </a:solidFill>
                <a:latin typeface="Calibri"/>
                <a:cs typeface="Calibri"/>
              </a:rPr>
              <a:t>Concurrent-access</a:t>
            </a:r>
            <a:r>
              <a:rPr sz="3200" spc="-4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75F92"/>
                </a:solidFill>
                <a:latin typeface="Calibri"/>
                <a:cs typeface="Calibri"/>
              </a:rPr>
              <a:t>anomalies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375F92"/>
                </a:solidFill>
                <a:latin typeface="Calibri"/>
                <a:cs typeface="Calibri"/>
              </a:rPr>
              <a:t>Security </a:t>
            </a:r>
            <a:r>
              <a:rPr sz="3200" spc="-10" dirty="0">
                <a:solidFill>
                  <a:srgbClr val="375F92"/>
                </a:solidFill>
                <a:latin typeface="Calibri"/>
                <a:cs typeface="Calibri"/>
              </a:rPr>
              <a:t>problems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622" y="461594"/>
            <a:ext cx="7208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Database </a:t>
            </a:r>
            <a:r>
              <a:rPr spc="-10" dirty="0"/>
              <a:t>Management</a:t>
            </a:r>
            <a:r>
              <a:rPr spc="-75" dirty="0"/>
              <a:t> </a:t>
            </a:r>
            <a:r>
              <a:rPr spc="-35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93886" y="6517337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75930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5" dirty="0">
                <a:latin typeface="Calibri"/>
                <a:cs typeface="Calibri"/>
              </a:rPr>
              <a:t>DBMS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spc="-5" dirty="0">
                <a:latin typeface="Calibri"/>
                <a:cs typeface="Calibri"/>
              </a:rPr>
              <a:t>management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allows </a:t>
            </a:r>
            <a:r>
              <a:rPr sz="3200" spc="-20" dirty="0">
                <a:latin typeface="Calibri"/>
                <a:cs typeface="Calibri"/>
              </a:rPr>
              <a:t>users to </a:t>
            </a:r>
            <a:r>
              <a:rPr sz="3200" spc="-10" dirty="0">
                <a:latin typeface="Calibri"/>
                <a:cs typeface="Calibri"/>
              </a:rPr>
              <a:t>define,  </a:t>
            </a:r>
            <a:r>
              <a:rPr sz="3200" spc="-20" dirty="0">
                <a:latin typeface="Calibri"/>
                <a:cs typeface="Calibri"/>
              </a:rPr>
              <a:t>create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maintain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provides  controlled </a:t>
            </a:r>
            <a:r>
              <a:rPr sz="3200" dirty="0">
                <a:latin typeface="Calibri"/>
                <a:cs typeface="Calibri"/>
              </a:rPr>
              <a:t>access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7675" algn="l"/>
              </a:tabLst>
            </a:pPr>
            <a:r>
              <a:rPr dirty="0"/>
              <a:t>	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spc="-5" dirty="0">
                <a:latin typeface="Calibri"/>
                <a:cs typeface="Calibri"/>
              </a:rPr>
              <a:t>management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(DBMS) </a:t>
            </a:r>
            <a:r>
              <a:rPr sz="3200" spc="5" dirty="0">
                <a:latin typeface="Calibri"/>
                <a:cs typeface="Calibri"/>
              </a:rPr>
              <a:t>is  </a:t>
            </a:r>
            <a:r>
              <a:rPr sz="3200" spc="-5" dirty="0">
                <a:latin typeface="Calibri"/>
                <a:cs typeface="Calibri"/>
              </a:rPr>
              <a:t>basically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collection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programs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enables  </a:t>
            </a:r>
            <a:r>
              <a:rPr sz="3200" spc="-20" dirty="0">
                <a:latin typeface="Calibri"/>
                <a:cs typeface="Calibri"/>
              </a:rPr>
              <a:t>users </a:t>
            </a:r>
            <a:r>
              <a:rPr sz="3200" spc="-25" dirty="0">
                <a:latin typeface="Calibri"/>
                <a:cs typeface="Calibri"/>
              </a:rPr>
              <a:t>to store, </a:t>
            </a:r>
            <a:r>
              <a:rPr sz="3200" spc="-35" dirty="0">
                <a:latin typeface="Calibri"/>
                <a:cs typeface="Calibri"/>
              </a:rPr>
              <a:t>modify,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extract information  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per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requirements.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936</Words>
  <Application>Microsoft Office PowerPoint</Application>
  <PresentationFormat>On-screen Show (4:3)</PresentationFormat>
  <Paragraphs>142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DBMS</vt:lpstr>
      <vt:lpstr>Difference between Data  and Information?</vt:lpstr>
      <vt:lpstr>PowerPoint Presentation</vt:lpstr>
      <vt:lpstr>Database</vt:lpstr>
      <vt:lpstr>Purpose of DBMS</vt:lpstr>
      <vt:lpstr>Purpose of DBMS</vt:lpstr>
      <vt:lpstr>PowerPoint Presentation</vt:lpstr>
      <vt:lpstr>Database Management System</vt:lpstr>
      <vt:lpstr>Operations on databases</vt:lpstr>
      <vt:lpstr>Components of Database</vt:lpstr>
      <vt:lpstr>Components of Database System</vt:lpstr>
      <vt:lpstr>Components of Database System</vt:lpstr>
      <vt:lpstr>Components of Database System</vt:lpstr>
      <vt:lpstr>Applications of DBMS</vt:lpstr>
      <vt:lpstr>Data models, Schemas, and Instances</vt:lpstr>
      <vt:lpstr>Data abstraction</vt:lpstr>
      <vt:lpstr>Levels of Abstraction(view of data)</vt:lpstr>
      <vt:lpstr>View of Data</vt:lpstr>
      <vt:lpstr>Database Languages</vt:lpstr>
      <vt:lpstr>Database Languages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ILOVEPDF.COM</dc:creator>
  <cp:lastModifiedBy>Asus</cp:lastModifiedBy>
  <cp:revision>19</cp:revision>
  <dcterms:created xsi:type="dcterms:W3CDTF">2020-07-25T05:09:49Z</dcterms:created>
  <dcterms:modified xsi:type="dcterms:W3CDTF">2021-08-23T12:01:28Z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2016-03-08T00:00:00Z</vt:filetime>
  </property>
  <property fmtid="{D5CDD505-2E9C-101B-9397-08002B2CF9AE}" pid="3" name="Creator">
    <vt:lpwstr>ILOVEPDF.COM</vt:lpwstr>
  </property>
  <property fmtid="{D5CDD505-2E9C-101B-9397-08002B2CF9AE}" pid="4" name="LastSaved">
    <vt:filetime>2020-07-25T00:00:00Z</vt:filetime>
  </property>
</Properties>
</file>