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1"/>
  </p:notesMasterIdLst>
  <p:sldIdLst>
    <p:sldId id="256" r:id="rId2"/>
    <p:sldId id="257" r:id="rId3"/>
    <p:sldId id="281" r:id="rId4"/>
    <p:sldId id="259" r:id="rId5"/>
    <p:sldId id="272" r:id="rId6"/>
    <p:sldId id="260" r:id="rId7"/>
    <p:sldId id="273" r:id="rId8"/>
    <p:sldId id="274" r:id="rId9"/>
    <p:sldId id="262" r:id="rId10"/>
    <p:sldId id="280" r:id="rId11"/>
    <p:sldId id="276" r:id="rId12"/>
    <p:sldId id="277" r:id="rId13"/>
    <p:sldId id="266" r:id="rId14"/>
    <p:sldId id="263" r:id="rId15"/>
    <p:sldId id="264" r:id="rId16"/>
    <p:sldId id="268" r:id="rId17"/>
    <p:sldId id="269" r:id="rId18"/>
    <p:sldId id="270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093" autoAdjust="0"/>
  </p:normalViewPr>
  <p:slideViewPr>
    <p:cSldViewPr snapToGrid="0">
      <p:cViewPr>
        <p:scale>
          <a:sx n="67" d="100"/>
          <a:sy n="67" d="100"/>
        </p:scale>
        <p:origin x="-640" y="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EBA18-B8C9-4EFE-B275-90FDD13A2937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3B386-4167-42F6-80FB-27A7D4E5B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44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dirty="0"/>
              <a:t>A database is  actually a place  where related piece of information is stored and various operations can be performed on it.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dirty="0"/>
              <a:t>Or we can say database is a shared collection of logically related data in a systematic manner that is stored to meet the requirements of different users of an organization that can be easily accessed.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200" dirty="0"/>
              <a:t>Database can be maintained manually or through electronic devices such as digital diaries, mobile phones, computers etc.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3B386-4167-42F6-80FB-27A7D4E5B1D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183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CCDD-562A-406F-92AC-9407AA8F04EE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99D154C-25D1-48BB-8336-28E2BB77FE6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76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CCDD-562A-406F-92AC-9407AA8F04EE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154C-25D1-48BB-8336-28E2BB77FE6C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21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CCDD-562A-406F-92AC-9407AA8F04EE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154C-25D1-48BB-8336-28E2BB77FE6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65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CCDD-562A-406F-92AC-9407AA8F04EE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154C-25D1-48BB-8336-28E2BB77FE6C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92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CCDD-562A-406F-92AC-9407AA8F04EE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154C-25D1-48BB-8336-28E2BB77FE6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36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CCDD-562A-406F-92AC-9407AA8F04EE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154C-25D1-48BB-8336-28E2BB77FE6C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90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CCDD-562A-406F-92AC-9407AA8F04EE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154C-25D1-48BB-8336-28E2BB77FE6C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1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CCDD-562A-406F-92AC-9407AA8F04EE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154C-25D1-48BB-8336-28E2BB77FE6C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2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CCDD-562A-406F-92AC-9407AA8F04EE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154C-25D1-48BB-8336-28E2BB77F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85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CCDD-562A-406F-92AC-9407AA8F04EE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154C-25D1-48BB-8336-28E2BB77FE6C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84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D27CCDD-562A-406F-92AC-9407AA8F04EE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154C-25D1-48BB-8336-28E2BB77FE6C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35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7CCDD-562A-406F-92AC-9407AA8F04EE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99D154C-25D1-48BB-8336-28E2BB77FE6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90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B664459-2BD4-4D0C-97CC-AB0655701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1071809"/>
            <a:ext cx="3896964" cy="34018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36FA455-CE75-4897-B157-4F37ED20F56F}"/>
              </a:ext>
            </a:extLst>
          </p:cNvPr>
          <p:cNvSpPr/>
          <p:nvPr/>
        </p:nvSpPr>
        <p:spPr>
          <a:xfrm>
            <a:off x="-214317" y="743366"/>
            <a:ext cx="12620634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Welcome </a:t>
            </a:r>
          </a:p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To</a:t>
            </a:r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</a:p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INT306</a:t>
            </a:r>
          </a:p>
          <a:p>
            <a:pPr algn="ctr"/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DATABASE MANAGEMENT SYSTEM</a:t>
            </a:r>
            <a:endParaRPr lang="en-IN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85B67-A015-41CB-980C-A2D1CDEFC868}"/>
              </a:ext>
            </a:extLst>
          </p:cNvPr>
          <p:cNvSpPr txBox="1"/>
          <p:nvPr/>
        </p:nvSpPr>
        <p:spPr>
          <a:xfrm>
            <a:off x="8273143" y="5191304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By-  Shivali Chopra </a:t>
            </a:r>
          </a:p>
          <a:p>
            <a:r>
              <a:rPr lang="en-IN" dirty="0"/>
              <a:t>	Assistant Professor</a:t>
            </a:r>
          </a:p>
          <a:p>
            <a:r>
              <a:rPr lang="en-IN" dirty="0"/>
              <a:t>	LPU</a:t>
            </a:r>
          </a:p>
        </p:txBody>
      </p:sp>
    </p:spTree>
    <p:extLst>
      <p:ext uri="{BB962C8B-B14F-4D97-AF65-F5344CB8AC3E}">
        <p14:creationId xmlns:p14="http://schemas.microsoft.com/office/powerpoint/2010/main" val="3107900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7E278F-5AFA-464A-B7EB-B746B4D49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for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5B23E6-A88B-46FB-A7BD-9DF00427E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dirty="0"/>
              <a:t>https://tinyurl.com/oraclesetup</a:t>
            </a:r>
          </a:p>
        </p:txBody>
      </p:sp>
    </p:spTree>
    <p:extLst>
      <p:ext uri="{BB962C8B-B14F-4D97-AF65-F5344CB8AC3E}">
        <p14:creationId xmlns:p14="http://schemas.microsoft.com/office/powerpoint/2010/main" val="849947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Unit 1: Introduction to Databases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purpose of database systems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components of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dbms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applications of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dbms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three tier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dbms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architecture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data independence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Database Schema, instance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data modeling 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entity relationship model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relational model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Relational Databases</a:t>
            </a:r>
          </a:p>
        </p:txBody>
      </p:sp>
      <p:sp>
        <p:nvSpPr>
          <p:cNvPr id="15363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pic>
        <p:nvPicPr>
          <p:cNvPr id="15364" name="Picture 5" descr="C:\Users\win\Desktop\r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828800"/>
            <a:ext cx="5562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Relational Databases</a:t>
            </a:r>
          </a:p>
        </p:txBody>
      </p:sp>
      <p:pic>
        <p:nvPicPr>
          <p:cNvPr id="4" name="Content Placeholder 3" descr="records and field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1905000"/>
            <a:ext cx="7315200" cy="36576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Unit 2: Relational Query Languages </a:t>
            </a:r>
          </a:p>
        </p:txBody>
      </p:sp>
      <p:pic>
        <p:nvPicPr>
          <p:cNvPr id="6" name="Content Placeholder 5" descr="relationalalgebra.jpg"/>
          <p:cNvPicPr>
            <a:picLocks noGrp="1" noChangeAspect="1"/>
          </p:cNvPicPr>
          <p:nvPr>
            <p:ph idx="1"/>
          </p:nvPr>
        </p:nvPicPr>
        <p:blipFill>
          <a:blip r:embed="rId2"/>
          <a:srcRect b="7547"/>
          <a:stretch>
            <a:fillRect/>
          </a:stretch>
        </p:blipFill>
        <p:spPr>
          <a:xfrm>
            <a:off x="2590800" y="1828800"/>
            <a:ext cx="6705600" cy="37338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Unit 3: Relational Database Design </a:t>
            </a:r>
          </a:p>
        </p:txBody>
      </p:sp>
      <p:pic>
        <p:nvPicPr>
          <p:cNvPr id="4" name="Content Placeholder 3" descr="datadesig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543" y="2100942"/>
            <a:ext cx="9372600" cy="3461657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Unit 4: Database Transaction Processing</a:t>
            </a:r>
          </a:p>
        </p:txBody>
      </p:sp>
      <p:pic>
        <p:nvPicPr>
          <p:cNvPr id="4" name="Content Placeholder 3" descr="transacti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636" y="1937657"/>
            <a:ext cx="9303507" cy="40386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Unit 5:Programming Constructs in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676401"/>
            <a:ext cx="8229600" cy="4525963"/>
          </a:xfrm>
        </p:spPr>
        <p:txBody>
          <a:bodyPr>
            <a:normAutofit/>
          </a:bodyPr>
          <a:lstStyle/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Cursors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Triggers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exception handling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Unit 6: File Organization and Trends in Databases</a:t>
            </a:r>
          </a:p>
        </p:txBody>
      </p:sp>
      <p:pic>
        <p:nvPicPr>
          <p:cNvPr id="4" name="Content Placeholder 3" descr="fileor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122714"/>
            <a:ext cx="5867400" cy="3668486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F333370-B689-48F5-9EF2-DD3E8F3A9769}"/>
              </a:ext>
            </a:extLst>
          </p:cNvPr>
          <p:cNvSpPr/>
          <p:nvPr/>
        </p:nvSpPr>
        <p:spPr>
          <a:xfrm>
            <a:off x="3213202" y="2314191"/>
            <a:ext cx="47224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Lets Begin…</a:t>
            </a:r>
          </a:p>
        </p:txBody>
      </p:sp>
    </p:spTree>
    <p:extLst>
      <p:ext uri="{BB962C8B-B14F-4D97-AF65-F5344CB8AC3E}">
        <p14:creationId xmlns:p14="http://schemas.microsoft.com/office/powerpoint/2010/main" val="69839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25D48D8-538C-4640-BECC-FE143A84A944}"/>
              </a:ext>
            </a:extLst>
          </p:cNvPr>
          <p:cNvSpPr/>
          <p:nvPr/>
        </p:nvSpPr>
        <p:spPr>
          <a:xfrm>
            <a:off x="3829436" y="757535"/>
            <a:ext cx="32758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Lecture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5BC4020-114A-4AB9-A6D5-11D78EC4167E}"/>
              </a:ext>
            </a:extLst>
          </p:cNvPr>
          <p:cNvSpPr txBox="1"/>
          <p:nvPr/>
        </p:nvSpPr>
        <p:spPr>
          <a:xfrm>
            <a:off x="2845594" y="2610147"/>
            <a:ext cx="61007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/>
              <a:t>‘ Let’s move toward the better way to store and manage the data’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564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30C6F5-944A-4676-A71B-3B2A7513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Course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928C33-4F70-498F-B01A-9D63014D6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/>
              <a:t>Lecture Tutorial Practical</a:t>
            </a:r>
          </a:p>
          <a:p>
            <a:pPr marL="0" indent="0" algn="ctr">
              <a:buNone/>
            </a:pPr>
            <a:r>
              <a:rPr lang="en-IN" dirty="0"/>
              <a:t>0	0	5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Text Book –</a:t>
            </a:r>
          </a:p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DATABASE SYSTEM CONCEPTS by HENRY F. KORTH, ABRAHAM SILBERSCHATZ, S. SUDARSHAN, TATA MCGRAW -HILL EDUCATION.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Link for Book:- https://tinyurl.com/korthbook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475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4304FC-BBF5-488E-AD7B-C0023F6F7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70493D-41DF-4460-80DE-3583B09B6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1" y="2015732"/>
            <a:ext cx="11563350" cy="40377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Through this course, Student will be able to:</a:t>
            </a:r>
          </a:p>
          <a:p>
            <a:pPr marL="0" indent="0">
              <a:buNone/>
            </a:pPr>
            <a:r>
              <a:rPr lang="en-US" dirty="0"/>
              <a:t>CO1 :: develop skills and understanding in the database design and make use of database management systems for applications</a:t>
            </a:r>
          </a:p>
          <a:p>
            <a:pPr marL="0" indent="0">
              <a:buNone/>
            </a:pPr>
            <a:r>
              <a:rPr lang="en-US" dirty="0"/>
              <a:t>CO2 :: develop understanding about relational algebra, relational model and SQL for implementing and maintaining databases</a:t>
            </a:r>
          </a:p>
          <a:p>
            <a:pPr marL="0" indent="0">
              <a:buNone/>
            </a:pPr>
            <a:r>
              <a:rPr lang="en-US" dirty="0"/>
              <a:t>CO3 :: develop understanding about the different issues involved in the design and implementation of a database system</a:t>
            </a:r>
          </a:p>
          <a:p>
            <a:pPr marL="0" indent="0">
              <a:buNone/>
            </a:pPr>
            <a:r>
              <a:rPr lang="en-US" dirty="0"/>
              <a:t>CO4 :: develop skills and understanding about the real time transaction management systems and the concurrency control techniques</a:t>
            </a:r>
          </a:p>
          <a:p>
            <a:pPr marL="0" indent="0">
              <a:buNone/>
            </a:pPr>
            <a:r>
              <a:rPr lang="en-US" dirty="0"/>
              <a:t>CO5 :: compose programming constructs such as functions, stored procedures and triggers that can be shared by multiple forms, reports and data management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929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Marks criteria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853836"/>
              </p:ext>
            </p:extLst>
          </p:nvPr>
        </p:nvGraphicFramePr>
        <p:xfrm>
          <a:off x="2447925" y="2181225"/>
          <a:ext cx="6076950" cy="3457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8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38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97246">
                <a:tc>
                  <a:txBody>
                    <a:bodyPr/>
                    <a:lstStyle/>
                    <a:p>
                      <a:r>
                        <a:rPr lang="en-US" dirty="0"/>
                        <a:t>Contributor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7246">
                <a:tc>
                  <a:txBody>
                    <a:bodyPr/>
                    <a:lstStyle/>
                    <a:p>
                      <a:r>
                        <a:rPr lang="en-US" dirty="0"/>
                        <a:t>Attendance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7695">
                <a:tc>
                  <a:txBody>
                    <a:bodyPr/>
                    <a:lstStyle/>
                    <a:p>
                      <a:r>
                        <a:rPr lang="en-US" dirty="0"/>
                        <a:t>CA(2 out of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7695">
                <a:tc>
                  <a:txBody>
                    <a:bodyPr/>
                    <a:lstStyle/>
                    <a:p>
                      <a:r>
                        <a:rPr lang="en-US" dirty="0"/>
                        <a:t>MTE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87695">
                <a:tc>
                  <a:txBody>
                    <a:bodyPr/>
                    <a:lstStyle/>
                    <a:p>
                      <a:r>
                        <a:rPr lang="en-US" dirty="0"/>
                        <a:t>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DF7F08-428B-441A-A2D5-73301F42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3843EA-D91D-47AF-8B50-80744B584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2" descr="What is the Difference Between Data and Information? | WinPure">
            <a:extLst>
              <a:ext uri="{FF2B5EF4-FFF2-40B4-BE49-F238E27FC236}">
                <a16:creationId xmlns:a16="http://schemas.microsoft.com/office/drawing/2014/main" xmlns="" id="{227511DE-5BAD-4C0C-8686-AFA4E7E99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04520"/>
            <a:ext cx="9835654" cy="498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46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Data and information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Raw material that can be processed by any computing machine is data. </a:t>
            </a:r>
          </a:p>
          <a:p>
            <a:pPr algn="just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Images, words, numbers , sounds etc. all forms different representations of the data.</a:t>
            </a: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inform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4267200"/>
            <a:ext cx="7315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99E1B6-BD52-4705-8AFD-D70D16CC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D71B14-9312-49A1-B687-9D7956545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EC6EF10-0F67-436B-A328-94088011A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748870"/>
            <a:ext cx="9702196" cy="496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2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Database Management Systems</a:t>
            </a:r>
          </a:p>
        </p:txBody>
      </p:sp>
      <p:pic>
        <p:nvPicPr>
          <p:cNvPr id="4" name="Content Placeholder 3" descr="dbm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971" y="2065176"/>
            <a:ext cx="9220200" cy="3878424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252</TotalTime>
  <Words>355</Words>
  <Application>Microsoft Office PowerPoint</Application>
  <PresentationFormat>Custom</PresentationFormat>
  <Paragraphs>70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Gallery</vt:lpstr>
      <vt:lpstr>PowerPoint Presentation</vt:lpstr>
      <vt:lpstr>PowerPoint Presentation</vt:lpstr>
      <vt:lpstr>Course Details</vt:lpstr>
      <vt:lpstr>COURSE OUTCOMES</vt:lpstr>
      <vt:lpstr>Marks criteria</vt:lpstr>
      <vt:lpstr>PowerPoint Presentation</vt:lpstr>
      <vt:lpstr>Data and information</vt:lpstr>
      <vt:lpstr>PowerPoint Presentation</vt:lpstr>
      <vt:lpstr>Database Management Systems</vt:lpstr>
      <vt:lpstr>Software for installation</vt:lpstr>
      <vt:lpstr>Unit 1: Introduction to Databases </vt:lpstr>
      <vt:lpstr> Relational Databases</vt:lpstr>
      <vt:lpstr>Relational Databases</vt:lpstr>
      <vt:lpstr>Unit 2: Relational Query Languages </vt:lpstr>
      <vt:lpstr>Unit 3: Relational Database Design </vt:lpstr>
      <vt:lpstr>Unit 4: Database Transaction Processing</vt:lpstr>
      <vt:lpstr>Unit 5:Programming Constructs in Databases</vt:lpstr>
      <vt:lpstr>Unit 6: File Organization and Trends in Databases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91991</dc:creator>
  <cp:lastModifiedBy>Asus</cp:lastModifiedBy>
  <cp:revision>14</cp:revision>
  <dcterms:created xsi:type="dcterms:W3CDTF">2020-07-25T09:56:25Z</dcterms:created>
  <dcterms:modified xsi:type="dcterms:W3CDTF">2021-08-23T09:03:37Z</dcterms:modified>
</cp:coreProperties>
</file>