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44"/>
  </p:notesMasterIdLst>
  <p:sldIdLst>
    <p:sldId id="286" r:id="rId2"/>
    <p:sldId id="292" r:id="rId3"/>
    <p:sldId id="517" r:id="rId4"/>
    <p:sldId id="518" r:id="rId5"/>
    <p:sldId id="293"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34" r:id="rId19"/>
    <p:sldId id="535" r:id="rId20"/>
    <p:sldId id="302" r:id="rId21"/>
    <p:sldId id="303" r:id="rId22"/>
    <p:sldId id="304" r:id="rId23"/>
    <p:sldId id="305" r:id="rId24"/>
    <p:sldId id="306" r:id="rId25"/>
    <p:sldId id="307" r:id="rId26"/>
    <p:sldId id="308" r:id="rId27"/>
    <p:sldId id="309" r:id="rId28"/>
    <p:sldId id="310" r:id="rId29"/>
    <p:sldId id="311" r:id="rId30"/>
    <p:sldId id="545" r:id="rId31"/>
    <p:sldId id="548" r:id="rId32"/>
    <p:sldId id="312" r:id="rId33"/>
    <p:sldId id="537" r:id="rId34"/>
    <p:sldId id="313" r:id="rId35"/>
    <p:sldId id="538" r:id="rId36"/>
    <p:sldId id="539" r:id="rId37"/>
    <p:sldId id="540" r:id="rId38"/>
    <p:sldId id="541" r:id="rId39"/>
    <p:sldId id="542" r:id="rId40"/>
    <p:sldId id="543" r:id="rId41"/>
    <p:sldId id="550" r:id="rId42"/>
    <p:sldId id="54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359" autoAdjust="0"/>
  </p:normalViewPr>
  <p:slideViewPr>
    <p:cSldViewPr snapToGrid="0">
      <p:cViewPr varScale="1">
        <p:scale>
          <a:sx n="38" d="100"/>
          <a:sy n="38" d="100"/>
        </p:scale>
        <p:origin x="17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2D044-5635-40CA-A1CE-314C4D9F0517}" type="datetimeFigureOut">
              <a:rPr lang="en-IN" smtClean="0"/>
              <a:t>04-08-2020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6B3CC-AC55-4616-9940-1A44EE371185}" type="slidenum">
              <a:rPr lang="en-IN" smtClean="0"/>
              <a:t>‹#›</a:t>
            </a:fld>
            <a:endParaRPr lang="en-IN"/>
          </a:p>
        </p:txBody>
      </p:sp>
    </p:spTree>
    <p:extLst>
      <p:ext uri="{BB962C8B-B14F-4D97-AF65-F5344CB8AC3E}">
        <p14:creationId xmlns:p14="http://schemas.microsoft.com/office/powerpoint/2010/main" val="211052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above diagram, the entities are Teacher and Department. The attributes of </a:t>
            </a:r>
            <a:r>
              <a:rPr lang="en-US" sz="1200" b="1" i="1" kern="1200" dirty="0">
                <a:solidFill>
                  <a:schemeClr val="tx1"/>
                </a:solidFill>
                <a:effectLst/>
                <a:latin typeface="+mn-lt"/>
                <a:ea typeface="+mn-ea"/>
                <a:cs typeface="+mn-cs"/>
              </a:rPr>
              <a:t>Teacher </a:t>
            </a:r>
            <a:r>
              <a:rPr lang="en-US" sz="1200" b="0" i="0" kern="1200" dirty="0">
                <a:solidFill>
                  <a:schemeClr val="tx1"/>
                </a:solidFill>
                <a:effectLst/>
                <a:latin typeface="+mn-lt"/>
                <a:ea typeface="+mn-ea"/>
                <a:cs typeface="+mn-cs"/>
              </a:rPr>
              <a:t>entity are </a:t>
            </a:r>
            <a:r>
              <a:rPr lang="en-US" sz="1200" b="0" i="0" kern="1200" dirty="0" err="1">
                <a:solidFill>
                  <a:schemeClr val="tx1"/>
                </a:solidFill>
                <a:effectLst/>
                <a:latin typeface="+mn-lt"/>
                <a:ea typeface="+mn-ea"/>
                <a:cs typeface="+mn-cs"/>
              </a:rPr>
              <a:t>Teacher_Name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Teacher_id</a:t>
            </a:r>
            <a:r>
              <a:rPr lang="en-US" sz="1200" b="0" i="0" kern="1200" dirty="0">
                <a:solidFill>
                  <a:schemeClr val="tx1"/>
                </a:solidFill>
                <a:effectLst/>
                <a:latin typeface="+mn-lt"/>
                <a:ea typeface="+mn-ea"/>
                <a:cs typeface="+mn-cs"/>
              </a:rPr>
              <a:t>, Age, Salary, </a:t>
            </a:r>
            <a:r>
              <a:rPr lang="en-US" sz="1200" b="0" i="0" kern="1200" dirty="0" err="1">
                <a:solidFill>
                  <a:schemeClr val="tx1"/>
                </a:solidFill>
                <a:effectLst/>
                <a:latin typeface="+mn-lt"/>
                <a:ea typeface="+mn-ea"/>
                <a:cs typeface="+mn-cs"/>
              </a:rPr>
              <a:t>Mobile_Number</a:t>
            </a:r>
            <a:r>
              <a:rPr lang="en-US" sz="1200" b="0" i="0" kern="1200" dirty="0">
                <a:solidFill>
                  <a:schemeClr val="tx1"/>
                </a:solidFill>
                <a:effectLst/>
                <a:latin typeface="+mn-lt"/>
                <a:ea typeface="+mn-ea"/>
                <a:cs typeface="+mn-cs"/>
              </a:rPr>
              <a:t>. The attributes of entity </a:t>
            </a:r>
            <a:r>
              <a:rPr lang="en-US" sz="1200" b="1" i="1" kern="1200" dirty="0">
                <a:solidFill>
                  <a:schemeClr val="tx1"/>
                </a:solidFill>
                <a:effectLst/>
                <a:latin typeface="+mn-lt"/>
                <a:ea typeface="+mn-ea"/>
                <a:cs typeface="+mn-cs"/>
              </a:rPr>
              <a:t>Department </a:t>
            </a:r>
            <a:r>
              <a:rPr lang="en-US" sz="1200" b="0" i="0" kern="1200" dirty="0">
                <a:solidFill>
                  <a:schemeClr val="tx1"/>
                </a:solidFill>
                <a:effectLst/>
                <a:latin typeface="+mn-lt"/>
                <a:ea typeface="+mn-ea"/>
                <a:cs typeface="+mn-cs"/>
              </a:rPr>
              <a:t>entity are </a:t>
            </a:r>
            <a:r>
              <a:rPr lang="en-US" sz="1200" b="0" i="0" kern="1200" dirty="0" err="1">
                <a:solidFill>
                  <a:schemeClr val="tx1"/>
                </a:solidFill>
                <a:effectLst/>
                <a:latin typeface="+mn-lt"/>
                <a:ea typeface="+mn-ea"/>
                <a:cs typeface="+mn-cs"/>
              </a:rPr>
              <a:t>Dept_id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Dept_name</a:t>
            </a:r>
            <a:r>
              <a:rPr lang="en-US" sz="1200" b="0" i="0" kern="1200" dirty="0">
                <a:solidFill>
                  <a:schemeClr val="tx1"/>
                </a:solidFill>
                <a:effectLst/>
                <a:latin typeface="+mn-lt"/>
                <a:ea typeface="+mn-ea"/>
                <a:cs typeface="+mn-cs"/>
              </a:rPr>
              <a:t>. The two entities are connected using the relationship. Here, each teacher works for a department.</a:t>
            </a:r>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3</a:t>
            </a:fld>
            <a:endParaRPr lang="en-IN"/>
          </a:p>
        </p:txBody>
      </p:sp>
    </p:spTree>
    <p:extLst>
      <p:ext uri="{BB962C8B-B14F-4D97-AF65-F5344CB8AC3E}">
        <p14:creationId xmlns:p14="http://schemas.microsoft.com/office/powerpoint/2010/main" val="285859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16</a:t>
            </a:fld>
            <a:endParaRPr lang="en-IN"/>
          </a:p>
        </p:txBody>
      </p:sp>
    </p:spTree>
    <p:extLst>
      <p:ext uri="{BB962C8B-B14F-4D97-AF65-F5344CB8AC3E}">
        <p14:creationId xmlns:p14="http://schemas.microsoft.com/office/powerpoint/2010/main" val="2770720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18</a:t>
            </a:fld>
            <a:endParaRPr lang="en-IN"/>
          </a:p>
        </p:txBody>
      </p:sp>
    </p:spTree>
    <p:extLst>
      <p:ext uri="{BB962C8B-B14F-4D97-AF65-F5344CB8AC3E}">
        <p14:creationId xmlns:p14="http://schemas.microsoft.com/office/powerpoint/2010/main" val="418054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Total participation of an entity set represents that each entity in entity set must have at least one relationship in a relationship set. For example: In the below diagram each college must have at-least one associated Student.</a:t>
            </a:r>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19</a:t>
            </a:fld>
            <a:endParaRPr lang="en-IN"/>
          </a:p>
        </p:txBody>
      </p:sp>
    </p:spTree>
    <p:extLst>
      <p:ext uri="{BB962C8B-B14F-4D97-AF65-F5344CB8AC3E}">
        <p14:creationId xmlns:p14="http://schemas.microsoft.com/office/powerpoint/2010/main" val="303028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21</a:t>
            </a:fld>
            <a:endParaRPr lang="en-IN"/>
          </a:p>
        </p:txBody>
      </p:sp>
    </p:spTree>
    <p:extLst>
      <p:ext uri="{BB962C8B-B14F-4D97-AF65-F5344CB8AC3E}">
        <p14:creationId xmlns:p14="http://schemas.microsoft.com/office/powerpoint/2010/main" val="2439627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Roboto"/>
              </a:rPr>
              <a:t>ER diagram of Bank has the following description :</a:t>
            </a:r>
          </a:p>
          <a:p>
            <a:pPr algn="l" fontAlgn="base">
              <a:buFont typeface="Arial" panose="020B0604020202020204" pitchFamily="34" charset="0"/>
              <a:buChar char="•"/>
            </a:pPr>
            <a:r>
              <a:rPr lang="en-US" b="0" i="0" dirty="0">
                <a:effectLst/>
                <a:latin typeface="Roboto"/>
              </a:rPr>
              <a:t>Bank have Customer.</a:t>
            </a:r>
          </a:p>
          <a:p>
            <a:pPr algn="l" fontAlgn="base">
              <a:buFont typeface="Arial" panose="020B0604020202020204" pitchFamily="34" charset="0"/>
              <a:buChar char="•"/>
            </a:pPr>
            <a:r>
              <a:rPr lang="en-US" b="0" i="0" dirty="0">
                <a:effectLst/>
                <a:latin typeface="Roboto"/>
              </a:rPr>
              <a:t>Banks are identified by a name, code, address of main office.</a:t>
            </a:r>
          </a:p>
          <a:p>
            <a:pPr algn="l" fontAlgn="base">
              <a:buFont typeface="Arial" panose="020B0604020202020204" pitchFamily="34" charset="0"/>
              <a:buChar char="•"/>
            </a:pPr>
            <a:r>
              <a:rPr lang="en-US" b="0" i="0" dirty="0">
                <a:effectLst/>
                <a:latin typeface="Roboto"/>
              </a:rPr>
              <a:t>Banks have branches.</a:t>
            </a:r>
          </a:p>
          <a:p>
            <a:pPr algn="l" fontAlgn="base">
              <a:buFont typeface="Arial" panose="020B0604020202020204" pitchFamily="34" charset="0"/>
              <a:buChar char="•"/>
            </a:pPr>
            <a:r>
              <a:rPr lang="en-US" b="0" i="0" dirty="0">
                <a:effectLst/>
                <a:latin typeface="Roboto"/>
              </a:rPr>
              <a:t>Branches are identified by a </a:t>
            </a:r>
            <a:r>
              <a:rPr lang="en-US" b="0" i="0" dirty="0" err="1">
                <a:effectLst/>
                <a:latin typeface="Roboto"/>
              </a:rPr>
              <a:t>branch_no</a:t>
            </a:r>
            <a:r>
              <a:rPr lang="en-US" b="0" i="0" dirty="0">
                <a:effectLst/>
                <a:latin typeface="Roboto"/>
              </a:rPr>
              <a:t>., </a:t>
            </a:r>
            <a:r>
              <a:rPr lang="en-US" b="0" i="0" dirty="0" err="1">
                <a:effectLst/>
                <a:latin typeface="Roboto"/>
              </a:rPr>
              <a:t>branch_name</a:t>
            </a:r>
            <a:r>
              <a:rPr lang="en-US" b="0" i="0" dirty="0">
                <a:effectLst/>
                <a:latin typeface="Roboto"/>
              </a:rPr>
              <a:t>, address.</a:t>
            </a:r>
          </a:p>
          <a:p>
            <a:pPr algn="l" fontAlgn="base">
              <a:buFont typeface="Arial" panose="020B0604020202020204" pitchFamily="34" charset="0"/>
              <a:buChar char="•"/>
            </a:pPr>
            <a:r>
              <a:rPr lang="en-US" b="0" i="0" dirty="0">
                <a:effectLst/>
                <a:latin typeface="Roboto"/>
              </a:rPr>
              <a:t>Customers are identified by name, </a:t>
            </a:r>
            <a:r>
              <a:rPr lang="en-US" b="0" i="0" dirty="0" err="1">
                <a:effectLst/>
                <a:latin typeface="Roboto"/>
              </a:rPr>
              <a:t>cust</a:t>
            </a:r>
            <a:r>
              <a:rPr lang="en-US" b="0" i="0" dirty="0">
                <a:effectLst/>
                <a:latin typeface="Roboto"/>
              </a:rPr>
              <a:t>-id, phone number, address.</a:t>
            </a:r>
          </a:p>
          <a:p>
            <a:pPr algn="l" fontAlgn="base">
              <a:buFont typeface="Arial" panose="020B0604020202020204" pitchFamily="34" charset="0"/>
              <a:buChar char="•"/>
            </a:pPr>
            <a:r>
              <a:rPr lang="en-US" b="0" i="0" dirty="0">
                <a:effectLst/>
                <a:latin typeface="Roboto"/>
              </a:rPr>
              <a:t>Customer can have one or more accounts.</a:t>
            </a:r>
          </a:p>
          <a:p>
            <a:pPr algn="l" fontAlgn="base">
              <a:buFont typeface="Arial" panose="020B0604020202020204" pitchFamily="34" charset="0"/>
              <a:buChar char="•"/>
            </a:pPr>
            <a:r>
              <a:rPr lang="en-US" b="0" i="0" dirty="0">
                <a:effectLst/>
                <a:latin typeface="Roboto"/>
              </a:rPr>
              <a:t>Accounts are identified by </a:t>
            </a:r>
            <a:r>
              <a:rPr lang="en-US" b="0" i="0" dirty="0" err="1">
                <a:effectLst/>
                <a:latin typeface="Roboto"/>
              </a:rPr>
              <a:t>acc_no</a:t>
            </a:r>
            <a:r>
              <a:rPr lang="en-US" b="0" i="0" dirty="0">
                <a:effectLst/>
                <a:latin typeface="Roboto"/>
              </a:rPr>
              <a:t>., </a:t>
            </a:r>
            <a:r>
              <a:rPr lang="en-US" b="0" i="0" dirty="0" err="1">
                <a:effectLst/>
                <a:latin typeface="Roboto"/>
              </a:rPr>
              <a:t>acc_type</a:t>
            </a:r>
            <a:r>
              <a:rPr lang="en-US" b="0" i="0" dirty="0">
                <a:effectLst/>
                <a:latin typeface="Roboto"/>
              </a:rPr>
              <a:t>, balance.</a:t>
            </a:r>
          </a:p>
          <a:p>
            <a:pPr algn="l" fontAlgn="base">
              <a:buFont typeface="Arial" panose="020B0604020202020204" pitchFamily="34" charset="0"/>
              <a:buChar char="•"/>
            </a:pPr>
            <a:r>
              <a:rPr lang="en-US" b="0" i="0" dirty="0">
                <a:effectLst/>
                <a:latin typeface="Roboto"/>
              </a:rPr>
              <a:t>Customer can avail loans.</a:t>
            </a:r>
          </a:p>
          <a:p>
            <a:pPr algn="l" fontAlgn="base">
              <a:buFont typeface="Arial" panose="020B0604020202020204" pitchFamily="34" charset="0"/>
              <a:buChar char="•"/>
            </a:pPr>
            <a:r>
              <a:rPr lang="en-US" b="0" i="0" dirty="0">
                <a:effectLst/>
                <a:latin typeface="Roboto"/>
              </a:rPr>
              <a:t>Loans are identified by </a:t>
            </a:r>
            <a:r>
              <a:rPr lang="en-US" b="0" i="0" dirty="0" err="1">
                <a:effectLst/>
                <a:latin typeface="Roboto"/>
              </a:rPr>
              <a:t>loan_id</a:t>
            </a:r>
            <a:r>
              <a:rPr lang="en-US" b="0" i="0" dirty="0">
                <a:effectLst/>
                <a:latin typeface="Roboto"/>
              </a:rPr>
              <a:t>, </a:t>
            </a:r>
            <a:r>
              <a:rPr lang="en-US" b="0" i="0" dirty="0" err="1">
                <a:effectLst/>
                <a:latin typeface="Roboto"/>
              </a:rPr>
              <a:t>loan_type</a:t>
            </a:r>
            <a:r>
              <a:rPr lang="en-US" b="0" i="0" dirty="0">
                <a:effectLst/>
                <a:latin typeface="Roboto"/>
              </a:rPr>
              <a:t> and amount.</a:t>
            </a:r>
          </a:p>
          <a:p>
            <a:pPr algn="l" fontAlgn="base">
              <a:buFont typeface="Arial" panose="020B0604020202020204" pitchFamily="34" charset="0"/>
              <a:buChar char="•"/>
            </a:pPr>
            <a:r>
              <a:rPr lang="en-US" b="0" i="0" dirty="0">
                <a:effectLst/>
                <a:latin typeface="Roboto"/>
              </a:rPr>
              <a:t>Account and loans are related to bank’s branch.</a:t>
            </a:r>
          </a:p>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30</a:t>
            </a:fld>
            <a:endParaRPr lang="en-IN"/>
          </a:p>
        </p:txBody>
      </p:sp>
    </p:spTree>
    <p:extLst>
      <p:ext uri="{BB962C8B-B14F-4D97-AF65-F5344CB8AC3E}">
        <p14:creationId xmlns:p14="http://schemas.microsoft.com/office/powerpoint/2010/main" val="1883141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Roboto"/>
              </a:rPr>
              <a:t>ER diagram of Bank has the following description :</a:t>
            </a:r>
          </a:p>
          <a:p>
            <a:pPr algn="l" fontAlgn="base">
              <a:buFont typeface="Arial" panose="020B0604020202020204" pitchFamily="34" charset="0"/>
              <a:buChar char="•"/>
            </a:pPr>
            <a:r>
              <a:rPr lang="en-US" b="0" i="0" dirty="0">
                <a:effectLst/>
                <a:latin typeface="Roboto"/>
              </a:rPr>
              <a:t>Bank have Customer.</a:t>
            </a:r>
          </a:p>
          <a:p>
            <a:pPr algn="l" fontAlgn="base">
              <a:buFont typeface="Arial" panose="020B0604020202020204" pitchFamily="34" charset="0"/>
              <a:buChar char="•"/>
            </a:pPr>
            <a:r>
              <a:rPr lang="en-US" b="0" i="0" dirty="0">
                <a:effectLst/>
                <a:latin typeface="Roboto"/>
              </a:rPr>
              <a:t>Banks are identified by a name, code, address of main office.</a:t>
            </a:r>
          </a:p>
          <a:p>
            <a:pPr algn="l" fontAlgn="base">
              <a:buFont typeface="Arial" panose="020B0604020202020204" pitchFamily="34" charset="0"/>
              <a:buChar char="•"/>
            </a:pPr>
            <a:r>
              <a:rPr lang="en-US" b="0" i="0" dirty="0">
                <a:effectLst/>
                <a:latin typeface="Roboto"/>
              </a:rPr>
              <a:t>Banks have branches.</a:t>
            </a:r>
          </a:p>
          <a:p>
            <a:pPr algn="l" fontAlgn="base">
              <a:buFont typeface="Arial" panose="020B0604020202020204" pitchFamily="34" charset="0"/>
              <a:buChar char="•"/>
            </a:pPr>
            <a:r>
              <a:rPr lang="en-US" b="0" i="0" dirty="0">
                <a:effectLst/>
                <a:latin typeface="Roboto"/>
              </a:rPr>
              <a:t>Branches are identified by a </a:t>
            </a:r>
            <a:r>
              <a:rPr lang="en-US" b="0" i="0" dirty="0" err="1">
                <a:effectLst/>
                <a:latin typeface="Roboto"/>
              </a:rPr>
              <a:t>branch_no</a:t>
            </a:r>
            <a:r>
              <a:rPr lang="en-US" b="0" i="0" dirty="0">
                <a:effectLst/>
                <a:latin typeface="Roboto"/>
              </a:rPr>
              <a:t>., </a:t>
            </a:r>
            <a:r>
              <a:rPr lang="en-US" b="0" i="0" dirty="0" err="1">
                <a:effectLst/>
                <a:latin typeface="Roboto"/>
              </a:rPr>
              <a:t>branch_name</a:t>
            </a:r>
            <a:r>
              <a:rPr lang="en-US" b="0" i="0" dirty="0">
                <a:effectLst/>
                <a:latin typeface="Roboto"/>
              </a:rPr>
              <a:t>, address.</a:t>
            </a:r>
          </a:p>
          <a:p>
            <a:pPr algn="l" fontAlgn="base">
              <a:buFont typeface="Arial" panose="020B0604020202020204" pitchFamily="34" charset="0"/>
              <a:buChar char="•"/>
            </a:pPr>
            <a:r>
              <a:rPr lang="en-US" b="0" i="0" dirty="0">
                <a:effectLst/>
                <a:latin typeface="Roboto"/>
              </a:rPr>
              <a:t>Customers are identified by name, </a:t>
            </a:r>
            <a:r>
              <a:rPr lang="en-US" b="0" i="0" dirty="0" err="1">
                <a:effectLst/>
                <a:latin typeface="Roboto"/>
              </a:rPr>
              <a:t>cust</a:t>
            </a:r>
            <a:r>
              <a:rPr lang="en-US" b="0" i="0" dirty="0">
                <a:effectLst/>
                <a:latin typeface="Roboto"/>
              </a:rPr>
              <a:t>-id, phone number, address.</a:t>
            </a:r>
          </a:p>
          <a:p>
            <a:pPr algn="l" fontAlgn="base">
              <a:buFont typeface="Arial" panose="020B0604020202020204" pitchFamily="34" charset="0"/>
              <a:buChar char="•"/>
            </a:pPr>
            <a:r>
              <a:rPr lang="en-US" b="0" i="0" dirty="0">
                <a:effectLst/>
                <a:latin typeface="Roboto"/>
              </a:rPr>
              <a:t>Customer can have one or more accounts.</a:t>
            </a:r>
          </a:p>
          <a:p>
            <a:pPr algn="l" fontAlgn="base">
              <a:buFont typeface="Arial" panose="020B0604020202020204" pitchFamily="34" charset="0"/>
              <a:buChar char="•"/>
            </a:pPr>
            <a:r>
              <a:rPr lang="en-US" b="0" i="0" dirty="0">
                <a:effectLst/>
                <a:latin typeface="Roboto"/>
              </a:rPr>
              <a:t>Accounts are identified by </a:t>
            </a:r>
            <a:r>
              <a:rPr lang="en-US" b="0" i="0" dirty="0" err="1">
                <a:effectLst/>
                <a:latin typeface="Roboto"/>
              </a:rPr>
              <a:t>acc_no</a:t>
            </a:r>
            <a:r>
              <a:rPr lang="en-US" b="0" i="0" dirty="0">
                <a:effectLst/>
                <a:latin typeface="Roboto"/>
              </a:rPr>
              <a:t>., </a:t>
            </a:r>
            <a:r>
              <a:rPr lang="en-US" b="0" i="0" dirty="0" err="1">
                <a:effectLst/>
                <a:latin typeface="Roboto"/>
              </a:rPr>
              <a:t>acc_type</a:t>
            </a:r>
            <a:r>
              <a:rPr lang="en-US" b="0" i="0" dirty="0">
                <a:effectLst/>
                <a:latin typeface="Roboto"/>
              </a:rPr>
              <a:t>, balance.</a:t>
            </a:r>
          </a:p>
          <a:p>
            <a:pPr algn="l" fontAlgn="base">
              <a:buFont typeface="Arial" panose="020B0604020202020204" pitchFamily="34" charset="0"/>
              <a:buChar char="•"/>
            </a:pPr>
            <a:r>
              <a:rPr lang="en-US" b="0" i="0" dirty="0">
                <a:effectLst/>
                <a:latin typeface="Roboto"/>
              </a:rPr>
              <a:t>Customer can avail loans.</a:t>
            </a:r>
          </a:p>
          <a:p>
            <a:pPr algn="l" fontAlgn="base">
              <a:buFont typeface="Arial" panose="020B0604020202020204" pitchFamily="34" charset="0"/>
              <a:buChar char="•"/>
            </a:pPr>
            <a:r>
              <a:rPr lang="en-US" b="0" i="0" dirty="0">
                <a:effectLst/>
                <a:latin typeface="Roboto"/>
              </a:rPr>
              <a:t>Loans are identified by </a:t>
            </a:r>
            <a:r>
              <a:rPr lang="en-US" b="0" i="0" dirty="0" err="1">
                <a:effectLst/>
                <a:latin typeface="Roboto"/>
              </a:rPr>
              <a:t>loan_id</a:t>
            </a:r>
            <a:r>
              <a:rPr lang="en-US" b="0" i="0" dirty="0">
                <a:effectLst/>
                <a:latin typeface="Roboto"/>
              </a:rPr>
              <a:t>, </a:t>
            </a:r>
            <a:r>
              <a:rPr lang="en-US" b="0" i="0" dirty="0" err="1">
                <a:effectLst/>
                <a:latin typeface="Roboto"/>
              </a:rPr>
              <a:t>loan_type</a:t>
            </a:r>
            <a:r>
              <a:rPr lang="en-US" b="0" i="0" dirty="0">
                <a:effectLst/>
                <a:latin typeface="Roboto"/>
              </a:rPr>
              <a:t> and amount.</a:t>
            </a:r>
          </a:p>
          <a:p>
            <a:pPr algn="l" fontAlgn="base">
              <a:buFont typeface="Arial" panose="020B0604020202020204" pitchFamily="34" charset="0"/>
              <a:buChar char="•"/>
            </a:pPr>
            <a:r>
              <a:rPr lang="en-US" b="0" i="0" dirty="0">
                <a:effectLst/>
                <a:latin typeface="Roboto"/>
              </a:rPr>
              <a:t>Account and loans are related to bank’s branch.</a:t>
            </a:r>
          </a:p>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31</a:t>
            </a:fld>
            <a:endParaRPr lang="en-IN"/>
          </a:p>
        </p:txBody>
      </p:sp>
    </p:spTree>
    <p:extLst>
      <p:ext uri="{BB962C8B-B14F-4D97-AF65-F5344CB8AC3E}">
        <p14:creationId xmlns:p14="http://schemas.microsoft.com/office/powerpoint/2010/main" val="1167863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6350" indent="-343535" algn="just">
              <a:lnSpc>
                <a:spcPts val="2600"/>
              </a:lnSpc>
              <a:spcBef>
                <a:spcPts val="720"/>
              </a:spcBef>
              <a:buFont typeface="Arial"/>
              <a:buChar char="•"/>
              <a:tabLst>
                <a:tab pos="356235" algn="l"/>
              </a:tabLst>
            </a:pPr>
            <a:r>
              <a:rPr lang="en-US" sz="1200" spc="-5" dirty="0">
                <a:latin typeface="Calibri"/>
                <a:cs typeface="Calibri"/>
              </a:rPr>
              <a:t>The entity </a:t>
            </a:r>
            <a:r>
              <a:rPr lang="en-US" sz="1200" spc="-10" dirty="0">
                <a:latin typeface="Calibri"/>
                <a:cs typeface="Calibri"/>
              </a:rPr>
              <a:t>set </a:t>
            </a:r>
            <a:r>
              <a:rPr lang="en-US" sz="1200" dirty="0">
                <a:latin typeface="Calibri"/>
                <a:cs typeface="Calibri"/>
              </a:rPr>
              <a:t>which </a:t>
            </a:r>
            <a:r>
              <a:rPr lang="en-US" sz="1200" spc="-5" dirty="0">
                <a:latin typeface="Calibri"/>
                <a:cs typeface="Calibri"/>
              </a:rPr>
              <a:t>does not </a:t>
            </a:r>
            <a:r>
              <a:rPr lang="en-US" sz="1200" spc="-25" dirty="0">
                <a:latin typeface="Calibri"/>
                <a:cs typeface="Calibri"/>
              </a:rPr>
              <a:t>have </a:t>
            </a:r>
            <a:r>
              <a:rPr lang="en-US" sz="1200" spc="-15" dirty="0">
                <a:latin typeface="Calibri"/>
                <a:cs typeface="Calibri"/>
              </a:rPr>
              <a:t>sufficient attributes  to </a:t>
            </a:r>
            <a:r>
              <a:rPr lang="en-US" sz="1200" spc="-20" dirty="0">
                <a:latin typeface="Calibri"/>
                <a:cs typeface="Calibri"/>
              </a:rPr>
              <a:t>form </a:t>
            </a:r>
            <a:r>
              <a:rPr lang="en-US" sz="1200" dirty="0">
                <a:latin typeface="Calibri"/>
                <a:cs typeface="Calibri"/>
              </a:rPr>
              <a:t>a </a:t>
            </a:r>
            <a:r>
              <a:rPr lang="en-US" sz="1200" spc="-5" dirty="0">
                <a:latin typeface="Calibri"/>
                <a:cs typeface="Calibri"/>
              </a:rPr>
              <a:t>primary </a:t>
            </a:r>
            <a:r>
              <a:rPr lang="en-US" sz="1200" spc="-35" dirty="0">
                <a:latin typeface="Calibri"/>
                <a:cs typeface="Calibri"/>
              </a:rPr>
              <a:t>key </a:t>
            </a:r>
            <a:r>
              <a:rPr lang="en-US" sz="1200" dirty="0">
                <a:latin typeface="Calibri"/>
                <a:cs typeface="Calibri"/>
              </a:rPr>
              <a:t>is </a:t>
            </a:r>
            <a:r>
              <a:rPr lang="en-US" sz="1200" spc="-5" dirty="0">
                <a:latin typeface="Calibri"/>
                <a:cs typeface="Calibri"/>
              </a:rPr>
              <a:t>called </a:t>
            </a:r>
            <a:r>
              <a:rPr lang="en-US" sz="1200" dirty="0">
                <a:latin typeface="Calibri"/>
                <a:cs typeface="Calibri"/>
              </a:rPr>
              <a:t>a </a:t>
            </a:r>
            <a:r>
              <a:rPr lang="en-US" sz="1200" spc="-25" dirty="0">
                <a:latin typeface="Calibri"/>
                <a:cs typeface="Calibri"/>
              </a:rPr>
              <a:t>Weak </a:t>
            </a:r>
            <a:r>
              <a:rPr lang="en-US" sz="1200" spc="-10" dirty="0">
                <a:latin typeface="Calibri"/>
                <a:cs typeface="Calibri"/>
              </a:rPr>
              <a:t>entity</a:t>
            </a:r>
            <a:r>
              <a:rPr lang="en-US" sz="1200" spc="30" dirty="0">
                <a:latin typeface="Calibri"/>
                <a:cs typeface="Calibri"/>
              </a:rPr>
              <a:t> </a:t>
            </a:r>
            <a:r>
              <a:rPr lang="en-US" sz="1200" spc="-10" dirty="0">
                <a:latin typeface="Calibri"/>
                <a:cs typeface="Calibri"/>
              </a:rPr>
              <a:t>set.</a:t>
            </a:r>
            <a:endParaRPr lang="en-US" sz="1200" dirty="0">
              <a:latin typeface="Calibri"/>
              <a:cs typeface="Calibri"/>
            </a:endParaRPr>
          </a:p>
          <a:p>
            <a:pPr marL="355600" marR="6985" indent="-343535" algn="just">
              <a:lnSpc>
                <a:spcPct val="80000"/>
              </a:lnSpc>
              <a:spcBef>
                <a:spcPts val="660"/>
              </a:spcBef>
              <a:buFont typeface="Arial"/>
              <a:buChar char="•"/>
              <a:tabLst>
                <a:tab pos="356235" algn="l"/>
              </a:tabLst>
            </a:pPr>
            <a:r>
              <a:rPr lang="en-US" sz="1200" spc="-5" dirty="0">
                <a:latin typeface="Calibri"/>
                <a:cs typeface="Calibri"/>
              </a:rPr>
              <a:t>The entity </a:t>
            </a:r>
            <a:r>
              <a:rPr lang="en-US" sz="1200" spc="-10" dirty="0">
                <a:latin typeface="Calibri"/>
                <a:cs typeface="Calibri"/>
              </a:rPr>
              <a:t>set </a:t>
            </a:r>
            <a:r>
              <a:rPr lang="en-US" sz="1200" dirty="0">
                <a:latin typeface="Calibri"/>
                <a:cs typeface="Calibri"/>
              </a:rPr>
              <a:t>which </a:t>
            </a:r>
            <a:r>
              <a:rPr lang="en-US" sz="1200" spc="-5" dirty="0">
                <a:latin typeface="Calibri"/>
                <a:cs typeface="Calibri"/>
              </a:rPr>
              <a:t>has </a:t>
            </a:r>
            <a:r>
              <a:rPr lang="en-US" sz="1200" spc="-10" dirty="0">
                <a:latin typeface="Calibri"/>
                <a:cs typeface="Calibri"/>
              </a:rPr>
              <a:t>the </a:t>
            </a:r>
            <a:r>
              <a:rPr lang="en-US" sz="1200" spc="-5" dirty="0">
                <a:latin typeface="Calibri"/>
                <a:cs typeface="Calibri"/>
              </a:rPr>
              <a:t>primary </a:t>
            </a:r>
            <a:r>
              <a:rPr lang="en-US" sz="1200" spc="-35" dirty="0">
                <a:latin typeface="Calibri"/>
                <a:cs typeface="Calibri"/>
              </a:rPr>
              <a:t>key </a:t>
            </a:r>
            <a:r>
              <a:rPr lang="en-US" sz="1200" dirty="0">
                <a:latin typeface="Calibri"/>
                <a:cs typeface="Calibri"/>
              </a:rPr>
              <a:t>is </a:t>
            </a:r>
            <a:r>
              <a:rPr lang="en-US" sz="1200" spc="-10" dirty="0">
                <a:latin typeface="Calibri"/>
                <a:cs typeface="Calibri"/>
              </a:rPr>
              <a:t>called as  </a:t>
            </a:r>
            <a:r>
              <a:rPr lang="en-US" sz="1200" spc="-15" dirty="0">
                <a:latin typeface="Calibri"/>
                <a:cs typeface="Calibri"/>
              </a:rPr>
              <a:t>Strong </a:t>
            </a:r>
            <a:r>
              <a:rPr lang="en-US" sz="1200" spc="-5" dirty="0">
                <a:latin typeface="Calibri"/>
                <a:cs typeface="Calibri"/>
              </a:rPr>
              <a:t>entity</a:t>
            </a:r>
            <a:r>
              <a:rPr lang="en-US" sz="1200" spc="15" dirty="0">
                <a:latin typeface="Calibri"/>
                <a:cs typeface="Calibri"/>
              </a:rPr>
              <a:t> </a:t>
            </a:r>
            <a:r>
              <a:rPr lang="en-US" sz="1200" spc="-10" dirty="0">
                <a:latin typeface="Calibri"/>
                <a:cs typeface="Calibri"/>
              </a:rPr>
              <a:t>set.</a:t>
            </a:r>
            <a:endParaRPr lang="en-US" sz="1200" dirty="0">
              <a:latin typeface="Calibri"/>
              <a:cs typeface="Calibri"/>
            </a:endParaRPr>
          </a:p>
          <a:p>
            <a:pPr marL="355600" marR="5080" indent="-343535" algn="just">
              <a:lnSpc>
                <a:spcPts val="2590"/>
              </a:lnSpc>
              <a:spcBef>
                <a:spcPts val="630"/>
              </a:spcBef>
              <a:buFont typeface="Arial"/>
              <a:buChar char="•"/>
              <a:tabLst>
                <a:tab pos="356235" algn="l"/>
              </a:tabLst>
            </a:pPr>
            <a:r>
              <a:rPr lang="en-US" sz="1200" dirty="0">
                <a:latin typeface="Calibri"/>
                <a:cs typeface="Calibri"/>
              </a:rPr>
              <a:t>A member of a </a:t>
            </a:r>
            <a:r>
              <a:rPr lang="en-US" sz="1200" spc="-20" dirty="0">
                <a:latin typeface="Calibri"/>
                <a:cs typeface="Calibri"/>
              </a:rPr>
              <a:t>strong </a:t>
            </a:r>
            <a:r>
              <a:rPr lang="en-US" sz="1200" spc="-5" dirty="0">
                <a:latin typeface="Calibri"/>
                <a:cs typeface="Calibri"/>
              </a:rPr>
              <a:t>entity </a:t>
            </a:r>
            <a:r>
              <a:rPr lang="en-US" sz="1200" spc="-10" dirty="0">
                <a:latin typeface="Calibri"/>
                <a:cs typeface="Calibri"/>
              </a:rPr>
              <a:t>set </a:t>
            </a:r>
            <a:r>
              <a:rPr lang="en-US" sz="1200" dirty="0">
                <a:latin typeface="Calibri"/>
                <a:cs typeface="Calibri"/>
              </a:rPr>
              <a:t>is </a:t>
            </a:r>
            <a:r>
              <a:rPr lang="en-US" sz="1200" spc="-10" dirty="0">
                <a:latin typeface="Calibri"/>
                <a:cs typeface="Calibri"/>
              </a:rPr>
              <a:t>called </a:t>
            </a:r>
            <a:r>
              <a:rPr lang="en-US" sz="1200" spc="-10" dirty="0">
                <a:solidFill>
                  <a:srgbClr val="FF0000"/>
                </a:solidFill>
                <a:latin typeface="Calibri"/>
                <a:cs typeface="Calibri"/>
              </a:rPr>
              <a:t>dominant  entity </a:t>
            </a:r>
            <a:r>
              <a:rPr lang="en-US" sz="1200" dirty="0">
                <a:latin typeface="Calibri"/>
                <a:cs typeface="Calibri"/>
              </a:rPr>
              <a:t>and member of a </a:t>
            </a:r>
            <a:r>
              <a:rPr lang="en-US" sz="1200" spc="-10" dirty="0">
                <a:latin typeface="Calibri"/>
                <a:cs typeface="Calibri"/>
              </a:rPr>
              <a:t>weak entity set </a:t>
            </a:r>
            <a:r>
              <a:rPr lang="en-US" sz="1200" dirty="0">
                <a:latin typeface="Calibri"/>
                <a:cs typeface="Calibri"/>
              </a:rPr>
              <a:t>is </a:t>
            </a:r>
            <a:r>
              <a:rPr lang="en-US" sz="1200" spc="-10" dirty="0">
                <a:latin typeface="Calibri"/>
                <a:cs typeface="Calibri"/>
              </a:rPr>
              <a:t>called </a:t>
            </a:r>
            <a:r>
              <a:rPr lang="en-US" sz="1200" spc="-10" dirty="0">
                <a:solidFill>
                  <a:srgbClr val="FF0000"/>
                </a:solidFill>
                <a:latin typeface="Calibri"/>
                <a:cs typeface="Calibri"/>
              </a:rPr>
              <a:t> </a:t>
            </a:r>
            <a:r>
              <a:rPr lang="en-US" sz="1200" spc="-15" dirty="0">
                <a:solidFill>
                  <a:srgbClr val="FF0000"/>
                </a:solidFill>
                <a:latin typeface="Calibri"/>
                <a:cs typeface="Calibri"/>
              </a:rPr>
              <a:t>subordinate</a:t>
            </a:r>
            <a:r>
              <a:rPr lang="en-US" sz="1200" spc="-10" dirty="0">
                <a:solidFill>
                  <a:srgbClr val="FF0000"/>
                </a:solidFill>
                <a:latin typeface="Calibri"/>
                <a:cs typeface="Calibri"/>
              </a:rPr>
              <a:t> </a:t>
            </a:r>
            <a:r>
              <a:rPr lang="en-US" sz="1200" spc="-35" dirty="0">
                <a:solidFill>
                  <a:srgbClr val="FF0000"/>
                </a:solidFill>
                <a:latin typeface="Calibri"/>
                <a:cs typeface="Calibri"/>
              </a:rPr>
              <a:t>entity</a:t>
            </a:r>
            <a:r>
              <a:rPr lang="en-US" sz="1200" spc="-35" dirty="0">
                <a:latin typeface="Calibri"/>
                <a:cs typeface="Calibri"/>
              </a:rPr>
              <a:t>.</a:t>
            </a:r>
            <a:endParaRPr lang="en-US" sz="1200" dirty="0">
              <a:latin typeface="Calibri"/>
              <a:cs typeface="Calibri"/>
            </a:endParaRPr>
          </a:p>
          <a:p>
            <a:pPr marL="355600" marR="5080" indent="-343535" algn="just">
              <a:lnSpc>
                <a:spcPct val="80000"/>
              </a:lnSpc>
              <a:spcBef>
                <a:spcPts val="675"/>
              </a:spcBef>
              <a:buFont typeface="Arial"/>
              <a:buChar char="•"/>
              <a:tabLst>
                <a:tab pos="356235" algn="l"/>
              </a:tabLst>
            </a:pPr>
            <a:r>
              <a:rPr lang="en-US" sz="1200" spc="-30" dirty="0">
                <a:latin typeface="Calibri"/>
                <a:cs typeface="Calibri"/>
              </a:rPr>
              <a:t>Weak </a:t>
            </a:r>
            <a:r>
              <a:rPr lang="en-US" sz="1200" spc="-10" dirty="0">
                <a:latin typeface="Calibri"/>
                <a:cs typeface="Calibri"/>
              </a:rPr>
              <a:t>entity </a:t>
            </a:r>
            <a:r>
              <a:rPr lang="en-US" sz="1200" spc="-5" dirty="0">
                <a:latin typeface="Calibri"/>
                <a:cs typeface="Calibri"/>
              </a:rPr>
              <a:t>does not </a:t>
            </a:r>
            <a:r>
              <a:rPr lang="en-US" sz="1200" spc="-20" dirty="0">
                <a:latin typeface="Calibri"/>
                <a:cs typeface="Calibri"/>
              </a:rPr>
              <a:t>have </a:t>
            </a:r>
            <a:r>
              <a:rPr lang="en-US" sz="1200" dirty="0">
                <a:latin typeface="Calibri"/>
                <a:cs typeface="Calibri"/>
              </a:rPr>
              <a:t>a </a:t>
            </a:r>
            <a:r>
              <a:rPr lang="en-US" sz="1200" spc="-5" dirty="0">
                <a:latin typeface="Calibri"/>
                <a:cs typeface="Calibri"/>
              </a:rPr>
              <a:t>primary </a:t>
            </a:r>
            <a:r>
              <a:rPr lang="en-US" sz="1200" spc="-35" dirty="0">
                <a:latin typeface="Calibri"/>
                <a:cs typeface="Calibri"/>
              </a:rPr>
              <a:t>key </a:t>
            </a:r>
            <a:r>
              <a:rPr lang="en-US" sz="1200" spc="-5" dirty="0">
                <a:latin typeface="Calibri"/>
                <a:cs typeface="Calibri"/>
              </a:rPr>
              <a:t>but </a:t>
            </a:r>
            <a:r>
              <a:rPr lang="en-US" sz="1200" spc="-20" dirty="0">
                <a:latin typeface="Calibri"/>
                <a:cs typeface="Calibri"/>
              </a:rPr>
              <a:t>we </a:t>
            </a:r>
            <a:r>
              <a:rPr lang="en-US" sz="1200" spc="-5" dirty="0">
                <a:latin typeface="Calibri"/>
                <a:cs typeface="Calibri"/>
              </a:rPr>
              <a:t>need  </a:t>
            </a:r>
            <a:r>
              <a:rPr lang="en-US" sz="1200" dirty="0">
                <a:latin typeface="Calibri"/>
                <a:cs typeface="Calibri"/>
              </a:rPr>
              <a:t>a </a:t>
            </a:r>
            <a:r>
              <a:rPr lang="en-US" sz="1200" spc="-5" dirty="0">
                <a:latin typeface="Calibri"/>
                <a:cs typeface="Calibri"/>
              </a:rPr>
              <a:t>mean </a:t>
            </a:r>
            <a:r>
              <a:rPr lang="en-US" sz="1200" spc="-25" dirty="0">
                <a:latin typeface="Calibri"/>
                <a:cs typeface="Calibri"/>
              </a:rPr>
              <a:t>to </a:t>
            </a:r>
            <a:r>
              <a:rPr lang="en-US" sz="1200" spc="-10" dirty="0">
                <a:latin typeface="Calibri"/>
                <a:cs typeface="Calibri"/>
              </a:rPr>
              <a:t>distinguish </a:t>
            </a:r>
            <a:r>
              <a:rPr lang="en-US" sz="1200" spc="-5" dirty="0">
                <a:latin typeface="Calibri"/>
                <a:cs typeface="Calibri"/>
              </a:rPr>
              <a:t>among other </a:t>
            </a:r>
            <a:r>
              <a:rPr lang="en-US" sz="1200" spc="-10" dirty="0">
                <a:latin typeface="Calibri"/>
                <a:cs typeface="Calibri"/>
              </a:rPr>
              <a:t>entities. </a:t>
            </a:r>
            <a:r>
              <a:rPr lang="en-US" sz="1200" spc="-5" dirty="0">
                <a:latin typeface="Calibri"/>
                <a:cs typeface="Calibri"/>
              </a:rPr>
              <a:t>The </a:t>
            </a:r>
            <a:r>
              <a:rPr lang="en-US" sz="1200" spc="-5" dirty="0">
                <a:solidFill>
                  <a:srgbClr val="FF0000"/>
                </a:solidFill>
                <a:latin typeface="Calibri"/>
                <a:cs typeface="Calibri"/>
              </a:rPr>
              <a:t> </a:t>
            </a:r>
            <a:r>
              <a:rPr lang="en-US" sz="1200" spc="-10" dirty="0">
                <a:solidFill>
                  <a:srgbClr val="FF0000"/>
                </a:solidFill>
                <a:latin typeface="Calibri"/>
                <a:cs typeface="Calibri"/>
              </a:rPr>
              <a:t>discriminator </a:t>
            </a:r>
            <a:r>
              <a:rPr lang="en-US" sz="1200" dirty="0">
                <a:latin typeface="Calibri"/>
                <a:cs typeface="Calibri"/>
              </a:rPr>
              <a:t>of a </a:t>
            </a:r>
            <a:r>
              <a:rPr lang="en-US" sz="1200" spc="-15" dirty="0">
                <a:latin typeface="Calibri"/>
                <a:cs typeface="Calibri"/>
              </a:rPr>
              <a:t>weak </a:t>
            </a:r>
            <a:r>
              <a:rPr lang="en-US" sz="1200" spc="-10" dirty="0">
                <a:latin typeface="Calibri"/>
                <a:cs typeface="Calibri"/>
              </a:rPr>
              <a:t>entity set </a:t>
            </a:r>
            <a:r>
              <a:rPr lang="en-US" sz="1200" dirty="0">
                <a:latin typeface="Calibri"/>
                <a:cs typeface="Calibri"/>
              </a:rPr>
              <a:t>is a </a:t>
            </a:r>
            <a:r>
              <a:rPr lang="en-US" sz="1200" spc="-10" dirty="0">
                <a:latin typeface="Calibri"/>
                <a:cs typeface="Calibri"/>
              </a:rPr>
              <a:t>set </a:t>
            </a:r>
            <a:r>
              <a:rPr lang="en-US" sz="1200" dirty="0">
                <a:latin typeface="Calibri"/>
                <a:cs typeface="Calibri"/>
              </a:rPr>
              <a:t>of </a:t>
            </a:r>
            <a:r>
              <a:rPr lang="en-US" sz="1200" spc="-15" dirty="0">
                <a:latin typeface="Calibri"/>
                <a:cs typeface="Calibri"/>
              </a:rPr>
              <a:t>attributes  </a:t>
            </a:r>
            <a:r>
              <a:rPr lang="en-US" sz="1200" spc="-10" dirty="0">
                <a:latin typeface="Calibri"/>
                <a:cs typeface="Calibri"/>
              </a:rPr>
              <a:t>that allows </a:t>
            </a:r>
            <a:r>
              <a:rPr lang="en-US" sz="1200" spc="-5" dirty="0">
                <a:latin typeface="Calibri"/>
                <a:cs typeface="Calibri"/>
              </a:rPr>
              <a:t>this </a:t>
            </a:r>
            <a:r>
              <a:rPr lang="en-US" sz="1200" spc="-10" dirty="0">
                <a:latin typeface="Calibri"/>
                <a:cs typeface="Calibri"/>
              </a:rPr>
              <a:t>distinction </a:t>
            </a:r>
            <a:r>
              <a:rPr lang="en-US" sz="1200" spc="-15" dirty="0">
                <a:latin typeface="Calibri"/>
                <a:cs typeface="Calibri"/>
              </a:rPr>
              <a:t>to </a:t>
            </a:r>
            <a:r>
              <a:rPr lang="en-US" sz="1200" spc="-5" dirty="0">
                <a:latin typeface="Calibri"/>
                <a:cs typeface="Calibri"/>
              </a:rPr>
              <a:t>be </a:t>
            </a:r>
            <a:r>
              <a:rPr lang="en-US" sz="1200" dirty="0">
                <a:latin typeface="Calibri"/>
                <a:cs typeface="Calibri"/>
              </a:rPr>
              <a:t>made. </a:t>
            </a:r>
            <a:r>
              <a:rPr lang="en-US" sz="1200" spc="-5" dirty="0">
                <a:latin typeface="Calibri"/>
                <a:cs typeface="Calibri"/>
              </a:rPr>
              <a:t>Ex:  </a:t>
            </a:r>
            <a:r>
              <a:rPr lang="en-US" sz="1200" spc="-25" dirty="0" err="1">
                <a:latin typeface="Calibri"/>
                <a:cs typeface="Calibri"/>
              </a:rPr>
              <a:t>payment_number</a:t>
            </a:r>
            <a:r>
              <a:rPr lang="en-US" sz="1200" spc="-25" dirty="0">
                <a:latin typeface="Calibri"/>
                <a:cs typeface="Calibri"/>
              </a:rPr>
              <a:t>.</a:t>
            </a:r>
            <a:endParaRPr lang="en-US" sz="1200" dirty="0">
              <a:latin typeface="Calibri"/>
              <a:cs typeface="Calibri"/>
            </a:endParaRPr>
          </a:p>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33</a:t>
            </a:fld>
            <a:endParaRPr lang="en-IN"/>
          </a:p>
        </p:txBody>
      </p:sp>
    </p:spTree>
    <p:extLst>
      <p:ext uri="{BB962C8B-B14F-4D97-AF65-F5344CB8AC3E}">
        <p14:creationId xmlns:p14="http://schemas.microsoft.com/office/powerpoint/2010/main" val="258406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000000"/>
                </a:solidFill>
                <a:effectLst/>
                <a:latin typeface="Roboto"/>
              </a:rPr>
              <a:t>Conversion of an E-R diagram into a relational model is required because E-R diagrams represent the conceptual level of the database design while the relational model represents the logical level. The relational models can be easily implemented using RDBMS like Oracle, MySQL, etc.</a:t>
            </a:r>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35</a:t>
            </a:fld>
            <a:endParaRPr lang="en-IN"/>
          </a:p>
        </p:txBody>
      </p:sp>
    </p:spTree>
    <p:extLst>
      <p:ext uri="{BB962C8B-B14F-4D97-AF65-F5344CB8AC3E}">
        <p14:creationId xmlns:p14="http://schemas.microsoft.com/office/powerpoint/2010/main" val="854325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a:rPr>
              <a:t>The E-R diagram consists of </a:t>
            </a:r>
            <a:r>
              <a:rPr lang="en-US" b="0" i="1" dirty="0">
                <a:solidFill>
                  <a:srgbClr val="000000"/>
                </a:solidFill>
                <a:effectLst/>
                <a:latin typeface="Roboto"/>
              </a:rPr>
              <a:t>Employee</a:t>
            </a:r>
            <a:r>
              <a:rPr lang="en-US" b="0" i="0" dirty="0">
                <a:solidFill>
                  <a:srgbClr val="000000"/>
                </a:solidFill>
                <a:effectLst/>
                <a:latin typeface="Roboto"/>
              </a:rPr>
              <a:t> as an entity set and </a:t>
            </a:r>
            <a:r>
              <a:rPr lang="en-US" b="0" i="1" dirty="0" err="1">
                <a:solidFill>
                  <a:srgbClr val="000000"/>
                </a:solidFill>
                <a:effectLst/>
                <a:latin typeface="Roboto"/>
              </a:rPr>
              <a:t>EmpNo</a:t>
            </a:r>
            <a:r>
              <a:rPr lang="en-US" b="0" i="0" dirty="0">
                <a:solidFill>
                  <a:srgbClr val="000000"/>
                </a:solidFill>
                <a:effectLst/>
                <a:latin typeface="Roboto"/>
              </a:rPr>
              <a:t>, </a:t>
            </a:r>
            <a:r>
              <a:rPr lang="en-US" b="0" i="1" dirty="0" err="1">
                <a:solidFill>
                  <a:srgbClr val="000000"/>
                </a:solidFill>
                <a:effectLst/>
                <a:latin typeface="Roboto"/>
              </a:rPr>
              <a:t>EmpName</a:t>
            </a:r>
            <a:r>
              <a:rPr lang="en-US" b="0" i="0" dirty="0">
                <a:solidFill>
                  <a:srgbClr val="000000"/>
                </a:solidFill>
                <a:effectLst/>
                <a:latin typeface="Roboto"/>
              </a:rPr>
              <a:t>, and </a:t>
            </a:r>
            <a:r>
              <a:rPr lang="en-US" b="0" i="1" dirty="0">
                <a:solidFill>
                  <a:srgbClr val="000000"/>
                </a:solidFill>
                <a:effectLst/>
                <a:latin typeface="Roboto"/>
              </a:rPr>
              <a:t>Salary</a:t>
            </a:r>
            <a:r>
              <a:rPr lang="en-US" b="0" i="0" dirty="0">
                <a:solidFill>
                  <a:srgbClr val="000000"/>
                </a:solidFill>
                <a:effectLst/>
                <a:latin typeface="Roboto"/>
              </a:rPr>
              <a:t> as its attributes. Here we map entity set into a relation </a:t>
            </a:r>
            <a:r>
              <a:rPr lang="en-US" b="0" i="1" dirty="0">
                <a:solidFill>
                  <a:srgbClr val="000000"/>
                </a:solidFill>
                <a:effectLst/>
                <a:latin typeface="Roboto"/>
              </a:rPr>
              <a:t>Employee</a:t>
            </a:r>
            <a:r>
              <a:rPr lang="en-US" b="0" i="0" dirty="0">
                <a:solidFill>
                  <a:srgbClr val="000000"/>
                </a:solidFill>
                <a:effectLst/>
                <a:latin typeface="Roboto"/>
              </a:rPr>
              <a:t> and attributes of an entity set will become the attributes inside the table. The key attribute will become the primary key of the table.</a:t>
            </a:r>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36</a:t>
            </a:fld>
            <a:endParaRPr lang="en-IN"/>
          </a:p>
        </p:txBody>
      </p:sp>
    </p:spTree>
    <p:extLst>
      <p:ext uri="{BB962C8B-B14F-4D97-AF65-F5344CB8AC3E}">
        <p14:creationId xmlns:p14="http://schemas.microsoft.com/office/powerpoint/2010/main" val="168563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a:rPr>
              <a:t>While converting an E-R diagram consisting of a composite attribute we do not include the composite attribute in the relational model. The compositions of the composite attribute will become the attributes in the relational model. For example in the figure given below, </a:t>
            </a:r>
            <a:r>
              <a:rPr lang="en-US" b="0" i="1" dirty="0">
                <a:solidFill>
                  <a:srgbClr val="000000"/>
                </a:solidFill>
                <a:effectLst/>
                <a:latin typeface="Roboto"/>
              </a:rPr>
              <a:t>Salary</a:t>
            </a:r>
            <a:r>
              <a:rPr lang="en-US" b="0" i="0" dirty="0">
                <a:solidFill>
                  <a:srgbClr val="000000"/>
                </a:solidFill>
                <a:effectLst/>
                <a:latin typeface="Roboto"/>
              </a:rPr>
              <a:t> is the composite attribute, and </a:t>
            </a:r>
            <a:r>
              <a:rPr lang="en-US" b="0" i="1" dirty="0">
                <a:solidFill>
                  <a:srgbClr val="000000"/>
                </a:solidFill>
                <a:effectLst/>
                <a:latin typeface="Roboto"/>
              </a:rPr>
              <a:t>Basic</a:t>
            </a:r>
            <a:r>
              <a:rPr lang="en-US" b="0" i="0" dirty="0">
                <a:solidFill>
                  <a:srgbClr val="000000"/>
                </a:solidFill>
                <a:effectLst/>
                <a:latin typeface="Roboto"/>
              </a:rPr>
              <a:t>, </a:t>
            </a:r>
            <a:r>
              <a:rPr lang="en-US" b="0" i="1" dirty="0">
                <a:solidFill>
                  <a:srgbClr val="000000"/>
                </a:solidFill>
                <a:effectLst/>
                <a:latin typeface="Roboto"/>
              </a:rPr>
              <a:t>DA</a:t>
            </a:r>
            <a:r>
              <a:rPr lang="en-US" b="0" i="0" dirty="0">
                <a:solidFill>
                  <a:srgbClr val="000000"/>
                </a:solidFill>
                <a:effectLst/>
                <a:latin typeface="Roboto"/>
              </a:rPr>
              <a:t>, and </a:t>
            </a:r>
            <a:r>
              <a:rPr lang="en-US" b="0" i="1" dirty="0">
                <a:solidFill>
                  <a:srgbClr val="000000"/>
                </a:solidFill>
                <a:effectLst/>
                <a:latin typeface="Roboto"/>
              </a:rPr>
              <a:t>HRA</a:t>
            </a:r>
            <a:r>
              <a:rPr lang="en-US" b="0" i="0" dirty="0">
                <a:solidFill>
                  <a:srgbClr val="000000"/>
                </a:solidFill>
                <a:effectLst/>
                <a:latin typeface="Roboto"/>
              </a:rPr>
              <a:t> are its compositions.</a:t>
            </a:r>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37</a:t>
            </a:fld>
            <a:endParaRPr lang="en-IN"/>
          </a:p>
        </p:txBody>
      </p:sp>
    </p:spTree>
    <p:extLst>
      <p:ext uri="{BB962C8B-B14F-4D97-AF65-F5344CB8AC3E}">
        <p14:creationId xmlns:p14="http://schemas.microsoft.com/office/powerpoint/2010/main" val="287237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Graphical Representation for Better Understanding:</a:t>
            </a:r>
            <a:r>
              <a:rPr lang="en-US" sz="1200" b="0" i="0" kern="1200" dirty="0">
                <a:solidFill>
                  <a:schemeClr val="tx1"/>
                </a:solidFill>
                <a:effectLst/>
                <a:latin typeface="+mn-lt"/>
                <a:ea typeface="+mn-ea"/>
                <a:cs typeface="+mn-cs"/>
              </a:rPr>
              <a:t> It is very easy and simple to understand so it can be used by the developers to communicate with the stakeholders.</a:t>
            </a:r>
          </a:p>
          <a:p>
            <a:r>
              <a:rPr lang="en-US" sz="1200" b="1" i="1" kern="1200" dirty="0">
                <a:solidFill>
                  <a:schemeClr val="tx1"/>
                </a:solidFill>
                <a:effectLst/>
                <a:latin typeface="+mn-lt"/>
                <a:ea typeface="+mn-ea"/>
                <a:cs typeface="+mn-cs"/>
              </a:rPr>
              <a:t>ER Diagram:</a:t>
            </a:r>
            <a:r>
              <a:rPr lang="en-US" sz="1200" b="0" i="0" kern="1200" dirty="0">
                <a:solidFill>
                  <a:schemeClr val="tx1"/>
                </a:solidFill>
                <a:effectLst/>
                <a:latin typeface="+mn-lt"/>
                <a:ea typeface="+mn-ea"/>
                <a:cs typeface="+mn-cs"/>
              </a:rPr>
              <a:t> ER diagram is used as a visual tool for representing the model.</a:t>
            </a:r>
          </a:p>
          <a:p>
            <a:r>
              <a:rPr lang="en-US" sz="1200" b="1" i="1" kern="1200" dirty="0">
                <a:solidFill>
                  <a:schemeClr val="tx1"/>
                </a:solidFill>
                <a:effectLst/>
                <a:latin typeface="+mn-lt"/>
                <a:ea typeface="+mn-ea"/>
                <a:cs typeface="+mn-cs"/>
              </a:rPr>
              <a:t>Database Design:</a:t>
            </a:r>
            <a:r>
              <a:rPr lang="en-US" sz="1200" b="0" i="0" kern="1200" dirty="0">
                <a:solidFill>
                  <a:schemeClr val="tx1"/>
                </a:solidFill>
                <a:effectLst/>
                <a:latin typeface="+mn-lt"/>
                <a:ea typeface="+mn-ea"/>
                <a:cs typeface="+mn-cs"/>
              </a:rPr>
              <a:t> This model helps the database designers to build the database and is widely used in database design.</a:t>
            </a:r>
          </a:p>
          <a:p>
            <a:r>
              <a:rPr lang="en-US" b="1" dirty="0"/>
              <a:t>Advantages of ER Model</a:t>
            </a:r>
          </a:p>
          <a:p>
            <a:r>
              <a:rPr lang="en-US" sz="1200" b="1" i="1" kern="1200" dirty="0">
                <a:solidFill>
                  <a:schemeClr val="tx1"/>
                </a:solidFill>
                <a:effectLst/>
                <a:latin typeface="+mn-lt"/>
                <a:ea typeface="+mn-ea"/>
                <a:cs typeface="+mn-cs"/>
              </a:rPr>
              <a:t>Simple:</a:t>
            </a:r>
            <a:r>
              <a:rPr lang="en-US" sz="1200" b="0" i="0" kern="1200" dirty="0">
                <a:solidFill>
                  <a:schemeClr val="tx1"/>
                </a:solidFill>
                <a:effectLst/>
                <a:latin typeface="+mn-lt"/>
                <a:ea typeface="+mn-ea"/>
                <a:cs typeface="+mn-cs"/>
              </a:rPr>
              <a:t> Conceptually ER Model is very easy to build. If we know the relationship between the attributes and the entities we can easily build the ER Diagram for the model.</a:t>
            </a:r>
          </a:p>
          <a:p>
            <a:r>
              <a:rPr lang="en-US" sz="1200" b="1" i="1" kern="1200" dirty="0">
                <a:solidFill>
                  <a:schemeClr val="tx1"/>
                </a:solidFill>
                <a:effectLst/>
                <a:latin typeface="+mn-lt"/>
                <a:ea typeface="+mn-ea"/>
                <a:cs typeface="+mn-cs"/>
              </a:rPr>
              <a:t>Effective Communication Tool</a:t>
            </a:r>
            <a:r>
              <a:rPr lang="en-US" sz="1200" b="0" i="0" kern="1200" dirty="0">
                <a:solidFill>
                  <a:schemeClr val="tx1"/>
                </a:solidFill>
                <a:effectLst/>
                <a:latin typeface="+mn-lt"/>
                <a:ea typeface="+mn-ea"/>
                <a:cs typeface="+mn-cs"/>
              </a:rPr>
              <a:t>: This model is used widely by the database designers for communicating their ideas.</a:t>
            </a:r>
          </a:p>
          <a:p>
            <a:r>
              <a:rPr lang="en-US" sz="1200" b="1" i="1" kern="1200" dirty="0">
                <a:solidFill>
                  <a:schemeClr val="tx1"/>
                </a:solidFill>
                <a:effectLst/>
                <a:latin typeface="+mn-lt"/>
                <a:ea typeface="+mn-ea"/>
                <a:cs typeface="+mn-cs"/>
              </a:rPr>
              <a:t>Easy Conversion to any Model</a:t>
            </a:r>
            <a:r>
              <a:rPr lang="en-US" sz="1200" b="0" i="0" kern="1200" dirty="0">
                <a:solidFill>
                  <a:schemeClr val="tx1"/>
                </a:solidFill>
                <a:effectLst/>
                <a:latin typeface="+mn-lt"/>
                <a:ea typeface="+mn-ea"/>
                <a:cs typeface="+mn-cs"/>
              </a:rPr>
              <a:t>: This model maps well to the relational model and can be easily converted relational model by converting the ER model to the table. This model can also be converted to any other model like network model, hierarchical model etc.</a:t>
            </a:r>
          </a:p>
          <a:p>
            <a:r>
              <a:rPr lang="en-US" b="1" dirty="0" err="1"/>
              <a:t>Disadvatages</a:t>
            </a:r>
            <a:r>
              <a:rPr lang="en-US" b="1" dirty="0"/>
              <a:t> of ER Model</a:t>
            </a:r>
          </a:p>
          <a:p>
            <a:r>
              <a:rPr lang="en-US" sz="1200" b="1" i="1" kern="1200" dirty="0">
                <a:solidFill>
                  <a:schemeClr val="tx1"/>
                </a:solidFill>
                <a:effectLst/>
                <a:latin typeface="+mn-lt"/>
                <a:ea typeface="+mn-ea"/>
                <a:cs typeface="+mn-cs"/>
              </a:rPr>
              <a:t>No industry standard for notation:</a:t>
            </a:r>
            <a:r>
              <a:rPr lang="en-US" sz="1200" b="0" i="0" kern="1200" dirty="0">
                <a:solidFill>
                  <a:schemeClr val="tx1"/>
                </a:solidFill>
                <a:effectLst/>
                <a:latin typeface="+mn-lt"/>
                <a:ea typeface="+mn-ea"/>
                <a:cs typeface="+mn-cs"/>
              </a:rPr>
              <a:t> There is no industry standard for developing an ER model. So one developer might use notations which are not understood by other developers.</a:t>
            </a:r>
          </a:p>
          <a:p>
            <a:r>
              <a:rPr lang="en-US" sz="1200" b="1" i="1" kern="1200" dirty="0">
                <a:solidFill>
                  <a:schemeClr val="tx1"/>
                </a:solidFill>
                <a:effectLst/>
                <a:latin typeface="+mn-lt"/>
                <a:ea typeface="+mn-ea"/>
                <a:cs typeface="+mn-cs"/>
              </a:rPr>
              <a:t>Hidden information:</a:t>
            </a:r>
            <a:r>
              <a:rPr lang="en-US" sz="1200" b="0" i="0" kern="1200" dirty="0">
                <a:solidFill>
                  <a:schemeClr val="tx1"/>
                </a:solidFill>
                <a:effectLst/>
                <a:latin typeface="+mn-lt"/>
                <a:ea typeface="+mn-ea"/>
                <a:cs typeface="+mn-cs"/>
              </a:rPr>
              <a:t> Some information might be lost or hidden in the ER model. As it is a high-level view so there are chances that some details of information might be hidden.</a:t>
            </a:r>
          </a:p>
          <a:p>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4</a:t>
            </a:fld>
            <a:endParaRPr lang="en-IN"/>
          </a:p>
        </p:txBody>
      </p:sp>
    </p:spTree>
    <p:extLst>
      <p:ext uri="{BB962C8B-B14F-4D97-AF65-F5344CB8AC3E}">
        <p14:creationId xmlns:p14="http://schemas.microsoft.com/office/powerpoint/2010/main" val="709953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a:rPr>
              <a:t>If an entity contains a multivalued attribute, we split the attributes into two relations in the relational model. One with key attribute and all simple attributes and other with key attribute and all multivalued attributes. For example, in the figure given , </a:t>
            </a:r>
            <a:r>
              <a:rPr lang="en-US" b="0" i="1" dirty="0" err="1">
                <a:solidFill>
                  <a:srgbClr val="000000"/>
                </a:solidFill>
                <a:effectLst/>
                <a:latin typeface="Roboto"/>
              </a:rPr>
              <a:t>PhoneNo</a:t>
            </a:r>
            <a:r>
              <a:rPr lang="en-US" b="0" i="0" dirty="0">
                <a:solidFill>
                  <a:srgbClr val="000000"/>
                </a:solidFill>
                <a:effectLst/>
                <a:latin typeface="Roboto"/>
              </a:rPr>
              <a:t> is the multivalued attribute.</a:t>
            </a:r>
          </a:p>
          <a:p>
            <a:r>
              <a:rPr lang="en-US" b="0" i="0" dirty="0">
                <a:solidFill>
                  <a:srgbClr val="000000"/>
                </a:solidFill>
                <a:effectLst/>
                <a:latin typeface="Roboto"/>
              </a:rPr>
              <a:t>If we include the </a:t>
            </a:r>
            <a:r>
              <a:rPr lang="en-US" b="0" i="0" dirty="0" err="1">
                <a:solidFill>
                  <a:srgbClr val="000000"/>
                </a:solidFill>
                <a:effectLst/>
                <a:latin typeface="Roboto"/>
              </a:rPr>
              <a:t>PhoneNo</a:t>
            </a:r>
            <a:r>
              <a:rPr lang="en-US" b="0" i="0" dirty="0">
                <a:solidFill>
                  <a:srgbClr val="000000"/>
                </a:solidFill>
                <a:effectLst/>
                <a:latin typeface="Roboto"/>
              </a:rPr>
              <a:t> in the table with all other attributes, then for a single-valued tuple we may have multiple entries as shown in the table</a:t>
            </a:r>
          </a:p>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38</a:t>
            </a:fld>
            <a:endParaRPr lang="en-IN"/>
          </a:p>
        </p:txBody>
      </p:sp>
    </p:spTree>
    <p:extLst>
      <p:ext uri="{BB962C8B-B14F-4D97-AF65-F5344CB8AC3E}">
        <p14:creationId xmlns:p14="http://schemas.microsoft.com/office/powerpoint/2010/main" val="1013167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Roboto"/>
              </a:rPr>
              <a:t>However, to avoid duplicate values in the table, we split the attributes into two different relations as shown in the figure </a:t>
            </a:r>
            <a:endParaRPr lang="en-IN" sz="1200" dirty="0"/>
          </a:p>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39</a:t>
            </a:fld>
            <a:endParaRPr lang="en-IN"/>
          </a:p>
        </p:txBody>
      </p:sp>
    </p:spTree>
    <p:extLst>
      <p:ext uri="{BB962C8B-B14F-4D97-AF65-F5344CB8AC3E}">
        <p14:creationId xmlns:p14="http://schemas.microsoft.com/office/powerpoint/2010/main" val="162162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Roboto"/>
              </a:rPr>
              <a:t>Likewise, we map the entity set into the relation in a relational model, we can also map a relationship set into a relation. The attribute of such a relation includes key attributes of the participating relations. The attributes are will become a foreign key.</a:t>
            </a:r>
          </a:p>
          <a:p>
            <a:pPr algn="l"/>
            <a:r>
              <a:rPr lang="en-US" b="0" i="0" dirty="0">
                <a:solidFill>
                  <a:srgbClr val="000000"/>
                </a:solidFill>
                <a:effectLst/>
                <a:latin typeface="Roboto"/>
              </a:rPr>
              <a:t>For example, in the figure given, there are two entity sets </a:t>
            </a:r>
            <a:r>
              <a:rPr lang="en-US" b="0" i="1" dirty="0">
                <a:solidFill>
                  <a:srgbClr val="000000"/>
                </a:solidFill>
                <a:effectLst/>
                <a:latin typeface="Roboto"/>
              </a:rPr>
              <a:t>Employee</a:t>
            </a:r>
            <a:r>
              <a:rPr lang="en-US" b="0" i="0" dirty="0">
                <a:solidFill>
                  <a:srgbClr val="000000"/>
                </a:solidFill>
                <a:effectLst/>
                <a:latin typeface="Roboto"/>
              </a:rPr>
              <a:t> and </a:t>
            </a:r>
            <a:r>
              <a:rPr lang="en-US" b="0" i="1" dirty="0">
                <a:solidFill>
                  <a:srgbClr val="000000"/>
                </a:solidFill>
                <a:effectLst/>
                <a:latin typeface="Roboto"/>
              </a:rPr>
              <a:t>Department</a:t>
            </a:r>
            <a:r>
              <a:rPr lang="en-US" b="0" i="0" dirty="0">
                <a:solidFill>
                  <a:srgbClr val="000000"/>
                </a:solidFill>
                <a:effectLst/>
                <a:latin typeface="Roboto"/>
              </a:rPr>
              <a:t>. These entity sets are participating in a relationship </a:t>
            </a:r>
            <a:r>
              <a:rPr lang="en-US" b="0" i="1" dirty="0">
                <a:solidFill>
                  <a:srgbClr val="000000"/>
                </a:solidFill>
                <a:effectLst/>
                <a:latin typeface="Roboto"/>
              </a:rPr>
              <a:t>works in. </a:t>
            </a:r>
            <a:r>
              <a:rPr lang="en-US" b="0" i="0" dirty="0">
                <a:solidFill>
                  <a:srgbClr val="000000"/>
                </a:solidFill>
                <a:effectLst/>
                <a:latin typeface="Roboto"/>
              </a:rPr>
              <a:t>The relationship set is converted into relation with attributes </a:t>
            </a:r>
            <a:r>
              <a:rPr lang="en-US" b="0" i="0" dirty="0" err="1">
                <a:solidFill>
                  <a:srgbClr val="000000"/>
                </a:solidFill>
                <a:effectLst/>
                <a:latin typeface="Roboto"/>
              </a:rPr>
              <a:t>EmpNo</a:t>
            </a:r>
            <a:r>
              <a:rPr lang="en-US" b="0" i="0" dirty="0">
                <a:solidFill>
                  <a:srgbClr val="000000"/>
                </a:solidFill>
                <a:effectLst/>
                <a:latin typeface="Roboto"/>
              </a:rPr>
              <a:t> from </a:t>
            </a:r>
            <a:r>
              <a:rPr lang="en-US" b="0" i="1" dirty="0">
                <a:solidFill>
                  <a:srgbClr val="000000"/>
                </a:solidFill>
                <a:effectLst/>
                <a:latin typeface="Roboto"/>
              </a:rPr>
              <a:t>Employee</a:t>
            </a:r>
            <a:r>
              <a:rPr lang="en-US" b="0" i="0" dirty="0">
                <a:solidFill>
                  <a:srgbClr val="000000"/>
                </a:solidFill>
                <a:effectLst/>
                <a:latin typeface="Roboto"/>
              </a:rPr>
              <a:t> relation, </a:t>
            </a:r>
            <a:r>
              <a:rPr lang="en-US" b="0" i="0" dirty="0" err="1">
                <a:solidFill>
                  <a:srgbClr val="000000"/>
                </a:solidFill>
                <a:effectLst/>
                <a:latin typeface="Roboto"/>
              </a:rPr>
              <a:t>D_id</a:t>
            </a:r>
            <a:r>
              <a:rPr lang="en-US" b="0" i="0" dirty="0">
                <a:solidFill>
                  <a:srgbClr val="000000"/>
                </a:solidFill>
                <a:effectLst/>
                <a:latin typeface="Roboto"/>
              </a:rPr>
              <a:t> from </a:t>
            </a:r>
            <a:r>
              <a:rPr lang="en-US" b="0" i="1" dirty="0">
                <a:solidFill>
                  <a:srgbClr val="000000"/>
                </a:solidFill>
                <a:effectLst/>
                <a:latin typeface="Roboto"/>
              </a:rPr>
              <a:t>Department</a:t>
            </a:r>
            <a:r>
              <a:rPr lang="en-US" b="0" i="0" dirty="0">
                <a:solidFill>
                  <a:srgbClr val="000000"/>
                </a:solidFill>
                <a:effectLst/>
                <a:latin typeface="Roboto"/>
              </a:rPr>
              <a:t> relation and </a:t>
            </a:r>
            <a:r>
              <a:rPr lang="en-US" b="0" i="1" dirty="0">
                <a:solidFill>
                  <a:srgbClr val="000000"/>
                </a:solidFill>
                <a:effectLst/>
                <a:latin typeface="Roboto"/>
              </a:rPr>
              <a:t>Since</a:t>
            </a:r>
            <a:r>
              <a:rPr lang="en-US" b="0" i="0" dirty="0">
                <a:solidFill>
                  <a:srgbClr val="000000"/>
                </a:solidFill>
                <a:effectLst/>
                <a:latin typeface="Roboto"/>
              </a:rPr>
              <a:t>, the attribute of the relationship set itself.</a:t>
            </a:r>
          </a:p>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40</a:t>
            </a:fld>
            <a:endParaRPr lang="en-IN"/>
          </a:p>
        </p:txBody>
      </p:sp>
    </p:spTree>
    <p:extLst>
      <p:ext uri="{BB962C8B-B14F-4D97-AF65-F5344CB8AC3E}">
        <p14:creationId xmlns:p14="http://schemas.microsoft.com/office/powerpoint/2010/main" val="946223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Combine in n side relation for 1-n or n-1</a:t>
            </a:r>
          </a:p>
        </p:txBody>
      </p:sp>
      <p:sp>
        <p:nvSpPr>
          <p:cNvPr id="4" name="Slide Number Placeholder 3"/>
          <p:cNvSpPr>
            <a:spLocks noGrp="1"/>
          </p:cNvSpPr>
          <p:nvPr>
            <p:ph type="sldNum" sz="quarter" idx="5"/>
          </p:nvPr>
        </p:nvSpPr>
        <p:spPr/>
        <p:txBody>
          <a:bodyPr/>
          <a:lstStyle/>
          <a:p>
            <a:fld id="{4A66B3CC-AC55-4616-9940-1A44EE371185}" type="slidenum">
              <a:rPr lang="en-IN" smtClean="0"/>
              <a:t>41</a:t>
            </a:fld>
            <a:endParaRPr lang="en-IN"/>
          </a:p>
        </p:txBody>
      </p:sp>
    </p:spTree>
    <p:extLst>
      <p:ext uri="{BB962C8B-B14F-4D97-AF65-F5344CB8AC3E}">
        <p14:creationId xmlns:p14="http://schemas.microsoft.com/office/powerpoint/2010/main" val="1820304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42</a:t>
            </a:fld>
            <a:endParaRPr lang="en-IN"/>
          </a:p>
        </p:txBody>
      </p:sp>
    </p:spTree>
    <p:extLst>
      <p:ext uri="{BB962C8B-B14F-4D97-AF65-F5344CB8AC3E}">
        <p14:creationId xmlns:p14="http://schemas.microsoft.com/office/powerpoint/2010/main" val="4263277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weak entity is one that can only exist when owned by another one. For example: a </a:t>
            </a:r>
            <a:r>
              <a:rPr lang="en-US" sz="1200" b="0" i="1" kern="1200" dirty="0">
                <a:solidFill>
                  <a:schemeClr val="tx1"/>
                </a:solidFill>
                <a:effectLst/>
                <a:latin typeface="+mn-lt"/>
                <a:ea typeface="+mn-ea"/>
                <a:cs typeface="+mn-cs"/>
              </a:rPr>
              <a:t>ROOM</a:t>
            </a:r>
            <a:r>
              <a:rPr lang="en-US" sz="1200" b="0" i="0" kern="1200" dirty="0">
                <a:solidFill>
                  <a:schemeClr val="tx1"/>
                </a:solidFill>
                <a:effectLst/>
                <a:latin typeface="+mn-lt"/>
                <a:ea typeface="+mn-ea"/>
                <a:cs typeface="+mn-cs"/>
              </a:rPr>
              <a:t> can only exist in a </a:t>
            </a:r>
            <a:r>
              <a:rPr lang="en-US" sz="1200" b="0" i="1" kern="1200" dirty="0">
                <a:solidFill>
                  <a:schemeClr val="tx1"/>
                </a:solidFill>
                <a:effectLst/>
                <a:latin typeface="+mn-lt"/>
                <a:ea typeface="+mn-ea"/>
                <a:cs typeface="+mn-cs"/>
              </a:rPr>
              <a:t>BUILDING</a:t>
            </a:r>
            <a:r>
              <a:rPr lang="en-US" sz="1200" b="0" i="0" kern="1200" dirty="0">
                <a:solidFill>
                  <a:schemeClr val="tx1"/>
                </a:solidFill>
                <a:effectLst/>
                <a:latin typeface="+mn-lt"/>
                <a:ea typeface="+mn-ea"/>
                <a:cs typeface="+mn-cs"/>
              </a:rPr>
              <a:t>. On the other hand, a </a:t>
            </a:r>
            <a:r>
              <a:rPr lang="en-US" sz="1200" b="0" i="1" kern="1200" dirty="0">
                <a:solidFill>
                  <a:schemeClr val="tx1"/>
                </a:solidFill>
                <a:effectLst/>
                <a:latin typeface="+mn-lt"/>
                <a:ea typeface="+mn-ea"/>
                <a:cs typeface="+mn-cs"/>
              </a:rPr>
              <a:t>TIRE</a:t>
            </a:r>
            <a:r>
              <a:rPr lang="en-US" sz="1200" b="0" i="0" kern="1200" dirty="0">
                <a:solidFill>
                  <a:schemeClr val="tx1"/>
                </a:solidFill>
                <a:effectLst/>
                <a:latin typeface="+mn-lt"/>
                <a:ea typeface="+mn-ea"/>
                <a:cs typeface="+mn-cs"/>
              </a:rPr>
              <a:t> might be considered as a strong entity because it also can exist without being attached to a </a:t>
            </a:r>
            <a:r>
              <a:rPr lang="en-US" sz="1200" b="0" i="1" kern="1200" dirty="0">
                <a:solidFill>
                  <a:schemeClr val="tx1"/>
                </a:solidFill>
                <a:effectLst/>
                <a:latin typeface="+mn-lt"/>
                <a:ea typeface="+mn-ea"/>
                <a:cs typeface="+mn-cs"/>
              </a:rPr>
              <a:t>CAR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Represented by double rectangle</a:t>
            </a:r>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5</a:t>
            </a:fld>
            <a:endParaRPr lang="en-IN"/>
          </a:p>
        </p:txBody>
      </p:sp>
    </p:spTree>
    <p:extLst>
      <p:ext uri="{BB962C8B-B14F-4D97-AF65-F5344CB8AC3E}">
        <p14:creationId xmlns:p14="http://schemas.microsoft.com/office/powerpoint/2010/main" val="28491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6B3CC-AC55-4616-9940-1A44EE371185}" type="slidenum">
              <a:rPr lang="en-IN" smtClean="0"/>
              <a:t>6</a:t>
            </a:fld>
            <a:endParaRPr lang="en-IN"/>
          </a:p>
        </p:txBody>
      </p:sp>
    </p:spTree>
    <p:extLst>
      <p:ext uri="{BB962C8B-B14F-4D97-AF65-F5344CB8AC3E}">
        <p14:creationId xmlns:p14="http://schemas.microsoft.com/office/powerpoint/2010/main" val="116759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8</a:t>
            </a:fld>
            <a:endParaRPr lang="en-IN"/>
          </a:p>
        </p:txBody>
      </p:sp>
    </p:spTree>
    <p:extLst>
      <p:ext uri="{BB962C8B-B14F-4D97-AF65-F5344CB8AC3E}">
        <p14:creationId xmlns:p14="http://schemas.microsoft.com/office/powerpoint/2010/main" val="3551139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complete entity type</a:t>
            </a:r>
            <a:r>
              <a:rPr lang="en-US" sz="1200" b="1" i="0" kern="1200" dirty="0">
                <a:solidFill>
                  <a:schemeClr val="tx1"/>
                </a:solidFill>
                <a:effectLst/>
                <a:latin typeface="+mn-lt"/>
                <a:ea typeface="+mn-ea"/>
                <a:cs typeface="+mn-cs"/>
              </a:rPr>
              <a:t> Student</a:t>
            </a:r>
            <a:r>
              <a:rPr lang="en-US" sz="1200" b="0" i="0" kern="1200" dirty="0">
                <a:solidFill>
                  <a:schemeClr val="tx1"/>
                </a:solidFill>
                <a:effectLst/>
                <a:latin typeface="+mn-lt"/>
                <a:ea typeface="+mn-ea"/>
                <a:cs typeface="+mn-cs"/>
              </a:rPr>
              <a:t> with its attributes can be represented as:</a:t>
            </a:r>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11</a:t>
            </a:fld>
            <a:endParaRPr lang="en-IN"/>
          </a:p>
        </p:txBody>
      </p:sp>
    </p:spTree>
    <p:extLst>
      <p:ext uri="{BB962C8B-B14F-4D97-AF65-F5344CB8AC3E}">
        <p14:creationId xmlns:p14="http://schemas.microsoft.com/office/powerpoint/2010/main" val="2865849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12</a:t>
            </a:fld>
            <a:endParaRPr lang="en-IN"/>
          </a:p>
        </p:txBody>
      </p:sp>
    </p:spTree>
    <p:extLst>
      <p:ext uri="{BB962C8B-B14F-4D97-AF65-F5344CB8AC3E}">
        <p14:creationId xmlns:p14="http://schemas.microsoft.com/office/powerpoint/2010/main" val="556568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set of relationships of same type is known as relationship set. The following relationship set depicts S1 is enrolled in C2, S2 is enrolled in C1 and S3 is enrolled in C3.</a:t>
            </a:r>
            <a:endParaRPr lang="en-IN" dirty="0"/>
          </a:p>
          <a:p>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13</a:t>
            </a:fld>
            <a:endParaRPr lang="en-IN"/>
          </a:p>
        </p:txBody>
      </p:sp>
    </p:spTree>
    <p:extLst>
      <p:ext uri="{BB962C8B-B14F-4D97-AF65-F5344CB8AC3E}">
        <p14:creationId xmlns:p14="http://schemas.microsoft.com/office/powerpoint/2010/main" val="178894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F0BC61-85BA-43CA-97F4-0740FBEFD4EF}" type="slidenum">
              <a:rPr lang="en-IN" smtClean="0"/>
              <a:t>15</a:t>
            </a:fld>
            <a:endParaRPr lang="en-IN"/>
          </a:p>
        </p:txBody>
      </p:sp>
    </p:spTree>
    <p:extLst>
      <p:ext uri="{BB962C8B-B14F-4D97-AF65-F5344CB8AC3E}">
        <p14:creationId xmlns:p14="http://schemas.microsoft.com/office/powerpoint/2010/main" val="409227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38CD9F6-25A5-4B44-BF59-91005B271ABB}" type="datetimeFigureOut">
              <a:rPr lang="en-IN" smtClean="0"/>
              <a:t>04-08-2020</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D77E655-FE07-46AD-B032-3AB1A788B07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8006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CD9F6-25A5-4B44-BF59-91005B271ABB}"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103144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CD9F6-25A5-4B44-BF59-91005B271ABB}"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65875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18142" y="2401756"/>
            <a:ext cx="9955716" cy="830997"/>
          </a:xfrm>
          <a:prstGeom prst="rect">
            <a:avLst/>
          </a:prstGeom>
        </p:spPr>
        <p:txBody>
          <a:bodyPr wrap="square" lIns="0" tIns="0" rIns="0" bIns="0">
            <a:spAutoFit/>
          </a:bodyPr>
          <a:lstStyle>
            <a:lvl1pPr>
              <a:defRPr sz="6000" b="1" i="0">
                <a:solidFill>
                  <a:srgbClr val="FF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8/4/2020</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645"/>
              </a:lnSpc>
            </a:pPr>
            <a:fld id="{81D60167-4931-47E6-BA6A-407CBD079E47}" type="slidenum">
              <a:rPr lang="en-IN" smtClean="0"/>
              <a:pPr marL="25400">
                <a:lnSpc>
                  <a:spcPts val="1645"/>
                </a:lnSpc>
              </a:pPr>
              <a:t>‹#›</a:t>
            </a:fld>
            <a:endParaRPr lang="en-IN" dirty="0"/>
          </a:p>
        </p:txBody>
      </p:sp>
    </p:spTree>
    <p:extLst>
      <p:ext uri="{BB962C8B-B14F-4D97-AF65-F5344CB8AC3E}">
        <p14:creationId xmlns:p14="http://schemas.microsoft.com/office/powerpoint/2010/main" val="6201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8CD9F6-25A5-4B44-BF59-91005B271ABB}"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416824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CD9F6-25A5-4B44-BF59-91005B271ABB}" type="datetimeFigureOut">
              <a:rPr lang="en-IN" smtClean="0"/>
              <a:t>04-08-2020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77E655-FE07-46AD-B032-3AB1A788B07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328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8CD9F6-25A5-4B44-BF59-91005B271ABB}"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295712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CD9F6-25A5-4B44-BF59-91005B271ABB}" type="datetimeFigureOut">
              <a:rPr lang="en-IN" smtClean="0"/>
              <a:t>04-08-2020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78465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8CD9F6-25A5-4B44-BF59-91005B271ABB}" type="datetimeFigureOut">
              <a:rPr lang="en-IN" smtClean="0"/>
              <a:t>04-08-2020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294133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CD9F6-25A5-4B44-BF59-91005B271ABB}" type="datetimeFigureOut">
              <a:rPr lang="en-IN" smtClean="0"/>
              <a:t>04-08-2020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24319364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CD9F6-25A5-4B44-BF59-91005B271ABB}"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23145597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CD9F6-25A5-4B44-BF59-91005B271ABB}" type="datetimeFigureOut">
              <a:rPr lang="en-IN" smtClean="0"/>
              <a:t>04-08-2020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77E655-FE07-46AD-B032-3AB1A788B073}" type="slidenum">
              <a:rPr lang="en-IN" smtClean="0"/>
              <a:t>‹#›</a:t>
            </a:fld>
            <a:endParaRPr lang="en-IN"/>
          </a:p>
        </p:txBody>
      </p:sp>
    </p:spTree>
    <p:extLst>
      <p:ext uri="{BB962C8B-B14F-4D97-AF65-F5344CB8AC3E}">
        <p14:creationId xmlns:p14="http://schemas.microsoft.com/office/powerpoint/2010/main" val="196966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38CD9F6-25A5-4B44-BF59-91005B271ABB}" type="datetimeFigureOut">
              <a:rPr lang="en-IN" smtClean="0"/>
              <a:t>04-08-2020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D77E655-FE07-46AD-B032-3AB1A788B073}" type="slidenum">
              <a:rPr lang="en-IN" smtClean="0"/>
              <a:t>‹#›</a:t>
            </a:fld>
            <a:endParaRPr lang="en-IN"/>
          </a:p>
        </p:txBody>
      </p:sp>
    </p:spTree>
    <p:extLst>
      <p:ext uri="{BB962C8B-B14F-4D97-AF65-F5344CB8AC3E}">
        <p14:creationId xmlns:p14="http://schemas.microsoft.com/office/powerpoint/2010/main" val="265406194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ractice.geeksforgeeks.org/problems/explain-weak-entity-typ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122" y="2044065"/>
            <a:ext cx="6447155" cy="1488440"/>
          </a:xfrm>
          <a:prstGeom prst="rect">
            <a:avLst/>
          </a:prstGeom>
        </p:spPr>
        <p:txBody>
          <a:bodyPr vert="horz" wrap="square" lIns="0" tIns="12700" rIns="0" bIns="0" rtlCol="0">
            <a:spAutoFit/>
          </a:bodyPr>
          <a:lstStyle/>
          <a:p>
            <a:pPr marL="12700">
              <a:spcBef>
                <a:spcPts val="100"/>
              </a:spcBef>
            </a:pPr>
            <a:r>
              <a:rPr sz="9600" b="1" spc="-50" dirty="0">
                <a:solidFill>
                  <a:srgbClr val="C0504D"/>
                </a:solidFill>
                <a:latin typeface="Calibri"/>
                <a:cs typeface="Calibri"/>
              </a:rPr>
              <a:t>Data</a:t>
            </a:r>
            <a:r>
              <a:rPr sz="9600" b="1" spc="-90" dirty="0">
                <a:solidFill>
                  <a:srgbClr val="C0504D"/>
                </a:solidFill>
                <a:latin typeface="Calibri"/>
                <a:cs typeface="Calibri"/>
              </a:rPr>
              <a:t> </a:t>
            </a:r>
            <a:r>
              <a:rPr sz="9600" b="1" spc="-5" dirty="0">
                <a:solidFill>
                  <a:srgbClr val="C0504D"/>
                </a:solidFill>
                <a:latin typeface="Calibri"/>
                <a:cs typeface="Calibri"/>
              </a:rPr>
              <a:t>Models</a:t>
            </a:r>
            <a:endParaRPr sz="9600">
              <a:latin typeface="Calibri"/>
              <a:cs typeface="Calibri"/>
            </a:endParaRPr>
          </a:p>
        </p:txBody>
      </p:sp>
      <p:sp>
        <p:nvSpPr>
          <p:cNvPr id="5" name="object 5"/>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256706-C460-4703-AEDC-B37518CA19F0}"/>
              </a:ext>
            </a:extLst>
          </p:cNvPr>
          <p:cNvSpPr>
            <a:spLocks noGrp="1"/>
          </p:cNvSpPr>
          <p:nvPr>
            <p:ph idx="1"/>
          </p:nvPr>
        </p:nvSpPr>
        <p:spPr>
          <a:xfrm>
            <a:off x="2059941" y="762001"/>
            <a:ext cx="8074025" cy="2954655"/>
          </a:xfrm>
        </p:spPr>
        <p:txBody>
          <a:bodyPr>
            <a:normAutofit/>
          </a:bodyPr>
          <a:lstStyle/>
          <a:p>
            <a:pPr marL="45720" indent="0">
              <a:buNone/>
            </a:pPr>
            <a:r>
              <a:rPr lang="en-IN" sz="3200" dirty="0"/>
              <a:t>4. </a:t>
            </a:r>
            <a:r>
              <a:rPr lang="en-IN" sz="3200" b="1" dirty="0"/>
              <a:t>Derived Attribute</a:t>
            </a:r>
          </a:p>
          <a:p>
            <a:pPr marL="45720" indent="0">
              <a:buNone/>
            </a:pPr>
            <a:r>
              <a:rPr lang="en-US" sz="3200" dirty="0"/>
              <a:t>An attribute which can be </a:t>
            </a:r>
            <a:r>
              <a:rPr lang="en-US" sz="3200" b="1" dirty="0"/>
              <a:t>derived from other attributes</a:t>
            </a:r>
            <a:r>
              <a:rPr lang="en-US" sz="3200" dirty="0"/>
              <a:t> of the entity type is known as derived attribute. e.g.; Age (can be derived from DOB). In ER diagram, derived attribute is represented by dashed oval.</a:t>
            </a:r>
            <a:endParaRPr lang="en-IN" sz="3200" dirty="0"/>
          </a:p>
        </p:txBody>
      </p:sp>
      <p:pic>
        <p:nvPicPr>
          <p:cNvPr id="4102" name="Picture 6">
            <a:extLst>
              <a:ext uri="{FF2B5EF4-FFF2-40B4-BE49-F238E27FC236}">
                <a16:creationId xmlns:a16="http://schemas.microsoft.com/office/drawing/2014/main" id="{4BF24A3D-A918-40C8-A96F-11F029A70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962400"/>
            <a:ext cx="46482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2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95AB-2A3D-4BD9-B84F-D1D45240D00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BE9338F-D6DD-4FC6-B998-780DAD4A3C96}"/>
              </a:ext>
            </a:extLst>
          </p:cNvPr>
          <p:cNvSpPr>
            <a:spLocks noGrp="1"/>
          </p:cNvSpPr>
          <p:nvPr>
            <p:ph idx="1"/>
          </p:nvPr>
        </p:nvSpPr>
        <p:spPr/>
        <p:txBody>
          <a:bodyPr/>
          <a:lstStyle/>
          <a:p>
            <a:endParaRPr lang="en-IN" dirty="0"/>
          </a:p>
        </p:txBody>
      </p:sp>
      <p:pic>
        <p:nvPicPr>
          <p:cNvPr id="5122" name="Picture 2" descr="Capture">
            <a:extLst>
              <a:ext uri="{FF2B5EF4-FFF2-40B4-BE49-F238E27FC236}">
                <a16:creationId xmlns:a16="http://schemas.microsoft.com/office/drawing/2014/main" id="{063985B5-4498-4034-BCFF-86F87AC8D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51" y="1"/>
            <a:ext cx="11267268"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61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9ED6-AF71-4DAA-858A-5968C3853718}"/>
              </a:ext>
            </a:extLst>
          </p:cNvPr>
          <p:cNvSpPr>
            <a:spLocks noGrp="1"/>
          </p:cNvSpPr>
          <p:nvPr>
            <p:ph type="title"/>
          </p:nvPr>
        </p:nvSpPr>
        <p:spPr>
          <a:xfrm>
            <a:off x="1676400" y="415494"/>
            <a:ext cx="8991600" cy="1354217"/>
          </a:xfrm>
        </p:spPr>
        <p:txBody>
          <a:bodyPr>
            <a:normAutofit/>
          </a:bodyPr>
          <a:lstStyle/>
          <a:p>
            <a:r>
              <a:rPr lang="en-US" dirty="0"/>
              <a:t>Relationship Type and Relationship Set:</a:t>
            </a:r>
            <a:endParaRPr lang="en-IN" dirty="0"/>
          </a:p>
        </p:txBody>
      </p:sp>
      <p:sp>
        <p:nvSpPr>
          <p:cNvPr id="3" name="Text Placeholder 2">
            <a:extLst>
              <a:ext uri="{FF2B5EF4-FFF2-40B4-BE49-F238E27FC236}">
                <a16:creationId xmlns:a16="http://schemas.microsoft.com/office/drawing/2014/main" id="{3B054F31-2BA9-4B8C-BB8E-E4CB83C187A0}"/>
              </a:ext>
            </a:extLst>
          </p:cNvPr>
          <p:cNvSpPr>
            <a:spLocks noGrp="1"/>
          </p:cNvSpPr>
          <p:nvPr>
            <p:ph idx="1"/>
          </p:nvPr>
        </p:nvSpPr>
        <p:spPr>
          <a:xfrm>
            <a:off x="2059941" y="1769711"/>
            <a:ext cx="8074025" cy="2769989"/>
          </a:xfrm>
        </p:spPr>
        <p:txBody>
          <a:bodyPr>
            <a:normAutofit/>
          </a:bodyPr>
          <a:lstStyle/>
          <a:p>
            <a:r>
              <a:rPr lang="en-US" sz="3000" dirty="0"/>
              <a:t>A relationship type represents the </a:t>
            </a:r>
            <a:r>
              <a:rPr lang="en-US" sz="3000" b="1" dirty="0"/>
              <a:t>association between entity types</a:t>
            </a:r>
            <a:r>
              <a:rPr lang="en-US" sz="3000" dirty="0"/>
              <a:t>. For example, 'Enrolled in’ is a relationship type that exists between entity type Student and Course. In ER diagram, relationship type is represented by a diamond and connecting the entities with lines.</a:t>
            </a:r>
            <a:endParaRPr lang="en-IN" sz="3000" dirty="0"/>
          </a:p>
        </p:txBody>
      </p:sp>
      <p:pic>
        <p:nvPicPr>
          <p:cNvPr id="6146" name="Picture 2" descr="er8">
            <a:extLst>
              <a:ext uri="{FF2B5EF4-FFF2-40B4-BE49-F238E27FC236}">
                <a16:creationId xmlns:a16="http://schemas.microsoft.com/office/drawing/2014/main" id="{BCACC353-8A01-4FE7-876C-7746F556E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899457"/>
            <a:ext cx="8305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60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15715-E5FC-4577-B812-09C981C06C46}"/>
              </a:ext>
            </a:extLst>
          </p:cNvPr>
          <p:cNvSpPr>
            <a:spLocks noGrp="1"/>
          </p:cNvSpPr>
          <p:nvPr>
            <p:ph idx="1"/>
          </p:nvPr>
        </p:nvSpPr>
        <p:spPr>
          <a:xfrm>
            <a:off x="2059941" y="1570991"/>
            <a:ext cx="8074025" cy="492443"/>
          </a:xfrm>
        </p:spPr>
        <p:txBody>
          <a:bodyPr/>
          <a:lstStyle/>
          <a:p>
            <a:endParaRPr lang="en-IN" dirty="0"/>
          </a:p>
        </p:txBody>
      </p:sp>
      <p:pic>
        <p:nvPicPr>
          <p:cNvPr id="7170" name="Picture 2" descr="er9">
            <a:extLst>
              <a:ext uri="{FF2B5EF4-FFF2-40B4-BE49-F238E27FC236}">
                <a16:creationId xmlns:a16="http://schemas.microsoft.com/office/drawing/2014/main" id="{F204EDFB-155B-40CA-8215-7BE962055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821" y="1570990"/>
            <a:ext cx="8472258" cy="383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2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5512-AD5A-44C0-8BDA-CB08ED06AEDE}"/>
              </a:ext>
            </a:extLst>
          </p:cNvPr>
          <p:cNvSpPr>
            <a:spLocks noGrp="1"/>
          </p:cNvSpPr>
          <p:nvPr>
            <p:ph type="title"/>
          </p:nvPr>
        </p:nvSpPr>
        <p:spPr>
          <a:xfrm>
            <a:off x="2058035" y="914400"/>
            <a:ext cx="6950328" cy="1295400"/>
          </a:xfrm>
        </p:spPr>
        <p:txBody>
          <a:bodyPr>
            <a:normAutofit/>
          </a:bodyPr>
          <a:lstStyle/>
          <a:p>
            <a:r>
              <a:rPr lang="en-US" dirty="0"/>
              <a:t>Degree of a relationship set:</a:t>
            </a:r>
            <a:endParaRPr lang="en-IN" dirty="0"/>
          </a:p>
        </p:txBody>
      </p:sp>
      <p:sp>
        <p:nvSpPr>
          <p:cNvPr id="3" name="Text Placeholder 2">
            <a:extLst>
              <a:ext uri="{FF2B5EF4-FFF2-40B4-BE49-F238E27FC236}">
                <a16:creationId xmlns:a16="http://schemas.microsoft.com/office/drawing/2014/main" id="{44D666C4-149F-4EC1-AF0F-C75D52132BA5}"/>
              </a:ext>
            </a:extLst>
          </p:cNvPr>
          <p:cNvSpPr>
            <a:spLocks noGrp="1"/>
          </p:cNvSpPr>
          <p:nvPr>
            <p:ph idx="1"/>
          </p:nvPr>
        </p:nvSpPr>
        <p:spPr>
          <a:xfrm>
            <a:off x="2059941" y="2057400"/>
            <a:ext cx="8074025" cy="3200400"/>
          </a:xfrm>
        </p:spPr>
        <p:txBody>
          <a:bodyPr>
            <a:normAutofit/>
          </a:bodyPr>
          <a:lstStyle/>
          <a:p>
            <a:endParaRPr lang="en-US" sz="3600" dirty="0"/>
          </a:p>
          <a:p>
            <a:endParaRPr lang="en-US" sz="3600" dirty="0"/>
          </a:p>
          <a:p>
            <a:pPr marL="0" indent="0">
              <a:buNone/>
            </a:pPr>
            <a:r>
              <a:rPr lang="en-US" sz="3600" dirty="0"/>
              <a:t>The number of different entity sets </a:t>
            </a:r>
            <a:r>
              <a:rPr lang="en-US" sz="3600" b="1" dirty="0"/>
              <a:t>participating in a relationship</a:t>
            </a:r>
            <a:r>
              <a:rPr lang="en-US" sz="3600" dirty="0"/>
              <a:t> set is called as degree of a relationship set.</a:t>
            </a:r>
          </a:p>
          <a:p>
            <a:endParaRPr lang="en-US" sz="3600" dirty="0"/>
          </a:p>
          <a:p>
            <a:endParaRPr lang="en-IN" sz="3600" dirty="0"/>
          </a:p>
        </p:txBody>
      </p:sp>
    </p:spTree>
    <p:extLst>
      <p:ext uri="{BB962C8B-B14F-4D97-AF65-F5344CB8AC3E}">
        <p14:creationId xmlns:p14="http://schemas.microsoft.com/office/powerpoint/2010/main" val="2148830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DE02-F829-43C3-AF39-43D4F412330A}"/>
              </a:ext>
            </a:extLst>
          </p:cNvPr>
          <p:cNvSpPr>
            <a:spLocks noGrp="1"/>
          </p:cNvSpPr>
          <p:nvPr>
            <p:ph type="title"/>
          </p:nvPr>
        </p:nvSpPr>
        <p:spPr>
          <a:xfrm>
            <a:off x="2514600" y="415493"/>
            <a:ext cx="6781800" cy="677108"/>
          </a:xfrm>
        </p:spPr>
        <p:txBody>
          <a:bodyPr>
            <a:normAutofit fontScale="90000"/>
          </a:bodyPr>
          <a:lstStyle/>
          <a:p>
            <a:r>
              <a:rPr lang="en-IN" dirty="0"/>
              <a:t>One to One Relationship</a:t>
            </a:r>
          </a:p>
        </p:txBody>
      </p:sp>
      <p:sp>
        <p:nvSpPr>
          <p:cNvPr id="3" name="Text Placeholder 2">
            <a:extLst>
              <a:ext uri="{FF2B5EF4-FFF2-40B4-BE49-F238E27FC236}">
                <a16:creationId xmlns:a16="http://schemas.microsoft.com/office/drawing/2014/main" id="{4A317DB0-4471-46B6-9D62-BF28E82A495E}"/>
              </a:ext>
            </a:extLst>
          </p:cNvPr>
          <p:cNvSpPr>
            <a:spLocks noGrp="1"/>
          </p:cNvSpPr>
          <p:nvPr>
            <p:ph idx="1"/>
          </p:nvPr>
        </p:nvSpPr>
        <p:spPr>
          <a:xfrm>
            <a:off x="2059941" y="1570991"/>
            <a:ext cx="8074025" cy="2462213"/>
          </a:xfrm>
        </p:spPr>
        <p:txBody>
          <a:bodyPr>
            <a:normAutofit fontScale="92500"/>
          </a:bodyPr>
          <a:lstStyle/>
          <a:p>
            <a:pPr marL="0" indent="0">
              <a:buNone/>
            </a:pPr>
            <a:r>
              <a:rPr lang="en-US" sz="3600" dirty="0"/>
              <a:t>When a single instance of an entity is associated with a single instance of another entity then it is called one to one relationship. For example, a person has only one passport and a passport is given to one person.</a:t>
            </a:r>
            <a:endParaRPr lang="en-IN" sz="3600" dirty="0"/>
          </a:p>
        </p:txBody>
      </p:sp>
      <p:pic>
        <p:nvPicPr>
          <p:cNvPr id="8196" name="Picture 4" descr="ER diagram one to one relationship example">
            <a:extLst>
              <a:ext uri="{FF2B5EF4-FFF2-40B4-BE49-F238E27FC236}">
                <a16:creationId xmlns:a16="http://schemas.microsoft.com/office/drawing/2014/main" id="{59EB5C5A-ACC5-4633-B5BD-4865A09D9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67200"/>
            <a:ext cx="7315200" cy="196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54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060F-136E-48BA-A2F4-4DE975A1A622}"/>
              </a:ext>
            </a:extLst>
          </p:cNvPr>
          <p:cNvSpPr>
            <a:spLocks noGrp="1"/>
          </p:cNvSpPr>
          <p:nvPr>
            <p:ph type="title"/>
          </p:nvPr>
        </p:nvSpPr>
        <p:spPr>
          <a:xfrm>
            <a:off x="2209801" y="415494"/>
            <a:ext cx="6798563" cy="1354217"/>
          </a:xfrm>
        </p:spPr>
        <p:txBody>
          <a:bodyPr>
            <a:normAutofit/>
          </a:bodyPr>
          <a:lstStyle/>
          <a:p>
            <a:r>
              <a:rPr lang="en-IN" dirty="0"/>
              <a:t>One to Many Relationship:-</a:t>
            </a:r>
            <a:br>
              <a:rPr lang="en-IN" dirty="0"/>
            </a:br>
            <a:endParaRPr lang="en-IN" dirty="0"/>
          </a:p>
        </p:txBody>
      </p:sp>
      <p:sp>
        <p:nvSpPr>
          <p:cNvPr id="3" name="Text Placeholder 2">
            <a:extLst>
              <a:ext uri="{FF2B5EF4-FFF2-40B4-BE49-F238E27FC236}">
                <a16:creationId xmlns:a16="http://schemas.microsoft.com/office/drawing/2014/main" id="{D36FAACB-CD1F-4117-9E5B-8EFF7A07CBEB}"/>
              </a:ext>
            </a:extLst>
          </p:cNvPr>
          <p:cNvSpPr>
            <a:spLocks noGrp="1"/>
          </p:cNvSpPr>
          <p:nvPr>
            <p:ph idx="1"/>
          </p:nvPr>
        </p:nvSpPr>
        <p:spPr>
          <a:xfrm>
            <a:off x="2059941" y="1570991"/>
            <a:ext cx="8074025" cy="2954655"/>
          </a:xfrm>
        </p:spPr>
        <p:txBody>
          <a:bodyPr>
            <a:normAutofit/>
          </a:bodyPr>
          <a:lstStyle/>
          <a:p>
            <a:pPr marL="0" indent="0">
              <a:buNone/>
            </a:pPr>
            <a:r>
              <a:rPr lang="en-US" sz="3200" dirty="0"/>
              <a:t>When a single instance of an entity is associated with more than one instances of another entity then it is called one to many relationship. For example – a customer can place many orders but a order cannot be placed by many customers.</a:t>
            </a:r>
            <a:endParaRPr lang="en-IN" sz="3200" dirty="0"/>
          </a:p>
        </p:txBody>
      </p:sp>
      <p:pic>
        <p:nvPicPr>
          <p:cNvPr id="9218" name="Picture 2" descr="ER diagram one to many relationship example">
            <a:extLst>
              <a:ext uri="{FF2B5EF4-FFF2-40B4-BE49-F238E27FC236}">
                <a16:creationId xmlns:a16="http://schemas.microsoft.com/office/drawing/2014/main" id="{1E645C57-5D0C-4CE0-BACC-F26449A85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941" y="4724400"/>
            <a:ext cx="7769859" cy="171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8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CE03-6D05-421D-8AB8-C6E390219DE9}"/>
              </a:ext>
            </a:extLst>
          </p:cNvPr>
          <p:cNvSpPr>
            <a:spLocks noGrp="1"/>
          </p:cNvSpPr>
          <p:nvPr>
            <p:ph type="title"/>
          </p:nvPr>
        </p:nvSpPr>
        <p:spPr>
          <a:xfrm>
            <a:off x="1905001" y="415494"/>
            <a:ext cx="7103363" cy="879907"/>
          </a:xfrm>
        </p:spPr>
        <p:txBody>
          <a:bodyPr>
            <a:normAutofit fontScale="90000"/>
          </a:bodyPr>
          <a:lstStyle/>
          <a:p>
            <a:r>
              <a:rPr lang="en-IN" dirty="0"/>
              <a:t>Many to One Relationship</a:t>
            </a:r>
            <a:br>
              <a:rPr lang="en-IN" dirty="0"/>
            </a:br>
            <a:endParaRPr lang="en-IN" dirty="0"/>
          </a:p>
        </p:txBody>
      </p:sp>
      <p:sp>
        <p:nvSpPr>
          <p:cNvPr id="3" name="Text Placeholder 2">
            <a:extLst>
              <a:ext uri="{FF2B5EF4-FFF2-40B4-BE49-F238E27FC236}">
                <a16:creationId xmlns:a16="http://schemas.microsoft.com/office/drawing/2014/main" id="{AFFA06CB-9885-4CFB-BDD6-8637BBF2EBC8}"/>
              </a:ext>
            </a:extLst>
          </p:cNvPr>
          <p:cNvSpPr>
            <a:spLocks noGrp="1"/>
          </p:cNvSpPr>
          <p:nvPr>
            <p:ph idx="1"/>
          </p:nvPr>
        </p:nvSpPr>
        <p:spPr>
          <a:xfrm>
            <a:off x="2059941" y="1570991"/>
            <a:ext cx="8074025" cy="2954655"/>
          </a:xfrm>
        </p:spPr>
        <p:txBody>
          <a:bodyPr>
            <a:normAutofit/>
          </a:bodyPr>
          <a:lstStyle/>
          <a:p>
            <a:pPr marL="0" indent="0">
              <a:buNone/>
            </a:pPr>
            <a:r>
              <a:rPr lang="en-US" sz="3200" dirty="0"/>
              <a:t>When more than one instances of an entity is associated with a single instance of another entity then it is called many to one relationship. For example – many students can study in a single college but a student cannot study in many colleges at the same time.</a:t>
            </a:r>
            <a:endParaRPr lang="en-IN" sz="3200" dirty="0"/>
          </a:p>
        </p:txBody>
      </p:sp>
      <p:pic>
        <p:nvPicPr>
          <p:cNvPr id="10244" name="Picture 4" descr="ER diagram many to one relationship example">
            <a:extLst>
              <a:ext uri="{FF2B5EF4-FFF2-40B4-BE49-F238E27FC236}">
                <a16:creationId xmlns:a16="http://schemas.microsoft.com/office/drawing/2014/main" id="{DA39FD60-A3FF-428E-B88D-4842D553A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940" y="4828449"/>
            <a:ext cx="7312660" cy="161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82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2B4E-93BD-4657-B0B7-E75C4C852256}"/>
              </a:ext>
            </a:extLst>
          </p:cNvPr>
          <p:cNvSpPr>
            <a:spLocks noGrp="1"/>
          </p:cNvSpPr>
          <p:nvPr>
            <p:ph type="title"/>
          </p:nvPr>
        </p:nvSpPr>
        <p:spPr>
          <a:xfrm>
            <a:off x="1905001" y="415494"/>
            <a:ext cx="7103363" cy="879907"/>
          </a:xfrm>
        </p:spPr>
        <p:txBody>
          <a:bodyPr>
            <a:normAutofit fontScale="90000"/>
          </a:bodyPr>
          <a:lstStyle/>
          <a:p>
            <a:r>
              <a:rPr lang="en-IN" dirty="0"/>
              <a:t>Many to Many Relationship</a:t>
            </a:r>
            <a:br>
              <a:rPr lang="en-IN" dirty="0"/>
            </a:br>
            <a:endParaRPr lang="en-IN" dirty="0"/>
          </a:p>
        </p:txBody>
      </p:sp>
      <p:sp>
        <p:nvSpPr>
          <p:cNvPr id="3" name="Text Placeholder 2">
            <a:extLst>
              <a:ext uri="{FF2B5EF4-FFF2-40B4-BE49-F238E27FC236}">
                <a16:creationId xmlns:a16="http://schemas.microsoft.com/office/drawing/2014/main" id="{CFC3E0F3-5994-42C0-9E9E-45BBA8FBD26A}"/>
              </a:ext>
            </a:extLst>
          </p:cNvPr>
          <p:cNvSpPr>
            <a:spLocks noGrp="1"/>
          </p:cNvSpPr>
          <p:nvPr>
            <p:ph idx="1"/>
          </p:nvPr>
        </p:nvSpPr>
        <p:spPr>
          <a:xfrm>
            <a:off x="2059941" y="1295401"/>
            <a:ext cx="8074025" cy="2971800"/>
          </a:xfrm>
        </p:spPr>
        <p:txBody>
          <a:bodyPr>
            <a:normAutofit fontScale="92500"/>
          </a:bodyPr>
          <a:lstStyle/>
          <a:p>
            <a:pPr marL="0" indent="0">
              <a:buNone/>
            </a:pPr>
            <a:r>
              <a:rPr lang="en-US" sz="3600" dirty="0"/>
              <a:t>When more than one instances of an entity is associated with more than one instances of another entity then it is called many to many relationship. For example, a can be assigned to many projects and a project can be assigned to many students.</a:t>
            </a:r>
            <a:endParaRPr lang="en-IN" sz="3600" dirty="0"/>
          </a:p>
        </p:txBody>
      </p:sp>
      <p:pic>
        <p:nvPicPr>
          <p:cNvPr id="11268" name="Picture 4" descr="ER diagram many to many relationship example">
            <a:extLst>
              <a:ext uri="{FF2B5EF4-FFF2-40B4-BE49-F238E27FC236}">
                <a16:creationId xmlns:a16="http://schemas.microsoft.com/office/drawing/2014/main" id="{4F99719D-EE92-42F1-BA9B-187ABC1BB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4432734"/>
            <a:ext cx="6705599"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96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CDA8-0147-4AC8-AB89-796B68CCCB17}"/>
              </a:ext>
            </a:extLst>
          </p:cNvPr>
          <p:cNvSpPr>
            <a:spLocks noGrp="1"/>
          </p:cNvSpPr>
          <p:nvPr>
            <p:ph type="title"/>
          </p:nvPr>
        </p:nvSpPr>
        <p:spPr>
          <a:xfrm>
            <a:off x="1867218" y="691084"/>
            <a:ext cx="8457565" cy="879907"/>
          </a:xfrm>
        </p:spPr>
        <p:txBody>
          <a:bodyPr>
            <a:normAutofit fontScale="90000"/>
          </a:bodyPr>
          <a:lstStyle/>
          <a:p>
            <a:r>
              <a:rPr lang="en-US" dirty="0"/>
              <a:t>Total Participation of an Entity set</a:t>
            </a:r>
            <a:br>
              <a:rPr lang="en-US" dirty="0"/>
            </a:br>
            <a:endParaRPr lang="en-IN" dirty="0"/>
          </a:p>
        </p:txBody>
      </p:sp>
      <p:pic>
        <p:nvPicPr>
          <p:cNvPr id="12292" name="Picture 4" descr="Total Participation Diagram">
            <a:extLst>
              <a:ext uri="{FF2B5EF4-FFF2-40B4-BE49-F238E27FC236}">
                <a16:creationId xmlns:a16="http://schemas.microsoft.com/office/drawing/2014/main" id="{914914BD-4D91-48CD-82F5-F8846D200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918" y="1337733"/>
            <a:ext cx="9678482" cy="498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5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6706" y="461594"/>
            <a:ext cx="2419985" cy="697230"/>
          </a:xfrm>
          <a:prstGeom prst="rect">
            <a:avLst/>
          </a:prstGeom>
        </p:spPr>
        <p:txBody>
          <a:bodyPr vert="horz" wrap="square" lIns="0" tIns="13335" rIns="0" bIns="0" rtlCol="0" anchor="ctr">
            <a:spAutoFit/>
          </a:bodyPr>
          <a:lstStyle/>
          <a:p>
            <a:pPr marL="12700">
              <a:lnSpc>
                <a:spcPct val="100000"/>
              </a:lnSpc>
              <a:spcBef>
                <a:spcPts val="105"/>
              </a:spcBef>
            </a:pPr>
            <a:r>
              <a:rPr spc="-5" dirty="0"/>
              <a:t>E-R</a:t>
            </a:r>
            <a:r>
              <a:rPr spc="-65" dirty="0"/>
              <a:t> </a:t>
            </a:r>
            <a:r>
              <a:rPr spc="-5" dirty="0"/>
              <a:t>Model</a:t>
            </a:r>
          </a:p>
        </p:txBody>
      </p:sp>
      <p:sp>
        <p:nvSpPr>
          <p:cNvPr id="3" name="object 3"/>
          <p:cNvSpPr txBox="1"/>
          <p:nvPr/>
        </p:nvSpPr>
        <p:spPr>
          <a:xfrm>
            <a:off x="2059941" y="1510635"/>
            <a:ext cx="5757545" cy="1781810"/>
          </a:xfrm>
          <a:prstGeom prst="rect">
            <a:avLst/>
          </a:prstGeom>
        </p:spPr>
        <p:txBody>
          <a:bodyPr vert="horz" wrap="square" lIns="0" tIns="109855" rIns="0" bIns="0" rtlCol="0">
            <a:spAutoFit/>
          </a:bodyPr>
          <a:lstStyle/>
          <a:p>
            <a:pPr marL="355600" indent="-343535">
              <a:spcBef>
                <a:spcPts val="865"/>
              </a:spcBef>
              <a:buFont typeface="Arial"/>
              <a:buChar char="•"/>
              <a:tabLst>
                <a:tab pos="355600" algn="l"/>
                <a:tab pos="356235" algn="l"/>
              </a:tabLst>
            </a:pPr>
            <a:r>
              <a:rPr sz="3200" spc="-5" dirty="0">
                <a:latin typeface="Calibri"/>
                <a:cs typeface="Calibri"/>
              </a:rPr>
              <a:t>ER </a:t>
            </a:r>
            <a:r>
              <a:rPr sz="3200" dirty="0">
                <a:latin typeface="Calibri"/>
                <a:cs typeface="Calibri"/>
              </a:rPr>
              <a:t>Model is </a:t>
            </a:r>
            <a:r>
              <a:rPr sz="3200" spc="-5" dirty="0">
                <a:latin typeface="Calibri"/>
                <a:cs typeface="Calibri"/>
              </a:rPr>
              <a:t>based</a:t>
            </a:r>
            <a:r>
              <a:rPr sz="3200" spc="-35" dirty="0">
                <a:latin typeface="Calibri"/>
                <a:cs typeface="Calibri"/>
              </a:rPr>
              <a:t> </a:t>
            </a:r>
            <a:r>
              <a:rPr sz="3200" dirty="0">
                <a:latin typeface="Calibri"/>
                <a:cs typeface="Calibri"/>
              </a:rPr>
              <a:t>on:</a:t>
            </a:r>
            <a:endParaRPr sz="3200">
              <a:latin typeface="Calibri"/>
              <a:cs typeface="Calibri"/>
            </a:endParaRPr>
          </a:p>
          <a:p>
            <a:pPr marL="927100">
              <a:spcBef>
                <a:spcPts val="770"/>
              </a:spcBef>
            </a:pPr>
            <a:r>
              <a:rPr sz="3200" b="1" spc="-5" dirty="0">
                <a:latin typeface="Calibri"/>
                <a:cs typeface="Calibri"/>
              </a:rPr>
              <a:t>Entities </a:t>
            </a:r>
            <a:r>
              <a:rPr sz="3200" dirty="0">
                <a:latin typeface="Calibri"/>
                <a:cs typeface="Calibri"/>
              </a:rPr>
              <a:t>and their</a:t>
            </a:r>
            <a:r>
              <a:rPr sz="3200" spc="-30" dirty="0">
                <a:latin typeface="Calibri"/>
                <a:cs typeface="Calibri"/>
              </a:rPr>
              <a:t> </a:t>
            </a:r>
            <a:r>
              <a:rPr sz="3200" i="1" spc="-10" dirty="0">
                <a:latin typeface="Calibri"/>
                <a:cs typeface="Calibri"/>
              </a:rPr>
              <a:t>attributes</a:t>
            </a:r>
            <a:endParaRPr sz="3200">
              <a:latin typeface="Calibri"/>
              <a:cs typeface="Calibri"/>
            </a:endParaRPr>
          </a:p>
          <a:p>
            <a:pPr marL="927100">
              <a:spcBef>
                <a:spcPts val="770"/>
              </a:spcBef>
            </a:pPr>
            <a:r>
              <a:rPr sz="3200" b="1" spc="-10" dirty="0">
                <a:latin typeface="Calibri"/>
                <a:cs typeface="Calibri"/>
              </a:rPr>
              <a:t>Relationships </a:t>
            </a:r>
            <a:r>
              <a:rPr sz="3200" dirty="0">
                <a:latin typeface="Calibri"/>
                <a:cs typeface="Calibri"/>
              </a:rPr>
              <a:t>among</a:t>
            </a:r>
            <a:r>
              <a:rPr sz="3200" spc="-50" dirty="0">
                <a:latin typeface="Calibri"/>
                <a:cs typeface="Calibri"/>
              </a:rPr>
              <a:t> </a:t>
            </a:r>
            <a:r>
              <a:rPr sz="3200" spc="-5" dirty="0">
                <a:latin typeface="Calibri"/>
                <a:cs typeface="Calibri"/>
              </a:rPr>
              <a:t>entities</a:t>
            </a:r>
            <a:endParaRPr sz="3200">
              <a:latin typeface="Calibri"/>
              <a:cs typeface="Calibri"/>
            </a:endParaRPr>
          </a:p>
        </p:txBody>
      </p:sp>
      <p:sp>
        <p:nvSpPr>
          <p:cNvPr id="4" name="object 4"/>
          <p:cNvSpPr/>
          <p:nvPr/>
        </p:nvSpPr>
        <p:spPr>
          <a:xfrm>
            <a:off x="2895600" y="3809988"/>
            <a:ext cx="6414388" cy="183584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a:t>
            </a:fld>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9736" y="461594"/>
            <a:ext cx="5735320" cy="697230"/>
          </a:xfrm>
          <a:prstGeom prst="rect">
            <a:avLst/>
          </a:prstGeom>
        </p:spPr>
        <p:txBody>
          <a:bodyPr vert="horz" wrap="square" lIns="0" tIns="13335" rIns="0" bIns="0" rtlCol="0" anchor="ctr">
            <a:spAutoFit/>
          </a:bodyPr>
          <a:lstStyle/>
          <a:p>
            <a:pPr marL="12700">
              <a:lnSpc>
                <a:spcPct val="100000"/>
              </a:lnSpc>
              <a:spcBef>
                <a:spcPts val="105"/>
              </a:spcBef>
            </a:pPr>
            <a:r>
              <a:rPr spc="-15" dirty="0"/>
              <a:t>Participation</a:t>
            </a:r>
            <a:r>
              <a:rPr spc="-40" dirty="0"/>
              <a:t> </a:t>
            </a:r>
            <a:r>
              <a:rPr spc="-20" dirty="0"/>
              <a:t>Constraints</a:t>
            </a: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20</a:t>
            </a:fld>
            <a:endParaRPr sz="1400">
              <a:latin typeface="Arial"/>
              <a:cs typeface="Arial"/>
            </a:endParaRPr>
          </a:p>
        </p:txBody>
      </p:sp>
      <p:sp>
        <p:nvSpPr>
          <p:cNvPr id="3" name="object 3"/>
          <p:cNvSpPr txBox="1"/>
          <p:nvPr/>
        </p:nvSpPr>
        <p:spPr>
          <a:xfrm>
            <a:off x="2059941" y="1607565"/>
            <a:ext cx="8072755" cy="3538220"/>
          </a:xfrm>
          <a:prstGeom prst="rect">
            <a:avLst/>
          </a:prstGeom>
        </p:spPr>
        <p:txBody>
          <a:bodyPr vert="horz" wrap="square" lIns="0" tIns="13335" rIns="0" bIns="0" rtlCol="0">
            <a:spAutoFit/>
          </a:bodyPr>
          <a:lstStyle/>
          <a:p>
            <a:pPr marL="355600" marR="5080" indent="-343535" algn="just">
              <a:spcBef>
                <a:spcPts val="105"/>
              </a:spcBef>
              <a:buFont typeface="Arial"/>
              <a:buChar char="•"/>
              <a:tabLst>
                <a:tab pos="356235" algn="l"/>
              </a:tabLst>
            </a:pPr>
            <a:r>
              <a:rPr sz="3200" spc="-5" dirty="0">
                <a:latin typeface="Calibri"/>
                <a:cs typeface="Calibri"/>
              </a:rPr>
              <a:t>The participation </a:t>
            </a:r>
            <a:r>
              <a:rPr sz="3200" dirty="0">
                <a:latin typeface="Calibri"/>
                <a:cs typeface="Calibri"/>
              </a:rPr>
              <a:t>of </a:t>
            </a:r>
            <a:r>
              <a:rPr sz="3200" spc="5" dirty="0">
                <a:latin typeface="Calibri"/>
                <a:cs typeface="Calibri"/>
              </a:rPr>
              <a:t>an </a:t>
            </a:r>
            <a:r>
              <a:rPr sz="3200" spc="-5" dirty="0">
                <a:latin typeface="Calibri"/>
                <a:cs typeface="Calibri"/>
              </a:rPr>
              <a:t>entity </a:t>
            </a:r>
            <a:r>
              <a:rPr sz="3200" spc="-10" dirty="0">
                <a:latin typeface="Calibri"/>
                <a:cs typeface="Calibri"/>
              </a:rPr>
              <a:t>set </a:t>
            </a:r>
            <a:r>
              <a:rPr sz="3200" dirty="0">
                <a:latin typeface="Calibri"/>
                <a:cs typeface="Calibri"/>
              </a:rPr>
              <a:t>E </a:t>
            </a:r>
            <a:r>
              <a:rPr sz="3200" spc="-5" dirty="0">
                <a:latin typeface="Calibri"/>
                <a:cs typeface="Calibri"/>
              </a:rPr>
              <a:t>in </a:t>
            </a:r>
            <a:r>
              <a:rPr sz="3200" dirty="0">
                <a:latin typeface="Calibri"/>
                <a:cs typeface="Calibri"/>
              </a:rPr>
              <a:t>a  </a:t>
            </a:r>
            <a:r>
              <a:rPr sz="3200" spc="-10" dirty="0">
                <a:latin typeface="Calibri"/>
                <a:cs typeface="Calibri"/>
              </a:rPr>
              <a:t>relationship set </a:t>
            </a:r>
            <a:r>
              <a:rPr sz="3200" dirty="0">
                <a:latin typeface="Calibri"/>
                <a:cs typeface="Calibri"/>
              </a:rPr>
              <a:t>R </a:t>
            </a:r>
            <a:r>
              <a:rPr sz="3200" spc="-5" dirty="0">
                <a:latin typeface="Calibri"/>
                <a:cs typeface="Calibri"/>
              </a:rPr>
              <a:t>is said </a:t>
            </a:r>
            <a:r>
              <a:rPr sz="3200" spc="-15" dirty="0">
                <a:latin typeface="Calibri"/>
                <a:cs typeface="Calibri"/>
              </a:rPr>
              <a:t>to </a:t>
            </a:r>
            <a:r>
              <a:rPr sz="3200" dirty="0">
                <a:latin typeface="Calibri"/>
                <a:cs typeface="Calibri"/>
              </a:rPr>
              <a:t>be </a:t>
            </a:r>
            <a:r>
              <a:rPr sz="3200" b="1" spc="-15" dirty="0">
                <a:latin typeface="Calibri"/>
                <a:cs typeface="Calibri"/>
              </a:rPr>
              <a:t>total </a:t>
            </a:r>
            <a:r>
              <a:rPr sz="3200" spc="-5" dirty="0">
                <a:latin typeface="Calibri"/>
                <a:cs typeface="Calibri"/>
              </a:rPr>
              <a:t>if </a:t>
            </a:r>
            <a:r>
              <a:rPr sz="3200" spc="-10" dirty="0">
                <a:latin typeface="Calibri"/>
                <a:cs typeface="Calibri"/>
              </a:rPr>
              <a:t>every  </a:t>
            </a:r>
            <a:r>
              <a:rPr sz="3200" spc="-5" dirty="0">
                <a:latin typeface="Calibri"/>
                <a:cs typeface="Calibri"/>
              </a:rPr>
              <a:t>entity </a:t>
            </a:r>
            <a:r>
              <a:rPr sz="3200" dirty="0">
                <a:latin typeface="Calibri"/>
                <a:cs typeface="Calibri"/>
              </a:rPr>
              <a:t>in E </a:t>
            </a:r>
            <a:r>
              <a:rPr sz="3200" spc="-10" dirty="0">
                <a:latin typeface="Calibri"/>
                <a:cs typeface="Calibri"/>
              </a:rPr>
              <a:t>participates </a:t>
            </a:r>
            <a:r>
              <a:rPr sz="3200" spc="-5" dirty="0">
                <a:latin typeface="Calibri"/>
                <a:cs typeface="Calibri"/>
              </a:rPr>
              <a:t>in </a:t>
            </a:r>
            <a:r>
              <a:rPr sz="3200" spc="-15" dirty="0">
                <a:latin typeface="Calibri"/>
                <a:cs typeface="Calibri"/>
              </a:rPr>
              <a:t>at </a:t>
            </a:r>
            <a:r>
              <a:rPr sz="3200" spc="-10" dirty="0">
                <a:latin typeface="Calibri"/>
                <a:cs typeface="Calibri"/>
              </a:rPr>
              <a:t>least </a:t>
            </a:r>
            <a:r>
              <a:rPr sz="3200" spc="-5" dirty="0">
                <a:latin typeface="Calibri"/>
                <a:cs typeface="Calibri"/>
              </a:rPr>
              <a:t>one  </a:t>
            </a:r>
            <a:r>
              <a:rPr sz="3200" spc="-10" dirty="0">
                <a:latin typeface="Calibri"/>
                <a:cs typeface="Calibri"/>
              </a:rPr>
              <a:t>relationship </a:t>
            </a:r>
            <a:r>
              <a:rPr sz="3200" spc="-5" dirty="0">
                <a:latin typeface="Calibri"/>
                <a:cs typeface="Calibri"/>
              </a:rPr>
              <a:t>in</a:t>
            </a:r>
            <a:r>
              <a:rPr sz="3200" spc="40" dirty="0">
                <a:latin typeface="Calibri"/>
                <a:cs typeface="Calibri"/>
              </a:rPr>
              <a:t> </a:t>
            </a:r>
            <a:r>
              <a:rPr sz="3200" spc="5" dirty="0">
                <a:latin typeface="Calibri"/>
                <a:cs typeface="Calibri"/>
              </a:rPr>
              <a:t>R.</a:t>
            </a:r>
            <a:endParaRPr sz="3200">
              <a:latin typeface="Calibri"/>
              <a:cs typeface="Calibri"/>
            </a:endParaRPr>
          </a:p>
          <a:p>
            <a:pPr marL="355600" marR="6985" indent="-343535" algn="just">
              <a:spcBef>
                <a:spcPts val="770"/>
              </a:spcBef>
              <a:buFont typeface="Arial"/>
              <a:buChar char="•"/>
              <a:tabLst>
                <a:tab pos="356235" algn="l"/>
              </a:tabLst>
            </a:pPr>
            <a:r>
              <a:rPr sz="3200" spc="-5" dirty="0">
                <a:latin typeface="Calibri"/>
                <a:cs typeface="Calibri"/>
              </a:rPr>
              <a:t>If </a:t>
            </a:r>
            <a:r>
              <a:rPr sz="3200" dirty="0">
                <a:latin typeface="Calibri"/>
                <a:cs typeface="Calibri"/>
              </a:rPr>
              <a:t>only </a:t>
            </a:r>
            <a:r>
              <a:rPr sz="3200" spc="-5" dirty="0">
                <a:latin typeface="Calibri"/>
                <a:cs typeface="Calibri"/>
              </a:rPr>
              <a:t>some entities </a:t>
            </a:r>
            <a:r>
              <a:rPr sz="3200" dirty="0">
                <a:latin typeface="Calibri"/>
                <a:cs typeface="Calibri"/>
              </a:rPr>
              <a:t>in E </a:t>
            </a:r>
            <a:r>
              <a:rPr sz="3200" spc="-10" dirty="0">
                <a:latin typeface="Calibri"/>
                <a:cs typeface="Calibri"/>
              </a:rPr>
              <a:t>participate </a:t>
            </a:r>
            <a:r>
              <a:rPr sz="3200" spc="-5" dirty="0">
                <a:latin typeface="Calibri"/>
                <a:cs typeface="Calibri"/>
              </a:rPr>
              <a:t>in  </a:t>
            </a:r>
            <a:r>
              <a:rPr sz="3200" spc="-10" dirty="0">
                <a:latin typeface="Calibri"/>
                <a:cs typeface="Calibri"/>
              </a:rPr>
              <a:t>relationships </a:t>
            </a:r>
            <a:r>
              <a:rPr sz="3200" dirty="0">
                <a:latin typeface="Calibri"/>
                <a:cs typeface="Calibri"/>
              </a:rPr>
              <a:t>in </a:t>
            </a:r>
            <a:r>
              <a:rPr sz="3200" spc="5" dirty="0">
                <a:latin typeface="Calibri"/>
                <a:cs typeface="Calibri"/>
              </a:rPr>
              <a:t>R, </a:t>
            </a:r>
            <a:r>
              <a:rPr sz="3200" dirty="0">
                <a:latin typeface="Calibri"/>
                <a:cs typeface="Calibri"/>
              </a:rPr>
              <a:t>the </a:t>
            </a:r>
            <a:r>
              <a:rPr sz="3200" spc="-5" dirty="0">
                <a:latin typeface="Calibri"/>
                <a:cs typeface="Calibri"/>
              </a:rPr>
              <a:t>participation </a:t>
            </a:r>
            <a:r>
              <a:rPr sz="3200" dirty="0">
                <a:latin typeface="Calibri"/>
                <a:cs typeface="Calibri"/>
              </a:rPr>
              <a:t>is </a:t>
            </a:r>
            <a:r>
              <a:rPr sz="3200" spc="-5" dirty="0">
                <a:latin typeface="Calibri"/>
                <a:cs typeface="Calibri"/>
              </a:rPr>
              <a:t>said </a:t>
            </a:r>
            <a:r>
              <a:rPr sz="3200" spc="-30" dirty="0">
                <a:latin typeface="Calibri"/>
                <a:cs typeface="Calibri"/>
              </a:rPr>
              <a:t>to  </a:t>
            </a:r>
            <a:r>
              <a:rPr sz="3200" spc="-5" dirty="0">
                <a:latin typeface="Calibri"/>
                <a:cs typeface="Calibri"/>
              </a:rPr>
              <a:t>be</a:t>
            </a:r>
            <a:r>
              <a:rPr sz="3200" spc="-10" dirty="0">
                <a:latin typeface="Calibri"/>
                <a:cs typeface="Calibri"/>
              </a:rPr>
              <a:t> </a:t>
            </a:r>
            <a:r>
              <a:rPr sz="3200" b="1" dirty="0">
                <a:latin typeface="Calibri"/>
                <a:cs typeface="Calibri"/>
              </a:rPr>
              <a:t>partial</a:t>
            </a:r>
            <a:r>
              <a:rPr sz="3200" dirty="0">
                <a:latin typeface="Calibri"/>
                <a:cs typeface="Calibri"/>
              </a:rPr>
              <a:t>.</a:t>
            </a:r>
            <a:endParaRPr sz="32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6667" y="461594"/>
            <a:ext cx="3709964" cy="697230"/>
          </a:xfrm>
          <a:prstGeom prst="rect">
            <a:avLst/>
          </a:prstGeom>
        </p:spPr>
        <p:txBody>
          <a:bodyPr vert="horz" wrap="square" lIns="0" tIns="13335" rIns="0" bIns="0" rtlCol="0" anchor="ctr">
            <a:spAutoFit/>
          </a:bodyPr>
          <a:lstStyle/>
          <a:p>
            <a:pPr marL="12700">
              <a:lnSpc>
                <a:spcPct val="100000"/>
              </a:lnSpc>
              <a:spcBef>
                <a:spcPts val="105"/>
              </a:spcBef>
            </a:pPr>
            <a:r>
              <a:rPr spc="-10" dirty="0"/>
              <a:t>Example</a:t>
            </a:r>
          </a:p>
        </p:txBody>
      </p:sp>
      <p:sp>
        <p:nvSpPr>
          <p:cNvPr id="3" name="object 3"/>
          <p:cNvSpPr/>
          <p:nvPr/>
        </p:nvSpPr>
        <p:spPr>
          <a:xfrm>
            <a:off x="660400" y="1787906"/>
            <a:ext cx="9364133" cy="3789121"/>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379215" y="5577027"/>
            <a:ext cx="4041775" cy="391160"/>
          </a:xfrm>
          <a:prstGeom prst="rect">
            <a:avLst/>
          </a:prstGeom>
        </p:spPr>
        <p:txBody>
          <a:bodyPr vert="horz" wrap="square" lIns="0" tIns="12700" rIns="0" bIns="0" rtlCol="0">
            <a:spAutoFit/>
          </a:bodyPr>
          <a:lstStyle/>
          <a:p>
            <a:pPr marL="12700">
              <a:spcBef>
                <a:spcPts val="100"/>
              </a:spcBef>
            </a:pPr>
            <a:r>
              <a:rPr sz="2400" spc="-55" dirty="0">
                <a:latin typeface="Calibri"/>
                <a:cs typeface="Calibri"/>
              </a:rPr>
              <a:t>Total </a:t>
            </a:r>
            <a:r>
              <a:rPr sz="2400" spc="-5" dirty="0">
                <a:latin typeface="Calibri"/>
                <a:cs typeface="Calibri"/>
              </a:rPr>
              <a:t>participation of Loan</a:t>
            </a:r>
            <a:r>
              <a:rPr sz="2400" spc="-30" dirty="0">
                <a:latin typeface="Calibri"/>
                <a:cs typeface="Calibri"/>
              </a:rPr>
              <a:t> </a:t>
            </a:r>
            <a:r>
              <a:rPr sz="2400" spc="-5" dirty="0">
                <a:latin typeface="Calibri"/>
                <a:cs typeface="Calibri"/>
              </a:rPr>
              <a:t>entity</a:t>
            </a:r>
            <a:endParaRPr sz="2400">
              <a:latin typeface="Calibri"/>
              <a:cs typeface="Calibri"/>
            </a:endParaRPr>
          </a:p>
        </p:txBody>
      </p:sp>
      <p:sp>
        <p:nvSpPr>
          <p:cNvPr id="5" name="object 5"/>
          <p:cNvSpPr/>
          <p:nvPr/>
        </p:nvSpPr>
        <p:spPr>
          <a:xfrm>
            <a:off x="5916167" y="3779521"/>
            <a:ext cx="787400" cy="441071"/>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21</a:t>
            </a:fld>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54218" y="464922"/>
            <a:ext cx="1795488" cy="690574"/>
          </a:xfrm>
          <a:prstGeom prst="rect">
            <a:avLst/>
          </a:prstGeom>
        </p:spPr>
        <p:txBody>
          <a:bodyPr vert="horz" wrap="square" lIns="0" tIns="13335" rIns="0" bIns="0" rtlCol="0" anchor="ctr">
            <a:spAutoFit/>
          </a:bodyPr>
          <a:lstStyle/>
          <a:p>
            <a:pPr marL="12700">
              <a:lnSpc>
                <a:spcPct val="100000"/>
              </a:lnSpc>
              <a:spcBef>
                <a:spcPts val="105"/>
              </a:spcBef>
            </a:pPr>
            <a:r>
              <a:rPr spc="-80" dirty="0"/>
              <a:t>K</a:t>
            </a:r>
            <a:r>
              <a:rPr spc="-35" dirty="0"/>
              <a:t>e</a:t>
            </a:r>
            <a:r>
              <a:rPr spc="-25" dirty="0"/>
              <a:t>y</a:t>
            </a:r>
            <a:r>
              <a:rPr dirty="0"/>
              <a:t>s</a:t>
            </a:r>
          </a:p>
        </p:txBody>
      </p:sp>
      <p:sp>
        <p:nvSpPr>
          <p:cNvPr id="6" name="object 6"/>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22</a:t>
            </a:fld>
            <a:endParaRPr sz="1400">
              <a:latin typeface="Arial"/>
              <a:cs typeface="Arial"/>
            </a:endParaRPr>
          </a:p>
        </p:txBody>
      </p:sp>
      <p:sp>
        <p:nvSpPr>
          <p:cNvPr id="3" name="object 3"/>
          <p:cNvSpPr txBox="1"/>
          <p:nvPr/>
        </p:nvSpPr>
        <p:spPr>
          <a:xfrm>
            <a:off x="2059940" y="1607565"/>
            <a:ext cx="8072120" cy="2660650"/>
          </a:xfrm>
          <a:prstGeom prst="rect">
            <a:avLst/>
          </a:prstGeom>
        </p:spPr>
        <p:txBody>
          <a:bodyPr vert="horz" wrap="square" lIns="0" tIns="13335" rIns="0" bIns="0" rtlCol="0">
            <a:spAutoFit/>
          </a:bodyPr>
          <a:lstStyle/>
          <a:p>
            <a:pPr marL="355600" marR="5080" indent="-343535">
              <a:spcBef>
                <a:spcPts val="105"/>
              </a:spcBef>
              <a:buFont typeface="Arial"/>
              <a:buChar char="•"/>
              <a:tabLst>
                <a:tab pos="355600" algn="l"/>
                <a:tab pos="356235" algn="l"/>
              </a:tabLst>
            </a:pPr>
            <a:r>
              <a:rPr sz="3200" spc="-5" dirty="0">
                <a:latin typeface="Calibri"/>
                <a:cs typeface="Calibri"/>
              </a:rPr>
              <a:t>The </a:t>
            </a:r>
            <a:r>
              <a:rPr sz="3200" spc="-45" dirty="0">
                <a:latin typeface="Calibri"/>
                <a:cs typeface="Calibri"/>
              </a:rPr>
              <a:t>key </a:t>
            </a:r>
            <a:r>
              <a:rPr sz="3200" spc="-5" dirty="0">
                <a:latin typeface="Calibri"/>
                <a:cs typeface="Calibri"/>
              </a:rPr>
              <a:t>is </a:t>
            </a:r>
            <a:r>
              <a:rPr sz="3200" spc="-10" dirty="0">
                <a:latin typeface="Calibri"/>
                <a:cs typeface="Calibri"/>
              </a:rPr>
              <a:t>defined </a:t>
            </a:r>
            <a:r>
              <a:rPr sz="3200" dirty="0">
                <a:latin typeface="Calibri"/>
                <a:cs typeface="Calibri"/>
              </a:rPr>
              <a:t>as the </a:t>
            </a:r>
            <a:r>
              <a:rPr sz="3200" spc="-10" dirty="0">
                <a:latin typeface="Calibri"/>
                <a:cs typeface="Calibri"/>
              </a:rPr>
              <a:t>column </a:t>
            </a:r>
            <a:r>
              <a:rPr sz="3200" dirty="0">
                <a:latin typeface="Calibri"/>
                <a:cs typeface="Calibri"/>
              </a:rPr>
              <a:t>or </a:t>
            </a:r>
            <a:r>
              <a:rPr sz="3200" spc="-15" dirty="0">
                <a:latin typeface="Calibri"/>
                <a:cs typeface="Calibri"/>
              </a:rPr>
              <a:t>attribute </a:t>
            </a:r>
            <a:r>
              <a:rPr sz="3200" spc="690" dirty="0">
                <a:latin typeface="Calibri"/>
                <a:cs typeface="Calibri"/>
              </a:rPr>
              <a:t> </a:t>
            </a:r>
            <a:r>
              <a:rPr sz="3200" dirty="0">
                <a:latin typeface="Calibri"/>
                <a:cs typeface="Calibri"/>
              </a:rPr>
              <a:t>of the </a:t>
            </a:r>
            <a:r>
              <a:rPr sz="3200" spc="-10" dirty="0">
                <a:latin typeface="Calibri"/>
                <a:cs typeface="Calibri"/>
              </a:rPr>
              <a:t>database</a:t>
            </a:r>
            <a:r>
              <a:rPr sz="3200" spc="-15" dirty="0">
                <a:latin typeface="Calibri"/>
                <a:cs typeface="Calibri"/>
              </a:rPr>
              <a:t> </a:t>
            </a:r>
            <a:r>
              <a:rPr sz="3200" spc="-10" dirty="0">
                <a:latin typeface="Calibri"/>
                <a:cs typeface="Calibri"/>
              </a:rPr>
              <a:t>table.</a:t>
            </a:r>
            <a:endParaRPr sz="3200">
              <a:latin typeface="Calibri"/>
              <a:cs typeface="Calibri"/>
            </a:endParaRPr>
          </a:p>
          <a:p>
            <a:pPr marL="355600" marR="6350" indent="-343535">
              <a:spcBef>
                <a:spcPts val="770"/>
              </a:spcBef>
              <a:buFont typeface="Arial"/>
              <a:buChar char="•"/>
              <a:tabLst>
                <a:tab pos="355600" algn="l"/>
                <a:tab pos="356235" algn="l"/>
                <a:tab pos="1466215" algn="l"/>
                <a:tab pos="2317115" algn="l"/>
                <a:tab pos="3420745" algn="l"/>
                <a:tab pos="4082415" algn="l"/>
                <a:tab pos="5856605" algn="l"/>
                <a:tab pos="6797040" algn="l"/>
              </a:tabLst>
            </a:pPr>
            <a:r>
              <a:rPr sz="3200" spc="-5" dirty="0">
                <a:latin typeface="Calibri"/>
                <a:cs typeface="Calibri"/>
              </a:rPr>
              <a:t>Th</a:t>
            </a:r>
            <a:r>
              <a:rPr sz="3200" spc="-30" dirty="0">
                <a:latin typeface="Calibri"/>
                <a:cs typeface="Calibri"/>
              </a:rPr>
              <a:t>e</a:t>
            </a:r>
            <a:r>
              <a:rPr sz="3200" dirty="0">
                <a:latin typeface="Calibri"/>
                <a:cs typeface="Calibri"/>
              </a:rPr>
              <a:t>y	a</a:t>
            </a:r>
            <a:r>
              <a:rPr sz="3200" spc="-40" dirty="0">
                <a:latin typeface="Calibri"/>
                <a:cs typeface="Calibri"/>
              </a:rPr>
              <a:t>r</a:t>
            </a:r>
            <a:r>
              <a:rPr sz="3200" dirty="0">
                <a:latin typeface="Calibri"/>
                <a:cs typeface="Calibri"/>
              </a:rPr>
              <a:t>e	</a:t>
            </a:r>
            <a:r>
              <a:rPr sz="3200" spc="-5" dirty="0">
                <a:latin typeface="Calibri"/>
                <a:cs typeface="Calibri"/>
              </a:rPr>
              <a:t>use</a:t>
            </a:r>
            <a:r>
              <a:rPr sz="3200" dirty="0">
                <a:latin typeface="Calibri"/>
                <a:cs typeface="Calibri"/>
              </a:rPr>
              <a:t>d	</a:t>
            </a:r>
            <a:r>
              <a:rPr sz="3200" spc="-45" dirty="0">
                <a:latin typeface="Calibri"/>
                <a:cs typeface="Calibri"/>
              </a:rPr>
              <a:t>t</a:t>
            </a:r>
            <a:r>
              <a:rPr sz="3200" dirty="0">
                <a:latin typeface="Calibri"/>
                <a:cs typeface="Calibri"/>
              </a:rPr>
              <a:t>o	e</a:t>
            </a:r>
            <a:r>
              <a:rPr sz="3200" spc="-45" dirty="0">
                <a:latin typeface="Calibri"/>
                <a:cs typeface="Calibri"/>
              </a:rPr>
              <a:t>s</a:t>
            </a:r>
            <a:r>
              <a:rPr sz="3200" spc="-30" dirty="0">
                <a:latin typeface="Calibri"/>
                <a:cs typeface="Calibri"/>
              </a:rPr>
              <a:t>t</a:t>
            </a:r>
            <a:r>
              <a:rPr sz="3200" dirty="0">
                <a:latin typeface="Calibri"/>
                <a:cs typeface="Calibri"/>
              </a:rPr>
              <a:t>ablish	</a:t>
            </a:r>
            <a:r>
              <a:rPr sz="3200" spc="5" dirty="0">
                <a:latin typeface="Calibri"/>
                <a:cs typeface="Calibri"/>
              </a:rPr>
              <a:t>a</a:t>
            </a:r>
            <a:r>
              <a:rPr sz="3200" spc="-5" dirty="0">
                <a:latin typeface="Calibri"/>
                <a:cs typeface="Calibri"/>
              </a:rPr>
              <a:t>n</a:t>
            </a:r>
            <a:r>
              <a:rPr sz="3200" dirty="0">
                <a:latin typeface="Calibri"/>
                <a:cs typeface="Calibri"/>
              </a:rPr>
              <a:t>d	ide</a:t>
            </a:r>
            <a:r>
              <a:rPr sz="3200" spc="-20" dirty="0">
                <a:latin typeface="Calibri"/>
                <a:cs typeface="Calibri"/>
              </a:rPr>
              <a:t>n</a:t>
            </a:r>
            <a:r>
              <a:rPr sz="3200" dirty="0">
                <a:latin typeface="Calibri"/>
                <a:cs typeface="Calibri"/>
              </a:rPr>
              <a:t>tify  </a:t>
            </a:r>
            <a:r>
              <a:rPr sz="3200" spc="-10" dirty="0">
                <a:latin typeface="Calibri"/>
                <a:cs typeface="Calibri"/>
              </a:rPr>
              <a:t>relation between</a:t>
            </a:r>
            <a:r>
              <a:rPr sz="3200" spc="-20" dirty="0">
                <a:latin typeface="Calibri"/>
                <a:cs typeface="Calibri"/>
              </a:rPr>
              <a:t> </a:t>
            </a:r>
            <a:r>
              <a:rPr sz="3200" spc="-10" dirty="0">
                <a:latin typeface="Calibri"/>
                <a:cs typeface="Calibri"/>
              </a:rPr>
              <a:t>tables.</a:t>
            </a:r>
            <a:endParaRPr sz="3200">
              <a:latin typeface="Calibri"/>
              <a:cs typeface="Calibri"/>
            </a:endParaRPr>
          </a:p>
          <a:p>
            <a:pPr marL="355600" indent="-343535">
              <a:spcBef>
                <a:spcPts val="770"/>
              </a:spcBef>
              <a:buFont typeface="Arial"/>
              <a:buChar char="•"/>
              <a:tabLst>
                <a:tab pos="355600" algn="l"/>
                <a:tab pos="356235" algn="l"/>
                <a:tab pos="1343025" algn="l"/>
                <a:tab pos="2198370" algn="l"/>
                <a:tab pos="3516629" algn="l"/>
                <a:tab pos="4387215" algn="l"/>
                <a:tab pos="5363845" algn="l"/>
                <a:tab pos="6626225" algn="l"/>
                <a:tab pos="7862570" algn="l"/>
              </a:tabLst>
            </a:pPr>
            <a:r>
              <a:rPr sz="3200" spc="-5" dirty="0">
                <a:latin typeface="Calibri"/>
                <a:cs typeface="Calibri"/>
              </a:rPr>
              <a:t>Th</a:t>
            </a:r>
            <a:r>
              <a:rPr sz="3200" spc="-30" dirty="0">
                <a:latin typeface="Calibri"/>
                <a:cs typeface="Calibri"/>
              </a:rPr>
              <a:t>e</a:t>
            </a:r>
            <a:r>
              <a:rPr sz="3200" dirty="0">
                <a:latin typeface="Calibri"/>
                <a:cs typeface="Calibri"/>
              </a:rPr>
              <a:t>y	also	ensu</a:t>
            </a:r>
            <a:r>
              <a:rPr sz="3200" spc="-50" dirty="0">
                <a:latin typeface="Calibri"/>
                <a:cs typeface="Calibri"/>
              </a:rPr>
              <a:t>r</a:t>
            </a:r>
            <a:r>
              <a:rPr sz="3200" dirty="0">
                <a:latin typeface="Calibri"/>
                <a:cs typeface="Calibri"/>
              </a:rPr>
              <a:t>e	th</a:t>
            </a:r>
            <a:r>
              <a:rPr sz="3200" spc="-20" dirty="0">
                <a:latin typeface="Calibri"/>
                <a:cs typeface="Calibri"/>
              </a:rPr>
              <a:t>a</a:t>
            </a:r>
            <a:r>
              <a:rPr sz="3200" dirty="0">
                <a:latin typeface="Calibri"/>
                <a:cs typeface="Calibri"/>
              </a:rPr>
              <a:t>t	e</a:t>
            </a:r>
            <a:r>
              <a:rPr sz="3200" spc="10" dirty="0">
                <a:latin typeface="Calibri"/>
                <a:cs typeface="Calibri"/>
              </a:rPr>
              <a:t>a</a:t>
            </a:r>
            <a:r>
              <a:rPr sz="3200" dirty="0">
                <a:latin typeface="Calibri"/>
                <a:cs typeface="Calibri"/>
              </a:rPr>
              <a:t>ch	</a:t>
            </a:r>
            <a:r>
              <a:rPr sz="3200" spc="-40" dirty="0">
                <a:latin typeface="Calibri"/>
                <a:cs typeface="Calibri"/>
              </a:rPr>
              <a:t>r</a:t>
            </a:r>
            <a:r>
              <a:rPr sz="3200" spc="-15" dirty="0">
                <a:latin typeface="Calibri"/>
                <a:cs typeface="Calibri"/>
              </a:rPr>
              <a:t>e</a:t>
            </a:r>
            <a:r>
              <a:rPr sz="3200" spc="-25" dirty="0">
                <a:latin typeface="Calibri"/>
                <a:cs typeface="Calibri"/>
              </a:rPr>
              <a:t>c</a:t>
            </a:r>
            <a:r>
              <a:rPr sz="3200" spc="-5" dirty="0">
                <a:latin typeface="Calibri"/>
                <a:cs typeface="Calibri"/>
              </a:rPr>
              <a:t>o</a:t>
            </a:r>
            <a:r>
              <a:rPr sz="3200" spc="-60" dirty="0">
                <a:latin typeface="Calibri"/>
                <a:cs typeface="Calibri"/>
              </a:rPr>
              <a:t>r</a:t>
            </a:r>
            <a:r>
              <a:rPr sz="3200" dirty="0">
                <a:latin typeface="Calibri"/>
                <a:cs typeface="Calibri"/>
              </a:rPr>
              <a:t>d	wit</a:t>
            </a:r>
            <a:r>
              <a:rPr sz="3200" spc="10" dirty="0">
                <a:latin typeface="Calibri"/>
                <a:cs typeface="Calibri"/>
              </a:rPr>
              <a:t>h</a:t>
            </a:r>
            <a:r>
              <a:rPr sz="3200" dirty="0">
                <a:latin typeface="Calibri"/>
                <a:cs typeface="Calibri"/>
              </a:rPr>
              <a:t>in	a</a:t>
            </a:r>
            <a:endParaRPr sz="3200">
              <a:latin typeface="Calibri"/>
              <a:cs typeface="Calibri"/>
            </a:endParaRPr>
          </a:p>
        </p:txBody>
      </p:sp>
      <p:sp>
        <p:nvSpPr>
          <p:cNvPr id="4" name="object 4"/>
          <p:cNvSpPr txBox="1"/>
          <p:nvPr/>
        </p:nvSpPr>
        <p:spPr>
          <a:xfrm>
            <a:off x="2403144" y="4241672"/>
            <a:ext cx="7727950" cy="1002030"/>
          </a:xfrm>
          <a:prstGeom prst="rect">
            <a:avLst/>
          </a:prstGeom>
        </p:spPr>
        <p:txBody>
          <a:bodyPr vert="horz" wrap="square" lIns="0" tIns="12700" rIns="0" bIns="0" rtlCol="0">
            <a:spAutoFit/>
          </a:bodyPr>
          <a:lstStyle/>
          <a:p>
            <a:pPr marR="6350" algn="r">
              <a:spcBef>
                <a:spcPts val="100"/>
              </a:spcBef>
              <a:tabLst>
                <a:tab pos="1328420" algn="l"/>
                <a:tab pos="2397125" algn="l"/>
                <a:tab pos="3307079" algn="l"/>
                <a:tab pos="5231130" algn="l"/>
                <a:tab pos="7306945" algn="l"/>
              </a:tabLst>
            </a:pPr>
            <a:r>
              <a:rPr sz="3200" spc="-45" dirty="0">
                <a:latin typeface="Calibri"/>
                <a:cs typeface="Calibri"/>
              </a:rPr>
              <a:t>t</a:t>
            </a:r>
            <a:r>
              <a:rPr sz="3200" dirty="0">
                <a:latin typeface="Calibri"/>
                <a:cs typeface="Calibri"/>
              </a:rPr>
              <a:t>a</a:t>
            </a:r>
            <a:r>
              <a:rPr sz="3200" spc="5" dirty="0">
                <a:latin typeface="Calibri"/>
                <a:cs typeface="Calibri"/>
              </a:rPr>
              <a:t>b</a:t>
            </a:r>
            <a:r>
              <a:rPr sz="3200" dirty="0">
                <a:latin typeface="Calibri"/>
                <a:cs typeface="Calibri"/>
              </a:rPr>
              <a:t>le	</a:t>
            </a:r>
            <a:r>
              <a:rPr sz="3200" spc="-35" dirty="0">
                <a:latin typeface="Calibri"/>
                <a:cs typeface="Calibri"/>
              </a:rPr>
              <a:t>c</a:t>
            </a:r>
            <a:r>
              <a:rPr sz="3200" dirty="0">
                <a:latin typeface="Calibri"/>
                <a:cs typeface="Calibri"/>
              </a:rPr>
              <a:t>an	</a:t>
            </a:r>
            <a:r>
              <a:rPr sz="3200" spc="-5" dirty="0">
                <a:latin typeface="Calibri"/>
                <a:cs typeface="Calibri"/>
              </a:rPr>
              <a:t>b</a:t>
            </a:r>
            <a:r>
              <a:rPr sz="3200" dirty="0">
                <a:latin typeface="Calibri"/>
                <a:cs typeface="Calibri"/>
              </a:rPr>
              <a:t>e	</a:t>
            </a:r>
            <a:r>
              <a:rPr sz="3200" spc="-5" dirty="0">
                <a:latin typeface="Calibri"/>
                <a:cs typeface="Calibri"/>
              </a:rPr>
              <a:t>uni</a:t>
            </a:r>
            <a:r>
              <a:rPr sz="3200" spc="5" dirty="0">
                <a:latin typeface="Calibri"/>
                <a:cs typeface="Calibri"/>
              </a:rPr>
              <a:t>qu</a:t>
            </a:r>
            <a:r>
              <a:rPr sz="3200" dirty="0">
                <a:latin typeface="Calibri"/>
                <a:cs typeface="Calibri"/>
              </a:rPr>
              <a:t>ely	ide</a:t>
            </a:r>
            <a:r>
              <a:rPr sz="3200" spc="-35"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fie</a:t>
            </a:r>
            <a:r>
              <a:rPr sz="3200" dirty="0">
                <a:latin typeface="Calibri"/>
                <a:cs typeface="Calibri"/>
              </a:rPr>
              <a:t>d	</a:t>
            </a:r>
            <a:r>
              <a:rPr sz="3200" spc="-20" dirty="0">
                <a:latin typeface="Calibri"/>
                <a:cs typeface="Calibri"/>
              </a:rPr>
              <a:t>by</a:t>
            </a:r>
            <a:endParaRPr sz="3200">
              <a:latin typeface="Calibri"/>
              <a:cs typeface="Calibri"/>
            </a:endParaRPr>
          </a:p>
          <a:p>
            <a:pPr marR="5080" algn="r">
              <a:spcBef>
                <a:spcPts val="5"/>
              </a:spcBef>
            </a:pPr>
            <a:r>
              <a:rPr sz="3200" dirty="0">
                <a:latin typeface="Calibri"/>
                <a:cs typeface="Calibri"/>
              </a:rPr>
              <a:t>a</a:t>
            </a:r>
            <a:endParaRPr sz="3200">
              <a:latin typeface="Calibri"/>
              <a:cs typeface="Calibri"/>
            </a:endParaRPr>
          </a:p>
        </p:txBody>
      </p:sp>
      <p:sp>
        <p:nvSpPr>
          <p:cNvPr id="5" name="object 5"/>
          <p:cNvSpPr txBox="1"/>
          <p:nvPr/>
        </p:nvSpPr>
        <p:spPr>
          <a:xfrm>
            <a:off x="2403144" y="4729429"/>
            <a:ext cx="7207884" cy="1002030"/>
          </a:xfrm>
          <a:prstGeom prst="rect">
            <a:avLst/>
          </a:prstGeom>
        </p:spPr>
        <p:txBody>
          <a:bodyPr vert="horz" wrap="square" lIns="0" tIns="13335" rIns="0" bIns="0" rtlCol="0">
            <a:spAutoFit/>
          </a:bodyPr>
          <a:lstStyle/>
          <a:p>
            <a:pPr marL="12700" marR="5080">
              <a:spcBef>
                <a:spcPts val="105"/>
              </a:spcBef>
              <a:tabLst>
                <a:tab pos="2252980" algn="l"/>
                <a:tab pos="2752725" algn="l"/>
                <a:tab pos="3547110" algn="l"/>
                <a:tab pos="4065270" algn="l"/>
                <a:tab pos="5104765" algn="l"/>
                <a:tab pos="6151880" algn="l"/>
              </a:tabLst>
            </a:pPr>
            <a:r>
              <a:rPr sz="3200" spc="-30" dirty="0">
                <a:latin typeface="Calibri"/>
                <a:cs typeface="Calibri"/>
              </a:rPr>
              <a:t>c</a:t>
            </a:r>
            <a:r>
              <a:rPr sz="3200" spc="-5" dirty="0">
                <a:latin typeface="Calibri"/>
                <a:cs typeface="Calibri"/>
              </a:rPr>
              <a:t>omb</a:t>
            </a:r>
            <a:r>
              <a:rPr sz="3200" spc="-15" dirty="0">
                <a:latin typeface="Calibri"/>
                <a:cs typeface="Calibri"/>
              </a:rPr>
              <a:t>i</a:t>
            </a:r>
            <a:r>
              <a:rPr sz="3200" spc="-5" dirty="0">
                <a:latin typeface="Calibri"/>
                <a:cs typeface="Calibri"/>
              </a:rPr>
              <a:t>n</a:t>
            </a:r>
            <a:r>
              <a:rPr sz="3200" spc="-30" dirty="0">
                <a:latin typeface="Calibri"/>
                <a:cs typeface="Calibri"/>
              </a:rPr>
              <a:t>a</a:t>
            </a:r>
            <a:r>
              <a:rPr sz="3200" dirty="0">
                <a:latin typeface="Calibri"/>
                <a:cs typeface="Calibri"/>
              </a:rPr>
              <a:t>tion	of	</a:t>
            </a:r>
            <a:r>
              <a:rPr sz="3200" spc="5" dirty="0">
                <a:latin typeface="Calibri"/>
                <a:cs typeface="Calibri"/>
              </a:rPr>
              <a:t>o</a:t>
            </a:r>
            <a:r>
              <a:rPr sz="3200" spc="-5" dirty="0">
                <a:latin typeface="Calibri"/>
                <a:cs typeface="Calibri"/>
              </a:rPr>
              <a:t>n</a:t>
            </a:r>
            <a:r>
              <a:rPr sz="3200" dirty="0">
                <a:latin typeface="Calibri"/>
                <a:cs typeface="Calibri"/>
              </a:rPr>
              <a:t>e	or	mo</a:t>
            </a:r>
            <a:r>
              <a:rPr sz="3200" spc="-55" dirty="0">
                <a:latin typeface="Calibri"/>
                <a:cs typeface="Calibri"/>
              </a:rPr>
              <a:t>r</a:t>
            </a:r>
            <a:r>
              <a:rPr sz="3200" dirty="0">
                <a:latin typeface="Calibri"/>
                <a:cs typeface="Calibri"/>
              </a:rPr>
              <a:t>e	</a:t>
            </a:r>
            <a:r>
              <a:rPr sz="3200" spc="-5" dirty="0">
                <a:latin typeface="Calibri"/>
                <a:cs typeface="Calibri"/>
              </a:rPr>
              <a:t>f</a:t>
            </a:r>
            <a:r>
              <a:rPr sz="3200" spc="-15" dirty="0">
                <a:latin typeface="Calibri"/>
                <a:cs typeface="Calibri"/>
              </a:rPr>
              <a:t>i</a:t>
            </a:r>
            <a:r>
              <a:rPr sz="3200" dirty="0">
                <a:latin typeface="Calibri"/>
                <a:cs typeface="Calibri"/>
              </a:rPr>
              <a:t>elds	within  </a:t>
            </a:r>
            <a:r>
              <a:rPr sz="3200" spc="-10" dirty="0">
                <a:latin typeface="Calibri"/>
                <a:cs typeface="Calibri"/>
              </a:rPr>
              <a:t>table.</a:t>
            </a:r>
            <a:endParaRPr sz="3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5518" y="461594"/>
            <a:ext cx="3146425" cy="697230"/>
          </a:xfrm>
          <a:prstGeom prst="rect">
            <a:avLst/>
          </a:prstGeom>
        </p:spPr>
        <p:txBody>
          <a:bodyPr vert="horz" wrap="square" lIns="0" tIns="13335" rIns="0" bIns="0" rtlCol="0" anchor="ctr">
            <a:spAutoFit/>
          </a:bodyPr>
          <a:lstStyle/>
          <a:p>
            <a:pPr marL="12700">
              <a:lnSpc>
                <a:spcPct val="100000"/>
              </a:lnSpc>
              <a:spcBef>
                <a:spcPts val="105"/>
              </a:spcBef>
            </a:pPr>
            <a:r>
              <a:rPr spc="-25" dirty="0"/>
              <a:t>Types </a:t>
            </a:r>
            <a:r>
              <a:rPr dirty="0"/>
              <a:t>of</a:t>
            </a:r>
            <a:r>
              <a:rPr spc="-65" dirty="0"/>
              <a:t> </a:t>
            </a:r>
            <a:r>
              <a:rPr spc="-35" dirty="0"/>
              <a:t>Keys</a:t>
            </a: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23</a:t>
            </a:fld>
            <a:endParaRPr sz="1400">
              <a:latin typeface="Arial"/>
              <a:cs typeface="Arial"/>
            </a:endParaRPr>
          </a:p>
        </p:txBody>
      </p:sp>
      <p:sp>
        <p:nvSpPr>
          <p:cNvPr id="3" name="object 3"/>
          <p:cNvSpPr txBox="1"/>
          <p:nvPr/>
        </p:nvSpPr>
        <p:spPr>
          <a:xfrm>
            <a:off x="2059941" y="1450594"/>
            <a:ext cx="8074659" cy="4564380"/>
          </a:xfrm>
          <a:prstGeom prst="rect">
            <a:avLst/>
          </a:prstGeom>
        </p:spPr>
        <p:txBody>
          <a:bodyPr vert="horz" wrap="square" lIns="0" tIns="104140" rIns="0" bIns="0" rtlCol="0">
            <a:spAutoFit/>
          </a:bodyPr>
          <a:lstStyle/>
          <a:p>
            <a:pPr marL="527685" marR="5080" indent="-515620" algn="just">
              <a:lnSpc>
                <a:spcPct val="80000"/>
              </a:lnSpc>
              <a:spcBef>
                <a:spcPts val="820"/>
              </a:spcBef>
              <a:buAutoNum type="arabicPeriod"/>
              <a:tabLst>
                <a:tab pos="528320" algn="l"/>
              </a:tabLst>
            </a:pPr>
            <a:r>
              <a:rPr sz="3000" b="1" spc="-15" dirty="0">
                <a:latin typeface="Calibri"/>
                <a:cs typeface="Calibri"/>
              </a:rPr>
              <a:t>Superkey:</a:t>
            </a:r>
            <a:r>
              <a:rPr sz="3000" b="1" spc="645" dirty="0">
                <a:latin typeface="Calibri"/>
                <a:cs typeface="Calibri"/>
              </a:rPr>
              <a:t> </a:t>
            </a:r>
            <a:r>
              <a:rPr sz="3000" dirty="0">
                <a:latin typeface="Calibri"/>
                <a:cs typeface="Calibri"/>
              </a:rPr>
              <a:t>An </a:t>
            </a:r>
            <a:r>
              <a:rPr sz="3000" spc="-20" dirty="0">
                <a:latin typeface="Calibri"/>
                <a:cs typeface="Calibri"/>
              </a:rPr>
              <a:t>attribute </a:t>
            </a:r>
            <a:r>
              <a:rPr sz="3000" dirty="0">
                <a:latin typeface="Calibri"/>
                <a:cs typeface="Calibri"/>
              </a:rPr>
              <a:t>(or </a:t>
            </a:r>
            <a:r>
              <a:rPr sz="3000" spc="-10" dirty="0">
                <a:latin typeface="Calibri"/>
                <a:cs typeface="Calibri"/>
              </a:rPr>
              <a:t>combination </a:t>
            </a:r>
            <a:r>
              <a:rPr sz="3000" dirty="0">
                <a:latin typeface="Calibri"/>
                <a:cs typeface="Calibri"/>
              </a:rPr>
              <a:t>of  </a:t>
            </a:r>
            <a:r>
              <a:rPr sz="3000" spc="-15" dirty="0">
                <a:latin typeface="Calibri"/>
                <a:cs typeface="Calibri"/>
              </a:rPr>
              <a:t>attributes) </a:t>
            </a:r>
            <a:r>
              <a:rPr sz="3000" spc="-10" dirty="0">
                <a:latin typeface="Calibri"/>
                <a:cs typeface="Calibri"/>
              </a:rPr>
              <a:t>that uniquely </a:t>
            </a:r>
            <a:r>
              <a:rPr sz="3000" spc="-5" dirty="0">
                <a:latin typeface="Calibri"/>
                <a:cs typeface="Calibri"/>
              </a:rPr>
              <a:t>identifies each </a:t>
            </a:r>
            <a:r>
              <a:rPr sz="3000" spc="-20" dirty="0">
                <a:latin typeface="Calibri"/>
                <a:cs typeface="Calibri"/>
              </a:rPr>
              <a:t>row </a:t>
            </a:r>
            <a:r>
              <a:rPr sz="3000" spc="-5" dirty="0">
                <a:latin typeface="Calibri"/>
                <a:cs typeface="Calibri"/>
              </a:rPr>
              <a:t>in </a:t>
            </a:r>
            <a:r>
              <a:rPr sz="3000" dirty="0">
                <a:latin typeface="Calibri"/>
                <a:cs typeface="Calibri"/>
              </a:rPr>
              <a:t>a  </a:t>
            </a:r>
            <a:r>
              <a:rPr sz="3000" spc="-10" dirty="0">
                <a:latin typeface="Calibri"/>
                <a:cs typeface="Calibri"/>
              </a:rPr>
              <a:t>table. </a:t>
            </a:r>
            <a:r>
              <a:rPr sz="3000" dirty="0">
                <a:latin typeface="Calibri"/>
                <a:cs typeface="Calibri"/>
              </a:rPr>
              <a:t>It </a:t>
            </a:r>
            <a:r>
              <a:rPr sz="3000" spc="-5" dirty="0">
                <a:latin typeface="Calibri"/>
                <a:cs typeface="Calibri"/>
              </a:rPr>
              <a:t>is </a:t>
            </a:r>
            <a:r>
              <a:rPr sz="3000" dirty="0">
                <a:latin typeface="Calibri"/>
                <a:cs typeface="Calibri"/>
              </a:rPr>
              <a:t>a </a:t>
            </a:r>
            <a:r>
              <a:rPr sz="3000" spc="-5" dirty="0">
                <a:latin typeface="Calibri"/>
                <a:cs typeface="Calibri"/>
              </a:rPr>
              <a:t>super </a:t>
            </a:r>
            <a:r>
              <a:rPr sz="3000" spc="-10" dirty="0">
                <a:latin typeface="Calibri"/>
                <a:cs typeface="Calibri"/>
              </a:rPr>
              <a:t>set </a:t>
            </a:r>
            <a:r>
              <a:rPr sz="3000" dirty="0">
                <a:latin typeface="Calibri"/>
                <a:cs typeface="Calibri"/>
              </a:rPr>
              <a:t>of </a:t>
            </a:r>
            <a:r>
              <a:rPr sz="3000" spc="-15" dirty="0">
                <a:latin typeface="Calibri"/>
                <a:cs typeface="Calibri"/>
              </a:rPr>
              <a:t>candidate</a:t>
            </a:r>
            <a:r>
              <a:rPr sz="3000" spc="-60" dirty="0">
                <a:latin typeface="Calibri"/>
                <a:cs typeface="Calibri"/>
              </a:rPr>
              <a:t> </a:t>
            </a:r>
            <a:r>
              <a:rPr sz="3000" spc="-80" dirty="0">
                <a:latin typeface="Calibri"/>
                <a:cs typeface="Calibri"/>
              </a:rPr>
              <a:t>key.</a:t>
            </a:r>
            <a:endParaRPr sz="3000">
              <a:latin typeface="Calibri"/>
              <a:cs typeface="Calibri"/>
            </a:endParaRPr>
          </a:p>
          <a:p>
            <a:pPr marL="527685" marR="5080" indent="-515620" algn="just">
              <a:lnSpc>
                <a:spcPct val="80000"/>
              </a:lnSpc>
              <a:spcBef>
                <a:spcPts val="720"/>
              </a:spcBef>
              <a:buAutoNum type="arabicPeriod"/>
              <a:tabLst>
                <a:tab pos="528320" algn="l"/>
              </a:tabLst>
            </a:pPr>
            <a:r>
              <a:rPr sz="3000" b="1" spc="-10" dirty="0">
                <a:latin typeface="Calibri"/>
                <a:cs typeface="Calibri"/>
              </a:rPr>
              <a:t>Candidate </a:t>
            </a:r>
            <a:r>
              <a:rPr sz="3000" b="1" spc="-40" dirty="0">
                <a:latin typeface="Calibri"/>
                <a:cs typeface="Calibri"/>
              </a:rPr>
              <a:t>key </a:t>
            </a:r>
            <a:r>
              <a:rPr sz="3000" b="1" dirty="0">
                <a:latin typeface="Calibri"/>
                <a:cs typeface="Calibri"/>
              </a:rPr>
              <a:t>: </a:t>
            </a:r>
            <a:r>
              <a:rPr sz="3000" dirty="0">
                <a:latin typeface="Calibri"/>
                <a:cs typeface="Calibri"/>
              </a:rPr>
              <a:t>An </a:t>
            </a:r>
            <a:r>
              <a:rPr sz="3000" spc="-20" dirty="0">
                <a:latin typeface="Calibri"/>
                <a:cs typeface="Calibri"/>
              </a:rPr>
              <a:t>attribute </a:t>
            </a:r>
            <a:r>
              <a:rPr sz="3000" dirty="0">
                <a:latin typeface="Calibri"/>
                <a:cs typeface="Calibri"/>
              </a:rPr>
              <a:t>(or </a:t>
            </a:r>
            <a:r>
              <a:rPr sz="3000" spc="-10" dirty="0">
                <a:latin typeface="Calibri"/>
                <a:cs typeface="Calibri"/>
              </a:rPr>
              <a:t>set </a:t>
            </a:r>
            <a:r>
              <a:rPr sz="3000" dirty="0">
                <a:latin typeface="Calibri"/>
                <a:cs typeface="Calibri"/>
              </a:rPr>
              <a:t>of  </a:t>
            </a:r>
            <a:r>
              <a:rPr sz="3000" spc="-15" dirty="0">
                <a:latin typeface="Calibri"/>
                <a:cs typeface="Calibri"/>
              </a:rPr>
              <a:t>attributes) </a:t>
            </a:r>
            <a:r>
              <a:rPr sz="3000" spc="-10" dirty="0">
                <a:latin typeface="Calibri"/>
                <a:cs typeface="Calibri"/>
              </a:rPr>
              <a:t>that uniquely </a:t>
            </a:r>
            <a:r>
              <a:rPr sz="3000" spc="-5" dirty="0">
                <a:latin typeface="Calibri"/>
                <a:cs typeface="Calibri"/>
              </a:rPr>
              <a:t>identifies </a:t>
            </a:r>
            <a:r>
              <a:rPr sz="3000" dirty="0">
                <a:latin typeface="Calibri"/>
                <a:cs typeface="Calibri"/>
              </a:rPr>
              <a:t>a </a:t>
            </a:r>
            <a:r>
              <a:rPr sz="3000" spc="-65" dirty="0">
                <a:latin typeface="Calibri"/>
                <a:cs typeface="Calibri"/>
              </a:rPr>
              <a:t>row. </a:t>
            </a:r>
            <a:r>
              <a:rPr sz="3000" spc="-10" dirty="0">
                <a:latin typeface="Calibri"/>
                <a:cs typeface="Calibri"/>
              </a:rPr>
              <a:t>Let </a:t>
            </a:r>
            <a:r>
              <a:rPr sz="3000" dirty="0">
                <a:latin typeface="Calibri"/>
                <a:cs typeface="Calibri"/>
              </a:rPr>
              <a:t>K  </a:t>
            </a:r>
            <a:r>
              <a:rPr sz="3000" spc="-5" dirty="0">
                <a:latin typeface="Calibri"/>
                <a:cs typeface="Calibri"/>
              </a:rPr>
              <a:t>be </a:t>
            </a:r>
            <a:r>
              <a:rPr sz="3000" dirty="0">
                <a:latin typeface="Calibri"/>
                <a:cs typeface="Calibri"/>
              </a:rPr>
              <a:t>a </a:t>
            </a:r>
            <a:r>
              <a:rPr sz="3000" spc="-15" dirty="0">
                <a:latin typeface="Calibri"/>
                <a:cs typeface="Calibri"/>
              </a:rPr>
              <a:t>set </a:t>
            </a:r>
            <a:r>
              <a:rPr sz="3000" dirty="0">
                <a:latin typeface="Calibri"/>
                <a:cs typeface="Calibri"/>
              </a:rPr>
              <a:t>of </a:t>
            </a:r>
            <a:r>
              <a:rPr sz="3000" spc="-15" dirty="0">
                <a:latin typeface="Calibri"/>
                <a:cs typeface="Calibri"/>
              </a:rPr>
              <a:t>attributes </a:t>
            </a:r>
            <a:r>
              <a:rPr sz="3000" dirty="0">
                <a:latin typeface="Calibri"/>
                <a:cs typeface="Calibri"/>
              </a:rPr>
              <a:t>of </a:t>
            </a:r>
            <a:r>
              <a:rPr sz="3000" spc="-15" dirty="0">
                <a:latin typeface="Calibri"/>
                <a:cs typeface="Calibri"/>
              </a:rPr>
              <a:t>relation </a:t>
            </a:r>
            <a:r>
              <a:rPr sz="3000" spc="5" dirty="0">
                <a:latin typeface="Calibri"/>
                <a:cs typeface="Calibri"/>
              </a:rPr>
              <a:t>R. </a:t>
            </a:r>
            <a:r>
              <a:rPr sz="3000" spc="-10" dirty="0">
                <a:latin typeface="Calibri"/>
                <a:cs typeface="Calibri"/>
              </a:rPr>
              <a:t>Then </a:t>
            </a:r>
            <a:r>
              <a:rPr sz="3000" dirty="0">
                <a:latin typeface="Calibri"/>
                <a:cs typeface="Calibri"/>
              </a:rPr>
              <a:t>K </a:t>
            </a:r>
            <a:r>
              <a:rPr sz="3000" spc="-5" dirty="0">
                <a:latin typeface="Calibri"/>
                <a:cs typeface="Calibri"/>
              </a:rPr>
              <a:t>is </a:t>
            </a:r>
            <a:r>
              <a:rPr sz="3000" dirty="0">
                <a:latin typeface="Calibri"/>
                <a:cs typeface="Calibri"/>
              </a:rPr>
              <a:t>a  </a:t>
            </a:r>
            <a:r>
              <a:rPr sz="3000" spc="-15" dirty="0">
                <a:latin typeface="Calibri"/>
                <a:cs typeface="Calibri"/>
              </a:rPr>
              <a:t>candidate </a:t>
            </a:r>
            <a:r>
              <a:rPr sz="3000" spc="-45" dirty="0">
                <a:latin typeface="Calibri"/>
                <a:cs typeface="Calibri"/>
              </a:rPr>
              <a:t>key </a:t>
            </a:r>
            <a:r>
              <a:rPr sz="3000" spc="-25" dirty="0">
                <a:latin typeface="Calibri"/>
                <a:cs typeface="Calibri"/>
              </a:rPr>
              <a:t>for </a:t>
            </a:r>
            <a:r>
              <a:rPr sz="3000" dirty="0">
                <a:latin typeface="Calibri"/>
                <a:cs typeface="Calibri"/>
              </a:rPr>
              <a:t>R </a:t>
            </a:r>
            <a:r>
              <a:rPr sz="3000" spc="-5" dirty="0">
                <a:latin typeface="Calibri"/>
                <a:cs typeface="Calibri"/>
              </a:rPr>
              <a:t>if </a:t>
            </a:r>
            <a:r>
              <a:rPr sz="3000" spc="-10" dirty="0">
                <a:latin typeface="Calibri"/>
                <a:cs typeface="Calibri"/>
              </a:rPr>
              <a:t>it possess </a:t>
            </a:r>
            <a:r>
              <a:rPr sz="3000" dirty="0">
                <a:latin typeface="Calibri"/>
                <a:cs typeface="Calibri"/>
              </a:rPr>
              <a:t>the </a:t>
            </a:r>
            <a:r>
              <a:rPr sz="3000" spc="-15" dirty="0">
                <a:latin typeface="Calibri"/>
                <a:cs typeface="Calibri"/>
              </a:rPr>
              <a:t>following </a:t>
            </a:r>
            <a:r>
              <a:rPr sz="3000" spc="645" dirty="0">
                <a:latin typeface="Calibri"/>
                <a:cs typeface="Calibri"/>
              </a:rPr>
              <a:t> </a:t>
            </a:r>
            <a:r>
              <a:rPr sz="3000" spc="-10" dirty="0">
                <a:latin typeface="Calibri"/>
                <a:cs typeface="Calibri"/>
              </a:rPr>
              <a:t>properties:</a:t>
            </a:r>
            <a:endParaRPr sz="3000">
              <a:latin typeface="Calibri"/>
              <a:cs typeface="Calibri"/>
            </a:endParaRPr>
          </a:p>
          <a:p>
            <a:pPr marL="927100" marR="6350" lvl="1" indent="-513715" algn="just">
              <a:lnSpc>
                <a:spcPts val="2500"/>
              </a:lnSpc>
              <a:spcBef>
                <a:spcPts val="615"/>
              </a:spcBef>
              <a:buAutoNum type="arabicPeriod"/>
              <a:tabLst>
                <a:tab pos="927735" algn="l"/>
              </a:tabLst>
            </a:pPr>
            <a:r>
              <a:rPr sz="2600" spc="-5" dirty="0">
                <a:latin typeface="Calibri"/>
                <a:cs typeface="Calibri"/>
              </a:rPr>
              <a:t>Uniqueness </a:t>
            </a:r>
            <a:r>
              <a:rPr sz="2600" dirty="0">
                <a:latin typeface="Calibri"/>
                <a:cs typeface="Calibri"/>
              </a:rPr>
              <a:t>– </a:t>
            </a:r>
            <a:r>
              <a:rPr sz="2600" spc="-5" dirty="0">
                <a:latin typeface="Calibri"/>
                <a:cs typeface="Calibri"/>
              </a:rPr>
              <a:t>No </a:t>
            </a:r>
            <a:r>
              <a:rPr sz="2600" spc="-10" dirty="0">
                <a:latin typeface="Calibri"/>
                <a:cs typeface="Calibri"/>
              </a:rPr>
              <a:t>legal value </a:t>
            </a:r>
            <a:r>
              <a:rPr sz="2600" spc="-5" dirty="0">
                <a:latin typeface="Calibri"/>
                <a:cs typeface="Calibri"/>
              </a:rPr>
              <a:t>of </a:t>
            </a:r>
            <a:r>
              <a:rPr sz="2600" dirty="0">
                <a:latin typeface="Calibri"/>
                <a:cs typeface="Calibri"/>
              </a:rPr>
              <a:t>R </a:t>
            </a:r>
            <a:r>
              <a:rPr sz="2600" spc="-15" dirty="0">
                <a:latin typeface="Calibri"/>
                <a:cs typeface="Calibri"/>
              </a:rPr>
              <a:t>ever contains </a:t>
            </a:r>
            <a:r>
              <a:rPr sz="2600" spc="-10" dirty="0">
                <a:latin typeface="Calibri"/>
                <a:cs typeface="Calibri"/>
              </a:rPr>
              <a:t>two  </a:t>
            </a:r>
            <a:r>
              <a:rPr sz="2600" spc="-5" dirty="0">
                <a:latin typeface="Calibri"/>
                <a:cs typeface="Calibri"/>
              </a:rPr>
              <a:t>distinct </a:t>
            </a:r>
            <a:r>
              <a:rPr sz="2600" dirty="0">
                <a:latin typeface="Calibri"/>
                <a:cs typeface="Calibri"/>
              </a:rPr>
              <a:t>tuples with the </a:t>
            </a:r>
            <a:r>
              <a:rPr sz="2600" spc="-5" dirty="0">
                <a:latin typeface="Calibri"/>
                <a:cs typeface="Calibri"/>
              </a:rPr>
              <a:t>same </a:t>
            </a:r>
            <a:r>
              <a:rPr sz="2600" spc="-10" dirty="0">
                <a:latin typeface="Calibri"/>
                <a:cs typeface="Calibri"/>
              </a:rPr>
              <a:t>value </a:t>
            </a:r>
            <a:r>
              <a:rPr sz="2600" spc="-5" dirty="0">
                <a:latin typeface="Calibri"/>
                <a:cs typeface="Calibri"/>
              </a:rPr>
              <a:t>of</a:t>
            </a:r>
            <a:r>
              <a:rPr sz="2600" spc="-90" dirty="0">
                <a:latin typeface="Calibri"/>
                <a:cs typeface="Calibri"/>
              </a:rPr>
              <a:t> </a:t>
            </a:r>
            <a:r>
              <a:rPr sz="2600" dirty="0">
                <a:latin typeface="Calibri"/>
                <a:cs typeface="Calibri"/>
              </a:rPr>
              <a:t>K</a:t>
            </a:r>
            <a:endParaRPr sz="2600">
              <a:latin typeface="Calibri"/>
              <a:cs typeface="Calibri"/>
            </a:endParaRPr>
          </a:p>
          <a:p>
            <a:pPr marL="927100" marR="5715" lvl="1" indent="-513715" algn="just">
              <a:lnSpc>
                <a:spcPct val="80000"/>
              </a:lnSpc>
              <a:spcBef>
                <a:spcPts val="640"/>
              </a:spcBef>
              <a:buAutoNum type="arabicPeriod"/>
              <a:tabLst>
                <a:tab pos="927735" algn="l"/>
              </a:tabLst>
            </a:pPr>
            <a:r>
              <a:rPr sz="2600" spc="-5" dirty="0">
                <a:latin typeface="Calibri"/>
                <a:cs typeface="Calibri"/>
              </a:rPr>
              <a:t>Irreducibility- No </a:t>
            </a:r>
            <a:r>
              <a:rPr sz="2600" spc="-10" dirty="0">
                <a:latin typeface="Calibri"/>
                <a:cs typeface="Calibri"/>
              </a:rPr>
              <a:t>proper </a:t>
            </a:r>
            <a:r>
              <a:rPr sz="2600" spc="-15" dirty="0">
                <a:latin typeface="Calibri"/>
                <a:cs typeface="Calibri"/>
              </a:rPr>
              <a:t>subset </a:t>
            </a:r>
            <a:r>
              <a:rPr sz="2600" spc="-5" dirty="0">
                <a:latin typeface="Calibri"/>
                <a:cs typeface="Calibri"/>
              </a:rPr>
              <a:t>of </a:t>
            </a:r>
            <a:r>
              <a:rPr sz="2600" dirty="0">
                <a:latin typeface="Calibri"/>
                <a:cs typeface="Calibri"/>
              </a:rPr>
              <a:t>K </a:t>
            </a:r>
            <a:r>
              <a:rPr sz="2600" spc="-5" dirty="0">
                <a:latin typeface="Calibri"/>
                <a:cs typeface="Calibri"/>
              </a:rPr>
              <a:t>has </a:t>
            </a:r>
            <a:r>
              <a:rPr sz="2600" dirty="0">
                <a:latin typeface="Calibri"/>
                <a:cs typeface="Calibri"/>
              </a:rPr>
              <a:t>the  </a:t>
            </a:r>
            <a:r>
              <a:rPr sz="2600" spc="-5" dirty="0">
                <a:latin typeface="Calibri"/>
                <a:cs typeface="Calibri"/>
              </a:rPr>
              <a:t>uniqueness</a:t>
            </a:r>
            <a:r>
              <a:rPr sz="2600" spc="-40" dirty="0">
                <a:latin typeface="Calibri"/>
                <a:cs typeface="Calibri"/>
              </a:rPr>
              <a:t> </a:t>
            </a:r>
            <a:r>
              <a:rPr sz="2600" spc="-10" dirty="0">
                <a:latin typeface="Calibri"/>
                <a:cs typeface="Calibri"/>
              </a:rPr>
              <a:t>property</a:t>
            </a:r>
            <a:endParaRPr sz="26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5518" y="461594"/>
            <a:ext cx="3146425" cy="697230"/>
          </a:xfrm>
          <a:prstGeom prst="rect">
            <a:avLst/>
          </a:prstGeom>
        </p:spPr>
        <p:txBody>
          <a:bodyPr vert="horz" wrap="square" lIns="0" tIns="13335" rIns="0" bIns="0" rtlCol="0" anchor="ctr">
            <a:spAutoFit/>
          </a:bodyPr>
          <a:lstStyle/>
          <a:p>
            <a:pPr marL="12700">
              <a:lnSpc>
                <a:spcPct val="100000"/>
              </a:lnSpc>
              <a:spcBef>
                <a:spcPts val="105"/>
              </a:spcBef>
            </a:pPr>
            <a:r>
              <a:rPr spc="-25" dirty="0"/>
              <a:t>Types </a:t>
            </a:r>
            <a:r>
              <a:rPr dirty="0"/>
              <a:t>of</a:t>
            </a:r>
            <a:r>
              <a:rPr spc="-65" dirty="0"/>
              <a:t> </a:t>
            </a:r>
            <a:r>
              <a:rPr spc="-35" dirty="0"/>
              <a:t>Keys</a:t>
            </a:r>
          </a:p>
        </p:txBody>
      </p:sp>
      <p:sp>
        <p:nvSpPr>
          <p:cNvPr id="3" name="object 3"/>
          <p:cNvSpPr txBox="1"/>
          <p:nvPr/>
        </p:nvSpPr>
        <p:spPr>
          <a:xfrm>
            <a:off x="2059940" y="1607566"/>
            <a:ext cx="8073390" cy="1977389"/>
          </a:xfrm>
          <a:prstGeom prst="rect">
            <a:avLst/>
          </a:prstGeom>
        </p:spPr>
        <p:txBody>
          <a:bodyPr vert="horz" wrap="square" lIns="0" tIns="13335" rIns="0" bIns="0" rtlCol="0">
            <a:spAutoFit/>
          </a:bodyPr>
          <a:lstStyle/>
          <a:p>
            <a:pPr marL="12700" marR="5080" algn="just">
              <a:spcBef>
                <a:spcPts val="105"/>
              </a:spcBef>
            </a:pPr>
            <a:r>
              <a:rPr sz="3200" b="1" spc="-5" dirty="0">
                <a:latin typeface="Calibri"/>
                <a:cs typeface="Calibri"/>
              </a:rPr>
              <a:t>3. Primary </a:t>
            </a:r>
            <a:r>
              <a:rPr sz="3200" b="1" spc="-40" dirty="0">
                <a:latin typeface="Calibri"/>
                <a:cs typeface="Calibri"/>
              </a:rPr>
              <a:t>key </a:t>
            </a:r>
            <a:r>
              <a:rPr sz="3200" b="1" dirty="0">
                <a:latin typeface="Calibri"/>
                <a:cs typeface="Calibri"/>
              </a:rPr>
              <a:t>: </a:t>
            </a:r>
            <a:r>
              <a:rPr sz="3200" spc="-5" dirty="0">
                <a:latin typeface="Calibri"/>
                <a:cs typeface="Calibri"/>
              </a:rPr>
              <a:t>is </a:t>
            </a:r>
            <a:r>
              <a:rPr sz="3200" dirty="0">
                <a:latin typeface="Calibri"/>
                <a:cs typeface="Calibri"/>
              </a:rPr>
              <a:t>the </a:t>
            </a:r>
            <a:r>
              <a:rPr sz="3200" spc="-10" dirty="0">
                <a:latin typeface="Calibri"/>
                <a:cs typeface="Calibri"/>
              </a:rPr>
              <a:t>candidate </a:t>
            </a:r>
            <a:r>
              <a:rPr sz="3200" spc="-45" dirty="0">
                <a:latin typeface="Calibri"/>
                <a:cs typeface="Calibri"/>
              </a:rPr>
              <a:t>key </a:t>
            </a:r>
            <a:r>
              <a:rPr sz="3200" dirty="0">
                <a:latin typeface="Calibri"/>
                <a:cs typeface="Calibri"/>
              </a:rPr>
              <a:t>which </a:t>
            </a:r>
            <a:r>
              <a:rPr sz="3200" spc="-5" dirty="0">
                <a:latin typeface="Calibri"/>
                <a:cs typeface="Calibri"/>
              </a:rPr>
              <a:t>is  </a:t>
            </a:r>
            <a:r>
              <a:rPr sz="3200" spc="-10" dirty="0">
                <a:latin typeface="Calibri"/>
                <a:cs typeface="Calibri"/>
              </a:rPr>
              <a:t>selected </a:t>
            </a:r>
            <a:r>
              <a:rPr sz="3200" dirty="0">
                <a:latin typeface="Calibri"/>
                <a:cs typeface="Calibri"/>
              </a:rPr>
              <a:t>as the </a:t>
            </a:r>
            <a:r>
              <a:rPr sz="3200" spc="-5" dirty="0">
                <a:latin typeface="Calibri"/>
                <a:cs typeface="Calibri"/>
              </a:rPr>
              <a:t>principal </a:t>
            </a:r>
            <a:r>
              <a:rPr sz="3200" dirty="0">
                <a:latin typeface="Calibri"/>
                <a:cs typeface="Calibri"/>
              </a:rPr>
              <a:t>unique </a:t>
            </a:r>
            <a:r>
              <a:rPr sz="3200" spc="-35" dirty="0">
                <a:latin typeface="Calibri"/>
                <a:cs typeface="Calibri"/>
              </a:rPr>
              <a:t>identifier. </a:t>
            </a:r>
            <a:r>
              <a:rPr sz="3200" dirty="0">
                <a:latin typeface="Calibri"/>
                <a:cs typeface="Calibri"/>
              </a:rPr>
              <a:t>It is a  </a:t>
            </a:r>
            <a:r>
              <a:rPr sz="3200" spc="-45" dirty="0">
                <a:latin typeface="Calibri"/>
                <a:cs typeface="Calibri"/>
              </a:rPr>
              <a:t>key </a:t>
            </a:r>
            <a:r>
              <a:rPr sz="3200" spc="-10" dirty="0">
                <a:latin typeface="Calibri"/>
                <a:cs typeface="Calibri"/>
              </a:rPr>
              <a:t>that </a:t>
            </a:r>
            <a:r>
              <a:rPr sz="3200" spc="-5" dirty="0">
                <a:latin typeface="Calibri"/>
                <a:cs typeface="Calibri"/>
              </a:rPr>
              <a:t>uniquely identify </a:t>
            </a:r>
            <a:r>
              <a:rPr sz="3200" dirty="0">
                <a:latin typeface="Calibri"/>
                <a:cs typeface="Calibri"/>
              </a:rPr>
              <a:t>each </a:t>
            </a:r>
            <a:r>
              <a:rPr sz="3200" spc="-25" dirty="0">
                <a:latin typeface="Calibri"/>
                <a:cs typeface="Calibri"/>
              </a:rPr>
              <a:t>record </a:t>
            </a:r>
            <a:r>
              <a:rPr sz="3200" spc="-5" dirty="0">
                <a:latin typeface="Calibri"/>
                <a:cs typeface="Calibri"/>
              </a:rPr>
              <a:t>in </a:t>
            </a:r>
            <a:r>
              <a:rPr sz="3200" dirty="0">
                <a:latin typeface="Calibri"/>
                <a:cs typeface="Calibri"/>
              </a:rPr>
              <a:t>the  </a:t>
            </a:r>
            <a:r>
              <a:rPr sz="3200" spc="-10" dirty="0">
                <a:latin typeface="Calibri"/>
                <a:cs typeface="Calibri"/>
              </a:rPr>
              <a:t>table. </a:t>
            </a:r>
            <a:r>
              <a:rPr sz="3200" spc="-5" dirty="0">
                <a:latin typeface="Calibri"/>
                <a:cs typeface="Calibri"/>
              </a:rPr>
              <a:t>Cannot </a:t>
            </a:r>
            <a:r>
              <a:rPr sz="3200" spc="-15" dirty="0">
                <a:latin typeface="Calibri"/>
                <a:cs typeface="Calibri"/>
              </a:rPr>
              <a:t>contain </a:t>
            </a:r>
            <a:r>
              <a:rPr sz="3200" spc="-5" dirty="0">
                <a:latin typeface="Calibri"/>
                <a:cs typeface="Calibri"/>
              </a:rPr>
              <a:t>null</a:t>
            </a:r>
            <a:r>
              <a:rPr sz="3200" spc="75" dirty="0">
                <a:latin typeface="Calibri"/>
                <a:cs typeface="Calibri"/>
              </a:rPr>
              <a:t> </a:t>
            </a:r>
            <a:r>
              <a:rPr sz="3200" spc="-5" dirty="0">
                <a:latin typeface="Calibri"/>
                <a:cs typeface="Calibri"/>
              </a:rPr>
              <a:t>entries.</a:t>
            </a:r>
            <a:endParaRPr sz="3200">
              <a:latin typeface="Calibri"/>
              <a:cs typeface="Calibri"/>
            </a:endParaRPr>
          </a:p>
        </p:txBody>
      </p:sp>
      <p:sp>
        <p:nvSpPr>
          <p:cNvPr id="4" name="object 4"/>
          <p:cNvSpPr/>
          <p:nvPr/>
        </p:nvSpPr>
        <p:spPr>
          <a:xfrm>
            <a:off x="4280312" y="3924020"/>
            <a:ext cx="3625675" cy="226374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24</a:t>
            </a:fld>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5518" y="461594"/>
            <a:ext cx="3146425" cy="697230"/>
          </a:xfrm>
          <a:prstGeom prst="rect">
            <a:avLst/>
          </a:prstGeom>
        </p:spPr>
        <p:txBody>
          <a:bodyPr vert="horz" wrap="square" lIns="0" tIns="13335" rIns="0" bIns="0" rtlCol="0" anchor="ctr">
            <a:spAutoFit/>
          </a:bodyPr>
          <a:lstStyle/>
          <a:p>
            <a:pPr marL="12700">
              <a:lnSpc>
                <a:spcPct val="100000"/>
              </a:lnSpc>
              <a:spcBef>
                <a:spcPts val="105"/>
              </a:spcBef>
            </a:pPr>
            <a:r>
              <a:rPr spc="-25" dirty="0"/>
              <a:t>Types </a:t>
            </a:r>
            <a:r>
              <a:rPr dirty="0"/>
              <a:t>of</a:t>
            </a:r>
            <a:r>
              <a:rPr spc="-65" dirty="0"/>
              <a:t> </a:t>
            </a:r>
            <a:r>
              <a:rPr spc="-35" dirty="0"/>
              <a:t>Keys</a:t>
            </a:r>
          </a:p>
        </p:txBody>
      </p:sp>
      <p:sp>
        <p:nvSpPr>
          <p:cNvPr id="3" name="object 3"/>
          <p:cNvSpPr txBox="1"/>
          <p:nvPr/>
        </p:nvSpPr>
        <p:spPr>
          <a:xfrm>
            <a:off x="2059941" y="1607565"/>
            <a:ext cx="8074659" cy="1489710"/>
          </a:xfrm>
          <a:prstGeom prst="rect">
            <a:avLst/>
          </a:prstGeom>
        </p:spPr>
        <p:txBody>
          <a:bodyPr vert="horz" wrap="square" lIns="0" tIns="13335" rIns="0" bIns="0" rtlCol="0">
            <a:spAutoFit/>
          </a:bodyPr>
          <a:lstStyle/>
          <a:p>
            <a:pPr marL="12700" marR="5080" algn="just">
              <a:spcBef>
                <a:spcPts val="105"/>
              </a:spcBef>
            </a:pPr>
            <a:r>
              <a:rPr sz="3200" b="1" spc="-5" dirty="0">
                <a:latin typeface="Calibri"/>
                <a:cs typeface="Calibri"/>
              </a:rPr>
              <a:t>4. </a:t>
            </a:r>
            <a:r>
              <a:rPr sz="3200" b="1" spc="-10" dirty="0">
                <a:latin typeface="Calibri"/>
                <a:cs typeface="Calibri"/>
              </a:rPr>
              <a:t>Composite </a:t>
            </a:r>
            <a:r>
              <a:rPr sz="3200" b="1" spc="-25" dirty="0">
                <a:latin typeface="Calibri"/>
                <a:cs typeface="Calibri"/>
              </a:rPr>
              <a:t>Key: </a:t>
            </a:r>
            <a:r>
              <a:rPr sz="3200" spc="-30" dirty="0">
                <a:latin typeface="Calibri"/>
                <a:cs typeface="Calibri"/>
              </a:rPr>
              <a:t>Key </a:t>
            </a:r>
            <a:r>
              <a:rPr sz="3200" spc="-5" dirty="0">
                <a:latin typeface="Calibri"/>
                <a:cs typeface="Calibri"/>
              </a:rPr>
              <a:t>that </a:t>
            </a:r>
            <a:r>
              <a:rPr sz="3200" spc="-15" dirty="0">
                <a:latin typeface="Calibri"/>
                <a:cs typeface="Calibri"/>
              </a:rPr>
              <a:t>consist </a:t>
            </a:r>
            <a:r>
              <a:rPr sz="3200" dirty="0">
                <a:latin typeface="Calibri"/>
                <a:cs typeface="Calibri"/>
              </a:rPr>
              <a:t>of </a:t>
            </a:r>
            <a:r>
              <a:rPr sz="3200" spc="-10" dirty="0">
                <a:latin typeface="Calibri"/>
                <a:cs typeface="Calibri"/>
              </a:rPr>
              <a:t>two </a:t>
            </a:r>
            <a:r>
              <a:rPr sz="3200" dirty="0">
                <a:latin typeface="Calibri"/>
                <a:cs typeface="Calibri"/>
              </a:rPr>
              <a:t>or  </a:t>
            </a:r>
            <a:r>
              <a:rPr sz="3200" spc="-10" dirty="0">
                <a:latin typeface="Calibri"/>
                <a:cs typeface="Calibri"/>
              </a:rPr>
              <a:t>more </a:t>
            </a:r>
            <a:r>
              <a:rPr sz="3200" spc="-15" dirty="0">
                <a:latin typeface="Calibri"/>
                <a:cs typeface="Calibri"/>
              </a:rPr>
              <a:t>attributes  </a:t>
            </a:r>
            <a:r>
              <a:rPr sz="3200" spc="-5" dirty="0">
                <a:latin typeface="Calibri"/>
                <a:cs typeface="Calibri"/>
              </a:rPr>
              <a:t>that uniquely identifies </a:t>
            </a:r>
            <a:r>
              <a:rPr sz="3200" dirty="0">
                <a:latin typeface="Calibri"/>
                <a:cs typeface="Calibri"/>
              </a:rPr>
              <a:t>an  </a:t>
            </a:r>
            <a:r>
              <a:rPr sz="3200" spc="-5" dirty="0">
                <a:latin typeface="Calibri"/>
                <a:cs typeface="Calibri"/>
              </a:rPr>
              <a:t>entity occurrence is called </a:t>
            </a:r>
            <a:r>
              <a:rPr sz="3200" spc="-10" dirty="0">
                <a:latin typeface="Calibri"/>
                <a:cs typeface="Calibri"/>
              </a:rPr>
              <a:t>composite </a:t>
            </a:r>
            <a:r>
              <a:rPr sz="3200" spc="-90" dirty="0">
                <a:latin typeface="Calibri"/>
                <a:cs typeface="Calibri"/>
              </a:rPr>
              <a:t>key.</a:t>
            </a:r>
            <a:endParaRPr sz="3200">
              <a:latin typeface="Calibri"/>
              <a:cs typeface="Calibri"/>
            </a:endParaRPr>
          </a:p>
        </p:txBody>
      </p:sp>
      <p:sp>
        <p:nvSpPr>
          <p:cNvPr id="4" name="object 4"/>
          <p:cNvSpPr/>
          <p:nvPr/>
        </p:nvSpPr>
        <p:spPr>
          <a:xfrm>
            <a:off x="3866661" y="3517261"/>
            <a:ext cx="4932484" cy="282871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91000" y="4876800"/>
            <a:ext cx="914400" cy="304800"/>
          </a:xfrm>
          <a:custGeom>
            <a:avLst/>
            <a:gdLst/>
            <a:ahLst/>
            <a:cxnLst/>
            <a:rect l="l" t="t" r="r" b="b"/>
            <a:pathLst>
              <a:path w="914400" h="304800">
                <a:moveTo>
                  <a:pt x="0" y="304800"/>
                </a:moveTo>
                <a:lnTo>
                  <a:pt x="914400" y="304800"/>
                </a:lnTo>
                <a:lnTo>
                  <a:pt x="914400" y="0"/>
                </a:lnTo>
                <a:lnTo>
                  <a:pt x="0" y="0"/>
                </a:lnTo>
                <a:lnTo>
                  <a:pt x="0" y="304800"/>
                </a:lnTo>
                <a:close/>
              </a:path>
            </a:pathLst>
          </a:custGeom>
          <a:solidFill>
            <a:srgbClr val="FFFFFF"/>
          </a:solidFill>
        </p:spPr>
        <p:txBody>
          <a:bodyPr wrap="square" lIns="0" tIns="0" rIns="0" bIns="0" rtlCol="0"/>
          <a:lstStyle/>
          <a:p>
            <a:endParaRPr/>
          </a:p>
        </p:txBody>
      </p:sp>
      <p:sp>
        <p:nvSpPr>
          <p:cNvPr id="6" name="object 6"/>
          <p:cNvSpPr/>
          <p:nvPr/>
        </p:nvSpPr>
        <p:spPr>
          <a:xfrm>
            <a:off x="4191000" y="4876800"/>
            <a:ext cx="914400" cy="304800"/>
          </a:xfrm>
          <a:custGeom>
            <a:avLst/>
            <a:gdLst/>
            <a:ahLst/>
            <a:cxnLst/>
            <a:rect l="l" t="t" r="r" b="b"/>
            <a:pathLst>
              <a:path w="914400" h="304800">
                <a:moveTo>
                  <a:pt x="0" y="304800"/>
                </a:moveTo>
                <a:lnTo>
                  <a:pt x="914400" y="304800"/>
                </a:lnTo>
                <a:lnTo>
                  <a:pt x="914400" y="0"/>
                </a:lnTo>
                <a:lnTo>
                  <a:pt x="0" y="0"/>
                </a:lnTo>
                <a:lnTo>
                  <a:pt x="0" y="304800"/>
                </a:lnTo>
                <a:close/>
              </a:path>
            </a:pathLst>
          </a:custGeom>
          <a:ln w="25400">
            <a:solidFill>
              <a:srgbClr val="FFFFFF"/>
            </a:solidFill>
          </a:ln>
        </p:spPr>
        <p:txBody>
          <a:bodyPr wrap="square" lIns="0" tIns="0" rIns="0" bIns="0" rtlCol="0"/>
          <a:lstStyle/>
          <a:p>
            <a:endParaRPr/>
          </a:p>
        </p:txBody>
      </p:sp>
      <p:sp>
        <p:nvSpPr>
          <p:cNvPr id="7" name="object 7"/>
          <p:cNvSpPr txBox="1"/>
          <p:nvPr/>
        </p:nvSpPr>
        <p:spPr>
          <a:xfrm>
            <a:off x="4191000" y="4865066"/>
            <a:ext cx="914400" cy="300355"/>
          </a:xfrm>
          <a:prstGeom prst="rect">
            <a:avLst/>
          </a:prstGeom>
        </p:spPr>
        <p:txBody>
          <a:bodyPr vert="horz" wrap="square" lIns="0" tIns="12700" rIns="0" bIns="0" rtlCol="0">
            <a:spAutoFit/>
          </a:bodyPr>
          <a:lstStyle/>
          <a:p>
            <a:pPr marL="109220">
              <a:spcBef>
                <a:spcPts val="100"/>
              </a:spcBef>
            </a:pPr>
            <a:r>
              <a:rPr spc="-10" dirty="0">
                <a:latin typeface="Calibri"/>
                <a:cs typeface="Calibri"/>
              </a:rPr>
              <a:t>Reg_no</a:t>
            </a:r>
            <a:endParaRPr>
              <a:latin typeface="Calibri"/>
              <a:cs typeface="Calibri"/>
            </a:endParaRPr>
          </a:p>
        </p:txBody>
      </p:sp>
      <p:sp>
        <p:nvSpPr>
          <p:cNvPr id="8" name="object 8"/>
          <p:cNvSpPr/>
          <p:nvPr/>
        </p:nvSpPr>
        <p:spPr>
          <a:xfrm>
            <a:off x="5257800" y="4876800"/>
            <a:ext cx="990600" cy="304800"/>
          </a:xfrm>
          <a:custGeom>
            <a:avLst/>
            <a:gdLst/>
            <a:ahLst/>
            <a:cxnLst/>
            <a:rect l="l" t="t" r="r" b="b"/>
            <a:pathLst>
              <a:path w="990600" h="304800">
                <a:moveTo>
                  <a:pt x="0" y="304800"/>
                </a:moveTo>
                <a:lnTo>
                  <a:pt x="990600" y="304800"/>
                </a:lnTo>
                <a:lnTo>
                  <a:pt x="990600" y="0"/>
                </a:lnTo>
                <a:lnTo>
                  <a:pt x="0" y="0"/>
                </a:lnTo>
                <a:lnTo>
                  <a:pt x="0" y="304800"/>
                </a:lnTo>
                <a:close/>
              </a:path>
            </a:pathLst>
          </a:custGeom>
          <a:solidFill>
            <a:srgbClr val="FFFFFF"/>
          </a:solidFill>
        </p:spPr>
        <p:txBody>
          <a:bodyPr wrap="square" lIns="0" tIns="0" rIns="0" bIns="0" rtlCol="0"/>
          <a:lstStyle/>
          <a:p>
            <a:endParaRPr/>
          </a:p>
        </p:txBody>
      </p:sp>
      <p:sp>
        <p:nvSpPr>
          <p:cNvPr id="9" name="object 9"/>
          <p:cNvSpPr/>
          <p:nvPr/>
        </p:nvSpPr>
        <p:spPr>
          <a:xfrm>
            <a:off x="5257800" y="4876800"/>
            <a:ext cx="990600" cy="304800"/>
          </a:xfrm>
          <a:custGeom>
            <a:avLst/>
            <a:gdLst/>
            <a:ahLst/>
            <a:cxnLst/>
            <a:rect l="l" t="t" r="r" b="b"/>
            <a:pathLst>
              <a:path w="990600" h="304800">
                <a:moveTo>
                  <a:pt x="0" y="304800"/>
                </a:moveTo>
                <a:lnTo>
                  <a:pt x="990600" y="304800"/>
                </a:lnTo>
                <a:lnTo>
                  <a:pt x="990600" y="0"/>
                </a:lnTo>
                <a:lnTo>
                  <a:pt x="0" y="0"/>
                </a:lnTo>
                <a:lnTo>
                  <a:pt x="0" y="304800"/>
                </a:lnTo>
                <a:close/>
              </a:path>
            </a:pathLst>
          </a:custGeom>
          <a:ln w="25400">
            <a:solidFill>
              <a:srgbClr val="FFFFFF"/>
            </a:solidFill>
          </a:ln>
        </p:spPr>
        <p:txBody>
          <a:bodyPr wrap="square" lIns="0" tIns="0" rIns="0" bIns="0" rtlCol="0"/>
          <a:lstStyle/>
          <a:p>
            <a:endParaRPr/>
          </a:p>
        </p:txBody>
      </p:sp>
      <p:sp>
        <p:nvSpPr>
          <p:cNvPr id="10" name="object 10"/>
          <p:cNvSpPr txBox="1"/>
          <p:nvPr/>
        </p:nvSpPr>
        <p:spPr>
          <a:xfrm>
            <a:off x="5257800" y="4865066"/>
            <a:ext cx="990600" cy="300355"/>
          </a:xfrm>
          <a:prstGeom prst="rect">
            <a:avLst/>
          </a:prstGeom>
        </p:spPr>
        <p:txBody>
          <a:bodyPr vert="horz" wrap="square" lIns="0" tIns="12700" rIns="0" bIns="0" rtlCol="0">
            <a:spAutoFit/>
          </a:bodyPr>
          <a:lstStyle/>
          <a:p>
            <a:pPr marL="208279">
              <a:spcBef>
                <a:spcPts val="100"/>
              </a:spcBef>
            </a:pPr>
            <a:r>
              <a:rPr spc="-10" dirty="0">
                <a:latin typeface="Calibri"/>
                <a:cs typeface="Calibri"/>
              </a:rPr>
              <a:t>Crs_id</a:t>
            </a:r>
            <a:endParaRPr>
              <a:latin typeface="Calibri"/>
              <a:cs typeface="Calibri"/>
            </a:endParaRPr>
          </a:p>
        </p:txBody>
      </p:sp>
      <p:sp>
        <p:nvSpPr>
          <p:cNvPr id="11" name="object 11"/>
          <p:cNvSpPr/>
          <p:nvPr/>
        </p:nvSpPr>
        <p:spPr>
          <a:xfrm>
            <a:off x="6553200" y="4876800"/>
            <a:ext cx="1676400" cy="304800"/>
          </a:xfrm>
          <a:custGeom>
            <a:avLst/>
            <a:gdLst/>
            <a:ahLst/>
            <a:cxnLst/>
            <a:rect l="l" t="t" r="r" b="b"/>
            <a:pathLst>
              <a:path w="1676400" h="304800">
                <a:moveTo>
                  <a:pt x="0" y="304800"/>
                </a:moveTo>
                <a:lnTo>
                  <a:pt x="1676400" y="304800"/>
                </a:lnTo>
                <a:lnTo>
                  <a:pt x="1676400" y="0"/>
                </a:lnTo>
                <a:lnTo>
                  <a:pt x="0" y="0"/>
                </a:lnTo>
                <a:lnTo>
                  <a:pt x="0" y="304800"/>
                </a:lnTo>
                <a:close/>
              </a:path>
            </a:pathLst>
          </a:custGeom>
          <a:solidFill>
            <a:srgbClr val="FFFFFF"/>
          </a:solidFill>
        </p:spPr>
        <p:txBody>
          <a:bodyPr wrap="square" lIns="0" tIns="0" rIns="0" bIns="0" rtlCol="0"/>
          <a:lstStyle/>
          <a:p>
            <a:endParaRPr/>
          </a:p>
        </p:txBody>
      </p:sp>
      <p:sp>
        <p:nvSpPr>
          <p:cNvPr id="12" name="object 12"/>
          <p:cNvSpPr/>
          <p:nvPr/>
        </p:nvSpPr>
        <p:spPr>
          <a:xfrm>
            <a:off x="6553200" y="4876800"/>
            <a:ext cx="1676400" cy="304800"/>
          </a:xfrm>
          <a:custGeom>
            <a:avLst/>
            <a:gdLst/>
            <a:ahLst/>
            <a:cxnLst/>
            <a:rect l="l" t="t" r="r" b="b"/>
            <a:pathLst>
              <a:path w="1676400" h="304800">
                <a:moveTo>
                  <a:pt x="0" y="304800"/>
                </a:moveTo>
                <a:lnTo>
                  <a:pt x="1676400" y="304800"/>
                </a:lnTo>
                <a:lnTo>
                  <a:pt x="1676400" y="0"/>
                </a:lnTo>
                <a:lnTo>
                  <a:pt x="0" y="0"/>
                </a:lnTo>
                <a:lnTo>
                  <a:pt x="0" y="304800"/>
                </a:lnTo>
                <a:close/>
              </a:path>
            </a:pathLst>
          </a:custGeom>
          <a:ln w="25400">
            <a:solidFill>
              <a:srgbClr val="FFFFFF"/>
            </a:solidFill>
          </a:ln>
        </p:spPr>
        <p:txBody>
          <a:bodyPr wrap="square" lIns="0" tIns="0" rIns="0" bIns="0" rtlCol="0"/>
          <a:lstStyle/>
          <a:p>
            <a:endParaRPr/>
          </a:p>
        </p:txBody>
      </p:sp>
      <p:sp>
        <p:nvSpPr>
          <p:cNvPr id="13" name="object 13"/>
          <p:cNvSpPr txBox="1"/>
          <p:nvPr/>
        </p:nvSpPr>
        <p:spPr>
          <a:xfrm>
            <a:off x="6553200" y="4865066"/>
            <a:ext cx="1676400" cy="300355"/>
          </a:xfrm>
          <a:prstGeom prst="rect">
            <a:avLst/>
          </a:prstGeom>
        </p:spPr>
        <p:txBody>
          <a:bodyPr vert="horz" wrap="square" lIns="0" tIns="12700" rIns="0" bIns="0" rtlCol="0">
            <a:spAutoFit/>
          </a:bodyPr>
          <a:lstStyle/>
          <a:p>
            <a:pPr marL="457200">
              <a:spcBef>
                <a:spcPts val="100"/>
              </a:spcBef>
            </a:pPr>
            <a:r>
              <a:rPr spc="-5" dirty="0">
                <a:latin typeface="Calibri"/>
                <a:cs typeface="Calibri"/>
              </a:rPr>
              <a:t>subjects</a:t>
            </a:r>
            <a:endParaRPr>
              <a:latin typeface="Calibri"/>
              <a:cs typeface="Calibri"/>
            </a:endParaRPr>
          </a:p>
        </p:txBody>
      </p:sp>
      <p:sp>
        <p:nvSpPr>
          <p:cNvPr id="14" name="object 1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25</a:t>
            </a:fld>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5518" y="461594"/>
            <a:ext cx="3146425" cy="697230"/>
          </a:xfrm>
          <a:prstGeom prst="rect">
            <a:avLst/>
          </a:prstGeom>
        </p:spPr>
        <p:txBody>
          <a:bodyPr vert="horz" wrap="square" lIns="0" tIns="13335" rIns="0" bIns="0" rtlCol="0" anchor="ctr">
            <a:spAutoFit/>
          </a:bodyPr>
          <a:lstStyle/>
          <a:p>
            <a:pPr marL="12700">
              <a:lnSpc>
                <a:spcPct val="100000"/>
              </a:lnSpc>
              <a:spcBef>
                <a:spcPts val="105"/>
              </a:spcBef>
            </a:pPr>
            <a:r>
              <a:rPr spc="-25" dirty="0"/>
              <a:t>Types </a:t>
            </a:r>
            <a:r>
              <a:rPr dirty="0"/>
              <a:t>of</a:t>
            </a:r>
            <a:r>
              <a:rPr spc="-65" dirty="0"/>
              <a:t> </a:t>
            </a:r>
            <a:r>
              <a:rPr spc="-35" dirty="0"/>
              <a:t>Keys</a:t>
            </a: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26</a:t>
            </a:fld>
            <a:endParaRPr sz="1400">
              <a:latin typeface="Arial"/>
              <a:cs typeface="Arial"/>
            </a:endParaRPr>
          </a:p>
        </p:txBody>
      </p:sp>
      <p:sp>
        <p:nvSpPr>
          <p:cNvPr id="3" name="object 3"/>
          <p:cNvSpPr txBox="1"/>
          <p:nvPr/>
        </p:nvSpPr>
        <p:spPr>
          <a:xfrm>
            <a:off x="2059941" y="1607566"/>
            <a:ext cx="8074025" cy="4026535"/>
          </a:xfrm>
          <a:prstGeom prst="rect">
            <a:avLst/>
          </a:prstGeom>
        </p:spPr>
        <p:txBody>
          <a:bodyPr vert="horz" wrap="square" lIns="0" tIns="13335" rIns="0" bIns="0" rtlCol="0">
            <a:spAutoFit/>
          </a:bodyPr>
          <a:lstStyle/>
          <a:p>
            <a:pPr marL="12700" marR="5080" algn="just">
              <a:spcBef>
                <a:spcPts val="105"/>
              </a:spcBef>
            </a:pPr>
            <a:r>
              <a:rPr sz="3200" b="1" spc="-5" dirty="0">
                <a:latin typeface="Calibri"/>
                <a:cs typeface="Calibri"/>
              </a:rPr>
              <a:t>5. </a:t>
            </a:r>
            <a:r>
              <a:rPr sz="3200" b="1" spc="-10" dirty="0">
                <a:latin typeface="Calibri"/>
                <a:cs typeface="Calibri"/>
              </a:rPr>
              <a:t>Foreign </a:t>
            </a:r>
            <a:r>
              <a:rPr sz="3200" b="1" spc="-25" dirty="0">
                <a:latin typeface="Calibri"/>
                <a:cs typeface="Calibri"/>
              </a:rPr>
              <a:t>Key: </a:t>
            </a:r>
            <a:r>
              <a:rPr sz="3200" dirty="0">
                <a:latin typeface="Calibri"/>
                <a:cs typeface="Calibri"/>
              </a:rPr>
              <a:t>A </a:t>
            </a:r>
            <a:r>
              <a:rPr sz="3200" spc="-20" dirty="0">
                <a:latin typeface="Calibri"/>
                <a:cs typeface="Calibri"/>
              </a:rPr>
              <a:t>foreign </a:t>
            </a:r>
            <a:r>
              <a:rPr sz="3200" spc="-45" dirty="0">
                <a:latin typeface="Calibri"/>
                <a:cs typeface="Calibri"/>
              </a:rPr>
              <a:t>key </a:t>
            </a:r>
            <a:r>
              <a:rPr sz="3200" dirty="0">
                <a:latin typeface="Calibri"/>
                <a:cs typeface="Calibri"/>
              </a:rPr>
              <a:t>is </a:t>
            </a:r>
            <a:r>
              <a:rPr sz="3200" spc="-15" dirty="0">
                <a:latin typeface="Calibri"/>
                <a:cs typeface="Calibri"/>
              </a:rPr>
              <a:t>generally </a:t>
            </a:r>
            <a:r>
              <a:rPr sz="3200" dirty="0">
                <a:latin typeface="Calibri"/>
                <a:cs typeface="Calibri"/>
              </a:rPr>
              <a:t>a  </a:t>
            </a:r>
            <a:r>
              <a:rPr sz="3200" spc="-5" dirty="0">
                <a:latin typeface="Calibri"/>
                <a:cs typeface="Calibri"/>
              </a:rPr>
              <a:t>primary </a:t>
            </a:r>
            <a:r>
              <a:rPr sz="3200" spc="-45" dirty="0">
                <a:latin typeface="Calibri"/>
                <a:cs typeface="Calibri"/>
              </a:rPr>
              <a:t>key </a:t>
            </a:r>
            <a:r>
              <a:rPr sz="3200" spc="-15" dirty="0">
                <a:latin typeface="Calibri"/>
                <a:cs typeface="Calibri"/>
              </a:rPr>
              <a:t>from </a:t>
            </a:r>
            <a:r>
              <a:rPr sz="3200" dirty="0">
                <a:latin typeface="Calibri"/>
                <a:cs typeface="Calibri"/>
              </a:rPr>
              <a:t>one </a:t>
            </a:r>
            <a:r>
              <a:rPr sz="3200" spc="-10" dirty="0">
                <a:latin typeface="Calibri"/>
                <a:cs typeface="Calibri"/>
              </a:rPr>
              <a:t>table </a:t>
            </a:r>
            <a:r>
              <a:rPr sz="3200" spc="-5" dirty="0">
                <a:latin typeface="Calibri"/>
                <a:cs typeface="Calibri"/>
              </a:rPr>
              <a:t>that </a:t>
            </a:r>
            <a:r>
              <a:rPr sz="3200" spc="-10" dirty="0">
                <a:latin typeface="Calibri"/>
                <a:cs typeface="Calibri"/>
              </a:rPr>
              <a:t>appears </a:t>
            </a:r>
            <a:r>
              <a:rPr sz="3200" spc="5" dirty="0">
                <a:latin typeface="Calibri"/>
                <a:cs typeface="Calibri"/>
              </a:rPr>
              <a:t>as </a:t>
            </a:r>
            <a:r>
              <a:rPr sz="3200" dirty="0">
                <a:latin typeface="Calibri"/>
                <a:cs typeface="Calibri"/>
              </a:rPr>
              <a:t>a  </a:t>
            </a:r>
            <a:r>
              <a:rPr sz="3200" spc="-5" dirty="0">
                <a:latin typeface="Calibri"/>
                <a:cs typeface="Calibri"/>
              </a:rPr>
              <a:t>field in </a:t>
            </a:r>
            <a:r>
              <a:rPr sz="3200" dirty="0">
                <a:latin typeface="Calibri"/>
                <a:cs typeface="Calibri"/>
              </a:rPr>
              <a:t>another </a:t>
            </a:r>
            <a:r>
              <a:rPr sz="3200" spc="-10" dirty="0">
                <a:latin typeface="Calibri"/>
                <a:cs typeface="Calibri"/>
              </a:rPr>
              <a:t>where </a:t>
            </a:r>
            <a:r>
              <a:rPr sz="3200" dirty="0">
                <a:latin typeface="Calibri"/>
                <a:cs typeface="Calibri"/>
              </a:rPr>
              <a:t>the </a:t>
            </a:r>
            <a:r>
              <a:rPr sz="3200" spc="-25" dirty="0">
                <a:latin typeface="Calibri"/>
                <a:cs typeface="Calibri"/>
              </a:rPr>
              <a:t>first </a:t>
            </a:r>
            <a:r>
              <a:rPr sz="3200" spc="-10" dirty="0">
                <a:latin typeface="Calibri"/>
                <a:cs typeface="Calibri"/>
              </a:rPr>
              <a:t>table </a:t>
            </a:r>
            <a:r>
              <a:rPr sz="3200" dirty="0">
                <a:latin typeface="Calibri"/>
                <a:cs typeface="Calibri"/>
              </a:rPr>
              <a:t>has a  </a:t>
            </a:r>
            <a:r>
              <a:rPr sz="3200" spc="-10" dirty="0">
                <a:latin typeface="Calibri"/>
                <a:cs typeface="Calibri"/>
              </a:rPr>
              <a:t>relationship </a:t>
            </a:r>
            <a:r>
              <a:rPr sz="3200" spc="-25" dirty="0">
                <a:latin typeface="Calibri"/>
                <a:cs typeface="Calibri"/>
              </a:rPr>
              <a:t>to </a:t>
            </a:r>
            <a:r>
              <a:rPr sz="3200" dirty="0">
                <a:latin typeface="Calibri"/>
                <a:cs typeface="Calibri"/>
              </a:rPr>
              <a:t>the</a:t>
            </a:r>
            <a:r>
              <a:rPr sz="3200" spc="60" dirty="0">
                <a:latin typeface="Calibri"/>
                <a:cs typeface="Calibri"/>
              </a:rPr>
              <a:t> </a:t>
            </a:r>
            <a:r>
              <a:rPr sz="3200" spc="-10" dirty="0">
                <a:latin typeface="Calibri"/>
                <a:cs typeface="Calibri"/>
              </a:rPr>
              <a:t>second.</a:t>
            </a:r>
            <a:endParaRPr sz="3200">
              <a:latin typeface="Calibri"/>
              <a:cs typeface="Calibri"/>
            </a:endParaRPr>
          </a:p>
          <a:p>
            <a:pPr marL="12700" marR="6350" algn="just">
              <a:spcBef>
                <a:spcPts val="770"/>
              </a:spcBef>
            </a:pPr>
            <a:r>
              <a:rPr sz="3200" spc="-5" dirty="0">
                <a:latin typeface="Calibri"/>
                <a:cs typeface="Calibri"/>
              </a:rPr>
              <a:t>In </a:t>
            </a:r>
            <a:r>
              <a:rPr sz="3200" dirty="0">
                <a:latin typeface="Calibri"/>
                <a:cs typeface="Calibri"/>
              </a:rPr>
              <a:t>other </a:t>
            </a:r>
            <a:r>
              <a:rPr sz="3200" spc="-15" dirty="0">
                <a:latin typeface="Calibri"/>
                <a:cs typeface="Calibri"/>
              </a:rPr>
              <a:t>words, </a:t>
            </a:r>
            <a:r>
              <a:rPr sz="3200" spc="-5" dirty="0">
                <a:latin typeface="Calibri"/>
                <a:cs typeface="Calibri"/>
              </a:rPr>
              <a:t>if </a:t>
            </a:r>
            <a:r>
              <a:rPr sz="3200" spc="-15" dirty="0">
                <a:latin typeface="Calibri"/>
                <a:cs typeface="Calibri"/>
              </a:rPr>
              <a:t>we </a:t>
            </a:r>
            <a:r>
              <a:rPr sz="3200" spc="-5" dirty="0">
                <a:latin typeface="Calibri"/>
                <a:cs typeface="Calibri"/>
              </a:rPr>
              <a:t>had </a:t>
            </a:r>
            <a:r>
              <a:rPr sz="3200" dirty="0">
                <a:latin typeface="Calibri"/>
                <a:cs typeface="Calibri"/>
              </a:rPr>
              <a:t>a </a:t>
            </a:r>
            <a:r>
              <a:rPr sz="3200" spc="-10" dirty="0">
                <a:latin typeface="Calibri"/>
                <a:cs typeface="Calibri"/>
              </a:rPr>
              <a:t>table </a:t>
            </a:r>
            <a:r>
              <a:rPr sz="3200" dirty="0">
                <a:latin typeface="Calibri"/>
                <a:cs typeface="Calibri"/>
              </a:rPr>
              <a:t>A with a  </a:t>
            </a:r>
            <a:r>
              <a:rPr sz="3200" spc="-5" dirty="0">
                <a:latin typeface="Calibri"/>
                <a:cs typeface="Calibri"/>
              </a:rPr>
              <a:t>primary </a:t>
            </a:r>
            <a:r>
              <a:rPr sz="3200" spc="-45" dirty="0">
                <a:latin typeface="Calibri"/>
                <a:cs typeface="Calibri"/>
              </a:rPr>
              <a:t>key </a:t>
            </a:r>
            <a:r>
              <a:rPr sz="3200" dirty="0">
                <a:latin typeface="Calibri"/>
                <a:cs typeface="Calibri"/>
              </a:rPr>
              <a:t>X </a:t>
            </a:r>
            <a:r>
              <a:rPr sz="3200" spc="-5" dirty="0">
                <a:latin typeface="Calibri"/>
                <a:cs typeface="Calibri"/>
              </a:rPr>
              <a:t>that </a:t>
            </a:r>
            <a:r>
              <a:rPr sz="3200" spc="-20" dirty="0">
                <a:latin typeface="Calibri"/>
                <a:cs typeface="Calibri"/>
              </a:rPr>
              <a:t>linked </a:t>
            </a:r>
            <a:r>
              <a:rPr sz="3200" spc="-25" dirty="0">
                <a:latin typeface="Calibri"/>
                <a:cs typeface="Calibri"/>
              </a:rPr>
              <a:t>to </a:t>
            </a:r>
            <a:r>
              <a:rPr sz="3200" dirty="0">
                <a:latin typeface="Calibri"/>
                <a:cs typeface="Calibri"/>
              </a:rPr>
              <a:t>a </a:t>
            </a:r>
            <a:r>
              <a:rPr sz="3200" spc="-10" dirty="0">
                <a:latin typeface="Calibri"/>
                <a:cs typeface="Calibri"/>
              </a:rPr>
              <a:t>table </a:t>
            </a:r>
            <a:r>
              <a:rPr sz="3200" dirty="0">
                <a:latin typeface="Calibri"/>
                <a:cs typeface="Calibri"/>
              </a:rPr>
              <a:t>B </a:t>
            </a:r>
            <a:r>
              <a:rPr sz="3200" spc="-10" dirty="0">
                <a:latin typeface="Calibri"/>
                <a:cs typeface="Calibri"/>
              </a:rPr>
              <a:t>where </a:t>
            </a:r>
            <a:r>
              <a:rPr sz="3200" dirty="0">
                <a:latin typeface="Calibri"/>
                <a:cs typeface="Calibri"/>
              </a:rPr>
              <a:t>X  </a:t>
            </a:r>
            <a:r>
              <a:rPr sz="3200" spc="-10" dirty="0">
                <a:latin typeface="Calibri"/>
                <a:cs typeface="Calibri"/>
              </a:rPr>
              <a:t>was </a:t>
            </a:r>
            <a:r>
              <a:rPr sz="3200" dirty="0">
                <a:latin typeface="Calibri"/>
                <a:cs typeface="Calibri"/>
              </a:rPr>
              <a:t>a </a:t>
            </a:r>
            <a:r>
              <a:rPr sz="3200" spc="-5" dirty="0">
                <a:latin typeface="Calibri"/>
                <a:cs typeface="Calibri"/>
              </a:rPr>
              <a:t>field in </a:t>
            </a:r>
            <a:r>
              <a:rPr sz="3200" spc="-30" dirty="0">
                <a:latin typeface="Calibri"/>
                <a:cs typeface="Calibri"/>
              </a:rPr>
              <a:t>B, </a:t>
            </a:r>
            <a:r>
              <a:rPr sz="3200" dirty="0">
                <a:latin typeface="Calibri"/>
                <a:cs typeface="Calibri"/>
              </a:rPr>
              <a:t>then X </a:t>
            </a:r>
            <a:r>
              <a:rPr sz="3200" spc="-10" dirty="0">
                <a:latin typeface="Calibri"/>
                <a:cs typeface="Calibri"/>
              </a:rPr>
              <a:t>would </a:t>
            </a:r>
            <a:r>
              <a:rPr sz="3200" spc="-5" dirty="0">
                <a:latin typeface="Calibri"/>
                <a:cs typeface="Calibri"/>
              </a:rPr>
              <a:t>be </a:t>
            </a:r>
            <a:r>
              <a:rPr sz="3200" dirty="0">
                <a:latin typeface="Calibri"/>
                <a:cs typeface="Calibri"/>
              </a:rPr>
              <a:t>a </a:t>
            </a:r>
            <a:r>
              <a:rPr sz="3200" spc="-20" dirty="0">
                <a:latin typeface="Calibri"/>
                <a:cs typeface="Calibri"/>
              </a:rPr>
              <a:t>foreign </a:t>
            </a:r>
            <a:r>
              <a:rPr sz="3200" spc="-45" dirty="0">
                <a:latin typeface="Calibri"/>
                <a:cs typeface="Calibri"/>
              </a:rPr>
              <a:t>key </a:t>
            </a:r>
            <a:r>
              <a:rPr sz="3200" spc="5" dirty="0">
                <a:latin typeface="Calibri"/>
                <a:cs typeface="Calibri"/>
              </a:rPr>
              <a:t>in  </a:t>
            </a:r>
            <a:r>
              <a:rPr sz="3200" spc="-5" dirty="0">
                <a:latin typeface="Calibri"/>
                <a:cs typeface="Calibri"/>
              </a:rPr>
              <a:t>B.</a:t>
            </a:r>
            <a:endParaRPr sz="32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3645" y="361405"/>
            <a:ext cx="3162986" cy="690574"/>
          </a:xfrm>
          <a:prstGeom prst="rect">
            <a:avLst/>
          </a:prstGeom>
        </p:spPr>
        <p:txBody>
          <a:bodyPr vert="horz" wrap="square" lIns="0" tIns="13335" rIns="0" bIns="0" rtlCol="0" anchor="ctr">
            <a:spAutoFit/>
          </a:bodyPr>
          <a:lstStyle/>
          <a:p>
            <a:pPr marL="12700">
              <a:lnSpc>
                <a:spcPct val="100000"/>
              </a:lnSpc>
              <a:spcBef>
                <a:spcPts val="105"/>
              </a:spcBef>
            </a:pPr>
            <a:r>
              <a:rPr spc="-10" dirty="0"/>
              <a:t>Example</a:t>
            </a:r>
          </a:p>
        </p:txBody>
      </p:sp>
      <p:sp>
        <p:nvSpPr>
          <p:cNvPr id="3" name="object 3"/>
          <p:cNvSpPr/>
          <p:nvPr/>
        </p:nvSpPr>
        <p:spPr>
          <a:xfrm>
            <a:off x="2317716" y="1476309"/>
            <a:ext cx="7563053" cy="500069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27</a:t>
            </a:fld>
            <a:endParaRPr sz="1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9867" y="461594"/>
            <a:ext cx="8613715" cy="697230"/>
          </a:xfrm>
          <a:prstGeom prst="rect">
            <a:avLst/>
          </a:prstGeom>
        </p:spPr>
        <p:txBody>
          <a:bodyPr vert="horz" wrap="square" lIns="0" tIns="13335" rIns="0" bIns="0" rtlCol="0" anchor="ctr">
            <a:spAutoFit/>
          </a:bodyPr>
          <a:lstStyle/>
          <a:p>
            <a:pPr marL="12700">
              <a:lnSpc>
                <a:spcPct val="100000"/>
              </a:lnSpc>
              <a:spcBef>
                <a:spcPts val="105"/>
              </a:spcBef>
            </a:pPr>
            <a:r>
              <a:rPr spc="-15" dirty="0"/>
              <a:t>Steps </a:t>
            </a:r>
            <a:r>
              <a:rPr dirty="0"/>
              <a:t>in designing </a:t>
            </a:r>
            <a:r>
              <a:rPr spc="-20" dirty="0"/>
              <a:t>E-R</a:t>
            </a:r>
            <a:r>
              <a:rPr spc="-85" dirty="0"/>
              <a:t> </a:t>
            </a:r>
            <a:r>
              <a:rPr spc="-15" dirty="0"/>
              <a:t>Diagram</a:t>
            </a: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28</a:t>
            </a:fld>
            <a:endParaRPr sz="1400">
              <a:latin typeface="Arial"/>
              <a:cs typeface="Arial"/>
            </a:endParaRPr>
          </a:p>
        </p:txBody>
      </p:sp>
      <p:sp>
        <p:nvSpPr>
          <p:cNvPr id="3" name="object 3"/>
          <p:cNvSpPr txBox="1"/>
          <p:nvPr/>
        </p:nvSpPr>
        <p:spPr>
          <a:xfrm>
            <a:off x="2059941" y="1506973"/>
            <a:ext cx="7846059" cy="4162036"/>
          </a:xfrm>
          <a:prstGeom prst="rect">
            <a:avLst/>
          </a:prstGeom>
        </p:spPr>
        <p:txBody>
          <a:bodyPr vert="horz" wrap="square" lIns="0" tIns="113664" rIns="0" bIns="0" rtlCol="0">
            <a:spAutoFit/>
          </a:bodyPr>
          <a:lstStyle/>
          <a:p>
            <a:pPr marL="12065">
              <a:spcBef>
                <a:spcPts val="894"/>
              </a:spcBef>
              <a:tabLst>
                <a:tab pos="355600" algn="l"/>
                <a:tab pos="356235" algn="l"/>
              </a:tabLst>
            </a:pPr>
            <a:r>
              <a:rPr sz="3200" spc="-15" dirty="0">
                <a:latin typeface="Calibri"/>
                <a:cs typeface="Calibri"/>
              </a:rPr>
              <a:t>There are following</a:t>
            </a:r>
            <a:r>
              <a:rPr sz="3200" spc="5" dirty="0">
                <a:latin typeface="Calibri"/>
                <a:cs typeface="Calibri"/>
              </a:rPr>
              <a:t> </a:t>
            </a:r>
            <a:r>
              <a:rPr sz="3200" spc="-20" dirty="0">
                <a:latin typeface="Calibri"/>
                <a:cs typeface="Calibri"/>
              </a:rPr>
              <a:t>steps:</a:t>
            </a:r>
            <a:endParaRPr sz="3200" dirty="0">
              <a:latin typeface="Calibri"/>
              <a:cs typeface="Calibri"/>
            </a:endParaRPr>
          </a:p>
          <a:p>
            <a:pPr marL="756285" lvl="1" indent="-287020">
              <a:spcBef>
                <a:spcPts val="690"/>
              </a:spcBef>
              <a:buFont typeface="Arial"/>
              <a:buChar char="–"/>
              <a:tabLst>
                <a:tab pos="756920" algn="l"/>
              </a:tabLst>
            </a:pPr>
            <a:r>
              <a:rPr sz="2800" spc="-10" dirty="0">
                <a:latin typeface="Calibri"/>
                <a:cs typeface="Calibri"/>
              </a:rPr>
              <a:t>Identify </a:t>
            </a:r>
            <a:r>
              <a:rPr sz="2800" spc="-5" dirty="0">
                <a:latin typeface="Calibri"/>
                <a:cs typeface="Calibri"/>
              </a:rPr>
              <a:t>the </a:t>
            </a:r>
            <a:r>
              <a:rPr sz="2800" spc="-10" dirty="0">
                <a:latin typeface="Calibri"/>
                <a:cs typeface="Calibri"/>
              </a:rPr>
              <a:t>entities </a:t>
            </a:r>
            <a:r>
              <a:rPr sz="2800" spc="-20" dirty="0">
                <a:latin typeface="Calibri"/>
                <a:cs typeface="Calibri"/>
              </a:rPr>
              <a:t>from </a:t>
            </a:r>
            <a:r>
              <a:rPr sz="2800" spc="-5" dirty="0">
                <a:latin typeface="Calibri"/>
                <a:cs typeface="Calibri"/>
              </a:rPr>
              <a:t>the </a:t>
            </a:r>
            <a:r>
              <a:rPr sz="2800" spc="-15" dirty="0">
                <a:latin typeface="Calibri"/>
                <a:cs typeface="Calibri"/>
              </a:rPr>
              <a:t>requirement</a:t>
            </a:r>
            <a:r>
              <a:rPr sz="2800" spc="140" dirty="0">
                <a:latin typeface="Calibri"/>
                <a:cs typeface="Calibri"/>
              </a:rPr>
              <a:t> </a:t>
            </a:r>
            <a:r>
              <a:rPr sz="2800" spc="-10" dirty="0">
                <a:latin typeface="Calibri"/>
                <a:cs typeface="Calibri"/>
              </a:rPr>
              <a:t>sheets</a:t>
            </a:r>
            <a:endParaRPr sz="2800" dirty="0">
              <a:latin typeface="Calibri"/>
              <a:cs typeface="Calibri"/>
            </a:endParaRPr>
          </a:p>
          <a:p>
            <a:pPr marL="756285" lvl="1" indent="-287020">
              <a:spcBef>
                <a:spcPts val="675"/>
              </a:spcBef>
              <a:buFont typeface="Arial"/>
              <a:buChar char="–"/>
              <a:tabLst>
                <a:tab pos="756920" algn="l"/>
              </a:tabLst>
            </a:pPr>
            <a:r>
              <a:rPr sz="2800" spc="-10" dirty="0">
                <a:latin typeface="Calibri"/>
                <a:cs typeface="Calibri"/>
              </a:rPr>
              <a:t>Find </a:t>
            </a:r>
            <a:r>
              <a:rPr sz="2800" spc="-15" dirty="0">
                <a:latin typeface="Calibri"/>
                <a:cs typeface="Calibri"/>
              </a:rPr>
              <a:t>relationships </a:t>
            </a:r>
            <a:r>
              <a:rPr sz="2800" spc="-5" dirty="0">
                <a:latin typeface="Calibri"/>
                <a:cs typeface="Calibri"/>
              </a:rPr>
              <a:t>among those</a:t>
            </a:r>
            <a:r>
              <a:rPr sz="2800" spc="110" dirty="0">
                <a:latin typeface="Calibri"/>
                <a:cs typeface="Calibri"/>
              </a:rPr>
              <a:t> </a:t>
            </a:r>
            <a:r>
              <a:rPr sz="2800" spc="-10" dirty="0">
                <a:latin typeface="Calibri"/>
                <a:cs typeface="Calibri"/>
              </a:rPr>
              <a:t>entities</a:t>
            </a:r>
            <a:endParaRPr sz="2800" dirty="0">
              <a:latin typeface="Calibri"/>
              <a:cs typeface="Calibri"/>
            </a:endParaRPr>
          </a:p>
          <a:p>
            <a:pPr marL="756285" lvl="1" indent="-287020">
              <a:spcBef>
                <a:spcPts val="670"/>
              </a:spcBef>
              <a:buFont typeface="Arial"/>
              <a:buChar char="–"/>
              <a:tabLst>
                <a:tab pos="756920" algn="l"/>
              </a:tabLst>
            </a:pPr>
            <a:r>
              <a:rPr sz="2800" spc="-10" dirty="0">
                <a:latin typeface="Calibri"/>
                <a:cs typeface="Calibri"/>
              </a:rPr>
              <a:t>Identify </a:t>
            </a:r>
            <a:r>
              <a:rPr sz="2800" spc="-5" dirty="0">
                <a:latin typeface="Calibri"/>
                <a:cs typeface="Calibri"/>
              </a:rPr>
              <a:t>the </a:t>
            </a:r>
            <a:r>
              <a:rPr sz="2800" spc="-35" dirty="0">
                <a:latin typeface="Calibri"/>
                <a:cs typeface="Calibri"/>
              </a:rPr>
              <a:t>key </a:t>
            </a:r>
            <a:r>
              <a:rPr sz="2800" spc="-15" dirty="0">
                <a:latin typeface="Calibri"/>
                <a:cs typeface="Calibri"/>
              </a:rPr>
              <a:t>attributes </a:t>
            </a:r>
            <a:r>
              <a:rPr sz="2800" spc="-25" dirty="0">
                <a:latin typeface="Calibri"/>
                <a:cs typeface="Calibri"/>
              </a:rPr>
              <a:t>for </a:t>
            </a:r>
            <a:r>
              <a:rPr sz="2800" spc="-10" dirty="0">
                <a:latin typeface="Calibri"/>
                <a:cs typeface="Calibri"/>
              </a:rPr>
              <a:t>every</a:t>
            </a:r>
            <a:r>
              <a:rPr sz="2800" spc="95" dirty="0">
                <a:latin typeface="Calibri"/>
                <a:cs typeface="Calibri"/>
              </a:rPr>
              <a:t> </a:t>
            </a:r>
            <a:r>
              <a:rPr sz="2800" spc="-10" dirty="0">
                <a:latin typeface="Calibri"/>
                <a:cs typeface="Calibri"/>
              </a:rPr>
              <a:t>entity</a:t>
            </a:r>
            <a:endParaRPr sz="2800" dirty="0">
              <a:latin typeface="Calibri"/>
              <a:cs typeface="Calibri"/>
            </a:endParaRPr>
          </a:p>
          <a:p>
            <a:pPr marL="756285" lvl="1" indent="-287020">
              <a:spcBef>
                <a:spcPts val="675"/>
              </a:spcBef>
              <a:buFont typeface="Arial"/>
              <a:buChar char="–"/>
              <a:tabLst>
                <a:tab pos="756920" algn="l"/>
              </a:tabLst>
            </a:pPr>
            <a:r>
              <a:rPr sz="2800" spc="-10" dirty="0">
                <a:latin typeface="Calibri"/>
                <a:cs typeface="Calibri"/>
              </a:rPr>
              <a:t>Identify other </a:t>
            </a:r>
            <a:r>
              <a:rPr sz="2800" spc="-20" dirty="0">
                <a:latin typeface="Calibri"/>
                <a:cs typeface="Calibri"/>
              </a:rPr>
              <a:t>relevant</a:t>
            </a:r>
            <a:r>
              <a:rPr sz="2800" spc="25" dirty="0">
                <a:latin typeface="Calibri"/>
                <a:cs typeface="Calibri"/>
              </a:rPr>
              <a:t> </a:t>
            </a:r>
            <a:r>
              <a:rPr sz="2800" spc="-15" dirty="0">
                <a:latin typeface="Calibri"/>
                <a:cs typeface="Calibri"/>
              </a:rPr>
              <a:t>attributes</a:t>
            </a:r>
            <a:endParaRPr sz="2800" dirty="0">
              <a:latin typeface="Calibri"/>
              <a:cs typeface="Calibri"/>
            </a:endParaRPr>
          </a:p>
          <a:p>
            <a:pPr marL="756285" marR="452120" lvl="1" indent="-287020">
              <a:spcBef>
                <a:spcPts val="670"/>
              </a:spcBef>
              <a:buFont typeface="Arial"/>
              <a:buChar char="–"/>
              <a:tabLst>
                <a:tab pos="756920" algn="l"/>
              </a:tabLst>
            </a:pPr>
            <a:r>
              <a:rPr sz="2800" spc="-30" dirty="0">
                <a:latin typeface="Calibri"/>
                <a:cs typeface="Calibri"/>
              </a:rPr>
              <a:t>Draw </a:t>
            </a:r>
            <a:r>
              <a:rPr sz="2800" spc="-15" dirty="0">
                <a:latin typeface="Calibri"/>
                <a:cs typeface="Calibri"/>
              </a:rPr>
              <a:t>complete </a:t>
            </a:r>
            <a:r>
              <a:rPr sz="2800" dirty="0">
                <a:latin typeface="Calibri"/>
                <a:cs typeface="Calibri"/>
              </a:rPr>
              <a:t>E-R </a:t>
            </a:r>
            <a:r>
              <a:rPr sz="2800" spc="-15" dirty="0">
                <a:latin typeface="Calibri"/>
                <a:cs typeface="Calibri"/>
              </a:rPr>
              <a:t>diagram </a:t>
            </a:r>
            <a:r>
              <a:rPr sz="2800" spc="-5" dirty="0">
                <a:latin typeface="Calibri"/>
                <a:cs typeface="Calibri"/>
              </a:rPr>
              <a:t>with all </a:t>
            </a:r>
            <a:r>
              <a:rPr sz="2800" spc="-15" dirty="0">
                <a:latin typeface="Calibri"/>
                <a:cs typeface="Calibri"/>
              </a:rPr>
              <a:t>attributes  </a:t>
            </a:r>
            <a:r>
              <a:rPr sz="2800" spc="-5" dirty="0">
                <a:latin typeface="Calibri"/>
                <a:cs typeface="Calibri"/>
              </a:rPr>
              <a:t>including Primary</a:t>
            </a:r>
            <a:r>
              <a:rPr sz="2800" spc="55" dirty="0">
                <a:latin typeface="Calibri"/>
                <a:cs typeface="Calibri"/>
              </a:rPr>
              <a:t> </a:t>
            </a:r>
            <a:r>
              <a:rPr sz="2800" spc="-35" dirty="0">
                <a:latin typeface="Calibri"/>
                <a:cs typeface="Calibri"/>
              </a:rPr>
              <a:t>key</a:t>
            </a:r>
            <a:endParaRPr sz="2800" dirty="0">
              <a:latin typeface="Calibri"/>
              <a:cs typeface="Calibri"/>
            </a:endParaRPr>
          </a:p>
          <a:p>
            <a:pPr marL="756285" lvl="1" indent="-287020">
              <a:spcBef>
                <a:spcPts val="675"/>
              </a:spcBef>
              <a:buFont typeface="Arial"/>
              <a:buChar char="–"/>
              <a:tabLst>
                <a:tab pos="756920" algn="l"/>
              </a:tabLst>
            </a:pPr>
            <a:r>
              <a:rPr sz="2800" spc="-20" dirty="0">
                <a:latin typeface="Calibri"/>
                <a:cs typeface="Calibri"/>
              </a:rPr>
              <a:t>Review your </a:t>
            </a:r>
            <a:r>
              <a:rPr sz="2800" spc="-10" dirty="0">
                <a:latin typeface="Calibri"/>
                <a:cs typeface="Calibri"/>
              </a:rPr>
              <a:t>results </a:t>
            </a:r>
            <a:r>
              <a:rPr sz="2800" spc="-5" dirty="0">
                <a:latin typeface="Calibri"/>
                <a:cs typeface="Calibri"/>
              </a:rPr>
              <a:t>with </a:t>
            </a:r>
            <a:r>
              <a:rPr sz="2800" spc="-20" dirty="0">
                <a:latin typeface="Calibri"/>
                <a:cs typeface="Calibri"/>
              </a:rPr>
              <a:t>your </a:t>
            </a:r>
            <a:r>
              <a:rPr sz="2800" spc="-5" dirty="0">
                <a:latin typeface="Calibri"/>
                <a:cs typeface="Calibri"/>
              </a:rPr>
              <a:t>Business</a:t>
            </a:r>
            <a:r>
              <a:rPr sz="2800" spc="155" dirty="0">
                <a:latin typeface="Calibri"/>
                <a:cs typeface="Calibri"/>
              </a:rPr>
              <a:t> </a:t>
            </a:r>
            <a:r>
              <a:rPr sz="2800" spc="-20" dirty="0">
                <a:latin typeface="Calibri"/>
                <a:cs typeface="Calibri"/>
              </a:rPr>
              <a:t>users</a:t>
            </a:r>
            <a:endParaRPr sz="280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2627" y="374345"/>
            <a:ext cx="7146925" cy="1244600"/>
          </a:xfrm>
          <a:prstGeom prst="rect">
            <a:avLst/>
          </a:prstGeom>
        </p:spPr>
        <p:txBody>
          <a:bodyPr vert="horz" wrap="square" lIns="0" tIns="12065" rIns="0" bIns="0" rtlCol="0" anchor="ctr">
            <a:spAutoFit/>
          </a:bodyPr>
          <a:lstStyle/>
          <a:p>
            <a:pPr marL="2821305" marR="5080" indent="-2809240">
              <a:lnSpc>
                <a:spcPct val="100000"/>
              </a:lnSpc>
              <a:spcBef>
                <a:spcPts val="95"/>
              </a:spcBef>
            </a:pPr>
            <a:r>
              <a:rPr sz="4000" spc="-10" dirty="0"/>
              <a:t>Example: University </a:t>
            </a:r>
            <a:r>
              <a:rPr sz="4000" spc="-15" dirty="0"/>
              <a:t>Management  </a:t>
            </a:r>
            <a:r>
              <a:rPr sz="4000" spc="-40" dirty="0"/>
              <a:t>System</a:t>
            </a:r>
            <a:endParaRPr sz="4000"/>
          </a:p>
        </p:txBody>
      </p:sp>
      <p:sp>
        <p:nvSpPr>
          <p:cNvPr id="3" name="object 3"/>
          <p:cNvSpPr/>
          <p:nvPr/>
        </p:nvSpPr>
        <p:spPr>
          <a:xfrm>
            <a:off x="1115878" y="1752600"/>
            <a:ext cx="10352868" cy="4800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29</a:t>
            </a:fld>
            <a:endParaRP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C463-8DD8-4E3D-93E7-7F1812E4B85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B3FD4FE-DC2C-4FEF-BDB0-DA2269A0DAE5}"/>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C16E4374-8D6C-4593-9D7E-83E00C976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409" y="651193"/>
            <a:ext cx="8229600" cy="555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05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0A2E-6A3D-4E12-A4D1-8FF2BB1CB54F}"/>
              </a:ext>
            </a:extLst>
          </p:cNvPr>
          <p:cNvSpPr>
            <a:spLocks noGrp="1"/>
          </p:cNvSpPr>
          <p:nvPr>
            <p:ph type="title"/>
          </p:nvPr>
        </p:nvSpPr>
        <p:spPr/>
        <p:txBody>
          <a:bodyPr/>
          <a:lstStyle/>
          <a:p>
            <a:r>
              <a:rPr lang="en-IN" dirty="0"/>
              <a:t>Task for you:-</a:t>
            </a:r>
          </a:p>
        </p:txBody>
      </p:sp>
      <p:sp>
        <p:nvSpPr>
          <p:cNvPr id="3" name="Rectangle 2">
            <a:extLst>
              <a:ext uri="{FF2B5EF4-FFF2-40B4-BE49-F238E27FC236}">
                <a16:creationId xmlns:a16="http://schemas.microsoft.com/office/drawing/2014/main" id="{303EEA03-E836-403A-8909-D1D00F5CFB93}"/>
              </a:ext>
            </a:extLst>
          </p:cNvPr>
          <p:cNvSpPr/>
          <p:nvPr/>
        </p:nvSpPr>
        <p:spPr>
          <a:xfrm>
            <a:off x="500332" y="2967335"/>
            <a:ext cx="11494086" cy="1754326"/>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Create an ER diagram for Bank Database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52014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AEF4-5663-4920-BF5D-435057DA5C51}"/>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CA13F335-F77A-4C15-A06A-9AE4F2DAA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653" y="455696"/>
            <a:ext cx="10117347" cy="579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202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6545" y="491693"/>
            <a:ext cx="6525259" cy="697230"/>
          </a:xfrm>
          <a:prstGeom prst="rect">
            <a:avLst/>
          </a:prstGeom>
        </p:spPr>
        <p:txBody>
          <a:bodyPr vert="horz" wrap="square" lIns="0" tIns="13335" rIns="0" bIns="0" rtlCol="0" anchor="ctr">
            <a:spAutoFit/>
          </a:bodyPr>
          <a:lstStyle/>
          <a:p>
            <a:pPr marL="12700">
              <a:lnSpc>
                <a:spcPct val="100000"/>
              </a:lnSpc>
              <a:spcBef>
                <a:spcPts val="105"/>
              </a:spcBef>
            </a:pPr>
            <a:r>
              <a:rPr spc="-10" dirty="0"/>
              <a:t>Strong </a:t>
            </a:r>
            <a:r>
              <a:rPr dirty="0"/>
              <a:t>and </a:t>
            </a:r>
            <a:r>
              <a:rPr spc="-40" dirty="0"/>
              <a:t>Weak </a:t>
            </a:r>
            <a:r>
              <a:rPr spc="-10" dirty="0"/>
              <a:t>entity</a:t>
            </a:r>
            <a:r>
              <a:rPr dirty="0"/>
              <a:t> </a:t>
            </a:r>
            <a:r>
              <a:rPr spc="-10" dirty="0"/>
              <a:t>sets</a:t>
            </a: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32</a:t>
            </a:fld>
            <a:endParaRPr sz="1400">
              <a:latin typeface="Arial"/>
              <a:cs typeface="Arial"/>
            </a:endParaRPr>
          </a:p>
        </p:txBody>
      </p:sp>
      <p:sp>
        <p:nvSpPr>
          <p:cNvPr id="3" name="object 3"/>
          <p:cNvSpPr txBox="1"/>
          <p:nvPr/>
        </p:nvSpPr>
        <p:spPr>
          <a:xfrm>
            <a:off x="2059941" y="1537462"/>
            <a:ext cx="8074659" cy="3297698"/>
          </a:xfrm>
          <a:prstGeom prst="rect">
            <a:avLst/>
          </a:prstGeom>
        </p:spPr>
        <p:txBody>
          <a:bodyPr vert="horz" wrap="square" lIns="0" tIns="91440" rIns="0" bIns="0" rtlCol="0">
            <a:spAutoFit/>
          </a:bodyPr>
          <a:lstStyle/>
          <a:p>
            <a:pPr marL="12065" marR="6350" algn="just">
              <a:lnSpc>
                <a:spcPts val="2600"/>
              </a:lnSpc>
              <a:spcBef>
                <a:spcPts val="720"/>
              </a:spcBef>
              <a:tabLst>
                <a:tab pos="356235" algn="l"/>
              </a:tabLst>
            </a:pPr>
            <a:r>
              <a:rPr lang="en-US" sz="3400" spc="-5" dirty="0">
                <a:latin typeface="Calibri"/>
                <a:cs typeface="Calibri"/>
              </a:rPr>
              <a:t>Strong Entity:</a:t>
            </a:r>
          </a:p>
          <a:p>
            <a:pPr marL="355600" marR="6350" indent="-343535" algn="just">
              <a:lnSpc>
                <a:spcPts val="2600"/>
              </a:lnSpc>
              <a:spcBef>
                <a:spcPts val="720"/>
              </a:spcBef>
              <a:buFont typeface="Arial"/>
              <a:buChar char="•"/>
              <a:tabLst>
                <a:tab pos="356235" algn="l"/>
              </a:tabLst>
            </a:pPr>
            <a:r>
              <a:rPr lang="en-US" sz="3400" spc="-5" dirty="0">
                <a:latin typeface="Calibri"/>
                <a:cs typeface="Calibri"/>
              </a:rPr>
              <a:t>A strong entity is not dependent of any other entity in the schema. A strong entity will always have a primary key. Strong entities are represented by a single rectangle. The relationship of two strong entities is represented by a single diamond.</a:t>
            </a:r>
          </a:p>
          <a:p>
            <a:pPr marL="355600" marR="6350" indent="-343535" algn="just">
              <a:lnSpc>
                <a:spcPts val="2600"/>
              </a:lnSpc>
              <a:spcBef>
                <a:spcPts val="720"/>
              </a:spcBef>
              <a:buFont typeface="Arial"/>
              <a:buChar char="•"/>
              <a:tabLst>
                <a:tab pos="356235" algn="l"/>
              </a:tabLst>
            </a:pPr>
            <a:r>
              <a:rPr lang="en-US" sz="3400" spc="-5" dirty="0">
                <a:latin typeface="Calibri"/>
                <a:cs typeface="Calibri"/>
              </a:rPr>
              <a:t>Various strong entities, when combined together, create a strong entity set.</a:t>
            </a:r>
            <a:endParaRPr lang="en-US" sz="34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FB289-9187-4CFB-8BA4-16235E6966B4}"/>
              </a:ext>
            </a:extLst>
          </p:cNvPr>
          <p:cNvSpPr txBox="1"/>
          <p:nvPr/>
        </p:nvSpPr>
        <p:spPr>
          <a:xfrm>
            <a:off x="1846053" y="609600"/>
            <a:ext cx="8936966" cy="4662815"/>
          </a:xfrm>
          <a:prstGeom prst="rect">
            <a:avLst/>
          </a:prstGeom>
          <a:noFill/>
        </p:spPr>
        <p:txBody>
          <a:bodyPr wrap="square">
            <a:spAutoFit/>
          </a:bodyPr>
          <a:lstStyle/>
          <a:p>
            <a:r>
              <a:rPr lang="en-US" sz="3300" b="1" i="0" u="none" strike="noStrike" dirty="0">
                <a:solidFill>
                  <a:srgbClr val="EC4E20"/>
                </a:solidFill>
                <a:effectLst/>
                <a:latin typeface="Roboto"/>
                <a:hlinkClick r:id="rId3"/>
              </a:rPr>
              <a:t>Weak Entity</a:t>
            </a:r>
            <a:r>
              <a:rPr lang="en-US" sz="3300" b="1" i="0" dirty="0">
                <a:effectLst/>
                <a:latin typeface="Roboto"/>
              </a:rPr>
              <a:t>:</a:t>
            </a:r>
            <a:br>
              <a:rPr lang="en-US" sz="3300" dirty="0"/>
            </a:br>
            <a:r>
              <a:rPr lang="en-US" sz="3300" b="0" i="0" dirty="0">
                <a:effectLst/>
                <a:latin typeface="Roboto"/>
              </a:rPr>
              <a:t>A weak entity is dependent on a strong entity to ensure the its existence. Unlike a strong entity, a weak entity does not have any primary key. It instead has a partial discriminator key. A weak entity is represented by a double rectangle.</a:t>
            </a:r>
            <a:br>
              <a:rPr lang="en-US" sz="3300" dirty="0"/>
            </a:br>
            <a:r>
              <a:rPr lang="en-US" sz="3300" b="0" i="0" dirty="0">
                <a:effectLst/>
                <a:latin typeface="Roboto"/>
              </a:rPr>
              <a:t>The relation between one strong and one weak entity is represented by a double diamond.</a:t>
            </a:r>
            <a:endParaRPr lang="en-IN" sz="3300" dirty="0"/>
          </a:p>
        </p:txBody>
      </p:sp>
    </p:spTree>
    <p:extLst>
      <p:ext uri="{BB962C8B-B14F-4D97-AF65-F5344CB8AC3E}">
        <p14:creationId xmlns:p14="http://schemas.microsoft.com/office/powerpoint/2010/main" val="3308997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1887" y="464922"/>
            <a:ext cx="3214744" cy="690574"/>
          </a:xfrm>
          <a:prstGeom prst="rect">
            <a:avLst/>
          </a:prstGeom>
        </p:spPr>
        <p:txBody>
          <a:bodyPr vert="horz" wrap="square" lIns="0" tIns="13335" rIns="0" bIns="0" rtlCol="0" anchor="ctr">
            <a:spAutoFit/>
          </a:bodyPr>
          <a:lstStyle/>
          <a:p>
            <a:pPr marL="12700">
              <a:lnSpc>
                <a:spcPct val="100000"/>
              </a:lnSpc>
              <a:spcBef>
                <a:spcPts val="105"/>
              </a:spcBef>
            </a:pPr>
            <a:r>
              <a:rPr spc="-10" dirty="0"/>
              <a:t>Example</a:t>
            </a:r>
          </a:p>
        </p:txBody>
      </p:sp>
      <p:sp>
        <p:nvSpPr>
          <p:cNvPr id="3" name="object 3"/>
          <p:cNvSpPr/>
          <p:nvPr/>
        </p:nvSpPr>
        <p:spPr>
          <a:xfrm>
            <a:off x="1981200" y="2202612"/>
            <a:ext cx="8382000" cy="303720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34</a:t>
            </a:fld>
            <a:endParaRPr sz="1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070-EB50-4124-BB05-56968E887AF2}"/>
              </a:ext>
            </a:extLst>
          </p:cNvPr>
          <p:cNvSpPr>
            <a:spLocks noGrp="1"/>
          </p:cNvSpPr>
          <p:nvPr>
            <p:ph type="title"/>
          </p:nvPr>
        </p:nvSpPr>
        <p:spPr>
          <a:xfrm>
            <a:off x="1143000" y="310551"/>
            <a:ext cx="9875520" cy="1655409"/>
          </a:xfrm>
        </p:spPr>
        <p:txBody>
          <a:bodyPr>
            <a:normAutofit fontScale="90000"/>
          </a:bodyPr>
          <a:lstStyle/>
          <a:p>
            <a:r>
              <a:rPr lang="en-IN" b="1" i="0" dirty="0">
                <a:solidFill>
                  <a:srgbClr val="252525"/>
                </a:solidFill>
                <a:effectLst/>
                <a:latin typeface="Roboto"/>
              </a:rPr>
              <a:t>Conversion of E-R Diagram into Relational Model</a:t>
            </a:r>
            <a:br>
              <a:rPr lang="en-IN" b="1" i="0" dirty="0">
                <a:solidFill>
                  <a:srgbClr val="252525"/>
                </a:solidFill>
                <a:effectLst/>
                <a:latin typeface="Roboto"/>
              </a:rPr>
            </a:br>
            <a:endParaRPr lang="en-IN" dirty="0"/>
          </a:p>
        </p:txBody>
      </p:sp>
      <p:sp>
        <p:nvSpPr>
          <p:cNvPr id="4" name="TextBox 3">
            <a:extLst>
              <a:ext uri="{FF2B5EF4-FFF2-40B4-BE49-F238E27FC236}">
                <a16:creationId xmlns:a16="http://schemas.microsoft.com/office/drawing/2014/main" id="{B0A78F63-6156-418F-A135-546CC14EBE07}"/>
              </a:ext>
            </a:extLst>
          </p:cNvPr>
          <p:cNvSpPr txBox="1"/>
          <p:nvPr/>
        </p:nvSpPr>
        <p:spPr>
          <a:xfrm>
            <a:off x="991175" y="2358827"/>
            <a:ext cx="10179170" cy="4031873"/>
          </a:xfrm>
          <a:prstGeom prst="rect">
            <a:avLst/>
          </a:prstGeom>
          <a:noFill/>
        </p:spPr>
        <p:txBody>
          <a:bodyPr wrap="square">
            <a:spAutoFit/>
          </a:bodyPr>
          <a:lstStyle/>
          <a:p>
            <a:pPr algn="l"/>
            <a:r>
              <a:rPr lang="en-US" sz="3200" b="0" i="0">
                <a:solidFill>
                  <a:srgbClr val="000000"/>
                </a:solidFill>
                <a:effectLst/>
                <a:latin typeface="Roboto"/>
              </a:rPr>
              <a:t>In general conversion of E-R diagram into a relational model involves the following:</a:t>
            </a:r>
          </a:p>
          <a:p>
            <a:pPr algn="l">
              <a:buFont typeface="+mj-lt"/>
              <a:buAutoNum type="arabicPeriod"/>
            </a:pPr>
            <a:r>
              <a:rPr lang="en-US" sz="3200" b="0" i="0">
                <a:solidFill>
                  <a:srgbClr val="252525"/>
                </a:solidFill>
                <a:effectLst/>
                <a:latin typeface="Roboto"/>
              </a:rPr>
              <a:t>Mapping of an entity set into relation (tables) of the database.</a:t>
            </a:r>
          </a:p>
          <a:p>
            <a:pPr algn="l">
              <a:buFont typeface="+mj-lt"/>
              <a:buAutoNum type="arabicPeriod"/>
            </a:pPr>
            <a:r>
              <a:rPr lang="en-US" sz="3200" b="0" i="0">
                <a:solidFill>
                  <a:srgbClr val="252525"/>
                </a:solidFill>
                <a:effectLst/>
                <a:latin typeface="Roboto"/>
              </a:rPr>
              <a:t>The attributes of a table include the attributes of an entity</a:t>
            </a:r>
          </a:p>
          <a:p>
            <a:pPr algn="l">
              <a:buFont typeface="+mj-lt"/>
              <a:buAutoNum type="arabicPeriod"/>
            </a:pPr>
            <a:r>
              <a:rPr lang="en-US" sz="3200" b="0" i="0">
                <a:solidFill>
                  <a:srgbClr val="252525"/>
                </a:solidFill>
                <a:effectLst/>
                <a:latin typeface="Roboto"/>
              </a:rPr>
              <a:t>The key attribute of an entity becomes the primary key of the relation</a:t>
            </a:r>
          </a:p>
        </p:txBody>
      </p:sp>
    </p:spTree>
    <p:extLst>
      <p:ext uri="{BB962C8B-B14F-4D97-AF65-F5344CB8AC3E}">
        <p14:creationId xmlns:p14="http://schemas.microsoft.com/office/powerpoint/2010/main" val="2454118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15CE-85BB-4BA5-85D2-A5E6DE2989D0}"/>
              </a:ext>
            </a:extLst>
          </p:cNvPr>
          <p:cNvSpPr>
            <a:spLocks noGrp="1"/>
          </p:cNvSpPr>
          <p:nvPr>
            <p:ph type="title"/>
          </p:nvPr>
        </p:nvSpPr>
        <p:spPr>
          <a:xfrm>
            <a:off x="1143000" y="506083"/>
            <a:ext cx="9875520" cy="580845"/>
          </a:xfrm>
        </p:spPr>
        <p:txBody>
          <a:bodyPr>
            <a:normAutofit fontScale="90000"/>
          </a:bodyPr>
          <a:lstStyle/>
          <a:p>
            <a:r>
              <a:rPr lang="en-IN" b="0" i="0" dirty="0">
                <a:solidFill>
                  <a:srgbClr val="000000"/>
                </a:solidFill>
                <a:effectLst/>
                <a:latin typeface="Roboto"/>
              </a:rPr>
              <a:t>For example,</a:t>
            </a:r>
            <a:endParaRPr lang="en-IN" dirty="0"/>
          </a:p>
        </p:txBody>
      </p:sp>
      <p:pic>
        <p:nvPicPr>
          <p:cNvPr id="1026" name="Picture 2" descr="Conversion of a simple E-R diagram into a table">
            <a:extLst>
              <a:ext uri="{FF2B5EF4-FFF2-40B4-BE49-F238E27FC236}">
                <a16:creationId xmlns:a16="http://schemas.microsoft.com/office/drawing/2014/main" id="{830DC86D-2E68-4BF1-AB0C-970F8595F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63716"/>
            <a:ext cx="8798656" cy="4381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37BDB3-8D47-46ED-8C66-0E94D1AF2860}"/>
              </a:ext>
            </a:extLst>
          </p:cNvPr>
          <p:cNvSpPr txBox="1"/>
          <p:nvPr/>
        </p:nvSpPr>
        <p:spPr>
          <a:xfrm>
            <a:off x="1143000" y="1490656"/>
            <a:ext cx="6098874" cy="369332"/>
          </a:xfrm>
          <a:prstGeom prst="rect">
            <a:avLst/>
          </a:prstGeom>
          <a:noFill/>
        </p:spPr>
        <p:txBody>
          <a:bodyPr wrap="square">
            <a:spAutoFit/>
          </a:bodyPr>
          <a:lstStyle/>
          <a:p>
            <a:r>
              <a:rPr lang="en-US" b="0" i="0" dirty="0">
                <a:solidFill>
                  <a:srgbClr val="000000"/>
                </a:solidFill>
                <a:effectLst/>
                <a:latin typeface="Roboto"/>
              </a:rPr>
              <a:t>Consider the following E-R diagram in the figure below. </a:t>
            </a:r>
            <a:endParaRPr lang="en-IN" dirty="0"/>
          </a:p>
        </p:txBody>
      </p:sp>
    </p:spTree>
    <p:extLst>
      <p:ext uri="{BB962C8B-B14F-4D97-AF65-F5344CB8AC3E}">
        <p14:creationId xmlns:p14="http://schemas.microsoft.com/office/powerpoint/2010/main" val="48584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7490-9E23-44F7-BA37-2174F5833680}"/>
              </a:ext>
            </a:extLst>
          </p:cNvPr>
          <p:cNvSpPr>
            <a:spLocks noGrp="1"/>
          </p:cNvSpPr>
          <p:nvPr>
            <p:ph type="title"/>
          </p:nvPr>
        </p:nvSpPr>
        <p:spPr/>
        <p:txBody>
          <a:bodyPr/>
          <a:lstStyle/>
          <a:p>
            <a:r>
              <a:rPr lang="en-US" b="1" i="0" dirty="0">
                <a:solidFill>
                  <a:srgbClr val="252525"/>
                </a:solidFill>
                <a:effectLst/>
                <a:latin typeface="Roboto"/>
              </a:rPr>
              <a:t>Entity set with a composite attribute</a:t>
            </a:r>
            <a:endParaRPr lang="en-IN" dirty="0"/>
          </a:p>
        </p:txBody>
      </p:sp>
      <p:pic>
        <p:nvPicPr>
          <p:cNvPr id="2050" name="Picture 2" descr="Conversion of an E-R diagram containing composite attribute">
            <a:extLst>
              <a:ext uri="{FF2B5EF4-FFF2-40B4-BE49-F238E27FC236}">
                <a16:creationId xmlns:a16="http://schemas.microsoft.com/office/drawing/2014/main" id="{2D3B812C-59F0-48BE-8F65-B7327786D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227" y="1673525"/>
            <a:ext cx="8867954" cy="430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77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1567-9304-4E3B-94EA-59918196F27E}"/>
              </a:ext>
            </a:extLst>
          </p:cNvPr>
          <p:cNvSpPr>
            <a:spLocks noGrp="1"/>
          </p:cNvSpPr>
          <p:nvPr>
            <p:ph type="title"/>
          </p:nvPr>
        </p:nvSpPr>
        <p:spPr>
          <a:xfrm>
            <a:off x="655751" y="0"/>
            <a:ext cx="10880497" cy="1356360"/>
          </a:xfrm>
        </p:spPr>
        <p:txBody>
          <a:bodyPr>
            <a:normAutofit/>
          </a:bodyPr>
          <a:lstStyle/>
          <a:p>
            <a:r>
              <a:rPr lang="en-US" b="1" i="0" dirty="0">
                <a:solidFill>
                  <a:srgbClr val="252525"/>
                </a:solidFill>
                <a:effectLst/>
                <a:latin typeface="Roboto"/>
              </a:rPr>
              <a:t>Entity set with multivalued attributes</a:t>
            </a:r>
            <a:endParaRPr lang="en-IN" dirty="0"/>
          </a:p>
        </p:txBody>
      </p:sp>
      <p:pic>
        <p:nvPicPr>
          <p:cNvPr id="3074" name="Picture 2" descr="E-R diagram containing multivaled attriute">
            <a:extLst>
              <a:ext uri="{FF2B5EF4-FFF2-40B4-BE49-F238E27FC236}">
                <a16:creationId xmlns:a16="http://schemas.microsoft.com/office/drawing/2014/main" id="{C82F6F70-FF9E-4D13-8504-8E09B288A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52" y="1809749"/>
            <a:ext cx="5440248" cy="419423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uplicate values with multivalued attribute">
            <a:extLst>
              <a:ext uri="{FF2B5EF4-FFF2-40B4-BE49-F238E27FC236}">
                <a16:creationId xmlns:a16="http://schemas.microsoft.com/office/drawing/2014/main" id="{DDA04FFB-AC0F-4977-B3B3-7270B06E6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3592" y="1520862"/>
            <a:ext cx="5089439" cy="41942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6C477A1-41B8-4753-8690-C5F4356A8890}"/>
              </a:ext>
            </a:extLst>
          </p:cNvPr>
          <p:cNvSpPr txBox="1"/>
          <p:nvPr/>
        </p:nvSpPr>
        <p:spPr>
          <a:xfrm>
            <a:off x="5532553" y="5555411"/>
            <a:ext cx="5440247" cy="430887"/>
          </a:xfrm>
          <a:prstGeom prst="rect">
            <a:avLst/>
          </a:prstGeom>
          <a:noFill/>
        </p:spPr>
        <p:txBody>
          <a:bodyPr wrap="square">
            <a:spAutoFit/>
          </a:bodyPr>
          <a:lstStyle/>
          <a:p>
            <a:r>
              <a:rPr lang="en-US" sz="2200" b="0" i="0" dirty="0">
                <a:solidFill>
                  <a:srgbClr val="252525"/>
                </a:solidFill>
                <a:effectLst/>
                <a:latin typeface="Roboto"/>
              </a:rPr>
              <a:t>Duplicate values with multivalued attribute</a:t>
            </a:r>
            <a:endParaRPr lang="en-IN" sz="2200" dirty="0"/>
          </a:p>
        </p:txBody>
      </p:sp>
    </p:spTree>
    <p:extLst>
      <p:ext uri="{BB962C8B-B14F-4D97-AF65-F5344CB8AC3E}">
        <p14:creationId xmlns:p14="http://schemas.microsoft.com/office/powerpoint/2010/main" val="2782128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version of multivalued attributes into relation">
            <a:extLst>
              <a:ext uri="{FF2B5EF4-FFF2-40B4-BE49-F238E27FC236}">
                <a16:creationId xmlns:a16="http://schemas.microsoft.com/office/drawing/2014/main" id="{6203B7BE-4706-422B-9860-260017B71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513" y="983950"/>
            <a:ext cx="8982974" cy="2410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1D3720-B434-4FB0-9BC9-8AE273BC8EF9}"/>
              </a:ext>
            </a:extLst>
          </p:cNvPr>
          <p:cNvSpPr txBox="1"/>
          <p:nvPr/>
        </p:nvSpPr>
        <p:spPr>
          <a:xfrm>
            <a:off x="1604513" y="3248647"/>
            <a:ext cx="9144000" cy="538609"/>
          </a:xfrm>
          <a:prstGeom prst="rect">
            <a:avLst/>
          </a:prstGeom>
          <a:noFill/>
        </p:spPr>
        <p:txBody>
          <a:bodyPr wrap="square">
            <a:spAutoFit/>
          </a:bodyPr>
          <a:lstStyle/>
          <a:p>
            <a:r>
              <a:rPr lang="en-US" sz="2900" b="0" i="0" dirty="0">
                <a:solidFill>
                  <a:srgbClr val="252525"/>
                </a:solidFill>
                <a:effectLst/>
                <a:latin typeface="Roboto"/>
              </a:rPr>
              <a:t>Conversion of multivalued attributes into relation</a:t>
            </a:r>
            <a:endParaRPr lang="en-IN" sz="2900" dirty="0"/>
          </a:p>
        </p:txBody>
      </p:sp>
    </p:spTree>
    <p:extLst>
      <p:ext uri="{BB962C8B-B14F-4D97-AF65-F5344CB8AC3E}">
        <p14:creationId xmlns:p14="http://schemas.microsoft.com/office/powerpoint/2010/main" val="395611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66F6-10FC-4B02-BBE5-8255A762E79F}"/>
              </a:ext>
            </a:extLst>
          </p:cNvPr>
          <p:cNvSpPr>
            <a:spLocks noGrp="1"/>
          </p:cNvSpPr>
          <p:nvPr>
            <p:ph type="title"/>
          </p:nvPr>
        </p:nvSpPr>
        <p:spPr/>
        <p:txBody>
          <a:bodyPr/>
          <a:lstStyle/>
          <a:p>
            <a:r>
              <a:rPr lang="en-IN" b="0" i="1" dirty="0"/>
              <a:t>Features of ER Model</a:t>
            </a:r>
            <a:endParaRPr lang="en-IN" dirty="0"/>
          </a:p>
        </p:txBody>
      </p:sp>
      <p:sp>
        <p:nvSpPr>
          <p:cNvPr id="3" name="Text Placeholder 2">
            <a:extLst>
              <a:ext uri="{FF2B5EF4-FFF2-40B4-BE49-F238E27FC236}">
                <a16:creationId xmlns:a16="http://schemas.microsoft.com/office/drawing/2014/main" id="{51336AE9-5CC2-4069-A989-4F96B5EEE0E3}"/>
              </a:ext>
            </a:extLst>
          </p:cNvPr>
          <p:cNvSpPr>
            <a:spLocks noGrp="1"/>
          </p:cNvSpPr>
          <p:nvPr>
            <p:ph idx="1"/>
          </p:nvPr>
        </p:nvSpPr>
        <p:spPr>
          <a:xfrm>
            <a:off x="2059941" y="2760133"/>
            <a:ext cx="8074025" cy="3725334"/>
          </a:xfrm>
        </p:spPr>
        <p:txBody>
          <a:bodyPr/>
          <a:lstStyle/>
          <a:p>
            <a:pPr marL="457200" indent="-457200">
              <a:buFont typeface="Wingdings" panose="05000000000000000000" pitchFamily="2" charset="2"/>
              <a:buChar char="Ø"/>
            </a:pPr>
            <a:r>
              <a:rPr lang="en-IN" sz="3200" b="1" i="1" dirty="0">
                <a:solidFill>
                  <a:schemeClr val="tx1"/>
                </a:solidFill>
              </a:rPr>
              <a:t>Graphical Representation for Better Understanding</a:t>
            </a:r>
          </a:p>
          <a:p>
            <a:pPr marL="457200" indent="-457200">
              <a:buFont typeface="Wingdings" panose="05000000000000000000" pitchFamily="2" charset="2"/>
              <a:buChar char="Ø"/>
            </a:pPr>
            <a:r>
              <a:rPr lang="en-IN" sz="3200" b="1" i="1" dirty="0">
                <a:solidFill>
                  <a:schemeClr val="tx1"/>
                </a:solidFill>
              </a:rPr>
              <a:t>ER Diagram as Visual tool</a:t>
            </a:r>
          </a:p>
          <a:p>
            <a:pPr marL="457200" indent="-457200">
              <a:buFont typeface="Wingdings" panose="05000000000000000000" pitchFamily="2" charset="2"/>
              <a:buChar char="Ø"/>
            </a:pPr>
            <a:r>
              <a:rPr lang="en-IN" sz="3200" b="1" i="1" dirty="0">
                <a:solidFill>
                  <a:schemeClr val="tx1"/>
                </a:solidFill>
              </a:rPr>
              <a:t>Database Design</a:t>
            </a:r>
          </a:p>
          <a:p>
            <a:endParaRPr lang="en-IN" dirty="0"/>
          </a:p>
        </p:txBody>
      </p:sp>
    </p:spTree>
    <p:extLst>
      <p:ext uri="{BB962C8B-B14F-4D97-AF65-F5344CB8AC3E}">
        <p14:creationId xmlns:p14="http://schemas.microsoft.com/office/powerpoint/2010/main" val="2848446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1D0D-FC52-4089-9DC2-8F130769AA17}"/>
              </a:ext>
            </a:extLst>
          </p:cNvPr>
          <p:cNvSpPr>
            <a:spLocks noGrp="1"/>
          </p:cNvSpPr>
          <p:nvPr>
            <p:ph type="title"/>
          </p:nvPr>
        </p:nvSpPr>
        <p:spPr>
          <a:xfrm>
            <a:off x="552091" y="609600"/>
            <a:ext cx="10466429" cy="1356360"/>
          </a:xfrm>
        </p:spPr>
        <p:txBody>
          <a:bodyPr>
            <a:normAutofit fontScale="90000"/>
          </a:bodyPr>
          <a:lstStyle/>
          <a:p>
            <a:r>
              <a:rPr lang="en-US" b="1" i="0" dirty="0">
                <a:solidFill>
                  <a:srgbClr val="252525"/>
                </a:solidFill>
                <a:effectLst/>
                <a:latin typeface="Roboto"/>
              </a:rPr>
              <a:t>Translation of a relationship into a relation</a:t>
            </a:r>
            <a:br>
              <a:rPr lang="en-US" b="1" i="0" dirty="0">
                <a:solidFill>
                  <a:srgbClr val="252525"/>
                </a:solidFill>
                <a:effectLst/>
                <a:latin typeface="Roboto"/>
              </a:rPr>
            </a:br>
            <a:endParaRPr lang="en-IN" dirty="0"/>
          </a:p>
        </p:txBody>
      </p:sp>
      <p:pic>
        <p:nvPicPr>
          <p:cNvPr id="6146" name="Picture 2" descr="Translation of a relationship into a relation">
            <a:extLst>
              <a:ext uri="{FF2B5EF4-FFF2-40B4-BE49-F238E27FC236}">
                <a16:creationId xmlns:a16="http://schemas.microsoft.com/office/drawing/2014/main" id="{A14ED38B-4BFA-4265-A183-C21638292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547" y="1536766"/>
            <a:ext cx="10092906" cy="4162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B001C9-AAA1-40E1-BF0F-190D9E030113}"/>
              </a:ext>
            </a:extLst>
          </p:cNvPr>
          <p:cNvSpPr txBox="1"/>
          <p:nvPr/>
        </p:nvSpPr>
        <p:spPr>
          <a:xfrm>
            <a:off x="2449902" y="5699191"/>
            <a:ext cx="6888191" cy="492443"/>
          </a:xfrm>
          <a:prstGeom prst="rect">
            <a:avLst/>
          </a:prstGeom>
          <a:noFill/>
        </p:spPr>
        <p:txBody>
          <a:bodyPr wrap="square">
            <a:spAutoFit/>
          </a:bodyPr>
          <a:lstStyle/>
          <a:p>
            <a:r>
              <a:rPr lang="en-US" sz="2600" b="0" i="0" dirty="0">
                <a:solidFill>
                  <a:srgbClr val="252525"/>
                </a:solidFill>
                <a:effectLst/>
                <a:latin typeface="Roboto"/>
              </a:rPr>
              <a:t>Translation of a relationship into a relation</a:t>
            </a:r>
            <a:endParaRPr lang="en-IN" sz="2600" dirty="0"/>
          </a:p>
        </p:txBody>
      </p:sp>
    </p:spTree>
    <p:extLst>
      <p:ext uri="{BB962C8B-B14F-4D97-AF65-F5344CB8AC3E}">
        <p14:creationId xmlns:p14="http://schemas.microsoft.com/office/powerpoint/2010/main" val="666027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CF3D-51AD-43D2-99AD-15281873847D}"/>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C10CE882-56EF-408A-98B8-011D0DBD7B00}"/>
              </a:ext>
            </a:extLst>
          </p:cNvPr>
          <p:cNvPicPr>
            <a:picLocks noChangeAspect="1"/>
          </p:cNvPicPr>
          <p:nvPr/>
        </p:nvPicPr>
        <p:blipFill>
          <a:blip r:embed="rId3"/>
          <a:stretch>
            <a:fillRect/>
          </a:stretch>
        </p:blipFill>
        <p:spPr>
          <a:xfrm>
            <a:off x="2235201" y="324508"/>
            <a:ext cx="6570132" cy="6208983"/>
          </a:xfrm>
          <a:prstGeom prst="rect">
            <a:avLst/>
          </a:prstGeom>
        </p:spPr>
      </p:pic>
    </p:spTree>
    <p:extLst>
      <p:ext uri="{BB962C8B-B14F-4D97-AF65-F5344CB8AC3E}">
        <p14:creationId xmlns:p14="http://schemas.microsoft.com/office/powerpoint/2010/main" val="3799679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58C3-A266-42D4-A164-2FB1A1343D1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84B495A6-5164-4277-9737-48073F8DD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13" y="256732"/>
            <a:ext cx="11279174" cy="6344535"/>
          </a:xfrm>
          <a:prstGeom prst="rect">
            <a:avLst/>
          </a:prstGeom>
        </p:spPr>
      </p:pic>
    </p:spTree>
    <p:extLst>
      <p:ext uri="{BB962C8B-B14F-4D97-AF65-F5344CB8AC3E}">
        <p14:creationId xmlns:p14="http://schemas.microsoft.com/office/powerpoint/2010/main" val="177164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2137" y="461594"/>
            <a:ext cx="5428615" cy="697230"/>
          </a:xfrm>
          <a:prstGeom prst="rect">
            <a:avLst/>
          </a:prstGeom>
        </p:spPr>
        <p:txBody>
          <a:bodyPr vert="horz" wrap="square" lIns="0" tIns="13335" rIns="0" bIns="0" rtlCol="0" anchor="ctr">
            <a:spAutoFit/>
          </a:bodyPr>
          <a:lstStyle/>
          <a:p>
            <a:pPr marL="12700">
              <a:lnSpc>
                <a:spcPct val="100000"/>
              </a:lnSpc>
              <a:spcBef>
                <a:spcPts val="105"/>
              </a:spcBef>
            </a:pPr>
            <a:r>
              <a:rPr spc="-5" dirty="0"/>
              <a:t>E-R Model</a:t>
            </a:r>
            <a:r>
              <a:rPr spc="-70" dirty="0"/>
              <a:t> </a:t>
            </a:r>
            <a:r>
              <a:rPr spc="-5" dirty="0"/>
              <a:t>components</a:t>
            </a:r>
          </a:p>
        </p:txBody>
      </p:sp>
      <p:sp>
        <p:nvSpPr>
          <p:cNvPr id="4" name="object 4"/>
          <p:cNvSpPr txBox="1"/>
          <p:nvPr/>
        </p:nvSpPr>
        <p:spPr>
          <a:xfrm>
            <a:off x="10317886" y="6517337"/>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z="1400" dirty="0">
                <a:latin typeface="Arial"/>
                <a:cs typeface="Arial"/>
              </a:rPr>
              <a:pPr marL="25400">
                <a:lnSpc>
                  <a:spcPts val="1645"/>
                </a:lnSpc>
              </a:pPr>
              <a:t>5</a:t>
            </a:fld>
            <a:endParaRPr sz="1400">
              <a:latin typeface="Arial"/>
              <a:cs typeface="Arial"/>
            </a:endParaRPr>
          </a:p>
        </p:txBody>
      </p:sp>
      <p:sp>
        <p:nvSpPr>
          <p:cNvPr id="3" name="object 3"/>
          <p:cNvSpPr txBox="1"/>
          <p:nvPr/>
        </p:nvSpPr>
        <p:spPr>
          <a:xfrm>
            <a:off x="2059940" y="1609090"/>
            <a:ext cx="8073390" cy="4232910"/>
          </a:xfrm>
          <a:prstGeom prst="rect">
            <a:avLst/>
          </a:prstGeom>
        </p:spPr>
        <p:txBody>
          <a:bodyPr vert="horz" wrap="square" lIns="0" tIns="12700" rIns="0" bIns="0" rtlCol="0">
            <a:spAutoFit/>
          </a:bodyPr>
          <a:lstStyle/>
          <a:p>
            <a:pPr marL="355600" marR="5080" indent="-343535" algn="just">
              <a:spcBef>
                <a:spcPts val="100"/>
              </a:spcBef>
              <a:buFont typeface="Arial"/>
              <a:buChar char="•"/>
              <a:tabLst>
                <a:tab pos="356235" algn="l"/>
              </a:tabLst>
            </a:pPr>
            <a:r>
              <a:rPr sz="3000" b="1" spc="-5" dirty="0">
                <a:solidFill>
                  <a:srgbClr val="375F92"/>
                </a:solidFill>
                <a:latin typeface="Calibri"/>
                <a:cs typeface="Calibri"/>
              </a:rPr>
              <a:t>Entity: </a:t>
            </a:r>
            <a:r>
              <a:rPr sz="3000" spc="-5" dirty="0">
                <a:latin typeface="Calibri"/>
                <a:cs typeface="Calibri"/>
              </a:rPr>
              <a:t>An </a:t>
            </a:r>
            <a:r>
              <a:rPr sz="3000" spc="-10" dirty="0">
                <a:latin typeface="Calibri"/>
                <a:cs typeface="Calibri"/>
              </a:rPr>
              <a:t>entity </a:t>
            </a:r>
            <a:r>
              <a:rPr sz="3000" spc="-5" dirty="0">
                <a:latin typeface="Calibri"/>
                <a:cs typeface="Calibri"/>
              </a:rPr>
              <a:t>in </a:t>
            </a:r>
            <a:r>
              <a:rPr sz="3000" spc="-10" dirty="0">
                <a:latin typeface="Calibri"/>
                <a:cs typeface="Calibri"/>
              </a:rPr>
              <a:t>ER </a:t>
            </a:r>
            <a:r>
              <a:rPr sz="3000" spc="-5" dirty="0">
                <a:latin typeface="Calibri"/>
                <a:cs typeface="Calibri"/>
              </a:rPr>
              <a:t>Model is </a:t>
            </a:r>
            <a:r>
              <a:rPr sz="3000" spc="-10" dirty="0">
                <a:latin typeface="Calibri"/>
                <a:cs typeface="Calibri"/>
              </a:rPr>
              <a:t>real world </a:t>
            </a:r>
            <a:r>
              <a:rPr sz="3000" spc="-40" dirty="0">
                <a:latin typeface="Calibri"/>
                <a:cs typeface="Calibri"/>
              </a:rPr>
              <a:t>entity, </a:t>
            </a:r>
            <a:r>
              <a:rPr sz="3000" spc="595" dirty="0">
                <a:latin typeface="Calibri"/>
                <a:cs typeface="Calibri"/>
              </a:rPr>
              <a:t> </a:t>
            </a:r>
            <a:r>
              <a:rPr sz="3000" spc="-5" dirty="0">
                <a:latin typeface="Calibri"/>
                <a:cs typeface="Calibri"/>
              </a:rPr>
              <a:t>which </a:t>
            </a:r>
            <a:r>
              <a:rPr sz="3000" spc="-10" dirty="0">
                <a:latin typeface="Calibri"/>
                <a:cs typeface="Calibri"/>
              </a:rPr>
              <a:t>has </a:t>
            </a:r>
            <a:r>
              <a:rPr sz="3000" dirty="0">
                <a:latin typeface="Calibri"/>
                <a:cs typeface="Calibri"/>
              </a:rPr>
              <a:t>some </a:t>
            </a:r>
            <a:r>
              <a:rPr sz="3000" spc="-10" dirty="0">
                <a:latin typeface="Calibri"/>
                <a:cs typeface="Calibri"/>
              </a:rPr>
              <a:t>properties called </a:t>
            </a:r>
            <a:r>
              <a:rPr sz="3000" b="1" i="1" spc="-10" dirty="0">
                <a:latin typeface="Calibri"/>
                <a:cs typeface="Calibri"/>
              </a:rPr>
              <a:t>attributes</a:t>
            </a:r>
            <a:r>
              <a:rPr sz="3000" spc="-10" dirty="0">
                <a:latin typeface="Calibri"/>
                <a:cs typeface="Calibri"/>
              </a:rPr>
              <a:t>.  </a:t>
            </a:r>
            <a:r>
              <a:rPr sz="3000" spc="-20" dirty="0">
                <a:latin typeface="Calibri"/>
                <a:cs typeface="Calibri"/>
              </a:rPr>
              <a:t>Every attribute </a:t>
            </a:r>
            <a:r>
              <a:rPr sz="3000" spc="-5" dirty="0">
                <a:latin typeface="Calibri"/>
                <a:cs typeface="Calibri"/>
              </a:rPr>
              <a:t>is </a:t>
            </a:r>
            <a:r>
              <a:rPr sz="3000" spc="-15" dirty="0">
                <a:latin typeface="Calibri"/>
                <a:cs typeface="Calibri"/>
              </a:rPr>
              <a:t>defined </a:t>
            </a:r>
            <a:r>
              <a:rPr sz="3000" spc="-10" dirty="0">
                <a:latin typeface="Calibri"/>
                <a:cs typeface="Calibri"/>
              </a:rPr>
              <a:t>by </a:t>
            </a:r>
            <a:r>
              <a:rPr sz="3000" dirty="0">
                <a:latin typeface="Calibri"/>
                <a:cs typeface="Calibri"/>
              </a:rPr>
              <a:t>its </a:t>
            </a:r>
            <a:r>
              <a:rPr sz="3000" spc="-15" dirty="0">
                <a:latin typeface="Calibri"/>
                <a:cs typeface="Calibri"/>
              </a:rPr>
              <a:t>set </a:t>
            </a:r>
            <a:r>
              <a:rPr sz="3000" dirty="0">
                <a:latin typeface="Calibri"/>
                <a:cs typeface="Calibri"/>
              </a:rPr>
              <a:t>of </a:t>
            </a:r>
            <a:r>
              <a:rPr sz="3000" spc="-10" dirty="0">
                <a:latin typeface="Calibri"/>
                <a:cs typeface="Calibri"/>
              </a:rPr>
              <a:t>values,  called </a:t>
            </a:r>
            <a:r>
              <a:rPr sz="3000" b="1" i="1" spc="-5" dirty="0">
                <a:latin typeface="Calibri"/>
                <a:cs typeface="Calibri"/>
              </a:rPr>
              <a:t>domain</a:t>
            </a:r>
            <a:r>
              <a:rPr sz="3000" spc="-5" dirty="0">
                <a:latin typeface="Calibri"/>
                <a:cs typeface="Calibri"/>
              </a:rPr>
              <a:t>. </a:t>
            </a:r>
            <a:r>
              <a:rPr sz="3000" spc="-15" dirty="0">
                <a:solidFill>
                  <a:srgbClr val="375F92"/>
                </a:solidFill>
                <a:latin typeface="Calibri"/>
                <a:cs typeface="Calibri"/>
              </a:rPr>
              <a:t>For example</a:t>
            </a:r>
            <a:r>
              <a:rPr sz="3000" spc="-15" dirty="0">
                <a:latin typeface="Calibri"/>
                <a:cs typeface="Calibri"/>
              </a:rPr>
              <a:t>, </a:t>
            </a:r>
            <a:r>
              <a:rPr sz="3000" spc="-5" dirty="0">
                <a:latin typeface="Calibri"/>
                <a:cs typeface="Calibri"/>
              </a:rPr>
              <a:t>in </a:t>
            </a:r>
            <a:r>
              <a:rPr sz="3000" dirty="0">
                <a:latin typeface="Calibri"/>
                <a:cs typeface="Calibri"/>
              </a:rPr>
              <a:t>a </a:t>
            </a:r>
            <a:r>
              <a:rPr sz="3000" spc="-5" dirty="0">
                <a:latin typeface="Calibri"/>
                <a:cs typeface="Calibri"/>
              </a:rPr>
              <a:t>school </a:t>
            </a:r>
            <a:r>
              <a:rPr sz="3000" spc="-15" dirty="0">
                <a:latin typeface="Calibri"/>
                <a:cs typeface="Calibri"/>
              </a:rPr>
              <a:t>database,  </a:t>
            </a:r>
            <a:r>
              <a:rPr sz="3000" dirty="0">
                <a:latin typeface="Calibri"/>
                <a:cs typeface="Calibri"/>
              </a:rPr>
              <a:t>a </a:t>
            </a:r>
            <a:r>
              <a:rPr sz="3000" spc="-15" dirty="0">
                <a:latin typeface="Calibri"/>
                <a:cs typeface="Calibri"/>
              </a:rPr>
              <a:t>student </a:t>
            </a:r>
            <a:r>
              <a:rPr sz="3000" spc="-5" dirty="0">
                <a:latin typeface="Calibri"/>
                <a:cs typeface="Calibri"/>
              </a:rPr>
              <a:t>is </a:t>
            </a:r>
            <a:r>
              <a:rPr sz="3000" spc="-10" dirty="0">
                <a:latin typeface="Calibri"/>
                <a:cs typeface="Calibri"/>
              </a:rPr>
              <a:t>considered </a:t>
            </a:r>
            <a:r>
              <a:rPr sz="3000" dirty="0">
                <a:latin typeface="Calibri"/>
                <a:cs typeface="Calibri"/>
              </a:rPr>
              <a:t>as </a:t>
            </a:r>
            <a:r>
              <a:rPr sz="3000" spc="-10" dirty="0">
                <a:latin typeface="Calibri"/>
                <a:cs typeface="Calibri"/>
              </a:rPr>
              <a:t>an </a:t>
            </a:r>
            <a:r>
              <a:rPr sz="3000" spc="-35" dirty="0">
                <a:latin typeface="Calibri"/>
                <a:cs typeface="Calibri"/>
              </a:rPr>
              <a:t>entity. </a:t>
            </a:r>
            <a:r>
              <a:rPr sz="3000" spc="-10" dirty="0">
                <a:latin typeface="Calibri"/>
                <a:cs typeface="Calibri"/>
              </a:rPr>
              <a:t>Student has  various </a:t>
            </a:r>
            <a:r>
              <a:rPr sz="3000" spc="-15" dirty="0">
                <a:latin typeface="Calibri"/>
                <a:cs typeface="Calibri"/>
              </a:rPr>
              <a:t>attributes </a:t>
            </a:r>
            <a:r>
              <a:rPr sz="3000" spc="-30" dirty="0">
                <a:latin typeface="Calibri"/>
                <a:cs typeface="Calibri"/>
              </a:rPr>
              <a:t>like </a:t>
            </a:r>
            <a:r>
              <a:rPr sz="3000" spc="-5" dirty="0">
                <a:latin typeface="Calibri"/>
                <a:cs typeface="Calibri"/>
              </a:rPr>
              <a:t>name, </a:t>
            </a:r>
            <a:r>
              <a:rPr sz="3000" spc="-10" dirty="0">
                <a:latin typeface="Calibri"/>
                <a:cs typeface="Calibri"/>
              </a:rPr>
              <a:t>age </a:t>
            </a:r>
            <a:r>
              <a:rPr sz="3000" dirty="0">
                <a:latin typeface="Calibri"/>
                <a:cs typeface="Calibri"/>
              </a:rPr>
              <a:t>and class </a:t>
            </a:r>
            <a:r>
              <a:rPr sz="3000" spc="-15" dirty="0">
                <a:latin typeface="Calibri"/>
                <a:cs typeface="Calibri"/>
              </a:rPr>
              <a:t>etc.</a:t>
            </a:r>
            <a:endParaRPr sz="3000">
              <a:latin typeface="Calibri"/>
              <a:cs typeface="Calibri"/>
            </a:endParaRPr>
          </a:p>
          <a:p>
            <a:pPr marL="355600" marR="5080" indent="-343535" algn="just">
              <a:spcBef>
                <a:spcPts val="725"/>
              </a:spcBef>
              <a:buFont typeface="Arial"/>
              <a:buChar char="•"/>
              <a:tabLst>
                <a:tab pos="356235" algn="l"/>
              </a:tabLst>
            </a:pPr>
            <a:r>
              <a:rPr sz="3000" dirty="0">
                <a:latin typeface="Calibri"/>
                <a:cs typeface="Calibri"/>
              </a:rPr>
              <a:t>An </a:t>
            </a:r>
            <a:r>
              <a:rPr sz="3000" b="1" spc="-10" dirty="0">
                <a:solidFill>
                  <a:srgbClr val="375F92"/>
                </a:solidFill>
                <a:latin typeface="Calibri"/>
                <a:cs typeface="Calibri"/>
              </a:rPr>
              <a:t>entity set </a:t>
            </a:r>
            <a:r>
              <a:rPr sz="3000" spc="-5" dirty="0">
                <a:latin typeface="Calibri"/>
                <a:cs typeface="Calibri"/>
              </a:rPr>
              <a:t>is </a:t>
            </a:r>
            <a:r>
              <a:rPr sz="3000" dirty="0">
                <a:latin typeface="Calibri"/>
                <a:cs typeface="Calibri"/>
              </a:rPr>
              <a:t>a </a:t>
            </a:r>
            <a:r>
              <a:rPr sz="3000" spc="-10" dirty="0">
                <a:latin typeface="Calibri"/>
                <a:cs typeface="Calibri"/>
              </a:rPr>
              <a:t>collection </a:t>
            </a:r>
            <a:r>
              <a:rPr sz="3000" dirty="0">
                <a:latin typeface="Calibri"/>
                <a:cs typeface="Calibri"/>
              </a:rPr>
              <a:t>of </a:t>
            </a:r>
            <a:r>
              <a:rPr sz="3000" spc="-5" dirty="0">
                <a:latin typeface="Calibri"/>
                <a:cs typeface="Calibri"/>
              </a:rPr>
              <a:t>similar </a:t>
            </a:r>
            <a:r>
              <a:rPr sz="3000" dirty="0">
                <a:latin typeface="Calibri"/>
                <a:cs typeface="Calibri"/>
              </a:rPr>
              <a:t>types </a:t>
            </a:r>
            <a:r>
              <a:rPr sz="3000" spc="-10" dirty="0">
                <a:latin typeface="Calibri"/>
                <a:cs typeface="Calibri"/>
              </a:rPr>
              <a:t>of  </a:t>
            </a:r>
            <a:r>
              <a:rPr sz="3000" spc="-5" dirty="0">
                <a:latin typeface="Calibri"/>
                <a:cs typeface="Calibri"/>
              </a:rPr>
              <a:t>entities. </a:t>
            </a:r>
            <a:r>
              <a:rPr sz="3000" spc="-15" dirty="0">
                <a:solidFill>
                  <a:srgbClr val="375F92"/>
                </a:solidFill>
                <a:latin typeface="Calibri"/>
                <a:cs typeface="Calibri"/>
              </a:rPr>
              <a:t>For </a:t>
            </a:r>
            <a:r>
              <a:rPr sz="3000" spc="-20" dirty="0">
                <a:solidFill>
                  <a:srgbClr val="375F92"/>
                </a:solidFill>
                <a:latin typeface="Calibri"/>
                <a:cs typeface="Calibri"/>
              </a:rPr>
              <a:t>example</a:t>
            </a:r>
            <a:r>
              <a:rPr sz="3000" spc="-20" dirty="0">
                <a:latin typeface="Calibri"/>
                <a:cs typeface="Calibri"/>
              </a:rPr>
              <a:t>, </a:t>
            </a:r>
            <a:r>
              <a:rPr sz="3000" spc="-10" dirty="0">
                <a:latin typeface="Calibri"/>
                <a:cs typeface="Calibri"/>
              </a:rPr>
              <a:t>Students set </a:t>
            </a:r>
            <a:r>
              <a:rPr sz="3000" spc="-20" dirty="0">
                <a:latin typeface="Calibri"/>
                <a:cs typeface="Calibri"/>
              </a:rPr>
              <a:t>may contain  </a:t>
            </a:r>
            <a:r>
              <a:rPr sz="3000" dirty="0">
                <a:latin typeface="Calibri"/>
                <a:cs typeface="Calibri"/>
              </a:rPr>
              <a:t>all the </a:t>
            </a:r>
            <a:r>
              <a:rPr sz="3000" spc="-15" dirty="0">
                <a:latin typeface="Calibri"/>
                <a:cs typeface="Calibri"/>
              </a:rPr>
              <a:t>student </a:t>
            </a:r>
            <a:r>
              <a:rPr sz="3000" dirty="0">
                <a:latin typeface="Calibri"/>
                <a:cs typeface="Calibri"/>
              </a:rPr>
              <a:t>of a</a:t>
            </a:r>
            <a:r>
              <a:rPr sz="3000" spc="-45" dirty="0">
                <a:latin typeface="Calibri"/>
                <a:cs typeface="Calibri"/>
              </a:rPr>
              <a:t> </a:t>
            </a:r>
            <a:r>
              <a:rPr sz="3000" spc="-5" dirty="0">
                <a:latin typeface="Calibri"/>
                <a:cs typeface="Calibri"/>
              </a:rPr>
              <a:t>school.</a:t>
            </a:r>
            <a:endParaRPr sz="30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5756-5E61-462D-9A9B-EB10B361CB79}"/>
              </a:ext>
            </a:extLst>
          </p:cNvPr>
          <p:cNvSpPr>
            <a:spLocks noGrp="1"/>
          </p:cNvSpPr>
          <p:nvPr>
            <p:ph type="title"/>
          </p:nvPr>
        </p:nvSpPr>
        <p:spPr/>
        <p:txBody>
          <a:bodyPr/>
          <a:lstStyle/>
          <a:p>
            <a:r>
              <a:rPr lang="en-IN" dirty="0"/>
              <a:t>Attribute(s):</a:t>
            </a:r>
          </a:p>
        </p:txBody>
      </p:sp>
      <p:sp>
        <p:nvSpPr>
          <p:cNvPr id="3" name="Text Placeholder 2">
            <a:extLst>
              <a:ext uri="{FF2B5EF4-FFF2-40B4-BE49-F238E27FC236}">
                <a16:creationId xmlns:a16="http://schemas.microsoft.com/office/drawing/2014/main" id="{DB880758-4A5D-44BB-B454-D8CD5F1C6CB7}"/>
              </a:ext>
            </a:extLst>
          </p:cNvPr>
          <p:cNvSpPr>
            <a:spLocks noGrp="1"/>
          </p:cNvSpPr>
          <p:nvPr>
            <p:ph idx="1"/>
          </p:nvPr>
        </p:nvSpPr>
        <p:spPr>
          <a:xfrm>
            <a:off x="846667" y="2658533"/>
            <a:ext cx="10041466" cy="3589866"/>
          </a:xfrm>
        </p:spPr>
        <p:txBody>
          <a:bodyPr>
            <a:noAutofit/>
          </a:bodyPr>
          <a:lstStyle/>
          <a:p>
            <a:pPr marL="45720" indent="0">
              <a:buNone/>
            </a:pPr>
            <a:r>
              <a:rPr lang="en-US" sz="3200" dirty="0"/>
              <a:t>Attributes are the </a:t>
            </a:r>
            <a:r>
              <a:rPr lang="en-US" sz="3200" b="1" dirty="0"/>
              <a:t>properties which define the entity type</a:t>
            </a:r>
            <a:r>
              <a:rPr lang="en-US" sz="3200" dirty="0"/>
              <a:t>. For example, Roll_No, Name, DOB, Age, Address, </a:t>
            </a:r>
            <a:r>
              <a:rPr lang="en-US" sz="3200" dirty="0" err="1"/>
              <a:t>Mobile_No</a:t>
            </a:r>
            <a:r>
              <a:rPr lang="en-US" sz="3200" dirty="0"/>
              <a:t> are the attributes which defines entity type Student. In ER diagram, attribute is represented by an oval.</a:t>
            </a:r>
            <a:endParaRPr lang="en-IN" sz="3200" dirty="0"/>
          </a:p>
        </p:txBody>
      </p:sp>
    </p:spTree>
    <p:extLst>
      <p:ext uri="{BB962C8B-B14F-4D97-AF65-F5344CB8AC3E}">
        <p14:creationId xmlns:p14="http://schemas.microsoft.com/office/powerpoint/2010/main" val="93883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7C1C-31D9-4FBE-A0F7-60C9BBC20E72}"/>
              </a:ext>
            </a:extLst>
          </p:cNvPr>
          <p:cNvSpPr>
            <a:spLocks noGrp="1"/>
          </p:cNvSpPr>
          <p:nvPr>
            <p:ph type="title"/>
          </p:nvPr>
        </p:nvSpPr>
        <p:spPr/>
        <p:txBody>
          <a:bodyPr/>
          <a:lstStyle/>
          <a:p>
            <a:r>
              <a:rPr lang="en-IN" dirty="0"/>
              <a:t>Types of Attributes</a:t>
            </a:r>
          </a:p>
        </p:txBody>
      </p:sp>
      <p:sp>
        <p:nvSpPr>
          <p:cNvPr id="3" name="Text Placeholder 2">
            <a:extLst>
              <a:ext uri="{FF2B5EF4-FFF2-40B4-BE49-F238E27FC236}">
                <a16:creationId xmlns:a16="http://schemas.microsoft.com/office/drawing/2014/main" id="{7FEE18BD-4527-4C69-BF38-91DDE1BC6C26}"/>
              </a:ext>
            </a:extLst>
          </p:cNvPr>
          <p:cNvSpPr>
            <a:spLocks noGrp="1"/>
          </p:cNvSpPr>
          <p:nvPr>
            <p:ph idx="1"/>
          </p:nvPr>
        </p:nvSpPr>
        <p:spPr>
          <a:xfrm>
            <a:off x="2059941" y="1570991"/>
            <a:ext cx="8074025" cy="2954655"/>
          </a:xfrm>
        </p:spPr>
        <p:txBody>
          <a:bodyPr/>
          <a:lstStyle/>
          <a:p>
            <a:pPr marL="514350" indent="-514350">
              <a:buAutoNum type="arabicPeriod"/>
            </a:pPr>
            <a:r>
              <a:rPr lang="en-IN" b="1" dirty="0"/>
              <a:t>Key Attribute –</a:t>
            </a:r>
          </a:p>
          <a:p>
            <a:pPr marL="45720" indent="0">
              <a:buNone/>
            </a:pPr>
            <a:r>
              <a:rPr lang="en-US" sz="3000" dirty="0"/>
              <a:t>The attribute which </a:t>
            </a:r>
            <a:r>
              <a:rPr lang="en-US" sz="3000" b="1" dirty="0"/>
              <a:t>uniquely identifies each entity</a:t>
            </a:r>
            <a:r>
              <a:rPr lang="en-US" sz="3000" dirty="0"/>
              <a:t> in the entity set is called key attribute. For example, Roll_No will be unique for each student. In ER diagram, key attribute is represented by an oval with underlying lines.</a:t>
            </a:r>
            <a:endParaRPr lang="en-IN" sz="3000" dirty="0"/>
          </a:p>
        </p:txBody>
      </p:sp>
      <p:pic>
        <p:nvPicPr>
          <p:cNvPr id="1026" name="Picture 2">
            <a:extLst>
              <a:ext uri="{FF2B5EF4-FFF2-40B4-BE49-F238E27FC236}">
                <a16:creationId xmlns:a16="http://schemas.microsoft.com/office/drawing/2014/main" id="{C3B2225E-CAF9-4A02-80C7-1AD6458F2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002962"/>
            <a:ext cx="22098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16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57D7F0-0F02-4F66-86B2-538C9A115545}"/>
              </a:ext>
            </a:extLst>
          </p:cNvPr>
          <p:cNvSpPr>
            <a:spLocks noGrp="1"/>
          </p:cNvSpPr>
          <p:nvPr>
            <p:ph idx="1"/>
          </p:nvPr>
        </p:nvSpPr>
        <p:spPr>
          <a:xfrm>
            <a:off x="1905001" y="685800"/>
            <a:ext cx="8074025" cy="3447098"/>
          </a:xfrm>
        </p:spPr>
        <p:txBody>
          <a:bodyPr>
            <a:normAutofit/>
          </a:bodyPr>
          <a:lstStyle/>
          <a:p>
            <a:pPr marL="45720" indent="0">
              <a:buNone/>
            </a:pPr>
            <a:r>
              <a:rPr lang="en-IN" sz="3000" dirty="0"/>
              <a:t>2. </a:t>
            </a:r>
            <a:r>
              <a:rPr lang="en-IN" sz="3000" b="1" dirty="0"/>
              <a:t>Composite Attribute-</a:t>
            </a:r>
          </a:p>
          <a:p>
            <a:pPr marL="45720" indent="0">
              <a:buNone/>
            </a:pPr>
            <a:r>
              <a:rPr lang="en-US" sz="3000" dirty="0"/>
              <a:t>An attribute </a:t>
            </a:r>
            <a:r>
              <a:rPr lang="en-US" sz="3000" b="1" dirty="0"/>
              <a:t>composed of many other attribute</a:t>
            </a:r>
            <a:r>
              <a:rPr lang="en-US" sz="3000" dirty="0"/>
              <a:t> is called as composite attribute. For example, Address attribute of student Entity type consists of Street, City, State, and Country. In ER diagram, composite attribute is represented by an oval comprising of ovals.</a:t>
            </a:r>
            <a:endParaRPr lang="en-IN" sz="3000" dirty="0"/>
          </a:p>
        </p:txBody>
      </p:sp>
      <p:pic>
        <p:nvPicPr>
          <p:cNvPr id="2050" name="Picture 2" descr="er22">
            <a:extLst>
              <a:ext uri="{FF2B5EF4-FFF2-40B4-BE49-F238E27FC236}">
                <a16:creationId xmlns:a16="http://schemas.microsoft.com/office/drawing/2014/main" id="{6988274B-8C61-4E82-98FB-E89B8ACEF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32898"/>
            <a:ext cx="9144000" cy="249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27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C3CD14-BCE3-40C1-814B-A6C03BCF8F46}"/>
              </a:ext>
            </a:extLst>
          </p:cNvPr>
          <p:cNvSpPr>
            <a:spLocks noGrp="1"/>
          </p:cNvSpPr>
          <p:nvPr>
            <p:ph idx="1"/>
          </p:nvPr>
        </p:nvSpPr>
        <p:spPr>
          <a:xfrm>
            <a:off x="2058988" y="762001"/>
            <a:ext cx="8074025" cy="2954655"/>
          </a:xfrm>
        </p:spPr>
        <p:txBody>
          <a:bodyPr>
            <a:normAutofit/>
          </a:bodyPr>
          <a:lstStyle/>
          <a:p>
            <a:pPr marL="45720" indent="0">
              <a:buNone/>
            </a:pPr>
            <a:r>
              <a:rPr lang="en-IN" sz="3000" dirty="0"/>
              <a:t>3. </a:t>
            </a:r>
            <a:r>
              <a:rPr lang="en-IN" sz="3000" b="1" dirty="0"/>
              <a:t>Multivalued Attribute- </a:t>
            </a:r>
            <a:r>
              <a:rPr lang="en-US" sz="3000" dirty="0"/>
              <a:t>An attribute consisting </a:t>
            </a:r>
            <a:r>
              <a:rPr lang="en-US" sz="3000" b="1" dirty="0"/>
              <a:t>more than one value</a:t>
            </a:r>
            <a:r>
              <a:rPr lang="en-US" sz="3000" dirty="0"/>
              <a:t> for a given entity. For example, Phone_No (can be more than one for a given student). In ER diagram, multivalued attribute is represented by double oval.</a:t>
            </a:r>
            <a:endParaRPr lang="en-IN" sz="3000" dirty="0"/>
          </a:p>
        </p:txBody>
      </p:sp>
      <p:pic>
        <p:nvPicPr>
          <p:cNvPr id="3074" name="Picture 2" descr="pno">
            <a:extLst>
              <a:ext uri="{FF2B5EF4-FFF2-40B4-BE49-F238E27FC236}">
                <a16:creationId xmlns:a16="http://schemas.microsoft.com/office/drawing/2014/main" id="{CDAB2925-B14A-40DA-AFA5-9DF42AD83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6656"/>
            <a:ext cx="3276600" cy="222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88110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326</TotalTime>
  <Words>2555</Words>
  <Application>Microsoft Office PowerPoint</Application>
  <PresentationFormat>Widescreen</PresentationFormat>
  <Paragraphs>186</Paragraphs>
  <Slides>42</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Corbel</vt:lpstr>
      <vt:lpstr>Roboto</vt:lpstr>
      <vt:lpstr>Wingdings</vt:lpstr>
      <vt:lpstr>Basis</vt:lpstr>
      <vt:lpstr>PowerPoint Presentation</vt:lpstr>
      <vt:lpstr>E-R Model</vt:lpstr>
      <vt:lpstr>PowerPoint Presentation</vt:lpstr>
      <vt:lpstr>Features of ER Model</vt:lpstr>
      <vt:lpstr>E-R Model components</vt:lpstr>
      <vt:lpstr>Attribute(s):</vt:lpstr>
      <vt:lpstr>Types of Attributes</vt:lpstr>
      <vt:lpstr>PowerPoint Presentation</vt:lpstr>
      <vt:lpstr>PowerPoint Presentation</vt:lpstr>
      <vt:lpstr>PowerPoint Presentation</vt:lpstr>
      <vt:lpstr>PowerPoint Presentation</vt:lpstr>
      <vt:lpstr>Relationship Type and Relationship Set:</vt:lpstr>
      <vt:lpstr>PowerPoint Presentation</vt:lpstr>
      <vt:lpstr>Degree of a relationship set:</vt:lpstr>
      <vt:lpstr>One to One Relationship</vt:lpstr>
      <vt:lpstr>One to Many Relationship:- </vt:lpstr>
      <vt:lpstr>Many to One Relationship </vt:lpstr>
      <vt:lpstr>Many to Many Relationship </vt:lpstr>
      <vt:lpstr>Total Participation of an Entity set </vt:lpstr>
      <vt:lpstr>Participation Constraints</vt:lpstr>
      <vt:lpstr>Example</vt:lpstr>
      <vt:lpstr>Keys</vt:lpstr>
      <vt:lpstr>Types of Keys</vt:lpstr>
      <vt:lpstr>Types of Keys</vt:lpstr>
      <vt:lpstr>Types of Keys</vt:lpstr>
      <vt:lpstr>Types of Keys</vt:lpstr>
      <vt:lpstr>Example</vt:lpstr>
      <vt:lpstr>Steps in designing E-R Diagram</vt:lpstr>
      <vt:lpstr>Example: University Management  System</vt:lpstr>
      <vt:lpstr>Task for you:-</vt:lpstr>
      <vt:lpstr>PowerPoint Presentation</vt:lpstr>
      <vt:lpstr>Strong and Weak entity sets</vt:lpstr>
      <vt:lpstr>PowerPoint Presentation</vt:lpstr>
      <vt:lpstr>Example</vt:lpstr>
      <vt:lpstr>Conversion of E-R Diagram into Relational Model </vt:lpstr>
      <vt:lpstr>For example,</vt:lpstr>
      <vt:lpstr>Entity set with a composite attribute</vt:lpstr>
      <vt:lpstr>Entity set with multivalued attributes</vt:lpstr>
      <vt:lpstr>PowerPoint Presentation</vt:lpstr>
      <vt:lpstr>Translation of a relationship into a relation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c.shivali@yahoo.com</dc:creator>
  <cp:lastModifiedBy>c.shivali@yahoo.com</cp:lastModifiedBy>
  <cp:revision>71</cp:revision>
  <dcterms:created xsi:type="dcterms:W3CDTF">2020-07-29T09:45:41Z</dcterms:created>
  <dcterms:modified xsi:type="dcterms:W3CDTF">2020-08-04T05:51:13Z</dcterms:modified>
</cp:coreProperties>
</file>