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5" r:id="rId4"/>
    <p:sldId id="266" r:id="rId5"/>
    <p:sldId id="264" r:id="rId6"/>
    <p:sldId id="263" r:id="rId7"/>
    <p:sldId id="262" r:id="rId8"/>
    <p:sldId id="261" r:id="rId9"/>
    <p:sldId id="260" r:id="rId10"/>
    <p:sldId id="259" r:id="rId11"/>
    <p:sldId id="258" r:id="rId12"/>
    <p:sldId id="276" r:id="rId13"/>
    <p:sldId id="277" r:id="rId14"/>
    <p:sldId id="275" r:id="rId15"/>
    <p:sldId id="274" r:id="rId16"/>
    <p:sldId id="273" r:id="rId17"/>
    <p:sldId id="272" r:id="rId18"/>
    <p:sldId id="271" r:id="rId19"/>
    <p:sldId id="279" r:id="rId20"/>
    <p:sldId id="270" r:id="rId21"/>
    <p:sldId id="268" r:id="rId22"/>
    <p:sldId id="269" r:id="rId23"/>
    <p:sldId id="26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4660"/>
  </p:normalViewPr>
  <p:slideViewPr>
    <p:cSldViewPr snapToGrid="0">
      <p:cViewPr varScale="1">
        <p:scale>
          <a:sx n="85" d="100"/>
          <a:sy n="85" d="100"/>
        </p:scale>
        <p:origin x="57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3A4230-72A0-4F09-A645-4426F4E36DC4}" type="datetimeFigureOut">
              <a:rPr lang="en-IN" smtClean="0"/>
              <a:t>12-04-2022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3899488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A4230-72A0-4F09-A645-4426F4E36DC4}" type="datetimeFigureOut">
              <a:rPr lang="en-IN" smtClean="0"/>
              <a:t>12-04-2022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3058741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A4230-72A0-4F09-A645-4426F4E36DC4}" type="datetimeFigureOut">
              <a:rPr lang="en-IN" smtClean="0"/>
              <a:t>12-04-2022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3121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A4230-72A0-4F09-A645-4426F4E36DC4}" type="datetimeFigureOut">
              <a:rPr lang="en-IN" smtClean="0"/>
              <a:t>12-04-2022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1080144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A4230-72A0-4F09-A645-4426F4E36DC4}" type="datetimeFigureOut">
              <a:rPr lang="en-IN" smtClean="0"/>
              <a:t>12-04-2022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4853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A4230-72A0-4F09-A645-4426F4E36DC4}" type="datetimeFigureOut">
              <a:rPr lang="en-IN" smtClean="0"/>
              <a:t>12-04-2022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2030869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A4230-72A0-4F09-A645-4426F4E36DC4}" type="datetimeFigureOut">
              <a:rPr lang="en-IN" smtClean="0"/>
              <a:t>12-04-2022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2947997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A4230-72A0-4F09-A645-4426F4E36DC4}" type="datetimeFigureOut">
              <a:rPr lang="en-IN" smtClean="0"/>
              <a:t>12-04-2022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1338294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A4230-72A0-4F09-A645-4426F4E36DC4}" type="datetimeFigureOut">
              <a:rPr lang="en-IN" smtClean="0"/>
              <a:t>12-04-2022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335263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A4230-72A0-4F09-A645-4426F4E36DC4}" type="datetimeFigureOut">
              <a:rPr lang="en-IN" smtClean="0"/>
              <a:t>12-04-2022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169567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3A4230-72A0-4F09-A645-4426F4E36DC4}" type="datetimeFigureOut">
              <a:rPr lang="en-IN" smtClean="0"/>
              <a:t>12-04-2022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1027691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3A4230-72A0-4F09-A645-4426F4E36DC4}" type="datetimeFigureOut">
              <a:rPr lang="en-IN" smtClean="0"/>
              <a:t>12-04-2022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72725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3A4230-72A0-4F09-A645-4426F4E36DC4}" type="datetimeFigureOut">
              <a:rPr lang="en-IN" smtClean="0"/>
              <a:t>12-04-2022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447960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A4230-72A0-4F09-A645-4426F4E36DC4}" type="datetimeFigureOut">
              <a:rPr lang="en-IN" smtClean="0"/>
              <a:t>12-04-2022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4234689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3A4230-72A0-4F09-A645-4426F4E36DC4}" type="datetimeFigureOut">
              <a:rPr lang="en-IN" smtClean="0"/>
              <a:t>12-04-2022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64428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A065DA-9810-493F-AB91-63992BB3B151}" type="slidenum">
              <a:rPr lang="en-IN" smtClean="0"/>
              <a:t>‹#›</a:t>
            </a:fld>
            <a:endParaRPr lang="en-IN" dirty="0"/>
          </a:p>
        </p:txBody>
      </p:sp>
      <p:sp>
        <p:nvSpPr>
          <p:cNvPr id="5" name="Date Placeholder 4"/>
          <p:cNvSpPr>
            <a:spLocks noGrp="1"/>
          </p:cNvSpPr>
          <p:nvPr>
            <p:ph type="dt" sz="half" idx="10"/>
          </p:nvPr>
        </p:nvSpPr>
        <p:spPr/>
        <p:txBody>
          <a:bodyPr/>
          <a:lstStyle/>
          <a:p>
            <a:fld id="{513A4230-72A0-4F09-A645-4426F4E36DC4}" type="datetimeFigureOut">
              <a:rPr lang="en-IN" smtClean="0"/>
              <a:t>12-04-2022</a:t>
            </a:fld>
            <a:endParaRPr lang="en-IN" dirty="0"/>
          </a:p>
        </p:txBody>
      </p:sp>
    </p:spTree>
    <p:extLst>
      <p:ext uri="{BB962C8B-B14F-4D97-AF65-F5344CB8AC3E}">
        <p14:creationId xmlns:p14="http://schemas.microsoft.com/office/powerpoint/2010/main" val="405734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3A4230-72A0-4F09-A645-4426F4E36DC4}" type="datetimeFigureOut">
              <a:rPr lang="en-IN" smtClean="0"/>
              <a:t>12-04-2022</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A065DA-9810-493F-AB91-63992BB3B151}" type="slidenum">
              <a:rPr lang="en-IN" smtClean="0"/>
              <a:t>‹#›</a:t>
            </a:fld>
            <a:endParaRPr lang="en-IN" dirty="0"/>
          </a:p>
        </p:txBody>
      </p:sp>
    </p:spTree>
    <p:extLst>
      <p:ext uri="{BB962C8B-B14F-4D97-AF65-F5344CB8AC3E}">
        <p14:creationId xmlns:p14="http://schemas.microsoft.com/office/powerpoint/2010/main" val="53373796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rive.google.com/drive/folders/1VIEf1ysJQ-QqYykrd3l-uebYSAW-iuv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22CA-6B87-4090-B2AE-494233A96497}"/>
              </a:ext>
            </a:extLst>
          </p:cNvPr>
          <p:cNvSpPr>
            <a:spLocks noGrp="1"/>
          </p:cNvSpPr>
          <p:nvPr>
            <p:ph type="ctrTitle"/>
          </p:nvPr>
        </p:nvSpPr>
        <p:spPr>
          <a:xfrm>
            <a:off x="1507067" y="2404534"/>
            <a:ext cx="7766936" cy="885513"/>
          </a:xfrm>
        </p:spPr>
        <p:txBody>
          <a:bodyPr/>
          <a:lstStyle/>
          <a:p>
            <a:r>
              <a:rPr lang="en-IN" altLang="en-US" sz="5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Stock Price Prediction</a:t>
            </a:r>
            <a:br>
              <a:rPr lang="en-IN" altLang="en-US" sz="5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72D64628-0D81-4923-8D0C-9915C435F8F5}"/>
              </a:ext>
            </a:extLst>
          </p:cNvPr>
          <p:cNvSpPr>
            <a:spLocks noGrp="1"/>
          </p:cNvSpPr>
          <p:nvPr>
            <p:ph type="subTitle" idx="1"/>
          </p:nvPr>
        </p:nvSpPr>
        <p:spPr>
          <a:xfrm>
            <a:off x="1676163" y="3027936"/>
            <a:ext cx="7766936" cy="3380533"/>
          </a:xfrm>
        </p:spPr>
        <p:txBody>
          <a:bodyPr>
            <a:normAutofit/>
          </a:bodyPr>
          <a:lstStyle/>
          <a:p>
            <a:pPr algn="ctr" eaLnBrk="1" fontAlgn="auto" hangingPunct="1">
              <a:spcBef>
                <a:spcPts val="0"/>
              </a:spcBef>
              <a:spcAft>
                <a:spcPts val="0"/>
              </a:spcAft>
              <a:defRPr/>
            </a:pPr>
            <a:r>
              <a:rPr lang="en-IN" altLang="en-US" sz="18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Atharv Sathe (20104054)</a:t>
            </a:r>
            <a:endParaRPr lang="en-IN" altLang="en-US" sz="1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18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Mihir Shrivas (20104081)</a:t>
            </a:r>
          </a:p>
          <a:p>
            <a:pPr algn="ctr" eaLnBrk="1" fontAlgn="auto" hangingPunct="1">
              <a:spcBef>
                <a:spcPts val="0"/>
              </a:spcBef>
              <a:spcAft>
                <a:spcPts val="0"/>
              </a:spcAft>
              <a:defRPr/>
            </a:pPr>
            <a:r>
              <a:rPr lang="en-IN" altLang="en-US" sz="18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Jayesh Singh (20104101)</a:t>
            </a:r>
          </a:p>
          <a:p>
            <a:pPr algn="ctr" eaLnBrk="1" fontAlgn="auto" hangingPunct="1">
              <a:spcBef>
                <a:spcPts val="0"/>
              </a:spcBef>
              <a:spcAft>
                <a:spcPts val="0"/>
              </a:spcAft>
              <a:defRPr/>
            </a:pPr>
            <a:r>
              <a:rPr lang="en-IN" altLang="en-US" sz="18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Harsh Yadavade (20104077)</a:t>
            </a:r>
          </a:p>
          <a:p>
            <a:endParaRPr lang="en-IN" dirty="0"/>
          </a:p>
        </p:txBody>
      </p:sp>
      <p:pic>
        <p:nvPicPr>
          <p:cNvPr id="4" name="Picture 2">
            <a:extLst>
              <a:ext uri="{FF2B5EF4-FFF2-40B4-BE49-F238E27FC236}">
                <a16:creationId xmlns:a16="http://schemas.microsoft.com/office/drawing/2014/main" id="{8E8E8327-E82C-4640-9AD7-A0C1AD35B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443" y="9911"/>
            <a:ext cx="11393113" cy="1871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Box 5">
            <a:extLst>
              <a:ext uri="{FF2B5EF4-FFF2-40B4-BE49-F238E27FC236}">
                <a16:creationId xmlns:a16="http://schemas.microsoft.com/office/drawing/2014/main" id="{B6DF0F3D-6DCB-4FB9-A9B8-695A28A4089F}"/>
              </a:ext>
            </a:extLst>
          </p:cNvPr>
          <p:cNvSpPr txBox="1"/>
          <p:nvPr/>
        </p:nvSpPr>
        <p:spPr>
          <a:xfrm>
            <a:off x="2600271" y="3290047"/>
            <a:ext cx="6100482" cy="2154436"/>
          </a:xfrm>
          <a:prstGeom prst="rect">
            <a:avLst/>
          </a:prstGeom>
          <a:noFill/>
        </p:spPr>
        <p:txBody>
          <a:bodyPr wrap="square">
            <a:spAutoFit/>
          </a:bodyPr>
          <a:lstStyle/>
          <a:p>
            <a:pPr algn="ctr" eaLnBrk="1" fontAlgn="auto" hangingPunct="1">
              <a:spcBef>
                <a:spcPts val="0"/>
              </a:spcBef>
              <a:spcAft>
                <a:spcPts val="0"/>
              </a:spcAft>
              <a:defRPr/>
            </a:pPr>
            <a:endPar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0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1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 Sneha Dalvi</a:t>
            </a:r>
          </a:p>
        </p:txBody>
      </p:sp>
      <p:pic>
        <p:nvPicPr>
          <p:cNvPr id="7" name="Picture 5">
            <a:extLst>
              <a:ext uri="{FF2B5EF4-FFF2-40B4-BE49-F238E27FC236}">
                <a16:creationId xmlns:a16="http://schemas.microsoft.com/office/drawing/2014/main" id="{1E8F7762-9D17-47F4-B87B-34AB49046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47" y="2028054"/>
            <a:ext cx="172720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2">
            <a:extLst>
              <a:ext uri="{FF2B5EF4-FFF2-40B4-BE49-F238E27FC236}">
                <a16:creationId xmlns:a16="http://schemas.microsoft.com/office/drawing/2014/main" id="{B6C358DF-AF2F-40E0-8B90-8A5227066415}"/>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01</a:t>
            </a:r>
          </a:p>
        </p:txBody>
      </p:sp>
    </p:spTree>
    <p:extLst>
      <p:ext uri="{BB962C8B-B14F-4D97-AF65-F5344CB8AC3E}">
        <p14:creationId xmlns:p14="http://schemas.microsoft.com/office/powerpoint/2010/main" val="2694773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8985F3-5273-4826-BCAB-76A08E8FD40B}"/>
              </a:ext>
            </a:extLst>
          </p:cNvPr>
          <p:cNvSpPr txBox="1">
            <a:spLocks/>
          </p:cNvSpPr>
          <p:nvPr/>
        </p:nvSpPr>
        <p:spPr>
          <a:xfrm>
            <a:off x="775946" y="71717"/>
            <a:ext cx="8596668" cy="708212"/>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b="1" dirty="0">
                <a:solidFill>
                  <a:srgbClr val="000000"/>
                </a:solidFill>
                <a:latin typeface="Times New Roman" panose="02020603050405020304" pitchFamily="18" charset="0"/>
                <a:cs typeface="DejaVu Sans" charset="0"/>
              </a:rPr>
              <a:t>Literature Survey</a:t>
            </a:r>
            <a:br>
              <a:rPr lang="en-IN" altLang="en-US" b="1" dirty="0">
                <a:solidFill>
                  <a:srgbClr val="000000"/>
                </a:solidFill>
                <a:latin typeface="Times New Roman" panose="02020603050405020304" pitchFamily="18" charset="0"/>
                <a:cs typeface="DejaVu Sans" charset="0"/>
              </a:rPr>
            </a:br>
            <a:endParaRPr lang="en-IN" dirty="0"/>
          </a:p>
        </p:txBody>
      </p:sp>
      <p:sp>
        <p:nvSpPr>
          <p:cNvPr id="5" name="Content Placeholder 2">
            <a:extLst>
              <a:ext uri="{FF2B5EF4-FFF2-40B4-BE49-F238E27FC236}">
                <a16:creationId xmlns:a16="http://schemas.microsoft.com/office/drawing/2014/main" id="{807DB26C-96AD-42A6-BF1C-0B4B5324B4E3}"/>
              </a:ext>
            </a:extLst>
          </p:cNvPr>
          <p:cNvSpPr>
            <a:spLocks noGrp="1"/>
          </p:cNvSpPr>
          <p:nvPr>
            <p:ph idx="1"/>
          </p:nvPr>
        </p:nvSpPr>
        <p:spPr>
          <a:xfrm>
            <a:off x="775945" y="654423"/>
            <a:ext cx="10949889" cy="6131860"/>
          </a:xfrm>
        </p:spPr>
        <p:txBody>
          <a:bodyPr>
            <a:normAutofit/>
          </a:bodyPr>
          <a:lstStyle/>
          <a:p>
            <a:pPr algn="just">
              <a:buClrTx/>
              <a:buFont typeface="Wingdings" panose="05000000000000000000" pitchFamily="2" charset="2"/>
              <a:buChar char="Ø"/>
              <a:defRPr/>
            </a:pPr>
            <a:endParaRPr lang="en-IN" sz="16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endParaRPr lang="en-IN" sz="1600" dirty="0">
              <a:latin typeface="Times New Roman" panose="02020603050405020304" pitchFamily="18" charset="0"/>
              <a:cs typeface="Times New Roman" panose="02020603050405020304" pitchFamily="18" charset="0"/>
            </a:endParaRPr>
          </a:p>
          <a:p>
            <a:pPr eaLnBrk="1" hangingPunct="1">
              <a:lnSpc>
                <a:spcPct val="200000"/>
              </a:lnSpc>
              <a:spcAft>
                <a:spcPts val="1413"/>
              </a:spcAft>
              <a:buClr>
                <a:srgbClr val="000000"/>
              </a:buClr>
              <a:buSzPct val="45000"/>
              <a:buFont typeface="Wingdings" panose="05000000000000000000" pitchFamily="2" charset="2"/>
              <a:buChar char="Ø"/>
              <a:defRPr/>
            </a:pPr>
            <a:endParaRPr lang="en-IN" altLang="en-US" b="1" dirty="0">
              <a:solidFill>
                <a:srgbClr val="000000"/>
              </a:solidFill>
              <a:latin typeface="Times New Roman" panose="02020603050405020304" pitchFamily="18" charset="0"/>
              <a:cs typeface="DejaVu Sans" charset="0"/>
            </a:endParaRPr>
          </a:p>
          <a:p>
            <a:pPr marL="0" indent="0" eaLnBrk="1" hangingPunct="1">
              <a:lnSpc>
                <a:spcPct val="200000"/>
              </a:lnSpc>
              <a:spcAft>
                <a:spcPts val="1413"/>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8" name="TextBox 7">
            <a:extLst>
              <a:ext uri="{FF2B5EF4-FFF2-40B4-BE49-F238E27FC236}">
                <a16:creationId xmlns:a16="http://schemas.microsoft.com/office/drawing/2014/main" id="{028867B2-47CD-454C-B465-DDF7EB7ADC09}"/>
              </a:ext>
            </a:extLst>
          </p:cNvPr>
          <p:cNvSpPr txBox="1"/>
          <p:nvPr/>
        </p:nvSpPr>
        <p:spPr>
          <a:xfrm>
            <a:off x="0" y="6424860"/>
            <a:ext cx="12199187" cy="369332"/>
          </a:xfrm>
          <a:prstGeom prst="rect">
            <a:avLst/>
          </a:prstGeom>
          <a:noFill/>
        </p:spPr>
        <p:txBody>
          <a:bodyPr wrap="square">
            <a:spAutoFit/>
          </a:bodyPr>
          <a:lstStyle/>
          <a:p>
            <a:pPr algn="just"/>
            <a:r>
              <a:rPr lang="en-US" sz="1800" dirty="0">
                <a:solidFill>
                  <a:srgbClr val="202124"/>
                </a:solidFill>
                <a:latin typeface="Times New Roman" panose="02020603050405020304" pitchFamily="18" charset="0"/>
                <a:cs typeface="Times New Roman" panose="02020603050405020304" pitchFamily="18" charset="0"/>
              </a:rPr>
              <a:t>                                                              Figure a :- Literature Survey Table                                                                                       </a:t>
            </a:r>
            <a:r>
              <a:rPr lang="en-US" sz="1800" b="1" dirty="0">
                <a:solidFill>
                  <a:srgbClr val="202124"/>
                </a:solidFill>
                <a:latin typeface="Times New Roman" panose="02020603050405020304" pitchFamily="18" charset="0"/>
                <a:cs typeface="Times New Roman" panose="02020603050405020304" pitchFamily="18" charset="0"/>
              </a:rPr>
              <a:t>10</a:t>
            </a:r>
            <a:r>
              <a:rPr lang="en-US" sz="1800" dirty="0">
                <a:solidFill>
                  <a:srgbClr val="202124"/>
                </a:solidFill>
                <a:latin typeface="Times New Roman" panose="02020603050405020304" pitchFamily="18" charset="0"/>
                <a:cs typeface="Times New Roman" panose="02020603050405020304" pitchFamily="18" charset="0"/>
              </a:rPr>
              <a:t> </a:t>
            </a:r>
            <a:endParaRPr lang="en-IN" dirty="0"/>
          </a:p>
        </p:txBody>
      </p:sp>
      <p:pic>
        <p:nvPicPr>
          <p:cNvPr id="3" name="Picture 2">
            <a:extLst>
              <a:ext uri="{FF2B5EF4-FFF2-40B4-BE49-F238E27FC236}">
                <a16:creationId xmlns:a16="http://schemas.microsoft.com/office/drawing/2014/main" id="{91017E57-22EB-4A32-A804-8FC534B9D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635" y="654423"/>
            <a:ext cx="6485979" cy="5701195"/>
          </a:xfrm>
          <a:prstGeom prst="rect">
            <a:avLst/>
          </a:prstGeom>
        </p:spPr>
      </p:pic>
    </p:spTree>
    <p:extLst>
      <p:ext uri="{BB962C8B-B14F-4D97-AF65-F5344CB8AC3E}">
        <p14:creationId xmlns:p14="http://schemas.microsoft.com/office/powerpoint/2010/main" val="2074910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9456A5-3DD5-4476-96FB-3B7DCDEB36A6}"/>
              </a:ext>
            </a:extLst>
          </p:cNvPr>
          <p:cNvSpPr txBox="1">
            <a:spLocks/>
          </p:cNvSpPr>
          <p:nvPr/>
        </p:nvSpPr>
        <p:spPr>
          <a:xfrm>
            <a:off x="1194547" y="134470"/>
            <a:ext cx="8596668" cy="708212"/>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000" b="1" dirty="0">
                <a:solidFill>
                  <a:schemeClr val="tx1"/>
                </a:solidFill>
                <a:latin typeface="Times New Roman" panose="02020603050405020304" pitchFamily="18" charset="0"/>
                <a:cs typeface="Times New Roman" panose="02020603050405020304" pitchFamily="18" charset="0"/>
              </a:rPr>
              <a:t>GANTT CHART</a:t>
            </a:r>
          </a:p>
          <a:p>
            <a:pPr algn="ctr"/>
            <a:br>
              <a:rPr lang="en-IN" altLang="en-US" b="1" dirty="0">
                <a:solidFill>
                  <a:srgbClr val="000000"/>
                </a:solidFill>
                <a:latin typeface="Times New Roman" panose="02020603050405020304" pitchFamily="18" charset="0"/>
                <a:cs typeface="DejaVu Sans" charset="0"/>
              </a:rPr>
            </a:br>
            <a:endParaRPr lang="en-IN" dirty="0"/>
          </a:p>
        </p:txBody>
      </p:sp>
      <p:sp>
        <p:nvSpPr>
          <p:cNvPr id="7" name="TextBox 6">
            <a:extLst>
              <a:ext uri="{FF2B5EF4-FFF2-40B4-BE49-F238E27FC236}">
                <a16:creationId xmlns:a16="http://schemas.microsoft.com/office/drawing/2014/main" id="{B13C154C-F106-46A4-98C4-2C0039B38FB0}"/>
              </a:ext>
            </a:extLst>
          </p:cNvPr>
          <p:cNvSpPr txBox="1"/>
          <p:nvPr/>
        </p:nvSpPr>
        <p:spPr>
          <a:xfrm>
            <a:off x="40341" y="6108576"/>
            <a:ext cx="12111318" cy="646331"/>
          </a:xfrm>
          <a:prstGeom prst="rect">
            <a:avLst/>
          </a:prstGeom>
          <a:noFill/>
        </p:spPr>
        <p:txBody>
          <a:bodyPr wrap="square">
            <a:spAutoFit/>
          </a:bodyPr>
          <a:lstStyle/>
          <a:p>
            <a:pPr algn="just"/>
            <a:r>
              <a:rPr lang="en-IN" sz="1800" dirty="0">
                <a:solidFill>
                  <a:srgbClr val="3FCDE7"/>
                </a:solidFill>
                <a:hlinkClick r:id="rId2"/>
              </a:rPr>
              <a:t> </a:t>
            </a:r>
            <a:r>
              <a:rPr lang="en-IN" sz="1800" dirty="0">
                <a:solidFill>
                  <a:schemeClr val="tx1"/>
                </a:solidFill>
              </a:rPr>
              <a:t>https://drive.google.com/drive/folders/1VIEf1ysJQ-QqYykrd3l-uebYSAW-iuvs</a:t>
            </a:r>
          </a:p>
          <a:p>
            <a:pPr algn="just"/>
            <a:r>
              <a:rPr lang="en-IN" b="1" dirty="0">
                <a:latin typeface="Times New Roman" panose="02020603050405020304" pitchFamily="18" charset="0"/>
                <a:cs typeface="Times New Roman" panose="02020603050405020304" pitchFamily="18" charset="0"/>
              </a:rPr>
              <a:t>                                                                                                                                                                                                            </a:t>
            </a:r>
            <a:r>
              <a:rPr lang="en-IN" sz="1800" b="1" dirty="0">
                <a:solidFill>
                  <a:schemeClr val="tx1"/>
                </a:solidFill>
                <a:latin typeface="Times New Roman" panose="02020603050405020304" pitchFamily="18" charset="0"/>
                <a:cs typeface="Times New Roman" panose="02020603050405020304" pitchFamily="18" charset="0"/>
              </a:rPr>
              <a:t>11</a:t>
            </a:r>
            <a:r>
              <a:rPr lang="en-IN" sz="1800" dirty="0">
                <a:solidFill>
                  <a:schemeClr val="tx1"/>
                </a:solidFill>
              </a:rPr>
              <a:t> </a:t>
            </a:r>
            <a:endParaRPr lang="en-IN" dirty="0"/>
          </a:p>
        </p:txBody>
      </p:sp>
      <p:pic>
        <p:nvPicPr>
          <p:cNvPr id="8" name="Picture 7">
            <a:extLst>
              <a:ext uri="{FF2B5EF4-FFF2-40B4-BE49-F238E27FC236}">
                <a16:creationId xmlns:a16="http://schemas.microsoft.com/office/drawing/2014/main" id="{917A4422-F900-44A0-A1A0-60F1827CFD54}"/>
              </a:ext>
            </a:extLst>
          </p:cNvPr>
          <p:cNvPicPr>
            <a:picLocks noChangeAspect="1"/>
          </p:cNvPicPr>
          <p:nvPr/>
        </p:nvPicPr>
        <p:blipFill rotWithShape="1">
          <a:blip r:embed="rId3"/>
          <a:srcRect l="2353" t="28201" r="1691" b="5225"/>
          <a:stretch/>
        </p:blipFill>
        <p:spPr>
          <a:xfrm>
            <a:off x="143435" y="950259"/>
            <a:ext cx="11698941" cy="4858870"/>
          </a:xfrm>
          <a:prstGeom prst="rect">
            <a:avLst/>
          </a:prstGeom>
        </p:spPr>
      </p:pic>
    </p:spTree>
    <p:extLst>
      <p:ext uri="{BB962C8B-B14F-4D97-AF65-F5344CB8AC3E}">
        <p14:creationId xmlns:p14="http://schemas.microsoft.com/office/powerpoint/2010/main" val="243805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8E9FF6-A4D2-474E-9EB0-6D376CD9AAB5}"/>
              </a:ext>
            </a:extLst>
          </p:cNvPr>
          <p:cNvSpPr txBox="1">
            <a:spLocks/>
          </p:cNvSpPr>
          <p:nvPr/>
        </p:nvSpPr>
        <p:spPr>
          <a:xfrm>
            <a:off x="1194547" y="134470"/>
            <a:ext cx="8596668" cy="708212"/>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000" b="1" dirty="0">
                <a:solidFill>
                  <a:schemeClr val="tx1"/>
                </a:solidFill>
                <a:latin typeface="Times New Roman" panose="02020603050405020304" pitchFamily="18" charset="0"/>
                <a:cs typeface="Times New Roman" panose="02020603050405020304" pitchFamily="18" charset="0"/>
              </a:rPr>
              <a:t>Flow Chart</a:t>
            </a:r>
          </a:p>
          <a:p>
            <a:pPr algn="ctr"/>
            <a:br>
              <a:rPr lang="en-IN" altLang="en-US" b="1" dirty="0">
                <a:solidFill>
                  <a:srgbClr val="000000"/>
                </a:solidFill>
                <a:latin typeface="Times New Roman" panose="02020603050405020304" pitchFamily="18" charset="0"/>
                <a:cs typeface="DejaVu Sans" charset="0"/>
              </a:rPr>
            </a:br>
            <a:endParaRPr lang="en-IN" dirty="0"/>
          </a:p>
        </p:txBody>
      </p:sp>
      <p:sp>
        <p:nvSpPr>
          <p:cNvPr id="6" name="TextBox 4">
            <a:extLst>
              <a:ext uri="{FF2B5EF4-FFF2-40B4-BE49-F238E27FC236}">
                <a16:creationId xmlns:a16="http://schemas.microsoft.com/office/drawing/2014/main" id="{DE4B859A-3428-46E3-B749-BE1B8B5E192F}"/>
              </a:ext>
            </a:extLst>
          </p:cNvPr>
          <p:cNvSpPr txBox="1">
            <a:spLocks noChangeArrowheads="1"/>
          </p:cNvSpPr>
          <p:nvPr/>
        </p:nvSpPr>
        <p:spPr bwMode="auto">
          <a:xfrm>
            <a:off x="0" y="6150348"/>
            <a:ext cx="1219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lgn="just"/>
            <a:r>
              <a:rPr lang="en-IN" altLang="en-US" dirty="0"/>
              <a:t>https://drive.google.com/drive/folders/1VIEf1ysJQ-QqYykrd3l-uebYSAW-iuvs                                                 </a:t>
            </a:r>
          </a:p>
          <a:p>
            <a:pPr algn="just"/>
            <a:r>
              <a:rPr lang="en-IN" altLang="en-US" dirty="0"/>
              <a:t>                                                                                                                                                                          </a:t>
            </a:r>
            <a:r>
              <a:rPr lang="en-IN" altLang="en-US" b="1" dirty="0">
                <a:latin typeface="Times New Roman" panose="02020603050405020304" pitchFamily="18" charset="0"/>
                <a:cs typeface="Times New Roman" panose="02020603050405020304" pitchFamily="18" charset="0"/>
              </a:rPr>
              <a:t>12</a:t>
            </a:r>
          </a:p>
        </p:txBody>
      </p:sp>
      <p:pic>
        <p:nvPicPr>
          <p:cNvPr id="5" name="Picture 4">
            <a:extLst>
              <a:ext uri="{FF2B5EF4-FFF2-40B4-BE49-F238E27FC236}">
                <a16:creationId xmlns:a16="http://schemas.microsoft.com/office/drawing/2014/main" id="{196BA32D-BD5D-440D-BEF9-B3EED8AE7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30" y="772085"/>
            <a:ext cx="10436075" cy="5054974"/>
          </a:xfrm>
          <a:prstGeom prst="rect">
            <a:avLst/>
          </a:prstGeom>
        </p:spPr>
      </p:pic>
    </p:spTree>
    <p:extLst>
      <p:ext uri="{BB962C8B-B14F-4D97-AF65-F5344CB8AC3E}">
        <p14:creationId xmlns:p14="http://schemas.microsoft.com/office/powerpoint/2010/main" val="838279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021D5112-B81A-47C2-8093-4084B2859E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547" y="1369546"/>
            <a:ext cx="3851275" cy="384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CE082C16-C4AF-47AA-B3B4-A847E2F8C3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580" t="2058" r="8617" b="2058"/>
          <a:stretch>
            <a:fillRect/>
          </a:stretch>
        </p:blipFill>
        <p:spPr bwMode="auto">
          <a:xfrm>
            <a:off x="5425048" y="677069"/>
            <a:ext cx="4032250" cy="588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E3400886-AC3D-4990-AC4A-F5A67487FAB2}"/>
              </a:ext>
            </a:extLst>
          </p:cNvPr>
          <p:cNvSpPr txBox="1">
            <a:spLocks/>
          </p:cNvSpPr>
          <p:nvPr/>
        </p:nvSpPr>
        <p:spPr>
          <a:xfrm>
            <a:off x="1194547" y="134470"/>
            <a:ext cx="8596668" cy="708212"/>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000" b="1" dirty="0">
                <a:solidFill>
                  <a:schemeClr val="tx1"/>
                </a:solidFill>
                <a:latin typeface="Times New Roman" panose="02020603050405020304" pitchFamily="18" charset="0"/>
                <a:cs typeface="Times New Roman" panose="02020603050405020304" pitchFamily="18" charset="0"/>
              </a:rPr>
              <a:t>Technology Stack</a:t>
            </a:r>
          </a:p>
          <a:p>
            <a:pPr algn="ctr"/>
            <a:br>
              <a:rPr lang="en-IN" altLang="en-US" b="1" dirty="0">
                <a:solidFill>
                  <a:srgbClr val="000000"/>
                </a:solidFill>
                <a:latin typeface="Times New Roman" panose="02020603050405020304" pitchFamily="18" charset="0"/>
                <a:cs typeface="DejaVu Sans" charset="0"/>
              </a:rPr>
            </a:br>
            <a:endParaRPr lang="en-IN" dirty="0"/>
          </a:p>
        </p:txBody>
      </p:sp>
      <p:sp>
        <p:nvSpPr>
          <p:cNvPr id="8" name="Text Placeholder 2">
            <a:extLst>
              <a:ext uri="{FF2B5EF4-FFF2-40B4-BE49-F238E27FC236}">
                <a16:creationId xmlns:a16="http://schemas.microsoft.com/office/drawing/2014/main" id="{C164EB62-28D3-4C0D-9125-46F5A656F36C}"/>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Fig : Technology </a:t>
            </a:r>
            <a:r>
              <a:rPr lang="en-IN" altLang="en-US" b="1">
                <a:solidFill>
                  <a:schemeClr val="tx1"/>
                </a:solidFill>
                <a:latin typeface="Times New Roman" panose="02020603050405020304" pitchFamily="18" charset="0"/>
                <a:cs typeface="Times New Roman" panose="02020603050405020304" pitchFamily="18" charset="0"/>
              </a:rPr>
              <a:t>Stack                                                                                                                                 </a:t>
            </a:r>
            <a:r>
              <a:rPr lang="en-IN" altLang="en-US" sz="2900" b="1" dirty="0">
                <a:solidFill>
                  <a:schemeClr val="tx1"/>
                </a:solidFill>
                <a:latin typeface="Times New Roman" panose="02020603050405020304" pitchFamily="18" charset="0"/>
                <a:cs typeface="Times New Roman" panose="02020603050405020304" pitchFamily="18" charset="0"/>
              </a:rPr>
              <a:t>13</a:t>
            </a:r>
          </a:p>
        </p:txBody>
      </p:sp>
    </p:spTree>
    <p:extLst>
      <p:ext uri="{BB962C8B-B14F-4D97-AF65-F5344CB8AC3E}">
        <p14:creationId xmlns:p14="http://schemas.microsoft.com/office/powerpoint/2010/main" val="1785609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1E0DED-88EF-4EB2-8756-EFF048E4AE89}"/>
              </a:ext>
            </a:extLst>
          </p:cNvPr>
          <p:cNvSpPr txBox="1">
            <a:spLocks/>
          </p:cNvSpPr>
          <p:nvPr/>
        </p:nvSpPr>
        <p:spPr>
          <a:xfrm>
            <a:off x="1194547" y="134470"/>
            <a:ext cx="8596668" cy="708212"/>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b="1" dirty="0">
                <a:solidFill>
                  <a:schemeClr val="tx1"/>
                </a:solidFill>
                <a:latin typeface="Times New Roman" panose="02020603050405020304" pitchFamily="18" charset="0"/>
                <a:cs typeface="Times New Roman" panose="02020603050405020304" pitchFamily="18" charset="0"/>
              </a:rPr>
              <a:t>Implementation</a:t>
            </a:r>
            <a:br>
              <a:rPr lang="en-IN" altLang="en-US" b="1" dirty="0">
                <a:solidFill>
                  <a:srgbClr val="000000"/>
                </a:solidFill>
                <a:latin typeface="Times New Roman" panose="02020603050405020304" pitchFamily="18" charset="0"/>
                <a:cs typeface="DejaVu Sans" charset="0"/>
              </a:rPr>
            </a:br>
            <a:endParaRPr lang="en-IN" dirty="0"/>
          </a:p>
        </p:txBody>
      </p:sp>
      <p:pic>
        <p:nvPicPr>
          <p:cNvPr id="5" name="Picture 4">
            <a:extLst>
              <a:ext uri="{FF2B5EF4-FFF2-40B4-BE49-F238E27FC236}">
                <a16:creationId xmlns:a16="http://schemas.microsoft.com/office/drawing/2014/main" id="{7C0EE270-C651-4E76-A042-8BD0483744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547" y="488576"/>
            <a:ext cx="9548812" cy="539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2">
            <a:extLst>
              <a:ext uri="{FF2B5EF4-FFF2-40B4-BE49-F238E27FC236}">
                <a16:creationId xmlns:a16="http://schemas.microsoft.com/office/drawing/2014/main" id="{CB449105-511A-4683-9F7D-DEC8EBB83C51}"/>
              </a:ext>
            </a:extLst>
          </p:cNvPr>
          <p:cNvSpPr txBox="1">
            <a:spLocks noChangeArrowheads="1"/>
          </p:cNvSpPr>
          <p:nvPr/>
        </p:nvSpPr>
        <p:spPr>
          <a:xfrm>
            <a:off x="0" y="5775325"/>
            <a:ext cx="12192000" cy="108267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dirty="0">
                <a:solidFill>
                  <a:schemeClr val="tx1"/>
                </a:solidFill>
                <a:latin typeface="Times New Roman" panose="02020603050405020304" pitchFamily="18" charset="0"/>
                <a:cs typeface="Times New Roman" panose="02020603050405020304" pitchFamily="18" charset="0"/>
              </a:rPr>
              <a:t>Figure1: Welcome Screen Page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14</a:t>
            </a:r>
          </a:p>
        </p:txBody>
      </p:sp>
    </p:spTree>
    <p:extLst>
      <p:ext uri="{BB962C8B-B14F-4D97-AF65-F5344CB8AC3E}">
        <p14:creationId xmlns:p14="http://schemas.microsoft.com/office/powerpoint/2010/main" val="3828374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C44773CA-E914-4CA1-9ADC-239265BC16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194" y="281548"/>
            <a:ext cx="8496300" cy="513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a:extLst>
              <a:ext uri="{FF2B5EF4-FFF2-40B4-BE49-F238E27FC236}">
                <a16:creationId xmlns:a16="http://schemas.microsoft.com/office/drawing/2014/main" id="{7D69487A-E987-4F23-BB97-796D10003F36}"/>
              </a:ext>
            </a:extLst>
          </p:cNvPr>
          <p:cNvSpPr>
            <a:spLocks noGrp="1" noChangeArrowheads="1"/>
          </p:cNvSpPr>
          <p:nvPr>
            <p:ph idx="1"/>
          </p:nvPr>
        </p:nvSpPr>
        <p:spPr>
          <a:xfrm>
            <a:off x="609600" y="5386293"/>
            <a:ext cx="11582400" cy="1501775"/>
          </a:xfrm>
        </p:spPr>
        <p:txBody>
          <a:bodyPr>
            <a:normAutofit fontScale="92500" lnSpcReduction="10000"/>
          </a:bodyPr>
          <a:lstStyle/>
          <a:p>
            <a:pPr marL="0" indent="0">
              <a:buFont typeface="Wingdings 3" panose="05040102010807070707" pitchFamily="18" charset="2"/>
              <a:buNone/>
            </a:pPr>
            <a:r>
              <a:rPr lang="en-IN" altLang="en-US" dirty="0"/>
              <a:t>                                                                                                                                </a:t>
            </a:r>
          </a:p>
          <a:p>
            <a:pPr marL="0" indent="0">
              <a:buFont typeface="Wingdings 3" panose="05040102010807070707" pitchFamily="18" charset="2"/>
              <a:buNone/>
            </a:pPr>
            <a:r>
              <a:rPr lang="en-IN" altLang="en-US" dirty="0"/>
              <a:t>                                                    </a:t>
            </a:r>
            <a:r>
              <a:rPr lang="en-IN" altLang="en-US" sz="2000" dirty="0">
                <a:solidFill>
                  <a:schemeClr val="tx1"/>
                </a:solidFill>
                <a:latin typeface="Times New Roman" panose="02020603050405020304" pitchFamily="18" charset="0"/>
                <a:cs typeface="Times New Roman" panose="02020603050405020304" pitchFamily="18" charset="0"/>
              </a:rPr>
              <a:t>Figure 2: Login Page                                                                                           </a:t>
            </a:r>
          </a:p>
          <a:p>
            <a:pPr marL="0" indent="0">
              <a:buFont typeface="Wingdings 3" panose="05040102010807070707" pitchFamily="18" charset="2"/>
              <a:buNone/>
            </a:pP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dirty="0"/>
              <a:t>   </a:t>
            </a:r>
          </a:p>
          <a:p>
            <a:pPr marL="0" indent="0">
              <a:buFont typeface="Wingdings 3" panose="05040102010807070707" pitchFamily="18" charset="2"/>
              <a:buNone/>
            </a:pPr>
            <a:r>
              <a:rPr lang="en-IN" altLang="en-US" sz="1800" b="1" dirty="0">
                <a:solidFill>
                  <a:schemeClr val="tx1"/>
                </a:solidFill>
                <a:latin typeface="Times New Roman" panose="02020603050405020304" pitchFamily="18" charset="0"/>
                <a:cs typeface="Times New Roman" panose="02020603050405020304" pitchFamily="18" charset="0"/>
              </a:rPr>
              <a:t>                                                                                                                                                                                                             15</a:t>
            </a:r>
          </a:p>
        </p:txBody>
      </p:sp>
    </p:spTree>
    <p:extLst>
      <p:ext uri="{BB962C8B-B14F-4D97-AF65-F5344CB8AC3E}">
        <p14:creationId xmlns:p14="http://schemas.microsoft.com/office/powerpoint/2010/main" val="1202046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25B351-3751-47FD-83C3-A467A8DB9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824" y="450570"/>
            <a:ext cx="8858250" cy="529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2">
            <a:extLst>
              <a:ext uri="{FF2B5EF4-FFF2-40B4-BE49-F238E27FC236}">
                <a16:creationId xmlns:a16="http://schemas.microsoft.com/office/drawing/2014/main" id="{C3607990-3629-4746-BE78-8490AAB09D92}"/>
              </a:ext>
            </a:extLst>
          </p:cNvPr>
          <p:cNvSpPr txBox="1">
            <a:spLocks/>
          </p:cNvSpPr>
          <p:nvPr/>
        </p:nvSpPr>
        <p:spPr>
          <a:xfrm>
            <a:off x="0" y="5678721"/>
            <a:ext cx="12192000" cy="13319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defRPr/>
            </a:pPr>
            <a:r>
              <a:rPr lang="en-IN" dirty="0">
                <a:solidFill>
                  <a:schemeClr val="tx1"/>
                </a:solidFill>
              </a:rPr>
              <a:t>                                                                                                                                                      </a:t>
            </a:r>
            <a:endParaRPr lang="en-IN" dirty="0">
              <a:solidFill>
                <a:schemeClr val="tx1"/>
              </a:solidFill>
              <a:latin typeface="Times New Roman" panose="02020603050405020304" pitchFamily="18" charset="0"/>
              <a:cs typeface="Times New Roman" panose="02020603050405020304" pitchFamily="18" charset="0"/>
            </a:endParaRPr>
          </a:p>
          <a:p>
            <a:pPr marL="0" indent="0">
              <a:buNone/>
              <a:defRPr/>
            </a:pPr>
            <a:r>
              <a:rPr lang="en-IN" b="1"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Figure 3: Signup Screen                                                                                            </a:t>
            </a:r>
          </a:p>
          <a:p>
            <a:pPr marL="0" indent="0">
              <a:buNone/>
              <a:defRPr/>
            </a:pPr>
            <a:r>
              <a:rPr lang="en-IN"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16</a:t>
            </a:r>
          </a:p>
        </p:txBody>
      </p:sp>
    </p:spTree>
    <p:extLst>
      <p:ext uri="{BB962C8B-B14F-4D97-AF65-F5344CB8AC3E}">
        <p14:creationId xmlns:p14="http://schemas.microsoft.com/office/powerpoint/2010/main" val="266517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CE0B74-60E8-4349-9998-333F88D1B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277" y="711573"/>
            <a:ext cx="864076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2">
            <a:extLst>
              <a:ext uri="{FF2B5EF4-FFF2-40B4-BE49-F238E27FC236}">
                <a16:creationId xmlns:a16="http://schemas.microsoft.com/office/drawing/2014/main" id="{23E0F576-CD1E-448F-856E-EA8F1AD0AF3C}"/>
              </a:ext>
            </a:extLst>
          </p:cNvPr>
          <p:cNvSpPr txBox="1">
            <a:spLocks/>
          </p:cNvSpPr>
          <p:nvPr/>
        </p:nvSpPr>
        <p:spPr>
          <a:xfrm>
            <a:off x="1198561" y="5670550"/>
            <a:ext cx="10993439" cy="11874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defRPr/>
            </a:pPr>
            <a:r>
              <a:rPr lang="en-IN" dirty="0"/>
              <a:t>                                                                                                               </a:t>
            </a:r>
          </a:p>
          <a:p>
            <a:pPr marL="0" indent="0">
              <a:buNone/>
              <a:defRPr/>
            </a:pPr>
            <a:r>
              <a:rPr lang="en-IN" dirty="0"/>
              <a:t>                                           </a:t>
            </a:r>
            <a:r>
              <a:rPr lang="en-IN" dirty="0">
                <a:solidFill>
                  <a:schemeClr val="tx1"/>
                </a:solidFill>
                <a:latin typeface="Times New Roman" panose="02020603050405020304" pitchFamily="18" charset="0"/>
                <a:cs typeface="Times New Roman" panose="02020603050405020304" pitchFamily="18" charset="0"/>
              </a:rPr>
              <a:t>Figure 4: Dashboard (Main Page)                                                                         </a:t>
            </a:r>
          </a:p>
          <a:p>
            <a:pPr marL="0" indent="0">
              <a:buNone/>
              <a:defRPr/>
            </a:pPr>
            <a:r>
              <a:rPr lang="en-IN"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17</a:t>
            </a:r>
          </a:p>
        </p:txBody>
      </p:sp>
    </p:spTree>
    <p:extLst>
      <p:ext uri="{BB962C8B-B14F-4D97-AF65-F5344CB8AC3E}">
        <p14:creationId xmlns:p14="http://schemas.microsoft.com/office/powerpoint/2010/main" val="1668722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48AED9-20C7-4D3A-8AFD-B5A8ADA0280C}"/>
              </a:ext>
            </a:extLst>
          </p:cNvPr>
          <p:cNvSpPr txBox="1">
            <a:spLocks/>
          </p:cNvSpPr>
          <p:nvPr/>
        </p:nvSpPr>
        <p:spPr>
          <a:xfrm>
            <a:off x="1194547" y="134470"/>
            <a:ext cx="8596668" cy="708212"/>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sz="8000" b="1" dirty="0">
              <a:solidFill>
                <a:schemeClr val="tx1"/>
              </a:solidFill>
              <a:latin typeface="Times New Roman" panose="02020603050405020304" pitchFamily="18" charset="0"/>
              <a:cs typeface="Times New Roman" panose="02020603050405020304" pitchFamily="18" charset="0"/>
            </a:endParaRPr>
          </a:p>
          <a:p>
            <a:pPr algn="ctr"/>
            <a:br>
              <a:rPr lang="en-IN" altLang="en-US" b="1" dirty="0">
                <a:solidFill>
                  <a:srgbClr val="000000"/>
                </a:solidFill>
                <a:latin typeface="Times New Roman" panose="02020603050405020304" pitchFamily="18" charset="0"/>
                <a:cs typeface="DejaVu Sans" charset="0"/>
              </a:rPr>
            </a:br>
            <a:endParaRPr lang="en-IN" dirty="0"/>
          </a:p>
        </p:txBody>
      </p:sp>
      <p:sp>
        <p:nvSpPr>
          <p:cNvPr id="5" name="Text Placeholder 2">
            <a:extLst>
              <a:ext uri="{FF2B5EF4-FFF2-40B4-BE49-F238E27FC236}">
                <a16:creationId xmlns:a16="http://schemas.microsoft.com/office/drawing/2014/main" id="{2199A9CE-54A7-4583-B503-91706EF0E2BD}"/>
              </a:ext>
            </a:extLst>
          </p:cNvPr>
          <p:cNvSpPr txBox="1">
            <a:spLocks noChangeArrowheads="1"/>
          </p:cNvSpPr>
          <p:nvPr/>
        </p:nvSpPr>
        <p:spPr>
          <a:xfrm>
            <a:off x="49818" y="5562600"/>
            <a:ext cx="12142182" cy="12954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endParaRPr lang="en-IN" altLang="en-US" sz="1900" b="1" dirty="0">
              <a:solidFill>
                <a:schemeClr val="tx1"/>
              </a:solidFill>
              <a:latin typeface="Times New Roman" panose="02020603050405020304" pitchFamily="18" charset="0"/>
              <a:cs typeface="Times New Roman" panose="02020603050405020304" pitchFamily="18" charset="0"/>
            </a:endParaRPr>
          </a:p>
        </p:txBody>
      </p:sp>
      <p:pic>
        <p:nvPicPr>
          <p:cNvPr id="6" name="Picture 3">
            <a:extLst>
              <a:ext uri="{FF2B5EF4-FFF2-40B4-BE49-F238E27FC236}">
                <a16:creationId xmlns:a16="http://schemas.microsoft.com/office/drawing/2014/main" id="{409CB0F9-EAEC-4DF2-8CF5-6DB6B91AC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556" y="750349"/>
            <a:ext cx="8676975" cy="4535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1BAE0DFF-8B16-4AD4-BF53-F7B7881E6BD8}"/>
              </a:ext>
            </a:extLst>
          </p:cNvPr>
          <p:cNvSpPr txBox="1"/>
          <p:nvPr/>
        </p:nvSpPr>
        <p:spPr>
          <a:xfrm>
            <a:off x="4243049" y="5572454"/>
            <a:ext cx="6100482" cy="369332"/>
          </a:xfrm>
          <a:prstGeom prst="rect">
            <a:avLst/>
          </a:prstGeom>
          <a:noFill/>
        </p:spPr>
        <p:txBody>
          <a:bodyPr wrap="square">
            <a:spAutoFit/>
          </a:bodyPr>
          <a:lstStyle/>
          <a:p>
            <a:r>
              <a:rPr lang="en-IN" altLang="en-US" sz="1800" dirty="0">
                <a:solidFill>
                  <a:schemeClr val="tx1"/>
                </a:solidFill>
                <a:latin typeface="Times New Roman" panose="02020603050405020304" pitchFamily="18" charset="0"/>
                <a:cs typeface="Times New Roman" panose="02020603050405020304" pitchFamily="18" charset="0"/>
              </a:rPr>
              <a:t>Figure 5: Database Login Table</a:t>
            </a:r>
          </a:p>
        </p:txBody>
      </p:sp>
      <p:sp>
        <p:nvSpPr>
          <p:cNvPr id="8" name="Text Placeholder 2">
            <a:extLst>
              <a:ext uri="{FF2B5EF4-FFF2-40B4-BE49-F238E27FC236}">
                <a16:creationId xmlns:a16="http://schemas.microsoft.com/office/drawing/2014/main" id="{2DD5D09F-E50F-4C3B-BCAE-9A6ECCC3476F}"/>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1900" b="1" dirty="0">
                <a:solidFill>
                  <a:schemeClr val="tx1"/>
                </a:solidFill>
                <a:latin typeface="Times New Roman" panose="02020603050405020304" pitchFamily="18" charset="0"/>
                <a:cs typeface="Times New Roman" panose="02020603050405020304" pitchFamily="18" charset="0"/>
              </a:rPr>
              <a:t>18</a:t>
            </a:r>
          </a:p>
        </p:txBody>
      </p:sp>
    </p:spTree>
    <p:extLst>
      <p:ext uri="{BB962C8B-B14F-4D97-AF65-F5344CB8AC3E}">
        <p14:creationId xmlns:p14="http://schemas.microsoft.com/office/powerpoint/2010/main" val="756599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BF018867-5B03-4880-BAE1-6188CAC527E8}"/>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19</a:t>
            </a:r>
          </a:p>
        </p:txBody>
      </p:sp>
      <p:pic>
        <p:nvPicPr>
          <p:cNvPr id="5" name="Picture 4">
            <a:extLst>
              <a:ext uri="{FF2B5EF4-FFF2-40B4-BE49-F238E27FC236}">
                <a16:creationId xmlns:a16="http://schemas.microsoft.com/office/drawing/2014/main" id="{4836CA92-92FA-49C5-8086-F8B466B35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681" y="691243"/>
            <a:ext cx="8777753" cy="4929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4">
            <a:extLst>
              <a:ext uri="{FF2B5EF4-FFF2-40B4-BE49-F238E27FC236}">
                <a16:creationId xmlns:a16="http://schemas.microsoft.com/office/drawing/2014/main" id="{17026E57-4E50-45AC-919B-39832EDD516A}"/>
              </a:ext>
            </a:extLst>
          </p:cNvPr>
          <p:cNvSpPr txBox="1">
            <a:spLocks/>
          </p:cNvSpPr>
          <p:nvPr/>
        </p:nvSpPr>
        <p:spPr>
          <a:xfrm>
            <a:off x="0" y="5761101"/>
            <a:ext cx="12192000"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a:latin typeface="Times New Roman" panose="02020603050405020304" pitchFamily="18" charset="0"/>
              <a:cs typeface="Times New Roman" panose="02020603050405020304" pitchFamily="18" charset="0"/>
            </a:endParaRPr>
          </a:p>
          <a:p>
            <a:endParaRPr lang="en-IN"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7F4A5DC-1E27-4A74-9439-B1B072A9000B}"/>
              </a:ext>
            </a:extLst>
          </p:cNvPr>
          <p:cNvSpPr txBox="1"/>
          <p:nvPr/>
        </p:nvSpPr>
        <p:spPr>
          <a:xfrm>
            <a:off x="3919818" y="5884893"/>
            <a:ext cx="6100482" cy="646331"/>
          </a:xfrm>
          <a:prstGeom prst="rect">
            <a:avLst/>
          </a:prstGeom>
          <a:noFill/>
        </p:spPr>
        <p:txBody>
          <a:bodyPr wrap="square">
            <a:spAutoFit/>
          </a:bodyPr>
          <a:lstStyle/>
          <a:p>
            <a:r>
              <a:rPr lang="en-IN" altLang="en-US" sz="1800" dirty="0">
                <a:solidFill>
                  <a:schemeClr val="tx1"/>
                </a:solidFill>
                <a:latin typeface="Times New Roman" panose="02020603050405020304" pitchFamily="18" charset="0"/>
                <a:cs typeface="Times New Roman" panose="02020603050405020304" pitchFamily="18" charset="0"/>
              </a:rPr>
              <a:t>Figure 6: Database Tickers Table</a:t>
            </a:r>
          </a:p>
          <a:p>
            <a:r>
              <a:rPr lang="en-IN" altLang="en-US" sz="1800" dirty="0">
                <a:solidFill>
                  <a:schemeClr val="tx1"/>
                </a:solidFill>
                <a:latin typeface="Times New Roman" panose="02020603050405020304" pitchFamily="18" charset="0"/>
                <a:cs typeface="Times New Roman" panose="02020603050405020304" pitchFamily="18" charset="0"/>
              </a:rPr>
              <a:t>                          (BSE)</a:t>
            </a:r>
          </a:p>
        </p:txBody>
      </p:sp>
    </p:spTree>
    <p:extLst>
      <p:ext uri="{BB962C8B-B14F-4D97-AF65-F5344CB8AC3E}">
        <p14:creationId xmlns:p14="http://schemas.microsoft.com/office/powerpoint/2010/main" val="1407690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322C-4F4C-44A3-AF7D-9AA28557DBB2}"/>
              </a:ext>
            </a:extLst>
          </p:cNvPr>
          <p:cNvSpPr>
            <a:spLocks noGrp="1"/>
          </p:cNvSpPr>
          <p:nvPr>
            <p:ph type="title"/>
          </p:nvPr>
        </p:nvSpPr>
        <p:spPr>
          <a:xfrm>
            <a:off x="775946" y="71717"/>
            <a:ext cx="8596668" cy="708212"/>
          </a:xfrm>
        </p:spPr>
        <p:txBody>
          <a:bodyPr>
            <a:normAutofit fontScale="90000"/>
          </a:bodyPr>
          <a:lstStyle/>
          <a:p>
            <a:pPr algn="ctr"/>
            <a:r>
              <a:rPr lang="en-IN" altLang="en-US" sz="3600" b="1" dirty="0">
                <a:solidFill>
                  <a:srgbClr val="000000"/>
                </a:solidFill>
                <a:latin typeface="Times New Roman" panose="02020603050405020304" pitchFamily="18" charset="0"/>
                <a:cs typeface="DejaVu Sans" charset="0"/>
              </a:rPr>
              <a:t>Contents</a:t>
            </a:r>
            <a:br>
              <a:rPr lang="en-IN" altLang="en-US" sz="3600" b="1" dirty="0">
                <a:solidFill>
                  <a:srgbClr val="000000"/>
                </a:solidFill>
                <a:latin typeface="Times New Roman" panose="02020603050405020304" pitchFamily="18" charset="0"/>
                <a:cs typeface="DejaVu Sans" charset="0"/>
              </a:rPr>
            </a:br>
            <a:endParaRPr lang="en-IN" dirty="0"/>
          </a:p>
        </p:txBody>
      </p:sp>
      <p:sp>
        <p:nvSpPr>
          <p:cNvPr id="3" name="Content Placeholder 2">
            <a:extLst>
              <a:ext uri="{FF2B5EF4-FFF2-40B4-BE49-F238E27FC236}">
                <a16:creationId xmlns:a16="http://schemas.microsoft.com/office/drawing/2014/main" id="{7BDDBD7E-7E7C-480F-B322-BA970D2C1F65}"/>
              </a:ext>
            </a:extLst>
          </p:cNvPr>
          <p:cNvSpPr>
            <a:spLocks noGrp="1"/>
          </p:cNvSpPr>
          <p:nvPr>
            <p:ph idx="1"/>
          </p:nvPr>
        </p:nvSpPr>
        <p:spPr>
          <a:xfrm>
            <a:off x="775946" y="425823"/>
            <a:ext cx="8596668" cy="6131860"/>
          </a:xfrm>
        </p:spPr>
        <p:txBody>
          <a:bodyPr>
            <a:normAutofit fontScale="25000" lnSpcReduction="20000"/>
          </a:bodyPr>
          <a:lstStyle/>
          <a:p>
            <a:pPr eaLnBrk="1" hangingPunct="1">
              <a:lnSpc>
                <a:spcPct val="200000"/>
              </a:lnSpc>
              <a:spcAft>
                <a:spcPts val="1413"/>
              </a:spcAft>
              <a:buClr>
                <a:srgbClr val="000000"/>
              </a:buClr>
              <a:buSzPct val="45000"/>
              <a:buFont typeface="Wingdings" panose="05000000000000000000" pitchFamily="2" charset="2"/>
              <a:buChar char="Ø"/>
              <a:defRPr/>
            </a:pPr>
            <a:r>
              <a:rPr lang="en-IN" altLang="en-US" sz="6400" b="1" dirty="0">
                <a:solidFill>
                  <a:srgbClr val="000000"/>
                </a:solidFill>
                <a:latin typeface="Times New Roman" panose="02020603050405020304" pitchFamily="18" charset="0"/>
                <a:cs typeface="DejaVu Sans" charset="0"/>
              </a:rPr>
              <a:t>Introduction</a:t>
            </a:r>
          </a:p>
          <a:p>
            <a:pPr eaLnBrk="1" hangingPunct="1">
              <a:lnSpc>
                <a:spcPct val="200000"/>
              </a:lnSpc>
              <a:spcAft>
                <a:spcPts val="1413"/>
              </a:spcAft>
              <a:buClr>
                <a:srgbClr val="000000"/>
              </a:buClr>
              <a:buSzPct val="45000"/>
              <a:buFont typeface="Wingdings" panose="05000000000000000000" pitchFamily="2" charset="2"/>
              <a:buChar char="Ø"/>
              <a:defRPr/>
            </a:pPr>
            <a:r>
              <a:rPr lang="en-IN" altLang="en-US" sz="6400" b="1" dirty="0">
                <a:solidFill>
                  <a:srgbClr val="000000"/>
                </a:solidFill>
                <a:latin typeface="Times New Roman" panose="02020603050405020304" pitchFamily="18" charset="0"/>
                <a:cs typeface="DejaVu Sans" charset="0"/>
              </a:rPr>
              <a:t>Objectives</a:t>
            </a:r>
          </a:p>
          <a:p>
            <a:pPr eaLnBrk="1" hangingPunct="1">
              <a:lnSpc>
                <a:spcPct val="200000"/>
              </a:lnSpc>
              <a:spcAft>
                <a:spcPts val="1413"/>
              </a:spcAft>
              <a:buClr>
                <a:srgbClr val="000000"/>
              </a:buClr>
              <a:buSzPct val="45000"/>
              <a:buFont typeface="Wingdings" panose="05000000000000000000" pitchFamily="2" charset="2"/>
              <a:buChar char="Ø"/>
              <a:defRPr/>
            </a:pPr>
            <a:r>
              <a:rPr lang="en-IN" altLang="en-US" sz="6400" b="1" dirty="0">
                <a:solidFill>
                  <a:srgbClr val="000000"/>
                </a:solidFill>
                <a:latin typeface="Times New Roman" panose="02020603050405020304" pitchFamily="18" charset="0"/>
                <a:cs typeface="DejaVu Sans" charset="0"/>
              </a:rPr>
              <a:t>Scope</a:t>
            </a:r>
          </a:p>
          <a:p>
            <a:pPr eaLnBrk="1" hangingPunct="1">
              <a:lnSpc>
                <a:spcPct val="200000"/>
              </a:lnSpc>
              <a:spcAft>
                <a:spcPts val="1413"/>
              </a:spcAft>
              <a:buClr>
                <a:srgbClr val="000000"/>
              </a:buClr>
              <a:buSzPct val="45000"/>
              <a:buFont typeface="Wingdings" panose="05000000000000000000" pitchFamily="2" charset="2"/>
              <a:buChar char="Ø"/>
              <a:defRPr/>
            </a:pPr>
            <a:r>
              <a:rPr lang="en-IN" altLang="en-US" sz="6400" b="1" dirty="0">
                <a:solidFill>
                  <a:srgbClr val="000000"/>
                </a:solidFill>
                <a:latin typeface="Times New Roman" panose="02020603050405020304" pitchFamily="18" charset="0"/>
                <a:cs typeface="DejaVu Sans" charset="0"/>
              </a:rPr>
              <a:t>Features / Functionality</a:t>
            </a:r>
          </a:p>
          <a:p>
            <a:pPr eaLnBrk="1" hangingPunct="1">
              <a:lnSpc>
                <a:spcPct val="200000"/>
              </a:lnSpc>
              <a:spcAft>
                <a:spcPts val="1413"/>
              </a:spcAft>
              <a:buClr>
                <a:srgbClr val="000000"/>
              </a:buClr>
              <a:buSzPct val="45000"/>
              <a:buFont typeface="Wingdings" panose="05000000000000000000" pitchFamily="2" charset="2"/>
              <a:buChar char="Ø"/>
              <a:defRPr/>
            </a:pPr>
            <a:r>
              <a:rPr lang="en-IN" altLang="en-US" sz="6400" b="1" dirty="0">
                <a:solidFill>
                  <a:srgbClr val="000000"/>
                </a:solidFill>
                <a:latin typeface="Times New Roman" panose="02020603050405020304" pitchFamily="18" charset="0"/>
                <a:cs typeface="DejaVu Sans" charset="0"/>
              </a:rPr>
              <a:t>Project Outcomes</a:t>
            </a:r>
          </a:p>
          <a:p>
            <a:pPr eaLnBrk="1" hangingPunct="1">
              <a:lnSpc>
                <a:spcPct val="200000"/>
              </a:lnSpc>
              <a:spcAft>
                <a:spcPts val="1413"/>
              </a:spcAft>
              <a:buClr>
                <a:srgbClr val="000000"/>
              </a:buClr>
              <a:buSzPct val="45000"/>
              <a:buFont typeface="Wingdings" panose="05000000000000000000" pitchFamily="2" charset="2"/>
              <a:buChar char="Ø"/>
              <a:defRPr/>
            </a:pPr>
            <a:r>
              <a:rPr lang="en-IN" altLang="en-US" sz="6400" b="1" dirty="0">
                <a:solidFill>
                  <a:srgbClr val="000000"/>
                </a:solidFill>
                <a:latin typeface="Times New Roman" panose="02020603050405020304" pitchFamily="18" charset="0"/>
                <a:cs typeface="DejaVu Sans" charset="0"/>
              </a:rPr>
              <a:t>Technology Stack</a:t>
            </a:r>
          </a:p>
          <a:p>
            <a:pPr eaLnBrk="1" hangingPunct="1">
              <a:lnSpc>
                <a:spcPct val="200000"/>
              </a:lnSpc>
              <a:spcAft>
                <a:spcPts val="1413"/>
              </a:spcAft>
              <a:buClr>
                <a:srgbClr val="000000"/>
              </a:buClr>
              <a:buSzPct val="45000"/>
              <a:buFont typeface="Wingdings" panose="05000000000000000000" pitchFamily="2" charset="2"/>
              <a:buChar char="Ø"/>
              <a:defRPr/>
            </a:pPr>
            <a:r>
              <a:rPr lang="en-IN" altLang="en-US" sz="6400" b="1" dirty="0">
                <a:solidFill>
                  <a:srgbClr val="000000"/>
                </a:solidFill>
                <a:latin typeface="Times New Roman" panose="02020603050405020304" pitchFamily="18" charset="0"/>
                <a:cs typeface="DejaVu Sans" charset="0"/>
              </a:rPr>
              <a:t>Project Design      </a:t>
            </a:r>
          </a:p>
          <a:p>
            <a:pPr eaLnBrk="1" hangingPunct="1">
              <a:lnSpc>
                <a:spcPct val="200000"/>
              </a:lnSpc>
              <a:spcAft>
                <a:spcPts val="1413"/>
              </a:spcAft>
              <a:buClr>
                <a:srgbClr val="000000"/>
              </a:buClr>
              <a:buSzPct val="45000"/>
              <a:buFont typeface="Wingdings" panose="05000000000000000000" pitchFamily="2" charset="2"/>
              <a:buChar char="Ø"/>
              <a:defRPr/>
            </a:pPr>
            <a:r>
              <a:rPr lang="en-IN" altLang="en-US" sz="6400" b="1" dirty="0">
                <a:solidFill>
                  <a:srgbClr val="000000"/>
                </a:solidFill>
                <a:latin typeface="Times New Roman" panose="02020603050405020304" pitchFamily="18" charset="0"/>
                <a:cs typeface="DejaVu Sans" charset="0"/>
              </a:rPr>
              <a:t>Conclusion</a:t>
            </a:r>
          </a:p>
          <a:p>
            <a:pPr eaLnBrk="1" hangingPunct="1">
              <a:lnSpc>
                <a:spcPct val="200000"/>
              </a:lnSpc>
              <a:spcAft>
                <a:spcPts val="1413"/>
              </a:spcAft>
              <a:buClr>
                <a:srgbClr val="000000"/>
              </a:buClr>
              <a:buSzPct val="45000"/>
              <a:buFont typeface="Wingdings" panose="05000000000000000000" pitchFamily="2" charset="2"/>
              <a:buChar char="Ø"/>
              <a:defRPr/>
            </a:pPr>
            <a:r>
              <a:rPr lang="en-IN" altLang="en-US" sz="6400" b="1" dirty="0">
                <a:solidFill>
                  <a:srgbClr val="000000"/>
                </a:solidFill>
                <a:latin typeface="Times New Roman" panose="02020603050405020304" pitchFamily="18" charset="0"/>
                <a:cs typeface="DejaVu Sans" charset="0"/>
              </a:rPr>
              <a:t>References</a:t>
            </a:r>
          </a:p>
          <a:p>
            <a:pPr marL="0" indent="0" eaLnBrk="1" hangingPunct="1">
              <a:lnSpc>
                <a:spcPct val="200000"/>
              </a:lnSpc>
              <a:spcAft>
                <a:spcPts val="1413"/>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4" name="Text Placeholder 2">
            <a:extLst>
              <a:ext uri="{FF2B5EF4-FFF2-40B4-BE49-F238E27FC236}">
                <a16:creationId xmlns:a16="http://schemas.microsoft.com/office/drawing/2014/main" id="{5E0735B3-C2F2-445E-90FD-51F4E82CC331}"/>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02</a:t>
            </a:r>
          </a:p>
        </p:txBody>
      </p:sp>
    </p:spTree>
    <p:extLst>
      <p:ext uri="{BB962C8B-B14F-4D97-AF65-F5344CB8AC3E}">
        <p14:creationId xmlns:p14="http://schemas.microsoft.com/office/powerpoint/2010/main" val="1488588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B200FD-91D8-4745-9C99-617535AED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679" y="649941"/>
            <a:ext cx="884555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2">
            <a:extLst>
              <a:ext uri="{FF2B5EF4-FFF2-40B4-BE49-F238E27FC236}">
                <a16:creationId xmlns:a16="http://schemas.microsoft.com/office/drawing/2014/main" id="{84EBDC2D-0BC0-4647-9E15-DFF8A0740309}"/>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dirty="0">
                <a:solidFill>
                  <a:schemeClr val="tx1"/>
                </a:solidFill>
                <a:latin typeface="Times New Roman" panose="02020603050405020304" pitchFamily="18" charset="0"/>
                <a:cs typeface="Times New Roman" panose="02020603050405020304" pitchFamily="18" charset="0"/>
              </a:rPr>
              <a:t>Figure 7: Database Tickers Table</a:t>
            </a:r>
          </a:p>
          <a:p>
            <a:pPr marL="0" indent="0">
              <a:buNone/>
            </a:pPr>
            <a:r>
              <a:rPr lang="en-IN" altLang="en-US" dirty="0">
                <a:solidFill>
                  <a:schemeClr val="tx1"/>
                </a:solidFill>
                <a:latin typeface="Times New Roman" panose="02020603050405020304" pitchFamily="18" charset="0"/>
                <a:cs typeface="Times New Roman" panose="02020603050405020304" pitchFamily="18" charset="0"/>
              </a:rPr>
              <a:t>                                                                                       (NSE)                                                                                                    </a:t>
            </a:r>
            <a:endParaRPr lang="en-IN" altLang="en-US" b="1" dirty="0">
              <a:solidFill>
                <a:schemeClr val="tx1"/>
              </a:solidFill>
              <a:latin typeface="Times New Roman" panose="02020603050405020304" pitchFamily="18" charset="0"/>
              <a:cs typeface="Times New Roman" panose="02020603050405020304" pitchFamily="18" charset="0"/>
            </a:endParaRPr>
          </a:p>
        </p:txBody>
      </p:sp>
      <p:sp>
        <p:nvSpPr>
          <p:cNvPr id="5" name="Text Placeholder 2">
            <a:extLst>
              <a:ext uri="{FF2B5EF4-FFF2-40B4-BE49-F238E27FC236}">
                <a16:creationId xmlns:a16="http://schemas.microsoft.com/office/drawing/2014/main" id="{C8983BDD-8454-4D31-BF66-C8F036B06E1E}"/>
              </a:ext>
            </a:extLst>
          </p:cNvPr>
          <p:cNvSpPr txBox="1">
            <a:spLocks noChangeArrowheads="1"/>
          </p:cNvSpPr>
          <p:nvPr/>
        </p:nvSpPr>
        <p:spPr>
          <a:xfrm>
            <a:off x="371194" y="5618816"/>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1900" b="1" dirty="0">
                <a:solidFill>
                  <a:schemeClr val="tx1"/>
                </a:solidFill>
                <a:latin typeface="Times New Roman" panose="02020603050405020304" pitchFamily="18" charset="0"/>
                <a:cs typeface="Times New Roman" panose="02020603050405020304" pitchFamily="18" charset="0"/>
              </a:rPr>
              <a:t>20</a:t>
            </a:r>
          </a:p>
        </p:txBody>
      </p:sp>
    </p:spTree>
    <p:extLst>
      <p:ext uri="{BB962C8B-B14F-4D97-AF65-F5344CB8AC3E}">
        <p14:creationId xmlns:p14="http://schemas.microsoft.com/office/powerpoint/2010/main" val="2164291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C8075B-39BD-464D-93CF-8D7747A65298}"/>
              </a:ext>
            </a:extLst>
          </p:cNvPr>
          <p:cNvSpPr txBox="1">
            <a:spLocks/>
          </p:cNvSpPr>
          <p:nvPr/>
        </p:nvSpPr>
        <p:spPr>
          <a:xfrm>
            <a:off x="1194547" y="134470"/>
            <a:ext cx="8596668" cy="708212"/>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000" b="1" dirty="0">
                <a:solidFill>
                  <a:schemeClr val="tx1"/>
                </a:solidFill>
                <a:latin typeface="Times New Roman" panose="02020603050405020304" pitchFamily="18" charset="0"/>
                <a:cs typeface="Times New Roman" panose="02020603050405020304" pitchFamily="18" charset="0"/>
              </a:rPr>
              <a:t>Conclusion</a:t>
            </a:r>
          </a:p>
          <a:p>
            <a:pPr algn="ctr"/>
            <a:br>
              <a:rPr lang="en-IN" altLang="en-US" b="1" dirty="0">
                <a:solidFill>
                  <a:srgbClr val="000000"/>
                </a:solidFill>
                <a:latin typeface="Times New Roman" panose="02020603050405020304" pitchFamily="18" charset="0"/>
                <a:cs typeface="DejaVu Sans" charset="0"/>
              </a:rPr>
            </a:br>
            <a:endParaRPr lang="en-IN" dirty="0"/>
          </a:p>
        </p:txBody>
      </p:sp>
      <p:sp>
        <p:nvSpPr>
          <p:cNvPr id="5" name="Content Placeholder 2">
            <a:extLst>
              <a:ext uri="{FF2B5EF4-FFF2-40B4-BE49-F238E27FC236}">
                <a16:creationId xmlns:a16="http://schemas.microsoft.com/office/drawing/2014/main" id="{31A565C4-94B9-47F0-A338-1A22BBFAE25B}"/>
              </a:ext>
            </a:extLst>
          </p:cNvPr>
          <p:cNvSpPr>
            <a:spLocks noGrp="1"/>
          </p:cNvSpPr>
          <p:nvPr>
            <p:ph idx="1"/>
          </p:nvPr>
        </p:nvSpPr>
        <p:spPr>
          <a:xfrm>
            <a:off x="775946" y="654423"/>
            <a:ext cx="8596668" cy="6131860"/>
          </a:xfrm>
        </p:spPr>
        <p:txBody>
          <a:bodyPr>
            <a:normAutofit/>
          </a:bodyPr>
          <a:lstStyle/>
          <a:p>
            <a:pPr algn="just">
              <a:buClrTx/>
              <a:buFont typeface="Wingdings" panose="05000000000000000000" pitchFamily="2" charset="2"/>
              <a:buChar char="Ø"/>
              <a:defRPr/>
            </a:pPr>
            <a:endParaRPr lang="en-IN" sz="16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r>
              <a:rPr lang="en-US" altLang="en-US" sz="1600" dirty="0">
                <a:latin typeface="Times New Roman" panose="02020603050405020304" pitchFamily="18" charset="0"/>
                <a:cs typeface="Times New Roman" panose="02020603050405020304" pitchFamily="18" charset="0"/>
              </a:rPr>
              <a:t>This application helps investors to understand the idea of current market value and future stock behaviors. </a:t>
            </a:r>
          </a:p>
          <a:p>
            <a:pPr algn="just">
              <a:buClrTx/>
              <a:buFont typeface="Wingdings" panose="05000000000000000000" pitchFamily="2" charset="2"/>
              <a:buChar char="Ø"/>
              <a:defRPr/>
            </a:pPr>
            <a:r>
              <a:rPr lang="en-US" altLang="en-US" sz="1600" dirty="0">
                <a:latin typeface="Times New Roman" panose="02020603050405020304" pitchFamily="18" charset="0"/>
                <a:cs typeface="Times New Roman" panose="02020603050405020304" pitchFamily="18" charset="0"/>
              </a:rPr>
              <a:t>The project covers the successful development of a GUI along with database connectivity with PostgreSQL. </a:t>
            </a:r>
          </a:p>
          <a:p>
            <a:pPr algn="just">
              <a:buClrTx/>
              <a:buFont typeface="Wingdings" panose="05000000000000000000" pitchFamily="2" charset="2"/>
              <a:buChar char="Ø"/>
              <a:defRPr/>
            </a:pPr>
            <a:r>
              <a:rPr lang="en-US" altLang="en-US" sz="1600" dirty="0">
                <a:latin typeface="Times New Roman" panose="02020603050405020304" pitchFamily="18" charset="0"/>
                <a:cs typeface="Times New Roman" panose="02020603050405020304" pitchFamily="18" charset="0"/>
              </a:rPr>
              <a:t>The Project is based on the Sequential machine learning model to predict the prices which we have achieved using LSTM (Long-Short-Term-Memory) for prediction of Shares.</a:t>
            </a:r>
          </a:p>
          <a:p>
            <a:pPr algn="just">
              <a:buClrTx/>
              <a:buFont typeface="Wingdings" panose="05000000000000000000" pitchFamily="2" charset="2"/>
              <a:buChar char="Ø"/>
              <a:defRPr/>
            </a:pPr>
            <a:r>
              <a:rPr lang="en-US" altLang="en-US" sz="1600" dirty="0">
                <a:latin typeface="Times New Roman" panose="02020603050405020304" pitchFamily="18" charset="0"/>
                <a:cs typeface="Times New Roman" panose="02020603050405020304" pitchFamily="18" charset="0"/>
              </a:rPr>
              <a:t>Based on predicted value graphs has been plotted using Matplotlib Library.</a:t>
            </a:r>
          </a:p>
          <a:p>
            <a:pPr algn="just">
              <a:buClrTx/>
              <a:buFont typeface="Wingdings" panose="05000000000000000000" pitchFamily="2" charset="2"/>
              <a:buChar char="Ø"/>
              <a:defRPr/>
            </a:pPr>
            <a:endParaRPr lang="en-US" altLang="en-US" sz="16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endParaRPr lang="en-US" altLang="en-US" sz="1600" dirty="0">
              <a:latin typeface="Times New Roman" panose="02020603050405020304" pitchFamily="18" charset="0"/>
              <a:cs typeface="Times New Roman" panose="02020603050405020304" pitchFamily="18" charset="0"/>
            </a:endParaRPr>
          </a:p>
          <a:p>
            <a:pPr eaLnBrk="1" hangingPunct="1">
              <a:lnSpc>
                <a:spcPct val="200000"/>
              </a:lnSpc>
              <a:spcAft>
                <a:spcPts val="1413"/>
              </a:spcAft>
              <a:buClr>
                <a:srgbClr val="000000"/>
              </a:buClr>
              <a:buSzPct val="45000"/>
              <a:buFont typeface="Wingdings" panose="05000000000000000000" pitchFamily="2" charset="2"/>
              <a:buChar char="Ø"/>
              <a:defRPr/>
            </a:pPr>
            <a:endParaRPr lang="en-IN" altLang="en-US" b="1" dirty="0">
              <a:solidFill>
                <a:srgbClr val="000000"/>
              </a:solidFill>
              <a:latin typeface="Times New Roman" panose="02020603050405020304" pitchFamily="18" charset="0"/>
              <a:cs typeface="DejaVu Sans" charset="0"/>
            </a:endParaRPr>
          </a:p>
          <a:p>
            <a:pPr marL="0" indent="0" eaLnBrk="1" hangingPunct="1">
              <a:lnSpc>
                <a:spcPct val="200000"/>
              </a:lnSpc>
              <a:spcAft>
                <a:spcPts val="1413"/>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6" name="Text Placeholder 2">
            <a:extLst>
              <a:ext uri="{FF2B5EF4-FFF2-40B4-BE49-F238E27FC236}">
                <a16:creationId xmlns:a16="http://schemas.microsoft.com/office/drawing/2014/main" id="{BB625163-A8EE-44D7-8858-812B2987120D}"/>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2</a:t>
            </a:r>
            <a:r>
              <a:rPr lang="en-IN" altLang="en-US" sz="1900" b="1" dirty="0">
                <a:solidFill>
                  <a:schemeClr val="tx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316583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F0A0D8-E55E-45D4-9EE6-9BDE41CD5D1B}"/>
              </a:ext>
            </a:extLst>
          </p:cNvPr>
          <p:cNvSpPr txBox="1">
            <a:spLocks/>
          </p:cNvSpPr>
          <p:nvPr/>
        </p:nvSpPr>
        <p:spPr>
          <a:xfrm>
            <a:off x="1194547" y="134470"/>
            <a:ext cx="8596668" cy="708212"/>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000" b="1" dirty="0">
                <a:solidFill>
                  <a:schemeClr val="tx1"/>
                </a:solidFill>
                <a:latin typeface="Times New Roman" panose="02020603050405020304" pitchFamily="18" charset="0"/>
                <a:cs typeface="Times New Roman" panose="02020603050405020304" pitchFamily="18" charset="0"/>
              </a:rPr>
              <a:t>References</a:t>
            </a:r>
          </a:p>
          <a:p>
            <a:pPr algn="ctr"/>
            <a:br>
              <a:rPr lang="en-IN" altLang="en-US" b="1" dirty="0">
                <a:solidFill>
                  <a:srgbClr val="000000"/>
                </a:solidFill>
                <a:latin typeface="Times New Roman" panose="02020603050405020304" pitchFamily="18" charset="0"/>
                <a:cs typeface="DejaVu Sans" charset="0"/>
              </a:rPr>
            </a:br>
            <a:endParaRPr lang="en-IN" dirty="0"/>
          </a:p>
        </p:txBody>
      </p:sp>
      <p:sp>
        <p:nvSpPr>
          <p:cNvPr id="7" name="Content Placeholder 2">
            <a:extLst>
              <a:ext uri="{FF2B5EF4-FFF2-40B4-BE49-F238E27FC236}">
                <a16:creationId xmlns:a16="http://schemas.microsoft.com/office/drawing/2014/main" id="{AD1179E3-E67E-4B73-AD70-96F078B45BAD}"/>
              </a:ext>
            </a:extLst>
          </p:cNvPr>
          <p:cNvSpPr>
            <a:spLocks noGrp="1"/>
          </p:cNvSpPr>
          <p:nvPr>
            <p:ph idx="1"/>
          </p:nvPr>
        </p:nvSpPr>
        <p:spPr>
          <a:xfrm>
            <a:off x="775946" y="654423"/>
            <a:ext cx="8596668" cy="6131860"/>
          </a:xfrm>
        </p:spPr>
        <p:txBody>
          <a:bodyPr>
            <a:normAutofit fontScale="55000" lnSpcReduction="20000"/>
          </a:bodyPr>
          <a:lstStyle/>
          <a:p>
            <a:pPr algn="just">
              <a:buClrTx/>
              <a:buFont typeface="Wingdings" panose="05000000000000000000" pitchFamily="2" charset="2"/>
              <a:buChar char="Ø"/>
              <a:defRPr/>
            </a:pPr>
            <a:endParaRPr lang="en-IN" sz="1600" dirty="0">
              <a:latin typeface="Times New Roman" panose="02020603050405020304" pitchFamily="18" charset="0"/>
              <a:cs typeface="Times New Roman" panose="02020603050405020304" pitchFamily="18" charset="0"/>
            </a:endParaRPr>
          </a:p>
          <a:p>
            <a:pPr algn="just">
              <a:lnSpc>
                <a:spcPct val="93000"/>
              </a:lnSpc>
              <a:spcAft>
                <a:spcPts val="1413"/>
              </a:spcAft>
              <a:buClrTx/>
              <a:buFont typeface="Wingdings" panose="05000000000000000000" pitchFamily="2" charset="2"/>
              <a:buChar char="Ø"/>
              <a:defRPr/>
            </a:pPr>
            <a:r>
              <a:rPr lang="en-IN" altLang="en-US" sz="2600" dirty="0">
                <a:solidFill>
                  <a:schemeClr val="tx1"/>
                </a:solidFill>
                <a:latin typeface="Times New Roman" panose="02020603050405020304" pitchFamily="18" charset="0"/>
                <a:cs typeface="Times New Roman" panose="02020603050405020304" pitchFamily="18" charset="0"/>
              </a:rPr>
              <a:t>[1] towardsdatascience.com/predicting-stock-prices-with-python-ec1d0c9bece1</a:t>
            </a:r>
          </a:p>
          <a:p>
            <a:pPr algn="just">
              <a:lnSpc>
                <a:spcPct val="93000"/>
              </a:lnSpc>
              <a:spcAft>
                <a:spcPts val="1413"/>
              </a:spcAft>
              <a:buClrTx/>
              <a:buFont typeface="Wingdings" panose="05000000000000000000" pitchFamily="2" charset="2"/>
              <a:buChar char="Ø"/>
              <a:defRPr/>
            </a:pPr>
            <a:r>
              <a:rPr lang="en-IN" altLang="en-US" sz="2600" dirty="0">
                <a:solidFill>
                  <a:schemeClr val="tx1"/>
                </a:solidFill>
                <a:latin typeface="Times New Roman" panose="02020603050405020304" pitchFamily="18" charset="0"/>
                <a:cs typeface="Times New Roman" panose="02020603050405020304" pitchFamily="18" charset="0"/>
              </a:rPr>
              <a:t>[2] irjet.net/archives/V5/i5/IRJET-V5I5393.pdf</a:t>
            </a:r>
          </a:p>
          <a:p>
            <a:pPr algn="just">
              <a:lnSpc>
                <a:spcPct val="93000"/>
              </a:lnSpc>
              <a:spcAft>
                <a:spcPts val="1413"/>
              </a:spcAft>
              <a:buClrTx/>
              <a:buFont typeface="Wingdings" panose="05000000000000000000" pitchFamily="2" charset="2"/>
              <a:buChar char="Ø"/>
              <a:defRPr/>
            </a:pPr>
            <a:r>
              <a:rPr lang="en-IN" altLang="en-US" sz="2600" dirty="0">
                <a:solidFill>
                  <a:schemeClr val="tx1"/>
                </a:solidFill>
                <a:latin typeface="Times New Roman" panose="02020603050405020304" pitchFamily="18" charset="0"/>
                <a:cs typeface="Times New Roman" panose="02020603050405020304" pitchFamily="18" charset="0"/>
              </a:rPr>
              <a:t>[3] analyticsvidhya.com/blog/2014/10/ann-work-simplified</a:t>
            </a:r>
          </a:p>
          <a:p>
            <a:pPr algn="just">
              <a:lnSpc>
                <a:spcPct val="93000"/>
              </a:lnSpc>
              <a:spcAft>
                <a:spcPts val="1413"/>
              </a:spcAft>
              <a:buClrTx/>
              <a:buFont typeface="Wingdings" panose="05000000000000000000" pitchFamily="2" charset="2"/>
              <a:buChar char="Ø"/>
              <a:defRPr/>
            </a:pPr>
            <a:r>
              <a:rPr lang="en-IN" altLang="en-US" sz="2600" dirty="0">
                <a:solidFill>
                  <a:schemeClr val="tx1"/>
                </a:solidFill>
                <a:latin typeface="Times New Roman" panose="02020603050405020304" pitchFamily="18" charset="0"/>
                <a:cs typeface="Times New Roman" panose="02020603050405020304" pitchFamily="18" charset="0"/>
              </a:rPr>
              <a:t>[4] ieeexplore.ieee.org/document/7839671</a:t>
            </a:r>
          </a:p>
          <a:p>
            <a:pPr algn="just">
              <a:lnSpc>
                <a:spcPct val="93000"/>
              </a:lnSpc>
              <a:spcAft>
                <a:spcPts val="1413"/>
              </a:spcAft>
              <a:buClrTx/>
              <a:buFont typeface="Wingdings" panose="05000000000000000000" pitchFamily="2" charset="2"/>
              <a:buChar char="Ø"/>
              <a:defRPr/>
            </a:pPr>
            <a:r>
              <a:rPr lang="en-IN" altLang="en-US" sz="2600" dirty="0">
                <a:solidFill>
                  <a:schemeClr val="tx1"/>
                </a:solidFill>
                <a:latin typeface="Times New Roman" panose="02020603050405020304" pitchFamily="18" charset="0"/>
                <a:cs typeface="Times New Roman" panose="02020603050405020304" pitchFamily="18" charset="0"/>
              </a:rPr>
              <a:t>[5] docs.python.org/3</a:t>
            </a:r>
          </a:p>
          <a:p>
            <a:pPr algn="just">
              <a:lnSpc>
                <a:spcPct val="93000"/>
              </a:lnSpc>
              <a:spcAft>
                <a:spcPts val="1413"/>
              </a:spcAft>
              <a:buClrTx/>
              <a:buFont typeface="Wingdings" panose="05000000000000000000" pitchFamily="2" charset="2"/>
              <a:buChar char="Ø"/>
              <a:defRPr/>
            </a:pPr>
            <a:r>
              <a:rPr lang="en-IN" altLang="en-US" sz="2600" dirty="0">
                <a:solidFill>
                  <a:schemeClr val="tx1"/>
                </a:solidFill>
                <a:latin typeface="Times New Roman" panose="02020603050405020304" pitchFamily="18" charset="0"/>
                <a:cs typeface="Times New Roman" panose="02020603050405020304" pitchFamily="18" charset="0"/>
              </a:rPr>
              <a:t>[6] geeksforgeeks.org/python-programming-language</a:t>
            </a:r>
          </a:p>
          <a:p>
            <a:pPr algn="just">
              <a:lnSpc>
                <a:spcPct val="93000"/>
              </a:lnSpc>
              <a:spcAft>
                <a:spcPts val="1413"/>
              </a:spcAft>
              <a:buClrTx/>
              <a:buFont typeface="Wingdings" panose="05000000000000000000" pitchFamily="2" charset="2"/>
              <a:buChar char="Ø"/>
              <a:defRPr/>
            </a:pPr>
            <a:r>
              <a:rPr lang="en-IN" altLang="en-US" sz="2600" dirty="0">
                <a:solidFill>
                  <a:schemeClr val="tx1"/>
                </a:solidFill>
                <a:latin typeface="Times New Roman" panose="02020603050405020304" pitchFamily="18" charset="0"/>
                <a:cs typeface="Times New Roman" panose="02020603050405020304" pitchFamily="18" charset="0"/>
              </a:rPr>
              <a:t>[7] data-flair. Training/blogs/stock-price-prediction-project-in-python</a:t>
            </a:r>
          </a:p>
          <a:p>
            <a:pPr algn="just">
              <a:lnSpc>
                <a:spcPct val="93000"/>
              </a:lnSpc>
              <a:spcAft>
                <a:spcPts val="1413"/>
              </a:spcAft>
              <a:buClrTx/>
              <a:buFont typeface="Wingdings" panose="05000000000000000000" pitchFamily="2" charset="2"/>
              <a:buChar char="Ø"/>
              <a:defRPr/>
            </a:pPr>
            <a:r>
              <a:rPr lang="en-IN" altLang="en-US" sz="2600" dirty="0">
                <a:solidFill>
                  <a:schemeClr val="tx1"/>
                </a:solidFill>
                <a:latin typeface="Times New Roman" panose="02020603050405020304" pitchFamily="18" charset="0"/>
                <a:cs typeface="Times New Roman" panose="02020603050405020304" pitchFamily="18" charset="0"/>
              </a:rPr>
              <a:t>[8] askpython.com/python/examples/stock-price-prediction-python</a:t>
            </a:r>
          </a:p>
          <a:p>
            <a:pPr algn="just">
              <a:lnSpc>
                <a:spcPct val="93000"/>
              </a:lnSpc>
              <a:spcAft>
                <a:spcPts val="1413"/>
              </a:spcAft>
              <a:buClrTx/>
              <a:buFont typeface="Wingdings" panose="05000000000000000000" pitchFamily="2" charset="2"/>
              <a:buChar char="Ø"/>
              <a:defRPr/>
            </a:pPr>
            <a:r>
              <a:rPr lang="en-IN" altLang="en-US" sz="2600" dirty="0">
                <a:solidFill>
                  <a:schemeClr val="tx1"/>
                </a:solidFill>
                <a:latin typeface="Times New Roman" panose="02020603050405020304" pitchFamily="18" charset="0"/>
                <a:cs typeface="Times New Roman" panose="02020603050405020304" pitchFamily="18" charset="0"/>
              </a:rPr>
              <a:t>[9] https://www.irjet.net/archives/V5/i5/IRJET-V5I5393.pdf</a:t>
            </a:r>
          </a:p>
          <a:p>
            <a:pPr eaLnBrk="1" hangingPunct="1">
              <a:lnSpc>
                <a:spcPct val="200000"/>
              </a:lnSpc>
              <a:spcAft>
                <a:spcPts val="1413"/>
              </a:spcAft>
              <a:buClr>
                <a:srgbClr val="000000"/>
              </a:buClr>
              <a:buSzPct val="45000"/>
              <a:buFont typeface="Wingdings" panose="05000000000000000000" pitchFamily="2" charset="2"/>
              <a:buChar char="Ø"/>
              <a:defRPr/>
            </a:pPr>
            <a:endParaRPr lang="en-IN" altLang="en-US" b="1" dirty="0">
              <a:solidFill>
                <a:srgbClr val="000000"/>
              </a:solidFill>
              <a:latin typeface="Times New Roman" panose="02020603050405020304" pitchFamily="18" charset="0"/>
              <a:cs typeface="DejaVu Sans" charset="0"/>
            </a:endParaRPr>
          </a:p>
          <a:p>
            <a:pPr marL="0" indent="0" eaLnBrk="1" hangingPunct="1">
              <a:lnSpc>
                <a:spcPct val="200000"/>
              </a:lnSpc>
              <a:spcAft>
                <a:spcPts val="1413"/>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8" name="Text Placeholder 2">
            <a:extLst>
              <a:ext uri="{FF2B5EF4-FFF2-40B4-BE49-F238E27FC236}">
                <a16:creationId xmlns:a16="http://schemas.microsoft.com/office/drawing/2014/main" id="{AE701872-3B17-46D3-822C-08B5AACE2F29}"/>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1900" b="1" dirty="0">
                <a:solidFill>
                  <a:schemeClr val="tx1"/>
                </a:solidFill>
                <a:latin typeface="Times New Roman" panose="02020603050405020304" pitchFamily="18" charset="0"/>
                <a:cs typeface="Times New Roman" panose="02020603050405020304" pitchFamily="18" charset="0"/>
              </a:rPr>
              <a:t>22</a:t>
            </a:r>
          </a:p>
        </p:txBody>
      </p:sp>
    </p:spTree>
    <p:extLst>
      <p:ext uri="{BB962C8B-B14F-4D97-AF65-F5344CB8AC3E}">
        <p14:creationId xmlns:p14="http://schemas.microsoft.com/office/powerpoint/2010/main" val="368341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76B6ED91-A98C-4B58-A2C4-0DE0E11CAF61}"/>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23</a:t>
            </a:r>
          </a:p>
        </p:txBody>
      </p:sp>
      <p:sp>
        <p:nvSpPr>
          <p:cNvPr id="5" name="Rectangle 1">
            <a:extLst>
              <a:ext uri="{FF2B5EF4-FFF2-40B4-BE49-F238E27FC236}">
                <a16:creationId xmlns:a16="http://schemas.microsoft.com/office/drawing/2014/main" id="{944F853C-A385-44DF-A421-2AFE1074CD9D}"/>
              </a:ext>
            </a:extLst>
          </p:cNvPr>
          <p:cNvSpPr>
            <a:spLocks noChangeArrowheads="1"/>
          </p:cNvSpPr>
          <p:nvPr/>
        </p:nvSpPr>
        <p:spPr bwMode="auto">
          <a:xfrm>
            <a:off x="1112651" y="800894"/>
            <a:ext cx="9432925" cy="525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5400" b="1" dirty="0">
                <a:latin typeface="Times New Roman" panose="02020603050405020304" pitchFamily="18" charset="0"/>
                <a:cs typeface="Times New Roman" panose="02020603050405020304" pitchFamily="18" charset="0"/>
              </a:rPr>
              <a:t> </a:t>
            </a:r>
          </a:p>
          <a:p>
            <a:pPr algn="ctr" eaLnBrk="1" hangingPunct="1">
              <a:lnSpc>
                <a:spcPct val="93000"/>
              </a:lnSpc>
              <a:buClr>
                <a:srgbClr val="000000"/>
              </a:buClr>
              <a:buSzPct val="100000"/>
              <a:buFont typeface="Times New Roman" panose="02020603050405020304" pitchFamily="18" charset="0"/>
              <a:buNone/>
            </a:pPr>
            <a:endParaRPr lang="en-IN" altLang="en-US" sz="54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54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54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54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54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54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54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r>
              <a:rPr lang="en-IN" altLang="en-US" sz="2800" b="1" dirty="0">
                <a:latin typeface="Times New Roman" panose="02020603050405020304" pitchFamily="18" charset="0"/>
                <a:cs typeface="Times New Roman" panose="02020603050405020304" pitchFamily="18" charset="0"/>
              </a:rPr>
              <a:t>THANK YOU!!!!</a:t>
            </a: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40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40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r>
              <a:rPr lang="en-IN" altLang="en-US" sz="4000" b="1" dirty="0">
                <a:solidFill>
                  <a:srgbClr val="000000"/>
                </a:solidFill>
                <a:latin typeface="Times New Roman" panose="02020603050405020304" pitchFamily="18" charset="0"/>
                <a:cs typeface="Times New Roman" panose="02020603050405020304" pitchFamily="18" charset="0"/>
              </a:rPr>
              <a:t>                                                                     </a:t>
            </a:r>
            <a:endParaRPr lang="en-IN" altLang="en-US"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14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557B45-46E2-4374-A1B6-5FF7BCBFE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103" y="2744927"/>
            <a:ext cx="7800975"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5">
            <a:extLst>
              <a:ext uri="{FF2B5EF4-FFF2-40B4-BE49-F238E27FC236}">
                <a16:creationId xmlns:a16="http://schemas.microsoft.com/office/drawing/2014/main" id="{761A951C-775F-4987-917D-9717A00B9FC4}"/>
              </a:ext>
            </a:extLst>
          </p:cNvPr>
          <p:cNvSpPr txBox="1">
            <a:spLocks noChangeArrowheads="1"/>
          </p:cNvSpPr>
          <p:nvPr/>
        </p:nvSpPr>
        <p:spPr bwMode="auto">
          <a:xfrm>
            <a:off x="672353" y="2098954"/>
            <a:ext cx="100806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r>
              <a:rPr lang="en-IN" altLang="en-US" sz="3600" b="1" dirty="0">
                <a:latin typeface="Times New Roman" panose="02020603050405020304" pitchFamily="18" charset="0"/>
                <a:cs typeface="Times New Roman" panose="02020603050405020304" pitchFamily="18" charset="0"/>
              </a:rPr>
              <a:t>                     What is Stock Market ?</a:t>
            </a:r>
            <a:endParaRPr lang="en-IN" altLang="en-US" sz="3600" b="1" dirty="0"/>
          </a:p>
        </p:txBody>
      </p:sp>
      <p:sp>
        <p:nvSpPr>
          <p:cNvPr id="6" name="Text Placeholder 2">
            <a:extLst>
              <a:ext uri="{FF2B5EF4-FFF2-40B4-BE49-F238E27FC236}">
                <a16:creationId xmlns:a16="http://schemas.microsoft.com/office/drawing/2014/main" id="{822B73F7-6985-428B-91CE-B246DA0F40E8}"/>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419312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68129C-67F3-46D2-A025-34B4556E67BF}"/>
              </a:ext>
            </a:extLst>
          </p:cNvPr>
          <p:cNvSpPr txBox="1">
            <a:spLocks/>
          </p:cNvSpPr>
          <p:nvPr/>
        </p:nvSpPr>
        <p:spPr>
          <a:xfrm>
            <a:off x="775946" y="71717"/>
            <a:ext cx="8596668" cy="708212"/>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b="1" dirty="0">
                <a:solidFill>
                  <a:srgbClr val="000000"/>
                </a:solidFill>
                <a:latin typeface="Times New Roman" panose="02020603050405020304" pitchFamily="18" charset="0"/>
                <a:cs typeface="DejaVu Sans" charset="0"/>
              </a:rPr>
              <a:t>Introduction</a:t>
            </a:r>
            <a:br>
              <a:rPr lang="en-IN" altLang="en-US" b="1" dirty="0">
                <a:solidFill>
                  <a:srgbClr val="000000"/>
                </a:solidFill>
                <a:latin typeface="Times New Roman" panose="02020603050405020304" pitchFamily="18" charset="0"/>
                <a:cs typeface="DejaVu Sans" charset="0"/>
              </a:rPr>
            </a:br>
            <a:endParaRPr lang="en-IN" dirty="0"/>
          </a:p>
        </p:txBody>
      </p:sp>
      <p:sp>
        <p:nvSpPr>
          <p:cNvPr id="5" name="Content Placeholder 2">
            <a:extLst>
              <a:ext uri="{FF2B5EF4-FFF2-40B4-BE49-F238E27FC236}">
                <a16:creationId xmlns:a16="http://schemas.microsoft.com/office/drawing/2014/main" id="{10A979C5-12AA-4AAE-9FC3-18F701BD023D}"/>
              </a:ext>
            </a:extLst>
          </p:cNvPr>
          <p:cNvSpPr txBox="1">
            <a:spLocks/>
          </p:cNvSpPr>
          <p:nvPr/>
        </p:nvSpPr>
        <p:spPr>
          <a:xfrm>
            <a:off x="807822" y="726140"/>
            <a:ext cx="8596668" cy="61318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dirty="0"/>
          </a:p>
        </p:txBody>
      </p:sp>
      <p:sp>
        <p:nvSpPr>
          <p:cNvPr id="6" name="Content Placeholder 2">
            <a:extLst>
              <a:ext uri="{FF2B5EF4-FFF2-40B4-BE49-F238E27FC236}">
                <a16:creationId xmlns:a16="http://schemas.microsoft.com/office/drawing/2014/main" id="{945A6752-E4CB-4D07-B50D-E2B0681E9491}"/>
              </a:ext>
            </a:extLst>
          </p:cNvPr>
          <p:cNvSpPr>
            <a:spLocks noGrp="1"/>
          </p:cNvSpPr>
          <p:nvPr>
            <p:ph idx="1"/>
          </p:nvPr>
        </p:nvSpPr>
        <p:spPr>
          <a:xfrm>
            <a:off x="775946" y="654423"/>
            <a:ext cx="8596668" cy="6131860"/>
          </a:xfrm>
        </p:spPr>
        <p:txBody>
          <a:bodyPr>
            <a:normAutofit fontScale="25000" lnSpcReduction="20000"/>
          </a:bodyPr>
          <a:lstStyle/>
          <a:p>
            <a:pPr algn="just">
              <a:lnSpc>
                <a:spcPct val="200000"/>
              </a:lnSpc>
              <a:spcAft>
                <a:spcPts val="1413"/>
              </a:spcAft>
              <a:buClr>
                <a:srgbClr val="000000"/>
              </a:buClr>
              <a:buSzPct val="45000"/>
              <a:buFont typeface="Wingdings" panose="05000000000000000000" pitchFamily="2" charset="2"/>
              <a:buChar char="Ø"/>
              <a:defRPr/>
            </a:pPr>
            <a:r>
              <a:rPr lang="en-US" sz="6400" dirty="0">
                <a:latin typeface="Times New Roman" panose="02020603050405020304" pitchFamily="18" charset="0"/>
                <a:cs typeface="Times New Roman" panose="02020603050405020304" pitchFamily="18" charset="0"/>
              </a:rPr>
              <a:t>Stock Price prediction is the act of determining the future value of a company stock or other financial instrument traded on an exchange. The successful prediction of a stock's future price could yield significant profit to the investors.</a:t>
            </a:r>
          </a:p>
          <a:p>
            <a:pPr algn="just">
              <a:lnSpc>
                <a:spcPct val="200000"/>
              </a:lnSpc>
              <a:spcAft>
                <a:spcPts val="1413"/>
              </a:spcAft>
              <a:buClr>
                <a:srgbClr val="000000"/>
              </a:buClr>
              <a:buSzPct val="45000"/>
              <a:buFont typeface="Wingdings" panose="05000000000000000000" pitchFamily="2" charset="2"/>
              <a:buChar char="Ø"/>
              <a:defRPr/>
            </a:pPr>
            <a:r>
              <a:rPr lang="en-US" sz="6400" dirty="0">
                <a:latin typeface="Times New Roman" panose="02020603050405020304" pitchFamily="18" charset="0"/>
                <a:cs typeface="Times New Roman" panose="02020603050405020304" pitchFamily="18" charset="0"/>
              </a:rPr>
              <a:t>With the development of the stock market, people are interested in forecasting stock price</a:t>
            </a:r>
          </a:p>
          <a:p>
            <a:pPr algn="just">
              <a:lnSpc>
                <a:spcPct val="200000"/>
              </a:lnSpc>
              <a:spcAft>
                <a:spcPts val="1413"/>
              </a:spcAft>
              <a:buClr>
                <a:srgbClr val="000000"/>
              </a:buClr>
              <a:buSzPct val="45000"/>
              <a:buFont typeface="Wingdings" panose="05000000000000000000" pitchFamily="2" charset="2"/>
              <a:buChar char="Ø"/>
              <a:defRPr/>
            </a:pPr>
            <a:r>
              <a:rPr lang="en-US" sz="6400" dirty="0">
                <a:latin typeface="Times New Roman" panose="02020603050405020304" pitchFamily="18" charset="0"/>
                <a:cs typeface="Times New Roman" panose="02020603050405020304" pitchFamily="18" charset="0"/>
              </a:rPr>
              <a:t>Ability to predict directions of stock prices accurately is crucial for market dealers or investors to maximize their profits.</a:t>
            </a:r>
          </a:p>
          <a:p>
            <a:pPr algn="just">
              <a:lnSpc>
                <a:spcPct val="200000"/>
              </a:lnSpc>
              <a:spcAft>
                <a:spcPts val="1413"/>
              </a:spcAft>
              <a:buClr>
                <a:srgbClr val="000000"/>
              </a:buClr>
              <a:buSzPct val="45000"/>
              <a:buFont typeface="Wingdings" panose="05000000000000000000" pitchFamily="2" charset="2"/>
              <a:buChar char="Ø"/>
              <a:defRPr/>
            </a:pPr>
            <a:r>
              <a:rPr lang="en-IN" sz="6400" dirty="0">
                <a:latin typeface="Times New Roman" panose="02020603050405020304" pitchFamily="18" charset="0"/>
                <a:cs typeface="Times New Roman" panose="02020603050405020304" pitchFamily="18" charset="0"/>
              </a:rPr>
              <a:t>Stock Price Variation uses - Demand &amp; Supply strategy.</a:t>
            </a:r>
          </a:p>
          <a:p>
            <a:pPr algn="just">
              <a:lnSpc>
                <a:spcPct val="200000"/>
              </a:lnSpc>
              <a:spcAft>
                <a:spcPts val="1413"/>
              </a:spcAft>
              <a:buClr>
                <a:srgbClr val="000000"/>
              </a:buClr>
              <a:buSzPct val="45000"/>
              <a:buFont typeface="Wingdings" panose="05000000000000000000" pitchFamily="2" charset="2"/>
              <a:buChar char="Ø"/>
              <a:defRPr/>
            </a:pPr>
            <a:r>
              <a:rPr lang="en-IN" sz="6400" dirty="0">
                <a:latin typeface="Times New Roman" panose="02020603050405020304" pitchFamily="18" charset="0"/>
                <a:cs typeface="Times New Roman" panose="02020603050405020304" pitchFamily="18" charset="0"/>
              </a:rPr>
              <a:t>Prediction of share markets is challenging task. Because , its randomness  in nature.</a:t>
            </a:r>
          </a:p>
          <a:p>
            <a:pPr algn="just">
              <a:lnSpc>
                <a:spcPct val="200000"/>
              </a:lnSpc>
              <a:spcAft>
                <a:spcPts val="1413"/>
              </a:spcAft>
              <a:buClr>
                <a:srgbClr val="000000"/>
              </a:buClr>
              <a:buSzPct val="45000"/>
              <a:buFont typeface="Wingdings" panose="05000000000000000000" pitchFamily="2" charset="2"/>
              <a:buChar char="Ø"/>
              <a:defRPr/>
            </a:pPr>
            <a:r>
              <a:rPr lang="en-US" sz="6400" dirty="0">
                <a:latin typeface="Times New Roman" panose="02020603050405020304" pitchFamily="18" charset="0"/>
                <a:cs typeface="Times New Roman" panose="02020603050405020304" pitchFamily="18" charset="0"/>
              </a:rPr>
              <a:t>The share price movement over a long period of time usually develops a linear curve . People tend to buy those stocks whose prices are expected to rise in the near future.</a:t>
            </a:r>
          </a:p>
          <a:p>
            <a:pPr>
              <a:lnSpc>
                <a:spcPct val="200000"/>
              </a:lnSpc>
              <a:spcAft>
                <a:spcPts val="1413"/>
              </a:spcAft>
              <a:buClr>
                <a:srgbClr val="000000"/>
              </a:buClr>
              <a:buSzPct val="45000"/>
              <a:buFont typeface="Wingdings" panose="05000000000000000000" pitchFamily="2" charset="2"/>
              <a:buChar char="Ø"/>
              <a:defRPr/>
            </a:pPr>
            <a:endParaRPr lang="en-US" sz="1800" dirty="0">
              <a:latin typeface="Times New Roman" panose="02020603050405020304" pitchFamily="18" charset="0"/>
              <a:cs typeface="Times New Roman" panose="02020603050405020304" pitchFamily="18" charset="0"/>
            </a:endParaRPr>
          </a:p>
          <a:p>
            <a:pPr eaLnBrk="1" hangingPunct="1">
              <a:lnSpc>
                <a:spcPct val="200000"/>
              </a:lnSpc>
              <a:spcAft>
                <a:spcPts val="1413"/>
              </a:spcAft>
              <a:buClr>
                <a:srgbClr val="000000"/>
              </a:buClr>
              <a:buSzPct val="45000"/>
              <a:buFont typeface="Wingdings" panose="05000000000000000000" pitchFamily="2" charset="2"/>
              <a:buChar char="Ø"/>
              <a:defRPr/>
            </a:pPr>
            <a:endParaRPr lang="en-IN" altLang="en-US" b="1" dirty="0">
              <a:solidFill>
                <a:srgbClr val="000000"/>
              </a:solidFill>
              <a:latin typeface="Times New Roman" panose="02020603050405020304" pitchFamily="18" charset="0"/>
              <a:cs typeface="DejaVu Sans" charset="0"/>
            </a:endParaRPr>
          </a:p>
          <a:p>
            <a:pPr marL="0" indent="0" eaLnBrk="1" hangingPunct="1">
              <a:lnSpc>
                <a:spcPct val="200000"/>
              </a:lnSpc>
              <a:spcAft>
                <a:spcPts val="1413"/>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8" name="Text Placeholder 2">
            <a:extLst>
              <a:ext uri="{FF2B5EF4-FFF2-40B4-BE49-F238E27FC236}">
                <a16:creationId xmlns:a16="http://schemas.microsoft.com/office/drawing/2014/main" id="{B6899B78-B6AC-4EA0-9DF5-349F71F53BDF}"/>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04</a:t>
            </a:r>
          </a:p>
        </p:txBody>
      </p:sp>
    </p:spTree>
    <p:extLst>
      <p:ext uri="{BB962C8B-B14F-4D97-AF65-F5344CB8AC3E}">
        <p14:creationId xmlns:p14="http://schemas.microsoft.com/office/powerpoint/2010/main" val="2887345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12C926E-E831-4B81-AF83-38FEB8533635}"/>
              </a:ext>
            </a:extLst>
          </p:cNvPr>
          <p:cNvSpPr>
            <a:spLocks noGrp="1"/>
          </p:cNvSpPr>
          <p:nvPr>
            <p:ph idx="1"/>
          </p:nvPr>
        </p:nvSpPr>
        <p:spPr>
          <a:xfrm>
            <a:off x="775946" y="654423"/>
            <a:ext cx="8596668" cy="6131860"/>
          </a:xfrm>
        </p:spPr>
        <p:txBody>
          <a:bodyPr>
            <a:normAutofit fontScale="25000" lnSpcReduction="20000"/>
          </a:bodyPr>
          <a:lstStyle/>
          <a:p>
            <a:pPr algn="just" eaLnBrk="1" hangingPunct="1">
              <a:lnSpc>
                <a:spcPct val="93000"/>
              </a:lnSpc>
              <a:spcAft>
                <a:spcPts val="1413"/>
              </a:spcAft>
              <a:buClrTx/>
              <a:buFont typeface="Wingdings" panose="05000000000000000000" pitchFamily="2" charset="2"/>
              <a:buChar char="Ø"/>
              <a:defRPr/>
            </a:pPr>
            <a:r>
              <a:rPr lang="en-IN" altLang="en-US" sz="6400" b="1" dirty="0">
                <a:solidFill>
                  <a:srgbClr val="000000"/>
                </a:solidFill>
                <a:latin typeface="Times New Roman" panose="02020603050405020304" pitchFamily="18" charset="0"/>
                <a:cs typeface="Times New Roman" panose="02020603050405020304" pitchFamily="18" charset="0"/>
              </a:rPr>
              <a:t>Problem Identified : </a:t>
            </a:r>
          </a:p>
          <a:p>
            <a:pPr lvl="2" algn="just" eaLnBrk="1" hangingPunct="1">
              <a:lnSpc>
                <a:spcPct val="93000"/>
              </a:lnSpc>
              <a:spcAft>
                <a:spcPts val="1413"/>
              </a:spcAft>
              <a:buClrTx/>
              <a:buFont typeface="Arial" panose="020B0604020202020204" pitchFamily="34" charset="0"/>
              <a:buChar char="•"/>
              <a:defRPr/>
            </a:pPr>
            <a:r>
              <a:rPr lang="en-US" sz="6400" dirty="0">
                <a:solidFill>
                  <a:srgbClr val="202124"/>
                </a:solidFill>
                <a:latin typeface="Times New Roman" panose="02020603050405020304" pitchFamily="18" charset="0"/>
                <a:cs typeface="Times New Roman" panose="02020603050405020304" pitchFamily="18" charset="0"/>
              </a:rPr>
              <a:t>The challenge of this project is to predict the future closing value of a given stock across a given period of time .</a:t>
            </a:r>
          </a:p>
          <a:p>
            <a:pPr lvl="2" algn="just" eaLnBrk="1" hangingPunct="1">
              <a:lnSpc>
                <a:spcPct val="93000"/>
              </a:lnSpc>
              <a:spcAft>
                <a:spcPts val="1413"/>
              </a:spcAft>
              <a:buClrTx/>
              <a:buFont typeface="Arial" panose="020B0604020202020204" pitchFamily="34" charset="0"/>
              <a:buChar char="•"/>
              <a:defRPr/>
            </a:pPr>
            <a:r>
              <a:rPr lang="en-US" sz="6400" dirty="0">
                <a:solidFill>
                  <a:srgbClr val="202124"/>
                </a:solidFill>
                <a:latin typeface="Times New Roman" panose="02020603050405020304" pitchFamily="18" charset="0"/>
                <a:cs typeface="Times New Roman" panose="02020603050405020304" pitchFamily="18" charset="0"/>
              </a:rPr>
              <a:t>Investors requires graphs and statistical figures to identify the trends   in the stock market.</a:t>
            </a:r>
          </a:p>
          <a:p>
            <a:pPr marL="971550" indent="-857250" algn="just">
              <a:lnSpc>
                <a:spcPct val="93000"/>
              </a:lnSpc>
              <a:spcAft>
                <a:spcPts val="1413"/>
              </a:spcAft>
              <a:buClrTx/>
              <a:buFont typeface="Wingdings" panose="05000000000000000000" pitchFamily="2" charset="2"/>
              <a:buChar char="Ø"/>
              <a:defRPr/>
            </a:pPr>
            <a:r>
              <a:rPr lang="en-US" sz="6400" b="1" dirty="0">
                <a:solidFill>
                  <a:srgbClr val="202124"/>
                </a:solidFill>
                <a:latin typeface="Times New Roman" panose="02020603050405020304" pitchFamily="18" charset="0"/>
                <a:cs typeface="Times New Roman" panose="02020603050405020304" pitchFamily="18" charset="0"/>
              </a:rPr>
              <a:t>Solution Proposed:                                       </a:t>
            </a:r>
          </a:p>
          <a:p>
            <a:pPr lvl="2" algn="just" eaLnBrk="1" hangingPunct="1">
              <a:lnSpc>
                <a:spcPct val="93000"/>
              </a:lnSpc>
              <a:spcAft>
                <a:spcPts val="1413"/>
              </a:spcAft>
              <a:buClrTx/>
              <a:buFont typeface="Arial" panose="020B0604020202020204" pitchFamily="34" charset="0"/>
              <a:buChar char="•"/>
              <a:defRPr/>
            </a:pPr>
            <a:r>
              <a:rPr lang="en-US" sz="6400" dirty="0">
                <a:solidFill>
                  <a:srgbClr val="202124"/>
                </a:solidFill>
                <a:latin typeface="Times New Roman" panose="02020603050405020304" pitchFamily="18" charset="0"/>
                <a:cs typeface="Times New Roman" panose="02020603050405020304" pitchFamily="18" charset="0"/>
              </a:rPr>
              <a:t>Our focus will be on the technical analysis and visualization part ,which consist of graphs and statistical figures.</a:t>
            </a:r>
          </a:p>
          <a:p>
            <a:pPr lvl="2" algn="just">
              <a:lnSpc>
                <a:spcPct val="93000"/>
              </a:lnSpc>
              <a:spcAft>
                <a:spcPts val="1413"/>
              </a:spcAft>
              <a:buClrTx/>
              <a:buFont typeface="Arial" panose="020B0604020202020204" pitchFamily="34" charset="0"/>
              <a:buChar char="•"/>
              <a:defRPr/>
            </a:pPr>
            <a:r>
              <a:rPr lang="en-US" sz="6400" dirty="0">
                <a:solidFill>
                  <a:schemeClr val="tx1"/>
                </a:solidFill>
                <a:latin typeface="Times New Roman" panose="02020603050405020304" pitchFamily="18" charset="0"/>
                <a:cs typeface="Times New Roman" panose="02020603050405020304" pitchFamily="18" charset="0"/>
              </a:rPr>
              <a:t>We propose an online learning algorithm for predicting the end-of-day price of a given stock with the help of Long Short Term Memory (LSTM), a type of Recurrent Neural Network (RNN).</a:t>
            </a:r>
          </a:p>
          <a:p>
            <a:pPr lvl="2" algn="just">
              <a:lnSpc>
                <a:spcPct val="93000"/>
              </a:lnSpc>
              <a:spcAft>
                <a:spcPts val="1413"/>
              </a:spcAft>
              <a:buClrTx/>
              <a:buFont typeface="Arial" panose="020B0604020202020204" pitchFamily="34" charset="0"/>
              <a:buChar char="•"/>
              <a:defRPr/>
            </a:pPr>
            <a:r>
              <a:rPr lang="en-US" sz="6400" dirty="0">
                <a:solidFill>
                  <a:srgbClr val="202124"/>
                </a:solidFill>
                <a:latin typeface="Times New Roman" panose="02020603050405020304" pitchFamily="18" charset="0"/>
                <a:cs typeface="Times New Roman" panose="02020603050405020304" pitchFamily="18" charset="0"/>
              </a:rPr>
              <a:t>For this project we will be using Long Short Term Memory networks – usually just called “LSTMs” to predict the closing price using a dataset of past prices.</a:t>
            </a:r>
          </a:p>
          <a:p>
            <a:pPr lvl="2" algn="just">
              <a:lnSpc>
                <a:spcPct val="93000"/>
              </a:lnSpc>
              <a:spcAft>
                <a:spcPts val="1413"/>
              </a:spcAft>
              <a:buClrTx/>
              <a:buFont typeface="Wingdings" panose="05000000000000000000" pitchFamily="2" charset="2"/>
              <a:buChar char="Ø"/>
              <a:defRPr/>
            </a:pPr>
            <a:endParaRPr lang="en-US" sz="6400" dirty="0">
              <a:solidFill>
                <a:schemeClr val="tx1"/>
              </a:solidFill>
              <a:latin typeface="Times New Roman" panose="02020603050405020304" pitchFamily="18" charset="0"/>
              <a:cs typeface="Times New Roman" panose="02020603050405020304" pitchFamily="18" charset="0"/>
            </a:endParaRPr>
          </a:p>
          <a:p>
            <a:pPr>
              <a:lnSpc>
                <a:spcPct val="200000"/>
              </a:lnSpc>
              <a:spcAft>
                <a:spcPts val="1413"/>
              </a:spcAft>
              <a:buClr>
                <a:srgbClr val="000000"/>
              </a:buClr>
              <a:buSzPct val="45000"/>
              <a:buFont typeface="Wingdings" panose="05000000000000000000" pitchFamily="2" charset="2"/>
              <a:buChar char="Ø"/>
              <a:defRPr/>
            </a:pPr>
            <a:endParaRPr lang="en-IN" altLang="en-US" sz="1800" dirty="0">
              <a:solidFill>
                <a:srgbClr val="000000"/>
              </a:solidFill>
              <a:latin typeface="Times New Roman" panose="02020603050405020304" pitchFamily="18" charset="0"/>
              <a:cs typeface="Times New Roman" panose="02020603050405020304" pitchFamily="18" charset="0"/>
            </a:endParaRPr>
          </a:p>
          <a:p>
            <a:pPr>
              <a:lnSpc>
                <a:spcPct val="200000"/>
              </a:lnSpc>
              <a:spcAft>
                <a:spcPts val="1413"/>
              </a:spcAft>
              <a:buClr>
                <a:srgbClr val="000000"/>
              </a:buClr>
              <a:buSzPct val="45000"/>
              <a:buFont typeface="Wingdings" panose="05000000000000000000" pitchFamily="2" charset="2"/>
              <a:buChar char="Ø"/>
              <a:defRPr/>
            </a:pPr>
            <a:endParaRPr lang="en-US" sz="1800" dirty="0">
              <a:latin typeface="Times New Roman" panose="02020603050405020304" pitchFamily="18" charset="0"/>
              <a:cs typeface="Times New Roman" panose="02020603050405020304" pitchFamily="18" charset="0"/>
            </a:endParaRPr>
          </a:p>
          <a:p>
            <a:pPr eaLnBrk="1" hangingPunct="1">
              <a:lnSpc>
                <a:spcPct val="200000"/>
              </a:lnSpc>
              <a:spcAft>
                <a:spcPts val="1413"/>
              </a:spcAft>
              <a:buClr>
                <a:srgbClr val="000000"/>
              </a:buClr>
              <a:buSzPct val="45000"/>
              <a:buFont typeface="Wingdings" panose="05000000000000000000" pitchFamily="2" charset="2"/>
              <a:buChar char="Ø"/>
              <a:defRPr/>
            </a:pPr>
            <a:endParaRPr lang="en-IN" altLang="en-US" b="1" dirty="0">
              <a:solidFill>
                <a:srgbClr val="000000"/>
              </a:solidFill>
              <a:latin typeface="Times New Roman" panose="02020603050405020304" pitchFamily="18" charset="0"/>
              <a:cs typeface="DejaVu Sans" charset="0"/>
            </a:endParaRPr>
          </a:p>
          <a:p>
            <a:pPr marL="0" indent="0" eaLnBrk="1" hangingPunct="1">
              <a:lnSpc>
                <a:spcPct val="200000"/>
              </a:lnSpc>
              <a:spcAft>
                <a:spcPts val="1413"/>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5" name="Title 1">
            <a:extLst>
              <a:ext uri="{FF2B5EF4-FFF2-40B4-BE49-F238E27FC236}">
                <a16:creationId xmlns:a16="http://schemas.microsoft.com/office/drawing/2014/main" id="{BFC6535C-B1DF-40BD-8CE5-BD9AB59006DF}"/>
              </a:ext>
            </a:extLst>
          </p:cNvPr>
          <p:cNvSpPr txBox="1">
            <a:spLocks/>
          </p:cNvSpPr>
          <p:nvPr/>
        </p:nvSpPr>
        <p:spPr>
          <a:xfrm>
            <a:off x="775946" y="71717"/>
            <a:ext cx="8596668" cy="708212"/>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en-IN" altLang="en-US" b="1" dirty="0">
                <a:solidFill>
                  <a:srgbClr val="000000"/>
                </a:solidFill>
                <a:latin typeface="Times New Roman" panose="02020603050405020304" pitchFamily="18" charset="0"/>
                <a:cs typeface="DejaVu Sans" charset="0"/>
              </a:rPr>
            </a:br>
            <a:endParaRPr lang="en-IN" dirty="0"/>
          </a:p>
        </p:txBody>
      </p:sp>
      <p:sp>
        <p:nvSpPr>
          <p:cNvPr id="6" name="Text Placeholder 2">
            <a:extLst>
              <a:ext uri="{FF2B5EF4-FFF2-40B4-BE49-F238E27FC236}">
                <a16:creationId xmlns:a16="http://schemas.microsoft.com/office/drawing/2014/main" id="{2C01A672-7962-4EB5-93D0-66A848D908AA}"/>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05</a:t>
            </a:r>
          </a:p>
        </p:txBody>
      </p:sp>
    </p:spTree>
    <p:extLst>
      <p:ext uri="{BB962C8B-B14F-4D97-AF65-F5344CB8AC3E}">
        <p14:creationId xmlns:p14="http://schemas.microsoft.com/office/powerpoint/2010/main" val="3845695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D87B86-94E6-44A1-BEEA-26F9A1E45B5C}"/>
              </a:ext>
            </a:extLst>
          </p:cNvPr>
          <p:cNvSpPr txBox="1">
            <a:spLocks/>
          </p:cNvSpPr>
          <p:nvPr/>
        </p:nvSpPr>
        <p:spPr>
          <a:xfrm>
            <a:off x="775946" y="71717"/>
            <a:ext cx="8596668" cy="708212"/>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b="1" dirty="0">
                <a:solidFill>
                  <a:srgbClr val="000000"/>
                </a:solidFill>
                <a:latin typeface="Times New Roman" panose="02020603050405020304" pitchFamily="18" charset="0"/>
                <a:cs typeface="DejaVu Sans" charset="0"/>
              </a:rPr>
              <a:t>Objectives</a:t>
            </a:r>
            <a:br>
              <a:rPr lang="en-IN" altLang="en-US" b="1" dirty="0">
                <a:solidFill>
                  <a:srgbClr val="000000"/>
                </a:solidFill>
                <a:latin typeface="Times New Roman" panose="02020603050405020304" pitchFamily="18" charset="0"/>
                <a:cs typeface="DejaVu Sans" charset="0"/>
              </a:rPr>
            </a:br>
            <a:endParaRPr lang="en-IN" dirty="0"/>
          </a:p>
        </p:txBody>
      </p:sp>
      <p:sp>
        <p:nvSpPr>
          <p:cNvPr id="5" name="Content Placeholder 2">
            <a:extLst>
              <a:ext uri="{FF2B5EF4-FFF2-40B4-BE49-F238E27FC236}">
                <a16:creationId xmlns:a16="http://schemas.microsoft.com/office/drawing/2014/main" id="{8612F92F-9F6A-48A7-BFF9-4A22D2E3AA5B}"/>
              </a:ext>
            </a:extLst>
          </p:cNvPr>
          <p:cNvSpPr>
            <a:spLocks noGrp="1"/>
          </p:cNvSpPr>
          <p:nvPr>
            <p:ph idx="1"/>
          </p:nvPr>
        </p:nvSpPr>
        <p:spPr>
          <a:xfrm>
            <a:off x="775946" y="654423"/>
            <a:ext cx="8596668" cy="6131860"/>
          </a:xfrm>
        </p:spPr>
        <p:txBody>
          <a:bodyPr>
            <a:normAutofit fontScale="25000" lnSpcReduction="20000"/>
          </a:bodyPr>
          <a:lstStyle/>
          <a:p>
            <a:pPr algn="just">
              <a:buClrTx/>
              <a:buFont typeface="Wingdings" panose="05000000000000000000" pitchFamily="2" charset="2"/>
              <a:buChar char="Ø"/>
              <a:defRPr/>
            </a:pPr>
            <a:r>
              <a:rPr lang="en-US" sz="6400" dirty="0">
                <a:latin typeface="Times New Roman" panose="02020603050405020304" pitchFamily="18" charset="0"/>
                <a:cs typeface="Times New Roman" panose="02020603050405020304" pitchFamily="18" charset="0"/>
              </a:rPr>
              <a:t>In the current emerging competitive market, predicting the stock returns as well as the company's financial status in advance will provide more benefits for the investors in order to invest confidently.</a:t>
            </a:r>
          </a:p>
          <a:p>
            <a:pPr algn="just">
              <a:buClrTx/>
              <a:buFont typeface="Wingdings" panose="05000000000000000000" pitchFamily="2" charset="2"/>
              <a:buChar char="Ø"/>
              <a:defRPr/>
            </a:pPr>
            <a:endParaRPr lang="en-US" sz="64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r>
              <a:rPr lang="en-US" sz="6400" dirty="0">
                <a:latin typeface="Times New Roman" panose="02020603050405020304" pitchFamily="18" charset="0"/>
                <a:cs typeface="Times New Roman" panose="02020603050405020304" pitchFamily="18" charset="0"/>
              </a:rPr>
              <a:t>The primary objective is to predict an approximate value of share price.</a:t>
            </a:r>
          </a:p>
          <a:p>
            <a:pPr algn="just">
              <a:buClrTx/>
              <a:buFont typeface="Wingdings" panose="05000000000000000000" pitchFamily="2" charset="2"/>
              <a:buChar char="Ø"/>
              <a:defRPr/>
            </a:pPr>
            <a:endParaRPr lang="en-US" sz="64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r>
              <a:rPr lang="en-US" sz="6400" dirty="0">
                <a:latin typeface="Times New Roman" panose="02020603050405020304" pitchFamily="18" charset="0"/>
                <a:cs typeface="Times New Roman" panose="02020603050405020304" pitchFamily="18" charset="0"/>
              </a:rPr>
              <a:t>The project target is to create an  application that analyses previous stock data of companies and implement values using LSTM to determine the  value that particular stock will have in near future with suitable accuracy.</a:t>
            </a:r>
          </a:p>
          <a:p>
            <a:pPr algn="just">
              <a:buClrTx/>
              <a:buFont typeface="Wingdings" panose="05000000000000000000" pitchFamily="2" charset="2"/>
              <a:buChar char="Ø"/>
              <a:defRPr/>
            </a:pPr>
            <a:endParaRPr lang="en-US" sz="64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r>
              <a:rPr lang="en-US" sz="6400" dirty="0">
                <a:latin typeface="Times New Roman" panose="02020603050405020304" pitchFamily="18" charset="0"/>
                <a:cs typeface="Times New Roman" panose="02020603050405020304" pitchFamily="18" charset="0"/>
              </a:rPr>
              <a:t>This project is intended to solve the economic dilemma created in individuals that wants to invest in stock market .</a:t>
            </a:r>
          </a:p>
          <a:p>
            <a:pPr algn="just">
              <a:buClrTx/>
              <a:buFont typeface="Wingdings" panose="05000000000000000000" pitchFamily="2" charset="2"/>
              <a:buChar char="Ø"/>
              <a:defRPr/>
            </a:pPr>
            <a:endParaRPr lang="en-US" sz="64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r>
              <a:rPr lang="en-US" sz="6400" dirty="0">
                <a:latin typeface="Times New Roman" panose="02020603050405020304" pitchFamily="18" charset="0"/>
                <a:cs typeface="Times New Roman" panose="02020603050405020304" pitchFamily="18" charset="0"/>
              </a:rPr>
              <a:t>To provide analysis for users through web application</a:t>
            </a:r>
          </a:p>
          <a:p>
            <a:pPr algn="just">
              <a:buClrTx/>
              <a:buFont typeface="Wingdings" panose="05000000000000000000" pitchFamily="2" charset="2"/>
              <a:buChar char="Ø"/>
              <a:defRPr/>
            </a:pPr>
            <a:endParaRPr lang="en-US" sz="64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r>
              <a:rPr lang="en-US" sz="6400" dirty="0">
                <a:latin typeface="Times New Roman" panose="02020603050405020304" pitchFamily="18" charset="0"/>
                <a:cs typeface="Times New Roman" panose="02020603050405020304" pitchFamily="18" charset="0"/>
              </a:rPr>
              <a:t>Through this  application users can identify the factors affecting  the price of the share market </a:t>
            </a:r>
          </a:p>
          <a:p>
            <a:pPr algn="just">
              <a:buClrTx/>
              <a:buFont typeface="Wingdings" panose="05000000000000000000" pitchFamily="2" charset="2"/>
              <a:buChar char="Ø"/>
              <a:defRPr/>
            </a:pPr>
            <a:endParaRPr lang="en-US" sz="64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r>
              <a:rPr lang="en-US" sz="6400" dirty="0">
                <a:latin typeface="Times New Roman" panose="02020603050405020304" pitchFamily="18" charset="0"/>
                <a:cs typeface="Times New Roman" panose="02020603050405020304" pitchFamily="18" charset="0"/>
              </a:rPr>
              <a:t>This application generate the pattern from large set of data of stock market for prediction od BSE &amp; NSE.</a:t>
            </a:r>
          </a:p>
          <a:p>
            <a:pPr eaLnBrk="1" hangingPunct="1">
              <a:lnSpc>
                <a:spcPct val="200000"/>
              </a:lnSpc>
              <a:spcAft>
                <a:spcPts val="1413"/>
              </a:spcAft>
              <a:buClr>
                <a:srgbClr val="000000"/>
              </a:buClr>
              <a:buSzPct val="45000"/>
              <a:buFont typeface="Wingdings" panose="05000000000000000000" pitchFamily="2" charset="2"/>
              <a:buChar char="Ø"/>
              <a:defRPr/>
            </a:pPr>
            <a:endParaRPr lang="en-IN" altLang="en-US" b="1" dirty="0">
              <a:solidFill>
                <a:srgbClr val="000000"/>
              </a:solidFill>
              <a:latin typeface="Times New Roman" panose="02020603050405020304" pitchFamily="18" charset="0"/>
              <a:cs typeface="DejaVu Sans" charset="0"/>
            </a:endParaRPr>
          </a:p>
          <a:p>
            <a:pPr marL="0" indent="0" eaLnBrk="1" hangingPunct="1">
              <a:lnSpc>
                <a:spcPct val="200000"/>
              </a:lnSpc>
              <a:spcAft>
                <a:spcPts val="1413"/>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6" name="Text Placeholder 2">
            <a:extLst>
              <a:ext uri="{FF2B5EF4-FFF2-40B4-BE49-F238E27FC236}">
                <a16:creationId xmlns:a16="http://schemas.microsoft.com/office/drawing/2014/main" id="{A67354E1-7696-4A63-9897-062FF23FEE7A}"/>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06</a:t>
            </a:r>
          </a:p>
        </p:txBody>
      </p:sp>
    </p:spTree>
    <p:extLst>
      <p:ext uri="{BB962C8B-B14F-4D97-AF65-F5344CB8AC3E}">
        <p14:creationId xmlns:p14="http://schemas.microsoft.com/office/powerpoint/2010/main" val="2731080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1B2005-7300-4D24-B8FE-803957A369A8}"/>
              </a:ext>
            </a:extLst>
          </p:cNvPr>
          <p:cNvSpPr txBox="1">
            <a:spLocks/>
          </p:cNvSpPr>
          <p:nvPr/>
        </p:nvSpPr>
        <p:spPr>
          <a:xfrm>
            <a:off x="775946" y="71717"/>
            <a:ext cx="8596668" cy="708212"/>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b="1" dirty="0">
                <a:solidFill>
                  <a:srgbClr val="000000"/>
                </a:solidFill>
                <a:latin typeface="Times New Roman" panose="02020603050405020304" pitchFamily="18" charset="0"/>
                <a:cs typeface="DejaVu Sans" charset="0"/>
              </a:rPr>
              <a:t>Scope</a:t>
            </a:r>
            <a:br>
              <a:rPr lang="en-IN" altLang="en-US" b="1" dirty="0">
                <a:solidFill>
                  <a:srgbClr val="000000"/>
                </a:solidFill>
                <a:latin typeface="Times New Roman" panose="02020603050405020304" pitchFamily="18" charset="0"/>
                <a:cs typeface="DejaVu Sans" charset="0"/>
              </a:rPr>
            </a:br>
            <a:endParaRPr lang="en-IN" dirty="0"/>
          </a:p>
        </p:txBody>
      </p:sp>
      <p:sp>
        <p:nvSpPr>
          <p:cNvPr id="5" name="Content Placeholder 2">
            <a:extLst>
              <a:ext uri="{FF2B5EF4-FFF2-40B4-BE49-F238E27FC236}">
                <a16:creationId xmlns:a16="http://schemas.microsoft.com/office/drawing/2014/main" id="{A1698805-8900-43D7-BE91-211CD284061A}"/>
              </a:ext>
            </a:extLst>
          </p:cNvPr>
          <p:cNvSpPr>
            <a:spLocks noGrp="1"/>
          </p:cNvSpPr>
          <p:nvPr>
            <p:ph idx="1"/>
          </p:nvPr>
        </p:nvSpPr>
        <p:spPr>
          <a:xfrm>
            <a:off x="775946" y="654423"/>
            <a:ext cx="8596668" cy="6131860"/>
          </a:xfrm>
        </p:spPr>
        <p:txBody>
          <a:bodyPr>
            <a:normAutofit fontScale="92500" lnSpcReduction="10000"/>
          </a:bodyPr>
          <a:lstStyle/>
          <a:p>
            <a:pPr algn="just">
              <a:buClrTx/>
              <a:buFont typeface="Wingdings" panose="05000000000000000000" pitchFamily="2" charset="2"/>
              <a:buChar char="Ø"/>
              <a:defRPr/>
            </a:pPr>
            <a:r>
              <a:rPr lang="en-US" sz="1700" dirty="0">
                <a:latin typeface="Times New Roman" panose="02020603050405020304" pitchFamily="18" charset="0"/>
                <a:cs typeface="Times New Roman" panose="02020603050405020304" pitchFamily="18" charset="0"/>
              </a:rPr>
              <a:t>The main aim is to build an application  in such a way that it will provide a platform where a stock price prediction of  all the  companies under BSE&amp; NSE will display.</a:t>
            </a:r>
          </a:p>
          <a:p>
            <a:pPr algn="just">
              <a:buClrTx/>
              <a:buFont typeface="Wingdings" panose="05000000000000000000" pitchFamily="2" charset="2"/>
              <a:buChar char="Ø"/>
              <a:defRPr/>
            </a:pPr>
            <a:endParaRPr lang="en-US" sz="17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r>
              <a:rPr lang="en-US" sz="1700" dirty="0">
                <a:latin typeface="Times New Roman" panose="02020603050405020304" pitchFamily="18" charset="0"/>
                <a:cs typeface="Times New Roman" panose="02020603050405020304" pitchFamily="18" charset="0"/>
              </a:rPr>
              <a:t>Analysis of stocks using LSTM will be useful for new investors to invest in stock market based on various factors such as Exchange Rates , Interest Rates, etc…..considered by the software.</a:t>
            </a:r>
          </a:p>
          <a:p>
            <a:pPr algn="just">
              <a:buClrTx/>
              <a:buFont typeface="Wingdings" panose="05000000000000000000" pitchFamily="2" charset="2"/>
              <a:buChar char="Ø"/>
              <a:defRPr/>
            </a:pPr>
            <a:endParaRPr lang="en-US" sz="17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r>
              <a:rPr lang="en-US" sz="1700" dirty="0">
                <a:latin typeface="Times New Roman" panose="02020603050405020304" pitchFamily="18" charset="0"/>
                <a:cs typeface="Times New Roman" panose="02020603050405020304" pitchFamily="18" charset="0"/>
              </a:rPr>
              <a:t>This application comparatively analyze the effectiveness of prediction algorithms on stock price prediction and get general insight on this data through visualization to predict future stock behavior and value at risk for each stock</a:t>
            </a:r>
          </a:p>
          <a:p>
            <a:pPr algn="just">
              <a:buClrTx/>
              <a:buFont typeface="Wingdings" panose="05000000000000000000" pitchFamily="2" charset="2"/>
              <a:buChar char="Ø"/>
              <a:defRPr/>
            </a:pPr>
            <a:endParaRPr lang="en-US" sz="17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r>
              <a:rPr lang="en-US" sz="1700" dirty="0">
                <a:latin typeface="Times New Roman" panose="02020603050405020304" pitchFamily="18" charset="0"/>
                <a:cs typeface="Times New Roman" panose="02020603050405020304" pitchFamily="18" charset="0"/>
              </a:rPr>
              <a:t> This application uses LSTM method to predict future stock returns based on past return.</a:t>
            </a:r>
          </a:p>
          <a:p>
            <a:pPr eaLnBrk="1" hangingPunct="1">
              <a:lnSpc>
                <a:spcPct val="200000"/>
              </a:lnSpc>
              <a:spcAft>
                <a:spcPts val="1413"/>
              </a:spcAft>
              <a:buClr>
                <a:srgbClr val="000000"/>
              </a:buClr>
              <a:buSzPct val="45000"/>
              <a:buFont typeface="Wingdings" panose="05000000000000000000" pitchFamily="2" charset="2"/>
              <a:buChar char="Ø"/>
              <a:defRPr/>
            </a:pPr>
            <a:endParaRPr lang="en-IN" altLang="en-US" b="1" dirty="0">
              <a:solidFill>
                <a:srgbClr val="000000"/>
              </a:solidFill>
              <a:latin typeface="Times New Roman" panose="02020603050405020304" pitchFamily="18" charset="0"/>
              <a:cs typeface="DejaVu Sans" charset="0"/>
            </a:endParaRPr>
          </a:p>
          <a:p>
            <a:pPr marL="0" indent="0" eaLnBrk="1" hangingPunct="1">
              <a:lnSpc>
                <a:spcPct val="200000"/>
              </a:lnSpc>
              <a:spcAft>
                <a:spcPts val="1413"/>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6" name="Text Placeholder 2">
            <a:extLst>
              <a:ext uri="{FF2B5EF4-FFF2-40B4-BE49-F238E27FC236}">
                <a16:creationId xmlns:a16="http://schemas.microsoft.com/office/drawing/2014/main" id="{BB83D953-1B6F-4940-BB52-61252C1E7E4B}"/>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07</a:t>
            </a:r>
          </a:p>
        </p:txBody>
      </p:sp>
    </p:spTree>
    <p:extLst>
      <p:ext uri="{BB962C8B-B14F-4D97-AF65-F5344CB8AC3E}">
        <p14:creationId xmlns:p14="http://schemas.microsoft.com/office/powerpoint/2010/main" val="365101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640657-AA92-46FB-A2AC-9C6EC58E19D0}"/>
              </a:ext>
            </a:extLst>
          </p:cNvPr>
          <p:cNvSpPr txBox="1">
            <a:spLocks/>
          </p:cNvSpPr>
          <p:nvPr/>
        </p:nvSpPr>
        <p:spPr>
          <a:xfrm>
            <a:off x="775946" y="71717"/>
            <a:ext cx="8596668" cy="708212"/>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b="1" dirty="0">
                <a:solidFill>
                  <a:srgbClr val="000000"/>
                </a:solidFill>
                <a:latin typeface="Times New Roman" panose="02020603050405020304" pitchFamily="18" charset="0"/>
                <a:cs typeface="DejaVu Sans" charset="0"/>
              </a:rPr>
              <a:t>     Features</a:t>
            </a:r>
            <a:br>
              <a:rPr lang="en-IN" altLang="en-US" b="1" dirty="0">
                <a:solidFill>
                  <a:srgbClr val="000000"/>
                </a:solidFill>
                <a:latin typeface="Times New Roman" panose="02020603050405020304" pitchFamily="18" charset="0"/>
                <a:cs typeface="DejaVu Sans" charset="0"/>
              </a:rPr>
            </a:br>
            <a:endParaRPr lang="en-IN" dirty="0"/>
          </a:p>
        </p:txBody>
      </p:sp>
      <p:sp>
        <p:nvSpPr>
          <p:cNvPr id="5" name="Content Placeholder 2">
            <a:extLst>
              <a:ext uri="{FF2B5EF4-FFF2-40B4-BE49-F238E27FC236}">
                <a16:creationId xmlns:a16="http://schemas.microsoft.com/office/drawing/2014/main" id="{78270863-13D4-4E69-AA17-4DB7FCD41306}"/>
              </a:ext>
            </a:extLst>
          </p:cNvPr>
          <p:cNvSpPr>
            <a:spLocks noGrp="1"/>
          </p:cNvSpPr>
          <p:nvPr>
            <p:ph idx="1"/>
          </p:nvPr>
        </p:nvSpPr>
        <p:spPr>
          <a:xfrm>
            <a:off x="775946" y="654423"/>
            <a:ext cx="8596668" cy="6131860"/>
          </a:xfrm>
        </p:spPr>
        <p:txBody>
          <a:bodyPr>
            <a:normAutofit/>
          </a:bodyPr>
          <a:lstStyle/>
          <a:p>
            <a:pPr algn="just">
              <a:lnSpc>
                <a:spcPct val="93000"/>
              </a:lnSpc>
              <a:spcAft>
                <a:spcPts val="1413"/>
              </a:spcAft>
              <a:buClrTx/>
              <a:buFont typeface="Wingdings" panose="05000000000000000000" pitchFamily="2" charset="2"/>
              <a:buChar char="Ø"/>
              <a:defRPr/>
            </a:pPr>
            <a:endParaRPr lang="en-IN" altLang="en-US" sz="1600" b="1" dirty="0">
              <a:latin typeface="Times New Roman" panose="02020603050405020304" pitchFamily="18" charset="0"/>
              <a:cs typeface="Times New Roman" panose="02020603050405020304" pitchFamily="18" charset="0"/>
            </a:endParaRPr>
          </a:p>
          <a:p>
            <a:pPr algn="just">
              <a:lnSpc>
                <a:spcPct val="93000"/>
              </a:lnSpc>
              <a:spcAft>
                <a:spcPts val="1413"/>
              </a:spcAft>
              <a:buClrTx/>
              <a:buFont typeface="Wingdings" panose="05000000000000000000" pitchFamily="2" charset="2"/>
              <a:buChar char="Ø"/>
              <a:defRPr/>
            </a:pPr>
            <a:endParaRPr lang="en-IN" altLang="en-US" sz="1600" b="1" dirty="0">
              <a:latin typeface="Times New Roman" panose="02020603050405020304" pitchFamily="18" charset="0"/>
              <a:cs typeface="Times New Roman" panose="02020603050405020304" pitchFamily="18" charset="0"/>
            </a:endParaRPr>
          </a:p>
          <a:p>
            <a:pPr algn="just">
              <a:lnSpc>
                <a:spcPct val="93000"/>
              </a:lnSpc>
              <a:spcAft>
                <a:spcPts val="1413"/>
              </a:spcAft>
              <a:buClrTx/>
              <a:buFont typeface="Wingdings" panose="05000000000000000000" pitchFamily="2" charset="2"/>
              <a:buChar char="Ø"/>
              <a:defRPr/>
            </a:pPr>
            <a:r>
              <a:rPr lang="en-IN" altLang="en-US" sz="1600" b="1" dirty="0">
                <a:latin typeface="Times New Roman" panose="02020603050405020304" pitchFamily="18" charset="0"/>
                <a:cs typeface="Times New Roman" panose="02020603050405020304" pitchFamily="18" charset="0"/>
              </a:rPr>
              <a:t>Feature 1: </a:t>
            </a:r>
            <a:r>
              <a:rPr lang="en-US" sz="1600" b="1" dirty="0">
                <a:latin typeface="Times New Roman" panose="02020603050405020304" pitchFamily="18" charset="0"/>
                <a:ea typeface="Times New Roman" panose="02020603050405020304" pitchFamily="18" charset="0"/>
              </a:rPr>
              <a:t>Authentication for different</a:t>
            </a:r>
            <a:r>
              <a:rPr lang="en-US" sz="1600" b="1" spc="-5" dirty="0">
                <a:latin typeface="Times New Roman" panose="02020603050405020304" pitchFamily="18" charset="0"/>
                <a:ea typeface="Times New Roman" panose="02020603050405020304" pitchFamily="18" charset="0"/>
              </a:rPr>
              <a:t> investors</a:t>
            </a:r>
            <a:endParaRPr lang="en-US" sz="1600" b="1" dirty="0">
              <a:latin typeface="Times New Roman" panose="02020603050405020304" pitchFamily="18" charset="0"/>
              <a:ea typeface="Times New Roman" panose="02020603050405020304" pitchFamily="18" charset="0"/>
            </a:endParaRPr>
          </a:p>
          <a:p>
            <a:pPr algn="just" eaLnBrk="1" hangingPunct="1">
              <a:lnSpc>
                <a:spcPct val="93000"/>
              </a:lnSpc>
              <a:spcAft>
                <a:spcPts val="1413"/>
              </a:spcAft>
              <a:buClrTx/>
              <a:buFont typeface="Wingdings" panose="05000000000000000000" pitchFamily="2" charset="2"/>
              <a:buChar char="Ø"/>
              <a:defRPr/>
            </a:pPr>
            <a:r>
              <a:rPr lang="en-US" altLang="en-US" sz="1600" b="1" dirty="0">
                <a:latin typeface="Times New Roman" panose="02020603050405020304" pitchFamily="18" charset="0"/>
                <a:cs typeface="Times New Roman" panose="02020603050405020304" pitchFamily="18" charset="0"/>
              </a:rPr>
              <a:t>Feature 2: Providing Personalized Watchlist</a:t>
            </a:r>
          </a:p>
          <a:p>
            <a:pPr algn="just">
              <a:lnSpc>
                <a:spcPct val="93000"/>
              </a:lnSpc>
              <a:spcAft>
                <a:spcPts val="1413"/>
              </a:spcAft>
              <a:buClrTx/>
              <a:buFont typeface="Wingdings" panose="05000000000000000000" pitchFamily="2" charset="2"/>
              <a:buChar char="Ø"/>
              <a:defRPr/>
            </a:pPr>
            <a:r>
              <a:rPr lang="en-US" altLang="en-US" sz="1600" b="1" dirty="0">
                <a:latin typeface="Times New Roman" panose="02020603050405020304" pitchFamily="18" charset="0"/>
                <a:cs typeface="Times New Roman" panose="02020603050405020304" pitchFamily="18" charset="0"/>
              </a:rPr>
              <a:t>Feature 3:</a:t>
            </a:r>
            <a:r>
              <a:rPr lang="en-US" sz="1600" b="1" dirty="0">
                <a:latin typeface="Times New Roman" panose="02020603050405020304" pitchFamily="18" charset="0"/>
                <a:ea typeface="Times New Roman" panose="02020603050405020304" pitchFamily="18" charset="0"/>
              </a:rPr>
              <a:t>Latest Updates on Prices of BSE &amp; NSE</a:t>
            </a:r>
            <a:r>
              <a:rPr lang="en-US" altLang="en-US" sz="1600" b="1" dirty="0">
                <a:latin typeface="Times New Roman" panose="02020603050405020304" pitchFamily="18" charset="0"/>
                <a:cs typeface="Times New Roman" panose="02020603050405020304" pitchFamily="18" charset="0"/>
              </a:rPr>
              <a:t> </a:t>
            </a:r>
          </a:p>
          <a:p>
            <a:pPr algn="just">
              <a:lnSpc>
                <a:spcPct val="93000"/>
              </a:lnSpc>
              <a:spcAft>
                <a:spcPts val="1413"/>
              </a:spcAft>
              <a:buClrTx/>
              <a:buFont typeface="Wingdings" panose="05000000000000000000" pitchFamily="2" charset="2"/>
              <a:buChar char="Ø"/>
              <a:defRPr/>
            </a:pPr>
            <a:r>
              <a:rPr lang="en-US" altLang="en-US" sz="1600" b="1" dirty="0">
                <a:latin typeface="Times New Roman" panose="02020603050405020304" pitchFamily="18" charset="0"/>
                <a:cs typeface="Times New Roman" panose="02020603050405020304" pitchFamily="18" charset="0"/>
              </a:rPr>
              <a:t>Feature 4: </a:t>
            </a:r>
            <a:r>
              <a:rPr lang="en-US" altLang="en-US" sz="1600" b="1" dirty="0">
                <a:latin typeface="Times New Roman" panose="02020603050405020304" pitchFamily="18" charset="0"/>
                <a:ea typeface="Verdana" panose="020B0604030504040204" pitchFamily="34" charset="0"/>
                <a:cs typeface="Verdana" panose="020B0604030504040204" pitchFamily="34" charset="0"/>
              </a:rPr>
              <a:t>History of Stocks records in database</a:t>
            </a:r>
          </a:p>
          <a:p>
            <a:pPr eaLnBrk="1" hangingPunct="1">
              <a:lnSpc>
                <a:spcPct val="200000"/>
              </a:lnSpc>
              <a:spcAft>
                <a:spcPts val="1413"/>
              </a:spcAft>
              <a:buClr>
                <a:srgbClr val="000000"/>
              </a:buClr>
              <a:buSzPct val="45000"/>
              <a:buFont typeface="Wingdings" panose="05000000000000000000" pitchFamily="2" charset="2"/>
              <a:buChar char="Ø"/>
              <a:defRPr/>
            </a:pPr>
            <a:endParaRPr lang="en-IN" altLang="en-US" b="1" dirty="0">
              <a:solidFill>
                <a:srgbClr val="000000"/>
              </a:solidFill>
              <a:latin typeface="Times New Roman" panose="02020603050405020304" pitchFamily="18" charset="0"/>
              <a:cs typeface="DejaVu Sans" charset="0"/>
            </a:endParaRPr>
          </a:p>
          <a:p>
            <a:pPr marL="0" indent="0" eaLnBrk="1" hangingPunct="1">
              <a:lnSpc>
                <a:spcPct val="200000"/>
              </a:lnSpc>
              <a:spcAft>
                <a:spcPts val="1413"/>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6" name="Text Placeholder 2">
            <a:extLst>
              <a:ext uri="{FF2B5EF4-FFF2-40B4-BE49-F238E27FC236}">
                <a16:creationId xmlns:a16="http://schemas.microsoft.com/office/drawing/2014/main" id="{03CB261E-9C84-4EB7-AEF0-CC3D2FAF100F}"/>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08</a:t>
            </a:r>
          </a:p>
        </p:txBody>
      </p:sp>
    </p:spTree>
    <p:extLst>
      <p:ext uri="{BB962C8B-B14F-4D97-AF65-F5344CB8AC3E}">
        <p14:creationId xmlns:p14="http://schemas.microsoft.com/office/powerpoint/2010/main" val="143215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34EF89-9BFC-4573-9843-40EFB0FBB35E}"/>
              </a:ext>
            </a:extLst>
          </p:cNvPr>
          <p:cNvSpPr txBox="1">
            <a:spLocks/>
          </p:cNvSpPr>
          <p:nvPr/>
        </p:nvSpPr>
        <p:spPr>
          <a:xfrm>
            <a:off x="775946" y="71717"/>
            <a:ext cx="8596668" cy="708212"/>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b="1" dirty="0">
                <a:solidFill>
                  <a:srgbClr val="000000"/>
                </a:solidFill>
                <a:latin typeface="Times New Roman" panose="02020603050405020304" pitchFamily="18" charset="0"/>
                <a:cs typeface="DejaVu Sans" charset="0"/>
              </a:rPr>
              <a:t>Outcomes of Project</a:t>
            </a:r>
            <a:br>
              <a:rPr lang="en-IN" altLang="en-US" b="1" dirty="0">
                <a:solidFill>
                  <a:srgbClr val="000000"/>
                </a:solidFill>
                <a:latin typeface="Times New Roman" panose="02020603050405020304" pitchFamily="18" charset="0"/>
                <a:cs typeface="DejaVu Sans" charset="0"/>
              </a:rPr>
            </a:br>
            <a:endParaRPr lang="en-IN" dirty="0"/>
          </a:p>
        </p:txBody>
      </p:sp>
      <p:sp>
        <p:nvSpPr>
          <p:cNvPr id="5" name="Content Placeholder 2">
            <a:extLst>
              <a:ext uri="{FF2B5EF4-FFF2-40B4-BE49-F238E27FC236}">
                <a16:creationId xmlns:a16="http://schemas.microsoft.com/office/drawing/2014/main" id="{9FA1BADF-7F7B-4447-9C3E-065BB8687D7B}"/>
              </a:ext>
            </a:extLst>
          </p:cNvPr>
          <p:cNvSpPr>
            <a:spLocks noGrp="1"/>
          </p:cNvSpPr>
          <p:nvPr>
            <p:ph idx="1"/>
          </p:nvPr>
        </p:nvSpPr>
        <p:spPr>
          <a:xfrm>
            <a:off x="775946" y="654423"/>
            <a:ext cx="8596668" cy="6131860"/>
          </a:xfrm>
        </p:spPr>
        <p:txBody>
          <a:bodyPr>
            <a:normAutofit/>
          </a:bodyPr>
          <a:lstStyle/>
          <a:p>
            <a:pPr algn="just">
              <a:buClrTx/>
              <a:buFont typeface="Wingdings" panose="05000000000000000000" pitchFamily="2" charset="2"/>
              <a:buChar char="Ø"/>
              <a:defRPr/>
            </a:pPr>
            <a:endParaRPr lang="en-IN" sz="16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endParaRPr lang="en-IN" sz="16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r>
              <a:rPr lang="en-IN" sz="1600" dirty="0">
                <a:latin typeface="Times New Roman" panose="02020603050405020304" pitchFamily="18" charset="0"/>
                <a:cs typeface="Times New Roman" panose="02020603050405020304" pitchFamily="18" charset="0"/>
              </a:rPr>
              <a:t>Determining the Stock market forecast is always been challenging work for analyst.</a:t>
            </a:r>
          </a:p>
          <a:p>
            <a:pPr algn="just">
              <a:buClrTx/>
              <a:buFont typeface="Wingdings" panose="05000000000000000000" pitchFamily="2" charset="2"/>
              <a:buChar char="Ø"/>
              <a:defRPr/>
            </a:pPr>
            <a:endParaRPr lang="en-IN" sz="16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r>
              <a:rPr lang="en-US" sz="1600" dirty="0">
                <a:solidFill>
                  <a:srgbClr val="222222"/>
                </a:solidFill>
                <a:latin typeface="Times New Roman" panose="02020603050405020304" pitchFamily="18" charset="0"/>
                <a:cs typeface="Times New Roman" panose="02020603050405020304" pitchFamily="18" charset="0"/>
              </a:rPr>
              <a:t>The Opening Value of the stock, the Highest and Lowest values of that  stock on the same days, as well as the Closing Value at the end of the day,  are all indicated for each date through scrapping.</a:t>
            </a:r>
          </a:p>
          <a:p>
            <a:pPr algn="just">
              <a:buClrTx/>
              <a:buFont typeface="Wingdings" panose="05000000000000000000" pitchFamily="2" charset="2"/>
              <a:buChar char="Ø"/>
              <a:defRPr/>
            </a:pPr>
            <a:endParaRPr lang="en-US" sz="1600" dirty="0">
              <a:solidFill>
                <a:srgbClr val="222222"/>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r>
              <a:rPr lang="en-US" sz="1600" dirty="0">
                <a:solidFill>
                  <a:srgbClr val="222222"/>
                </a:solidFill>
                <a:latin typeface="Times New Roman" panose="02020603050405020304" pitchFamily="18" charset="0"/>
                <a:cs typeface="Times New Roman" panose="02020603050405020304" pitchFamily="18" charset="0"/>
              </a:rPr>
              <a:t>Predicting the stock market was a time-consuming and laborious procedure a few years or even a decade ago. However, with the application of LSTM for stock price prediction forecasts, the procedure has become much  simpler.</a:t>
            </a:r>
            <a:endParaRPr lang="en-IN" sz="1600" dirty="0">
              <a:latin typeface="Times New Roman" panose="02020603050405020304" pitchFamily="18" charset="0"/>
              <a:cs typeface="Times New Roman" panose="02020603050405020304" pitchFamily="18" charset="0"/>
            </a:endParaRPr>
          </a:p>
          <a:p>
            <a:pPr eaLnBrk="1" hangingPunct="1">
              <a:lnSpc>
                <a:spcPct val="200000"/>
              </a:lnSpc>
              <a:spcAft>
                <a:spcPts val="1413"/>
              </a:spcAft>
              <a:buClr>
                <a:srgbClr val="000000"/>
              </a:buClr>
              <a:buSzPct val="45000"/>
              <a:buFont typeface="Wingdings" panose="05000000000000000000" pitchFamily="2" charset="2"/>
              <a:buChar char="Ø"/>
              <a:defRPr/>
            </a:pPr>
            <a:endParaRPr lang="en-IN" altLang="en-US" b="1" dirty="0">
              <a:solidFill>
                <a:srgbClr val="000000"/>
              </a:solidFill>
              <a:latin typeface="Times New Roman" panose="02020603050405020304" pitchFamily="18" charset="0"/>
              <a:cs typeface="DejaVu Sans" charset="0"/>
            </a:endParaRPr>
          </a:p>
          <a:p>
            <a:pPr marL="0" indent="0" eaLnBrk="1" hangingPunct="1">
              <a:lnSpc>
                <a:spcPct val="200000"/>
              </a:lnSpc>
              <a:spcAft>
                <a:spcPts val="1413"/>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6" name="Text Placeholder 2">
            <a:extLst>
              <a:ext uri="{FF2B5EF4-FFF2-40B4-BE49-F238E27FC236}">
                <a16:creationId xmlns:a16="http://schemas.microsoft.com/office/drawing/2014/main" id="{BDE582FA-50C6-4A8B-9E4C-977AB3C485FA}"/>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09</a:t>
            </a:r>
          </a:p>
        </p:txBody>
      </p:sp>
    </p:spTree>
    <p:extLst>
      <p:ext uri="{BB962C8B-B14F-4D97-AF65-F5344CB8AC3E}">
        <p14:creationId xmlns:p14="http://schemas.microsoft.com/office/powerpoint/2010/main" val="34913411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1028</TotalTime>
  <Words>1132</Words>
  <Application>Microsoft Office PowerPoint</Application>
  <PresentationFormat>Widescreen</PresentationFormat>
  <Paragraphs>250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Times New Roman</vt:lpstr>
      <vt:lpstr>Trebuchet MS</vt:lpstr>
      <vt:lpstr>Wingdings</vt:lpstr>
      <vt:lpstr>Wingdings 3</vt:lpstr>
      <vt:lpstr>Facet</vt:lpstr>
      <vt:lpstr>    Stock Price Prediction </vt:lpstr>
      <vt:lpstr>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dc:creator>Jayesh Singh</dc:creator>
  <cp:lastModifiedBy>Jayesh Singh</cp:lastModifiedBy>
  <cp:revision>34</cp:revision>
  <dcterms:created xsi:type="dcterms:W3CDTF">2022-03-16T06:40:26Z</dcterms:created>
  <dcterms:modified xsi:type="dcterms:W3CDTF">2022-04-12T15:27:58Z</dcterms:modified>
</cp:coreProperties>
</file>