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62" r:id="rId6"/>
    <p:sldId id="263" r:id="rId7"/>
    <p:sldId id="266" r:id="rId8"/>
    <p:sldId id="264" r:id="rId9"/>
    <p:sldId id="265" r:id="rId10"/>
    <p:sldId id="272" r:id="rId11"/>
    <p:sldId id="273" r:id="rId12"/>
    <p:sldId id="274" r:id="rId13"/>
    <p:sldId id="278" r:id="rId14"/>
    <p:sldId id="271" r:id="rId15"/>
    <p:sldId id="275" r:id="rId16"/>
    <p:sldId id="260" r:id="rId17"/>
  </p:sldIdLst>
  <p:sldSz cx="10080625" cy="7559675"/>
  <p:notesSz cx="6858000" cy="9144000"/>
  <p:defaultTextStyle>
    <a:defPPr>
      <a:defRPr lang="en-US"/>
    </a:defPPr>
    <a:lvl1pPr marL="0" lvl="0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lvl="1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lvl="2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lvl="3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lvl="4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lvl="5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lvl="6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lvl="7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lvl="8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/>
    <p:restoredTop sz="94631"/>
  </p:normalViewPr>
  <p:slideViewPr>
    <p:cSldViewPr showGuides="1">
      <p:cViewPr varScale="1">
        <p:scale>
          <a:sx n="78" d="100"/>
          <a:sy n="78" d="100"/>
        </p:scale>
        <p:origin x="1536" y="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685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44958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40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/>
            </a:pPr>
            <a:endParaRPr kumimoji="0" lang="en-I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40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/>
            </a:pPr>
            <a:endParaRPr kumimoji="0" lang="en-I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/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40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/>
            </a:pPr>
            <a:endParaRPr kumimoji="0" lang="en-I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/>
          <a:lstStyle/>
          <a:p>
            <a:pPr lvl="0" algn="r" defTabSz="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‹#›</a:t>
            </a:fld>
            <a:endParaRPr lang="en-IN" altLang="en-US" sz="1400" dirty="0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1pPr>
    <a:lvl2pPr marL="742950" indent="-28575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2pPr>
    <a:lvl3pPr marL="11430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3pPr>
    <a:lvl4pPr marL="16002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4pPr>
    <a:lvl5pPr marL="20574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1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921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220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16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2765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7652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2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11267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1268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3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133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316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4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15363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5364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5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1741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2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6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1945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9460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7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21507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1508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8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2355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3556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9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25603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5604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7"/>
          <p:cNvGrpSpPr/>
          <p:nvPr/>
        </p:nvGrpSpPr>
        <p:grpSpPr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8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9" name="Date Placeholder 3"/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3A977F-2504-E741-85B4-8F01994E1F25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4/25/2022</a:t>
            </a:fld>
            <a:endParaRPr kumimoji="0" lang="en-US" sz="99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4/25/2022</a:t>
            </a:fld>
            <a:endParaRPr kumimoji="0" lang="en-US" sz="99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82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82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FontTx/>
              <a:buNone/>
              <a:defRPr/>
            </a:lvl2pPr>
            <a:lvl3pPr marL="1007745" indent="0">
              <a:buFontTx/>
              <a:buNone/>
              <a:defRPr/>
            </a:lvl3pPr>
            <a:lvl4pPr marL="1511935" indent="0">
              <a:buFontTx/>
              <a:buNone/>
              <a:defRPr/>
            </a:lvl4pPr>
            <a:lvl5pPr marL="201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B1E8F6-4F69-E448-82E4-3FF8C30628E4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4/25/2022</a:t>
            </a:fld>
            <a:endParaRPr kumimoji="0" lang="en-US" sz="99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4/25/2022</a:t>
            </a:fld>
            <a:endParaRPr kumimoji="0" lang="en-US" sz="99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82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82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FontTx/>
              <a:buNone/>
              <a:defRPr/>
            </a:lvl2pPr>
            <a:lvl3pPr marL="1007745" indent="0">
              <a:buFontTx/>
              <a:buNone/>
              <a:defRPr/>
            </a:lvl3pPr>
            <a:lvl4pPr marL="1511935" indent="0">
              <a:buFontTx/>
              <a:buNone/>
              <a:defRPr/>
            </a:lvl4pPr>
            <a:lvl5pPr marL="201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D9FFFB4-400D-1240-AB24-6F86C96D4DFB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4/25/2022</a:t>
            </a:fld>
            <a:endParaRPr kumimoji="0" lang="en-US" sz="99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5">
                <a:solidFill>
                  <a:schemeClr val="accent1"/>
                </a:solidFill>
              </a:defRPr>
            </a:lvl1pPr>
            <a:lvl2pPr marL="504190" indent="0">
              <a:buFontTx/>
              <a:buNone/>
              <a:defRPr/>
            </a:lvl2pPr>
            <a:lvl3pPr marL="1007745" indent="0">
              <a:buFontTx/>
              <a:buNone/>
              <a:defRPr/>
            </a:lvl3pPr>
            <a:lvl4pPr marL="1511935" indent="0">
              <a:buFontTx/>
              <a:buNone/>
              <a:defRPr/>
            </a:lvl4pPr>
            <a:lvl5pPr marL="201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4/25/2022</a:t>
            </a:fld>
            <a:endParaRPr kumimoji="0" lang="en-US" sz="99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4/25/2022</a:t>
            </a:fld>
            <a:endParaRPr kumimoji="0" lang="en-US" sz="99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4/25/2022</a:t>
            </a:fld>
            <a:endParaRPr kumimoji="0" lang="en-US" sz="99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4/25/2022</a:t>
            </a:fld>
            <a:endParaRPr kumimoji="0" lang="en-US" sz="99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1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4/25/2022</a:t>
            </a:fld>
            <a:endParaRPr kumimoji="0" lang="en-US" sz="99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>
            <a:normAutofit/>
          </a:bodyPr>
          <a:lstStyle>
            <a:lvl1pPr>
              <a:defRPr sz="1985"/>
            </a:lvl1pPr>
            <a:lvl2pPr>
              <a:defRPr sz="1765"/>
            </a:lvl2pPr>
            <a:lvl3pPr>
              <a:defRPr sz="1545"/>
            </a:lvl3pPr>
            <a:lvl4pPr>
              <a:defRPr sz="1325"/>
            </a:lvl4pPr>
            <a:lvl5pPr>
              <a:defRPr sz="1325"/>
            </a:lvl5pPr>
            <a:lvl6pPr>
              <a:defRPr sz="1325"/>
            </a:lvl6pPr>
            <a:lvl7pPr>
              <a:defRPr sz="1325"/>
            </a:lvl7pPr>
            <a:lvl8pPr>
              <a:defRPr sz="1325"/>
            </a:lvl8pPr>
            <a:lvl9pPr>
              <a:defRPr sz="13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>
            <a:normAutofit/>
          </a:bodyPr>
          <a:lstStyle>
            <a:lvl1pPr>
              <a:defRPr sz="1985"/>
            </a:lvl1pPr>
            <a:lvl2pPr>
              <a:defRPr sz="1765"/>
            </a:lvl2pPr>
            <a:lvl3pPr>
              <a:defRPr sz="1545"/>
            </a:lvl3pPr>
            <a:lvl4pPr>
              <a:defRPr sz="1325"/>
            </a:lvl4pPr>
            <a:lvl5pPr>
              <a:defRPr sz="1325"/>
            </a:lvl5pPr>
            <a:lvl6pPr>
              <a:defRPr sz="1325"/>
            </a:lvl6pPr>
            <a:lvl7pPr>
              <a:defRPr sz="1325"/>
            </a:lvl7pPr>
            <a:lvl8pPr>
              <a:defRPr sz="1325"/>
            </a:lvl8pPr>
            <a:lvl9pPr>
              <a:defRPr sz="13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4/25/2022</a:t>
            </a:fld>
            <a:endParaRPr kumimoji="0" lang="en-US" sz="99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5" b="0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19680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1615" indent="0">
              <a:buNone/>
              <a:defRPr sz="17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5" b="0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19680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1615" indent="0">
              <a:buNone/>
              <a:defRPr sz="17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4/25/2022</a:t>
            </a:fld>
            <a:endParaRPr kumimoji="0" lang="en-US" sz="99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4/25/2022</a:t>
            </a:fld>
            <a:endParaRPr kumimoji="0" lang="en-US" sz="99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4/25/2022</a:t>
            </a:fld>
            <a:endParaRPr kumimoji="0" lang="en-US" sz="99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>
            <a:normAutofit/>
          </a:bodyPr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>
            <a:normAutofit/>
          </a:bodyPr>
          <a:lstStyle>
            <a:lvl1pPr marL="0" indent="0">
              <a:buNone/>
              <a:defRPr sz="1545"/>
            </a:lvl1pPr>
            <a:lvl2pPr marL="377825" indent="0">
              <a:buNone/>
              <a:defRPr sz="1155"/>
            </a:lvl2pPr>
            <a:lvl3pPr marL="755650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89760" indent="0">
              <a:buNone/>
              <a:defRPr sz="825"/>
            </a:lvl6pPr>
            <a:lvl7pPr marL="2267585" indent="0">
              <a:buNone/>
              <a:defRPr sz="825"/>
            </a:lvl7pPr>
            <a:lvl8pPr marL="2646045" indent="0">
              <a:buNone/>
              <a:defRPr sz="825"/>
            </a:lvl8pPr>
            <a:lvl9pPr marL="302387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4/25/2022</a:t>
            </a:fld>
            <a:endParaRPr kumimoji="0" lang="en-US" sz="99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>
            <a:normAutofit/>
          </a:bodyPr>
          <a:lstStyle>
            <a:lvl1pPr algn="l">
              <a:defRPr sz="264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765"/>
            </a:lvl1pPr>
            <a:lvl2pPr marL="504190" indent="0">
              <a:buNone/>
              <a:defRPr sz="1765"/>
            </a:lvl2pPr>
            <a:lvl3pPr marL="1007745" indent="0">
              <a:buNone/>
              <a:defRPr sz="1765"/>
            </a:lvl3pPr>
            <a:lvl4pPr marL="1511935" indent="0">
              <a:buNone/>
              <a:defRPr sz="1765"/>
            </a:lvl4pPr>
            <a:lvl5pPr marL="2016125" indent="0">
              <a:buNone/>
              <a:defRPr sz="1765"/>
            </a:lvl5pPr>
            <a:lvl6pPr marL="2519680" indent="0">
              <a:buNone/>
              <a:defRPr sz="1765"/>
            </a:lvl6pPr>
            <a:lvl7pPr marL="3023870" indent="0">
              <a:buNone/>
              <a:defRPr sz="1765"/>
            </a:lvl7pPr>
            <a:lvl8pPr marL="3528060" indent="0">
              <a:buNone/>
              <a:defRPr sz="1765"/>
            </a:lvl8pPr>
            <a:lvl9pPr marL="4031615" indent="0">
              <a:buNone/>
              <a:defRPr sz="1765"/>
            </a:lvl9pPr>
          </a:lstStyle>
          <a:p>
            <a:pPr marL="0" marR="0" lvl="0" indent="0" algn="ctr" defTabSz="50419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None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>
            <a:normAutofit/>
          </a:bodyPr>
          <a:lstStyle>
            <a:lvl1pPr marL="0" indent="0">
              <a:buNone/>
              <a:defRPr sz="1325"/>
            </a:lvl1pPr>
            <a:lvl2pPr marL="504190" indent="0">
              <a:buNone/>
              <a:defRPr sz="1325"/>
            </a:lvl2pPr>
            <a:lvl3pPr marL="1007745" indent="0">
              <a:buNone/>
              <a:defRPr sz="1100"/>
            </a:lvl3pPr>
            <a:lvl4pPr marL="1511935" indent="0">
              <a:buNone/>
              <a:defRPr sz="990"/>
            </a:lvl4pPr>
            <a:lvl5pPr marL="2016125" indent="0">
              <a:buNone/>
              <a:defRPr sz="990"/>
            </a:lvl5pPr>
            <a:lvl6pPr marL="2519680" indent="0">
              <a:buNone/>
              <a:defRPr sz="990"/>
            </a:lvl6pPr>
            <a:lvl7pPr marL="3023870" indent="0">
              <a:buNone/>
              <a:defRPr sz="990"/>
            </a:lvl7pPr>
            <a:lvl8pPr marL="3528060" indent="0">
              <a:buNone/>
              <a:defRPr sz="990"/>
            </a:lvl8pPr>
            <a:lvl9pPr marL="4031615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4/25/2022</a:t>
            </a:fld>
            <a:endParaRPr kumimoji="0" lang="en-US" sz="99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/>
          <p:cNvGrpSpPr/>
          <p:nvPr/>
        </p:nvGrpSpPr>
        <p:grpSpPr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14557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4/25/2022</a:t>
            </a:fld>
            <a:endParaRPr kumimoji="0" lang="en-US" sz="99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defTabSz="504190" rtl="0" eaLnBrk="1" latinLnBrk="0" hangingPunct="1">
        <a:spcBef>
          <a:spcPct val="0"/>
        </a:spcBef>
        <a:buNone/>
        <a:defRPr sz="397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98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9150" indent="-314960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76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840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54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4030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585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1775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965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520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10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774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12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1968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387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06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161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-31115" y="2843733"/>
            <a:ext cx="9605645" cy="439209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ONLINE LAB DEADSTOCK </a:t>
            </a: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MANAGEMENT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GROUP MEMBERS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Pooja Sharma</a:t>
            </a: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(20104090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Adarsh Singh </a:t>
            </a: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(20104080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 Nainisha </a:t>
            </a: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Sharma  (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20104042)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4. Aditya </a:t>
            </a: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Waingade   (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20104099) </a:t>
            </a:r>
            <a:endParaRPr lang="en-US" sz="3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Project </a:t>
            </a: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Guide: 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Prof. </a:t>
            </a:r>
            <a:r>
              <a:rPr lang="en-US" sz="3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Apeksha 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Mohite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</p:txBody>
      </p:sp>
      <p:pic>
        <p:nvPicPr>
          <p:cNvPr id="819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40643"/>
            <a:ext cx="10077244" cy="2664296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" name="Straight Connector 2"/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323453"/>
            <a:ext cx="8976783" cy="792087"/>
          </a:xfrm>
        </p:spPr>
        <p:txBody>
          <a:bodyPr>
            <a:normAutofit/>
          </a:bodyPr>
          <a:lstStyle/>
          <a:p>
            <a:r>
              <a:rPr lang="en-US" altLang="en-IN" sz="4000" dirty="0" smtClean="0">
                <a:solidFill>
                  <a:schemeClr val="tx1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GUI of Start </a:t>
            </a:r>
            <a:r>
              <a:rPr lang="en-US" altLang="en-IN" sz="4000" dirty="0">
                <a:solidFill>
                  <a:schemeClr val="tx1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1403573"/>
            <a:ext cx="4440279" cy="50405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44368" y="1403572"/>
            <a:ext cx="4392488" cy="50405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9" name="Content Placeholder 8" descr="Start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1800" y="1403572"/>
            <a:ext cx="9505056" cy="51125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84" y="395461"/>
            <a:ext cx="6997914" cy="1455937"/>
          </a:xfrm>
        </p:spPr>
        <p:txBody>
          <a:bodyPr>
            <a:normAutofit/>
          </a:bodyPr>
          <a:lstStyle/>
          <a:p>
            <a:r>
              <a:rPr lang="en-US" altLang="en-IN" sz="4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 of Signup and </a:t>
            </a:r>
            <a:r>
              <a:rPr lang="en-US" altLang="en-I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SignIn Page</a:t>
            </a:r>
          </a:p>
        </p:txBody>
      </p:sp>
      <p:pic>
        <p:nvPicPr>
          <p:cNvPr id="6" name="Content Placeholder 5" descr="SignUp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5265" y="2127908"/>
            <a:ext cx="4979670" cy="4028193"/>
          </a:xfrm>
          <a:prstGeom prst="rect">
            <a:avLst/>
          </a:prstGeom>
        </p:spPr>
      </p:pic>
      <p:pic>
        <p:nvPicPr>
          <p:cNvPr id="8" name="Content Placeholder 7" descr="Login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55895" y="2127908"/>
            <a:ext cx="4786630" cy="402819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80406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of Menu 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512" y="1691605"/>
            <a:ext cx="9049319" cy="489654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671513"/>
            <a:ext cx="7237413" cy="876076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 of Lab </a:t>
            </a:r>
            <a:r>
              <a:rPr 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1907629"/>
            <a:ext cx="9289032" cy="460851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512" y="1835622"/>
            <a:ext cx="8545263" cy="4823942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Thus we have created our system in such a way that the admin can manage the data records easily and efficiently. </a:t>
            </a:r>
            <a:endParaRPr lang="en-US" sz="2400" dirty="0" smtClean="0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The system is created in such a way so that it can satisfy all the requirement of the labs present in colleges</a:t>
            </a:r>
            <a:r>
              <a:rPr lang="en-US" sz="2400" dirty="0" smtClean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The admin will be able to manage the records in less time as compared to before when the work was done manually.</a:t>
            </a:r>
            <a:endParaRPr lang="en-US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2" y="671513"/>
            <a:ext cx="8761287" cy="73206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Reference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512" y="1547590"/>
            <a:ext cx="8689279" cy="5111974"/>
          </a:xfrm>
        </p:spPr>
        <p:txBody>
          <a:bodyPr>
            <a:normAutofit/>
          </a:bodyPr>
          <a:lstStyle/>
          <a:p>
            <a:endParaRPr lang="en-IN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Advanced Research in Computer and Communication Engineering IJARCCE 10.pdf Vol. 7, Issue 2, February 2018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https://www.theijes.com/papers/v4-i5/Version-2/C045209017.pd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https://www.youtube.com/watch?v=6oSWzvJMbBQ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https://www.geeksforgeeks.org/inventory-management-with-json-in-python</a:t>
            </a: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/>
          <p:nvPr/>
        </p:nvSpPr>
        <p:spPr>
          <a:xfrm>
            <a:off x="647700" y="3057525"/>
            <a:ext cx="9070975" cy="1262063"/>
          </a:xfrm>
          <a:prstGeom prst="rect">
            <a:avLst/>
          </a:prstGeom>
          <a:noFill/>
          <a:ln w="9525">
            <a:noFill/>
          </a:ln>
        </p:spPr>
        <p:txBody>
          <a:bodyPr lIns="0" tIns="31680" rIns="0" bIns="0" anchor="ctr" anchorCtr="0"/>
          <a:lstStyle/>
          <a:p>
            <a:pPr algn="ctr" defTabSz="4572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6000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Thank </a:t>
            </a:r>
            <a:r>
              <a:rPr lang="en-IN" altLang="en-US" sz="600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You</a:t>
            </a:r>
            <a:r>
              <a:rPr lang="en-IN" altLang="en-US" sz="6000" smtClean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....!!</a:t>
            </a:r>
            <a:endParaRPr lang="en-IN" altLang="en-US" sz="6000" dirty="0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/>
          <p:nvPr/>
        </p:nvSpPr>
        <p:spPr>
          <a:xfrm>
            <a:off x="504825" y="144464"/>
            <a:ext cx="9070975" cy="827062"/>
          </a:xfrm>
          <a:prstGeom prst="rect">
            <a:avLst/>
          </a:prstGeom>
          <a:noFill/>
          <a:ln w="9525">
            <a:noFill/>
          </a:ln>
        </p:spPr>
        <p:txBody>
          <a:bodyPr lIns="0" tIns="31680" rIns="0" bIns="0" anchor="ctr" anchorCtr="0"/>
          <a:lstStyle/>
          <a:p>
            <a:pPr algn="ctr" defTabSz="4572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3600" b="1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Contents</a:t>
            </a:r>
            <a:endParaRPr lang="en-IN" altLang="en-US" sz="3600" b="1" dirty="0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</a:endParaRPr>
          </a:p>
        </p:txBody>
      </p:sp>
      <p:sp>
        <p:nvSpPr>
          <p:cNvPr id="10243" name="Rectangle 2"/>
          <p:cNvSpPr/>
          <p:nvPr/>
        </p:nvSpPr>
        <p:spPr>
          <a:xfrm>
            <a:off x="504825" y="1187549"/>
            <a:ext cx="9323388" cy="5904656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430530" indent="-322580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 smtClean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Introduction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cs typeface="DejaVu Sans" charset="0"/>
            </a:endParaRPr>
          </a:p>
          <a:p>
            <a:pPr marL="430530" indent="-322580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Objectives</a:t>
            </a:r>
          </a:p>
          <a:p>
            <a:pPr marL="430530" indent="-322580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Scope</a:t>
            </a:r>
          </a:p>
          <a:p>
            <a:pPr marL="430530" indent="-322580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Features / Functionality</a:t>
            </a:r>
          </a:p>
          <a:p>
            <a:pPr marL="430530" indent="-322580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Project Outcomes</a:t>
            </a:r>
          </a:p>
          <a:p>
            <a:pPr marL="430530" indent="-322580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Technology Stack</a:t>
            </a:r>
          </a:p>
          <a:p>
            <a:pPr marL="430530" indent="-322580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Block Diagram </a:t>
            </a:r>
            <a:endParaRPr lang="en-IN" altLang="en-US" sz="2400" dirty="0" smtClean="0">
              <a:solidFill>
                <a:srgbClr val="000000"/>
              </a:solidFill>
              <a:latin typeface="Times New Roman" panose="02020603050405020304" pitchFamily="16" charset="0"/>
              <a:cs typeface="DejaVu Sans" charset="0"/>
            </a:endParaRPr>
          </a:p>
          <a:p>
            <a:pPr marL="430530" indent="-322580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Implemented Page in GUI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cs typeface="DejaVu Sans" charset="0"/>
            </a:endParaRPr>
          </a:p>
          <a:p>
            <a:pPr marL="430530" indent="-322580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en-IN" sz="2400" dirty="0" smtClean="0">
                <a:solidFill>
                  <a:srgbClr val="000000"/>
                </a:solidFill>
                <a:latin typeface="Times New Roman" panose="02020603050405020304" pitchFamily="16" charset="0"/>
                <a:ea typeface="DejaVu Sans" charset="0"/>
              </a:rPr>
              <a:t>Conclusion</a:t>
            </a:r>
          </a:p>
          <a:p>
            <a:pPr marL="430530" indent="-322580" defTabSz="457200" eaLnBrk="1" hangingPunct="1"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en-IN" sz="2400" dirty="0" smtClean="0">
                <a:solidFill>
                  <a:srgbClr val="000000"/>
                </a:solidFill>
                <a:latin typeface="Times New Roman" panose="02020603050405020304" pitchFamily="16" charset="0"/>
                <a:ea typeface="DejaVu Sans" charset="0"/>
              </a:rPr>
              <a:t>Reference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1. Introduction</a:t>
            </a:r>
          </a:p>
        </p:txBody>
      </p:sp>
      <p:sp>
        <p:nvSpPr>
          <p:cNvPr id="12291" name="Rectangle 2"/>
          <p:cNvSpPr/>
          <p:nvPr/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450850" indent="-342900" algn="just" defTabSz="457200" eaLnBrk="1" hangingPunct="1">
              <a:lnSpc>
                <a:spcPct val="93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Essential function of Online Lab Deadstock Management system is viewing the recorded data, deleting the unwanted </a:t>
            </a:r>
            <a:r>
              <a:rPr lang="en-US" sz="2400" dirty="0" smtClean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data, searching for date </a:t>
            </a: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and modifying the data as the admin want</a:t>
            </a:r>
            <a:r>
              <a:rPr lang="en-US" sz="2400" dirty="0">
                <a:sym typeface="+mn-ea"/>
              </a:rPr>
              <a:t>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450850" indent="-342900" algn="just" defTabSz="457200" eaLnBrk="1" hangingPunct="1">
              <a:lnSpc>
                <a:spcPct val="93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450850" indent="-342900" algn="just" defTabSz="457200" eaLnBrk="1" hangingPunct="1">
              <a:lnSpc>
                <a:spcPct val="93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Problem Identified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: </a:t>
            </a:r>
          </a:p>
          <a:p>
            <a:pPr marL="935355" lvl="2" indent="-342900" algn="just" defTabSz="457200" eaLnBrk="1" hangingPunct="1">
              <a:lnSpc>
                <a:spcPct val="93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Data</a:t>
            </a:r>
            <a:r>
              <a:rPr lang="en-US" altLang="en-IN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records</a:t>
            </a:r>
            <a:r>
              <a:rPr lang="en-US" altLang="en-IN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of</a:t>
            </a:r>
            <a:r>
              <a:rPr lang="en-US" altLang="en-IN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particular lab’s deadstock was not easily stored</a:t>
            </a:r>
            <a:r>
              <a:rPr lang="en-US" altLang="en-IN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and</a:t>
            </a:r>
            <a:r>
              <a:rPr lang="en-US" altLang="en-IN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 </a:t>
            </a:r>
            <a:r>
              <a:rPr lang="en-IN" altLang="en-US" sz="2400" dirty="0" smtClean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accessed. 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450850" indent="-342900" algn="just" defTabSz="457200" eaLnBrk="1" hangingPunct="1">
              <a:lnSpc>
                <a:spcPct val="93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Solution Proposed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:</a:t>
            </a:r>
          </a:p>
          <a:p>
            <a:pPr marL="935355" lvl="2" indent="-342900" algn="just" defTabSz="457200" eaLnBrk="1" hangingPunct="1">
              <a:lnSpc>
                <a:spcPct val="93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Data</a:t>
            </a:r>
            <a:r>
              <a:rPr lang="en-US" altLang="en-IN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Base</a:t>
            </a:r>
            <a:r>
              <a:rPr lang="en-US" altLang="en-IN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is</a:t>
            </a:r>
            <a:r>
              <a:rPr lang="en-US" altLang="en-IN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designed so that it is easy to store and access information</a:t>
            </a:r>
            <a:r>
              <a:rPr lang="en-US" altLang="en-IN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abou</a:t>
            </a:r>
            <a:r>
              <a:rPr lang="en-US" altLang="en-IN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t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specified lab’s deadstock.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2. Objectives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87784" y="1763395"/>
            <a:ext cx="9502646" cy="498983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To create user friendly environment for management of labs deadstock element in database.</a:t>
            </a: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To prevent the loss of data by storing it in secure manner.</a:t>
            </a: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To maintain the record of deleted and updated data.</a:t>
            </a: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To get the  total count of resourses present in all Lab.</a:t>
            </a: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To reduce the manual work to certain extent.</a:t>
            </a:r>
          </a:p>
          <a:p>
            <a:pPr marL="452120" marR="0" lvl="0" indent="-34290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lang="en-US" sz="2400" dirty="0"/>
          </a:p>
          <a:p>
            <a:pPr marL="452120" marR="0" lvl="0" indent="-34290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lang="en-US" sz="2400" dirty="0">
              <a:sym typeface="+mn-ea"/>
            </a:endParaRPr>
          </a:p>
          <a:p>
            <a:pPr marL="10922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lang="en-US" sz="2400" dirty="0">
              <a:sym typeface="+mn-ea"/>
            </a:endParaRPr>
          </a:p>
          <a:p>
            <a:pPr marL="10922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lang="en-US" sz="2400" dirty="0"/>
          </a:p>
          <a:p>
            <a:pPr marL="452120" marR="0" lvl="0" indent="-34290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lang="en-US" sz="2400" dirty="0"/>
          </a:p>
          <a:p>
            <a:pPr marL="10922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lang="en-US" sz="2400" dirty="0">
              <a:sym typeface="+mn-ea"/>
            </a:endParaRPr>
          </a:p>
          <a:p>
            <a:pPr marL="10922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lang="en-US" sz="2400" dirty="0"/>
          </a:p>
          <a:p>
            <a:pPr marL="10922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431800" y="301626"/>
            <a:ext cx="9142413" cy="813916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3. Scope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15776" y="1259557"/>
            <a:ext cx="9649072" cy="6300118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indent="0" algn="just"/>
            <a:r>
              <a:rPr lang="en-IN" sz="2400" dirty="0" smtClean="0">
                <a:latin typeface="Times New Roman" panose="02020603050405020304" pitchFamily="16" charset="0"/>
                <a:cs typeface="Times New Roman" panose="02020603050405020304" pitchFamily="16" charset="0"/>
              </a:rPr>
              <a:t>        Our </a:t>
            </a:r>
            <a:r>
              <a:rPr lang="en-IN" sz="2400" dirty="0">
                <a:latin typeface="Times New Roman" panose="02020603050405020304" pitchFamily="16" charset="0"/>
                <a:cs typeface="Times New Roman" panose="02020603050405020304" pitchFamily="16" charset="0"/>
              </a:rPr>
              <a:t>project aims at deadstock management, i.e. we have tried to computerize various processes of Deadstock Management System.</a:t>
            </a:r>
          </a:p>
          <a:p>
            <a:pPr marL="450850" lvl="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6" charset="0"/>
                <a:cs typeface="Times New Roman" panose="02020603050405020304" pitchFamily="16" charset="0"/>
              </a:rPr>
              <a:t>In computer system, it is not necessary to create the manifest but we can directly print it, which saves our time.</a:t>
            </a:r>
          </a:p>
          <a:p>
            <a:pPr marL="450850" lvl="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6" charset="0"/>
                <a:cs typeface="Times New Roman" panose="02020603050405020304" pitchFamily="16" charset="0"/>
              </a:rPr>
              <a:t>To assist the staff in capturing the effort spent on their respective working areas. </a:t>
            </a:r>
            <a:endParaRPr lang="en-IN" sz="2400" dirty="0" smtClean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450850" lvl="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Our project can be used not only for lab deadstock management but also in other sectors</a:t>
            </a:r>
            <a:r>
              <a:rPr lang="en-US" sz="2400" dirty="0" smtClean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.</a:t>
            </a:r>
            <a:endParaRPr lang="en-US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dirty="0" smtClean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Can </a:t>
            </a: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be applied for different types of warehouses</a:t>
            </a:r>
            <a:r>
              <a:rPr lang="en-US" sz="2400" dirty="0" smtClean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.</a:t>
            </a: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dirty="0" smtClean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Can be applied in retailing sector.</a:t>
            </a:r>
            <a:endParaRPr lang="en-US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Can be useful for chemist/drug shop managers.</a:t>
            </a:r>
            <a:endParaRPr lang="en-US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10922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4. Feature /Functionality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Laboratory deadstock elements tracking will be achieved.</a:t>
            </a: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</a:rPr>
              <a:t>The Data will be stored in organized manner and will be easily accessed with required credentials.</a:t>
            </a: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</a:rPr>
              <a:t>The Deleted and updated data can be accessed by user when required.</a:t>
            </a: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</a:rPr>
              <a:t>The user can easily track the required data through the search option.</a:t>
            </a: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</a:rPr>
              <a:t>No physical resourses will be required to store the data.</a:t>
            </a: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</a:rPr>
              <a:t>Through various error prevention method major manual errors can be avoided to achive authenticity of data.</a:t>
            </a: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lang="en-US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10922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5. Outcome of Project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43768" y="1403350"/>
            <a:ext cx="9721080" cy="5904879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393825" marR="0" lvl="3" indent="-34290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Main outcome of our project will achive is organized storage </a:t>
            </a:r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of </a:t>
            </a:r>
            <a:r>
              <a:rPr lang="en-US" sz="2400" smtClean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important </a:t>
            </a: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deadstock data.</a:t>
            </a:r>
          </a:p>
          <a:p>
            <a:pPr marL="1393825" marR="0" lvl="3" indent="-34290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US" alt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Only the Signed Up user can add or modify the given.</a:t>
            </a:r>
          </a:p>
          <a:p>
            <a:pPr marL="1393825" marR="0" lvl="3" indent="-34290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US" alt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Availability of search feature will enable the user to access the required data immediately instead of manual searching.</a:t>
            </a:r>
          </a:p>
          <a:p>
            <a:pPr marL="1393825" marR="0" lvl="3" indent="-34290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US" alt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The user can also maintain and access the record of deleted and updated data from the database.</a:t>
            </a:r>
          </a:p>
          <a:p>
            <a:pPr marL="1393825" marR="0" lvl="3" indent="-34290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US" alt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The user can also track the total recourses of every Lab through the overall search.</a:t>
            </a:r>
          </a:p>
          <a:p>
            <a:pPr marL="1393825" marR="0" lvl="3" indent="-34290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US" alt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6. Technology Stack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Front </a:t>
            </a: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End: - </a:t>
            </a:r>
            <a:r>
              <a:rPr lang="en-US" sz="2400" dirty="0" smtClean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Python, PyCharm.</a:t>
            </a:r>
          </a:p>
          <a:p>
            <a:pPr marL="0" indent="0"/>
            <a:endParaRPr lang="en-US" sz="24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Back End: - </a:t>
            </a:r>
            <a:r>
              <a:rPr lang="en-US" sz="2400" dirty="0" smtClean="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MySQL Workbench , SSMS.</a:t>
            </a: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9792" y="301625"/>
            <a:ext cx="7309421" cy="12620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7.Block Diagram</a:t>
            </a:r>
            <a:endParaRPr lang="en-US" sz="4000" dirty="0">
              <a:solidFill>
                <a:schemeClr val="tx1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6"/>
            <a:ext cx="9070975" cy="957932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sp>
        <p:nvSpPr>
          <p:cNvPr id="24579" name="Rectangle 2"/>
          <p:cNvSpPr/>
          <p:nvPr/>
        </p:nvSpPr>
        <p:spPr>
          <a:xfrm>
            <a:off x="503238" y="1563688"/>
            <a:ext cx="9070975" cy="5194300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107950" defTabSz="457200" eaLnBrk="1" hangingPunct="1">
              <a:lnSpc>
                <a:spcPct val="93000"/>
              </a:lnSpc>
              <a:spcAft>
                <a:spcPts val="1415"/>
              </a:spcAft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3239" y="1475582"/>
            <a:ext cx="8281489" cy="518398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629</Words>
  <Application>Microsoft Office PowerPoint</Application>
  <PresentationFormat>Custom</PresentationFormat>
  <Paragraphs>97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DejaVu Sans</vt:lpstr>
      <vt:lpstr>Noto Sans CJK SC Regular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7.Block Diagram</vt:lpstr>
      <vt:lpstr>GUI of Start Page</vt:lpstr>
      <vt:lpstr>GUI of Signup and SignIn Page</vt:lpstr>
      <vt:lpstr>GUI of Menu Page</vt:lpstr>
      <vt:lpstr>GUI of Lab Page</vt:lpstr>
      <vt:lpstr>8. Conclusion</vt:lpstr>
      <vt:lpstr>9. 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hp</cp:lastModifiedBy>
  <cp:revision>47</cp:revision>
  <dcterms:created xsi:type="dcterms:W3CDTF">2017-10-25T08:22:00Z</dcterms:created>
  <dcterms:modified xsi:type="dcterms:W3CDTF">2022-04-25T14:13:00Z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  <property fmtid="{D5CDD505-2E9C-101B-9397-08002B2CF9AE}" pid="12" name="ICV">
    <vt:lpwstr>8103EF92E4DB458AA1F72F22AA885EE1</vt:lpwstr>
  </property>
  <property fmtid="{D5CDD505-2E9C-101B-9397-08002B2CF9AE}" pid="13" name="KSOProductBuildVer">
    <vt:lpwstr>1033-11.2.0.11073</vt:lpwstr>
  </property>
</Properties>
</file>