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57" r:id="rId3"/>
    <p:sldId id="258" r:id="rId4"/>
    <p:sldId id="259" r:id="rId5"/>
    <p:sldId id="260" r:id="rId6"/>
    <p:sldId id="263" r:id="rId7"/>
    <p:sldId id="268" r:id="rId8"/>
    <p:sldId id="277" r:id="rId9"/>
    <p:sldId id="278" r:id="rId10"/>
    <p:sldId id="279" r:id="rId11"/>
    <p:sldId id="276" r:id="rId12"/>
    <p:sldId id="261" r:id="rId13"/>
    <p:sldId id="274"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820" autoAdjust="0"/>
    <p:restoredTop sz="94660"/>
  </p:normalViewPr>
  <p:slideViewPr>
    <p:cSldViewPr snapToGrid="0">
      <p:cViewPr varScale="1">
        <p:scale>
          <a:sx n="74" d="100"/>
          <a:sy n="74" d="100"/>
        </p:scale>
        <p:origin x="-800" y="-6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7A981-5629-41B7-91F9-FB6D62546BFE}" type="datetimeFigureOut">
              <a:rPr lang="en-US" smtClean="0"/>
              <a:pPr/>
              <a:t>8/3/2023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20E99-0375-47F5-A444-2A827BC672EC}" type="slidenum">
              <a:rPr lang="en-US" smtClean="0"/>
              <a:pPr/>
              <a:t>‹#›</a:t>
            </a:fld>
            <a:endParaRPr lang="en-US"/>
          </a:p>
        </p:txBody>
      </p:sp>
    </p:spTree>
    <p:extLst>
      <p:ext uri="{BB962C8B-B14F-4D97-AF65-F5344CB8AC3E}">
        <p14:creationId xmlns:p14="http://schemas.microsoft.com/office/powerpoint/2010/main" xmlns="" val="260505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7C0369B-4B01-4AA3-877F-9BA2E2E893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C7C0369B-4B01-4AA3-877F-9BA2E2E8931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7C0369B-4B01-4AA3-877F-9BA2E2E89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0369B-4B01-4AA3-877F-9BA2E2E8931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0369B-4B01-4AA3-877F-9BA2E2E8931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C7C0369B-4B01-4AA3-877F-9BA2E2E8931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0369B-4B01-4AA3-877F-9BA2E2E89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C7C0369B-4B01-4AA3-877F-9BA2E2E8931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C7C0369B-4B01-4AA3-877F-9BA2E2E8931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7C0369B-4B01-4AA3-877F-9BA2E2E893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find-where-to-park-in-real-time-using-opencv-and-tensorflow-4307a4c3da03" TargetMode="External"/><Relationship Id="rId2" Type="http://schemas.openxmlformats.org/officeDocument/2006/relationships/hyperlink" Target="https://medium.com/swlh/build-a-simple-smart-parking-project-using-python-and-opencv-2bd891d0519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BF4CE1-E5F4-4499-88C2-908C2CC630F8}"/>
              </a:ext>
            </a:extLst>
          </p:cNvPr>
          <p:cNvSpPr>
            <a:spLocks noGrp="1"/>
          </p:cNvSpPr>
          <p:nvPr>
            <p:ph type="ctrTitle"/>
          </p:nvPr>
        </p:nvSpPr>
        <p:spPr>
          <a:xfrm>
            <a:off x="1471517" y="2114953"/>
            <a:ext cx="6593681" cy="823492"/>
          </a:xfrm>
        </p:spPr>
        <p:txBody>
          <a:bodyPr>
            <a:normAutofit fontScale="90000"/>
          </a:bodyPr>
          <a:lstStyle/>
          <a:p>
            <a:pPr algn="ctr"/>
            <a:r>
              <a:rPr lang="en-US" sz="3000" dirty="0">
                <a:latin typeface="+mn-lt"/>
              </a:rPr>
              <a:t>Parking Space Counter  Using OpenCV and Python</a:t>
            </a:r>
          </a:p>
        </p:txBody>
      </p:sp>
      <p:sp>
        <p:nvSpPr>
          <p:cNvPr id="3" name="Subtitle 2">
            <a:extLst>
              <a:ext uri="{FF2B5EF4-FFF2-40B4-BE49-F238E27FC236}">
                <a16:creationId xmlns:a16="http://schemas.microsoft.com/office/drawing/2014/main" xmlns="" id="{B64207C8-6029-466F-BB25-9F6261FB568C}"/>
              </a:ext>
            </a:extLst>
          </p:cNvPr>
          <p:cNvSpPr>
            <a:spLocks noGrp="1"/>
          </p:cNvSpPr>
          <p:nvPr>
            <p:ph type="subTitle" idx="1"/>
          </p:nvPr>
        </p:nvSpPr>
        <p:spPr>
          <a:xfrm>
            <a:off x="2026311" y="3152851"/>
            <a:ext cx="6218564" cy="3241817"/>
          </a:xfrm>
        </p:spPr>
        <p:txBody>
          <a:bodyPr>
            <a:normAutofit/>
          </a:bodyPr>
          <a:lstStyle/>
          <a:p>
            <a:pPr algn="ctr">
              <a:lnSpc>
                <a:spcPct val="15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Group Member </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p>
          <a:p>
            <a:pPr algn="ctr">
              <a:lnSpc>
                <a:spcPct val="150000"/>
              </a:lnSpc>
              <a:spcBef>
                <a:spcPts val="0"/>
              </a:spcBef>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1.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Aatish</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Lahane</a:t>
            </a:r>
            <a:r>
              <a:rPr lang="en-US" dirty="0" smtClean="0">
                <a:latin typeface="Times New Roman" panose="02020603050405020304" pitchFamily="18" charset="0"/>
                <a:ea typeface="Calibri" panose="020F0502020204030204" pitchFamily="34" charset="0"/>
                <a:cs typeface="Times New Roman" panose="02020603050405020304" pitchFamily="18" charset="0"/>
              </a:rPr>
              <a:t> (CS3264)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Divya</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Lavande</a:t>
            </a:r>
            <a:r>
              <a:rPr lang="en-US" dirty="0" smtClean="0">
                <a:latin typeface="Times New Roman" panose="02020603050405020304" pitchFamily="18" charset="0"/>
                <a:ea typeface="Calibri" panose="020F0502020204030204" pitchFamily="34" charset="0"/>
                <a:cs typeface="Times New Roman" panose="02020603050405020304" pitchFamily="18" charset="0"/>
              </a:rPr>
              <a:t> (CS3273)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35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Bef>
                <a:spcPts val="0"/>
              </a:spcBef>
            </a:pPr>
            <a:endParaRPr lang="en-US" sz="135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Guide name: Prof. A. S. Sardar</a:t>
            </a:r>
          </a:p>
          <a:p>
            <a:pPr algn="ctr"/>
            <a:endParaRPr lang="en-US" dirty="0"/>
          </a:p>
        </p:txBody>
      </p:sp>
      <p:sp>
        <p:nvSpPr>
          <p:cNvPr id="6" name="TextBox 5">
            <a:extLst>
              <a:ext uri="{FF2B5EF4-FFF2-40B4-BE49-F238E27FC236}">
                <a16:creationId xmlns:a16="http://schemas.microsoft.com/office/drawing/2014/main" xmlns="" id="{F05BBF27-D645-4AB3-BBAD-80E9923C9A48}"/>
              </a:ext>
            </a:extLst>
          </p:cNvPr>
          <p:cNvSpPr txBox="1"/>
          <p:nvPr/>
        </p:nvSpPr>
        <p:spPr>
          <a:xfrm>
            <a:off x="618187" y="181333"/>
            <a:ext cx="8142617" cy="1754326"/>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CSMSS</a:t>
            </a:r>
          </a:p>
          <a:p>
            <a:pPr algn="ctr">
              <a:lnSpc>
                <a:spcPct val="150000"/>
              </a:lnSpc>
            </a:pPr>
            <a:r>
              <a:rPr lang="en-US" b="1" dirty="0">
                <a:latin typeface="Times New Roman" panose="02020603050405020304" pitchFamily="18" charset="0"/>
                <a:cs typeface="Times New Roman" panose="02020603050405020304" pitchFamily="18" charset="0"/>
              </a:rPr>
              <a:t> Chh. Shahu College of Engineering </a:t>
            </a:r>
          </a:p>
          <a:p>
            <a:pPr algn="ctr">
              <a:lnSpc>
                <a:spcPct val="150000"/>
              </a:lnSpc>
            </a:pPr>
            <a:r>
              <a:rPr lang="en-US" b="1" dirty="0">
                <a:latin typeface="Times New Roman" panose="02020603050405020304" pitchFamily="18" charset="0"/>
                <a:cs typeface="Times New Roman" panose="02020603050405020304" pitchFamily="18" charset="0"/>
              </a:rPr>
              <a:t>Department of Computer Science &amp; Engineering </a:t>
            </a:r>
          </a:p>
          <a:p>
            <a:pPr algn="ctr">
              <a:lnSpc>
                <a:spcPct val="150000"/>
              </a:lnSpc>
            </a:pPr>
            <a:r>
              <a:rPr lang="en-US" b="1" dirty="0">
                <a:latin typeface="Times New Roman" panose="02020603050405020304" pitchFamily="18" charset="0"/>
                <a:cs typeface="Times New Roman" panose="02020603050405020304" pitchFamily="18" charset="0"/>
              </a:rPr>
              <a:t>Year 2022-23</a:t>
            </a:r>
          </a:p>
        </p:txBody>
      </p:sp>
    </p:spTree>
    <p:extLst>
      <p:ext uri="{BB962C8B-B14F-4D97-AF65-F5344CB8AC3E}">
        <p14:creationId xmlns:p14="http://schemas.microsoft.com/office/powerpoint/2010/main" xmlns="" val="95744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 name="Picture 6"/>
          <p:cNvPicPr/>
          <p:nvPr/>
        </p:nvPicPr>
        <p:blipFill>
          <a:blip r:embed="rId2"/>
          <a:srcRect/>
          <a:stretch>
            <a:fillRect/>
          </a:stretch>
        </p:blipFill>
        <p:spPr bwMode="auto">
          <a:xfrm>
            <a:off x="431596" y="651053"/>
            <a:ext cx="7520026" cy="581558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6E712188-69BB-5ABE-AA48-CB129CE8B925}"/>
              </a:ext>
            </a:extLst>
          </p:cNvPr>
          <p:cNvSpPr txBox="1"/>
          <p:nvPr/>
        </p:nvSpPr>
        <p:spPr>
          <a:xfrm>
            <a:off x="628650" y="5894685"/>
            <a:ext cx="7739173" cy="369332"/>
          </a:xfrm>
          <a:prstGeom prst="rect">
            <a:avLst/>
          </a:prstGeom>
          <a:noFill/>
        </p:spPr>
        <p:txBody>
          <a:bodyPr wrap="square">
            <a:spAutoFit/>
          </a:bodyPr>
          <a:lstStyle/>
          <a:p>
            <a:pPr algn="ctr"/>
            <a:r>
              <a:rPr lang="en-US" dirty="0" smtClean="0"/>
              <a:t>Fig.: </a:t>
            </a:r>
            <a:r>
              <a:rPr lang="en-US" dirty="0"/>
              <a:t>Parking Spaces And Available Parking Spots</a:t>
            </a:r>
            <a:endParaRPr lang="en-GB" dirty="0"/>
          </a:p>
        </p:txBody>
      </p:sp>
      <p:pic>
        <p:nvPicPr>
          <p:cNvPr id="1026" name="Picture 2"/>
          <p:cNvPicPr>
            <a:picLocks noChangeAspect="1" noChangeArrowheads="1"/>
          </p:cNvPicPr>
          <p:nvPr/>
        </p:nvPicPr>
        <p:blipFill>
          <a:blip r:embed="rId2"/>
          <a:srcRect/>
          <a:stretch>
            <a:fillRect/>
          </a:stretch>
        </p:blipFill>
        <p:spPr bwMode="auto">
          <a:xfrm>
            <a:off x="385409" y="642346"/>
            <a:ext cx="8054951" cy="5118000"/>
          </a:xfrm>
          <a:prstGeom prst="rect">
            <a:avLst/>
          </a:prstGeom>
          <a:noFill/>
          <a:ln w="9525">
            <a:noFill/>
            <a:miter lim="800000"/>
            <a:headEnd/>
            <a:tailEnd/>
          </a:ln>
          <a:effectLst/>
        </p:spPr>
      </p:pic>
    </p:spTree>
    <p:extLst>
      <p:ext uri="{BB962C8B-B14F-4D97-AF65-F5344CB8AC3E}">
        <p14:creationId xmlns:p14="http://schemas.microsoft.com/office/powerpoint/2010/main" xmlns="" val="263918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0AA60-FB1F-9736-C804-7D21BE2D2C51}"/>
              </a:ext>
            </a:extLst>
          </p:cNvPr>
          <p:cNvSpPr>
            <a:spLocks noGrp="1"/>
          </p:cNvSpPr>
          <p:nvPr>
            <p:ph type="title"/>
          </p:nvPr>
        </p:nvSpPr>
        <p:spPr>
          <a:xfrm>
            <a:off x="267143" y="311964"/>
            <a:ext cx="8366494" cy="474846"/>
          </a:xfrm>
        </p:spPr>
        <p:txBody>
          <a:bodyPr>
            <a:normAutofit/>
          </a:bodyPr>
          <a:lstStyle/>
          <a:p>
            <a:r>
              <a:rPr lang="en-US" sz="2000" b="1" u="sng" dirty="0" smtClean="0">
                <a:latin typeface="Times New Roman" panose="02020603050405020304" pitchFamily="18" charset="0"/>
                <a:cs typeface="Times New Roman" panose="02020603050405020304" pitchFamily="18" charset="0"/>
              </a:rPr>
              <a:t> 6. Conclusion </a:t>
            </a:r>
            <a:r>
              <a:rPr lang="en-US" sz="2000" b="1" u="sng" dirty="0">
                <a:latin typeface="Times New Roman" panose="02020603050405020304" pitchFamily="18" charset="0"/>
                <a:cs typeface="Times New Roman" panose="02020603050405020304" pitchFamily="18" charset="0"/>
              </a:rPr>
              <a:t>and Future Scope:</a:t>
            </a:r>
            <a:endParaRPr lang="en-GB"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5BE0530-8F45-086E-A415-48570DBF2C51}"/>
              </a:ext>
            </a:extLst>
          </p:cNvPr>
          <p:cNvSpPr>
            <a:spLocks noGrp="1"/>
          </p:cNvSpPr>
          <p:nvPr>
            <p:ph sz="quarter" idx="1"/>
          </p:nvPr>
        </p:nvSpPr>
        <p:spPr>
          <a:xfrm>
            <a:off x="267142" y="1253331"/>
            <a:ext cx="8366493" cy="4351338"/>
          </a:xfrm>
        </p:spPr>
        <p:txBody>
          <a:bodyPr>
            <a:normAutofit/>
          </a:bodyPr>
          <a:lstStyle/>
          <a:p>
            <a:pPr>
              <a:lnSpc>
                <a:spcPct val="160000"/>
              </a:lnSpc>
            </a:pPr>
            <a:r>
              <a:rPr lang="en-US" sz="1500" b="0" i="0" dirty="0">
                <a:solidFill>
                  <a:srgbClr val="374151"/>
                </a:solidFill>
                <a:effectLst/>
                <a:latin typeface="Times New Roman" panose="02020603050405020304" pitchFamily="18" charset="0"/>
                <a:cs typeface="Times New Roman" panose="02020603050405020304" pitchFamily="18" charset="0"/>
              </a:rPr>
              <a:t>A parking space counter is a device or system used to count the number of vehicles that enter and exit a parking lot. It can be used to monitor the occupancy of a parking lot and to help drivers find available spaces. </a:t>
            </a:r>
          </a:p>
          <a:p>
            <a:pPr>
              <a:lnSpc>
                <a:spcPct val="160000"/>
              </a:lnSpc>
            </a:pPr>
            <a:r>
              <a:rPr lang="en-US" sz="1500" b="0" i="0" dirty="0">
                <a:solidFill>
                  <a:srgbClr val="374151"/>
                </a:solidFill>
                <a:effectLst/>
                <a:latin typeface="Times New Roman" panose="02020603050405020304" pitchFamily="18" charset="0"/>
                <a:cs typeface="Times New Roman" panose="02020603050405020304" pitchFamily="18" charset="0"/>
              </a:rPr>
              <a:t>The conclusion for a parking space counter is that it is a useful tool for managing parking lots and improving the parking experience for drivers. It can also provide valuable data for parking lot owners and operators to make informed decisions about their facilities.</a:t>
            </a:r>
            <a:endParaRPr lang="en-US" sz="1600" dirty="0"/>
          </a:p>
          <a:p>
            <a:pPr>
              <a:lnSpc>
                <a:spcPct val="150000"/>
              </a:lnSpc>
            </a:pPr>
            <a:r>
              <a:rPr lang="en-US" sz="1400" dirty="0"/>
              <a:t>This system find parking slot and location to park a vehicle and help users to easy find parking. </a:t>
            </a:r>
          </a:p>
          <a:p>
            <a:pPr>
              <a:lnSpc>
                <a:spcPct val="150000"/>
              </a:lnSpc>
            </a:pPr>
            <a:r>
              <a:rPr lang="en-US" sz="1400" dirty="0"/>
              <a:t>In the future we making real time system and try to improve accuracy of the project.</a:t>
            </a:r>
            <a:endParaRPr lang="en-GB" sz="1400" dirty="0"/>
          </a:p>
        </p:txBody>
      </p:sp>
    </p:spTree>
    <p:extLst>
      <p:ext uri="{BB962C8B-B14F-4D97-AF65-F5344CB8AC3E}">
        <p14:creationId xmlns:p14="http://schemas.microsoft.com/office/powerpoint/2010/main" xmlns="" val="27032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EF681-D03A-84E1-4C53-A87C855751EB}"/>
              </a:ext>
            </a:extLst>
          </p:cNvPr>
          <p:cNvSpPr>
            <a:spLocks noGrp="1"/>
          </p:cNvSpPr>
          <p:nvPr>
            <p:ph type="title"/>
          </p:nvPr>
        </p:nvSpPr>
        <p:spPr>
          <a:xfrm>
            <a:off x="384100" y="308344"/>
            <a:ext cx="8525983" cy="574270"/>
          </a:xfrm>
        </p:spPr>
        <p:txBody>
          <a:bodyPr>
            <a:normAutofit/>
          </a:bodyPr>
          <a:lstStyle/>
          <a:p>
            <a:r>
              <a:rPr lang="en-US" sz="2000" b="1" u="sng" dirty="0">
                <a:latin typeface="Times New Roman" panose="02020603050405020304" pitchFamily="18" charset="0"/>
                <a:cs typeface="Times New Roman" panose="02020603050405020304" pitchFamily="18" charset="0"/>
              </a:rPr>
              <a:t>7. References:</a:t>
            </a:r>
            <a:endParaRPr lang="en-GB"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D52AF3B-0B3F-062E-F511-F1A7CF941D97}"/>
              </a:ext>
            </a:extLst>
          </p:cNvPr>
          <p:cNvSpPr>
            <a:spLocks noGrp="1"/>
          </p:cNvSpPr>
          <p:nvPr>
            <p:ph sz="quarter" idx="1"/>
          </p:nvPr>
        </p:nvSpPr>
        <p:spPr>
          <a:xfrm>
            <a:off x="479794" y="1060081"/>
            <a:ext cx="7886700" cy="4351338"/>
          </a:xfrm>
        </p:spPr>
        <p:txBody>
          <a:bodyPr>
            <a:normAutofit/>
          </a:bodyPr>
          <a:lstStyle/>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hlinkClick r:id="rId2"/>
              </a:rPr>
              <a:t>https://medium.com/swlh/build-a-simple-smart-parking-project-using-python-and-opencv-2bd891d05199</a:t>
            </a: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hlinkClick r:id="rId3"/>
              </a:rPr>
              <a:t>https://towardsdatascience.com/find-where-to-park-in-real-time-using-opencv-and-tensorflow-4307a4c3da03</a:t>
            </a: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28594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E061D-F514-91D9-2276-3291C96F8E25}"/>
              </a:ext>
            </a:extLst>
          </p:cNvPr>
          <p:cNvSpPr>
            <a:spLocks noGrp="1"/>
          </p:cNvSpPr>
          <p:nvPr>
            <p:ph type="title"/>
          </p:nvPr>
        </p:nvSpPr>
        <p:spPr>
          <a:xfrm>
            <a:off x="699483" y="2503019"/>
            <a:ext cx="7886700" cy="1325563"/>
          </a:xfrm>
        </p:spPr>
        <p:txBody>
          <a:bodyPr>
            <a:normAutofit/>
          </a:bodyPr>
          <a:lstStyle/>
          <a:p>
            <a:pPr algn="ctr"/>
            <a:r>
              <a:rPr lang="en-GB" sz="4400" dirty="0" smtClean="0"/>
              <a:t>THANK YOU</a:t>
            </a:r>
            <a:endParaRPr lang="en-GB" sz="4400" dirty="0"/>
          </a:p>
        </p:txBody>
      </p:sp>
    </p:spTree>
    <p:extLst>
      <p:ext uri="{BB962C8B-B14F-4D97-AF65-F5344CB8AC3E}">
        <p14:creationId xmlns:p14="http://schemas.microsoft.com/office/powerpoint/2010/main" xmlns="" val="110693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4457212-2DA6-4FA6-A5C9-610D2A0BF588}"/>
              </a:ext>
            </a:extLst>
          </p:cNvPr>
          <p:cNvSpPr>
            <a:spLocks noGrp="1"/>
          </p:cNvSpPr>
          <p:nvPr>
            <p:ph type="ctrTitle"/>
          </p:nvPr>
        </p:nvSpPr>
        <p:spPr>
          <a:xfrm>
            <a:off x="382138" y="297163"/>
            <a:ext cx="8297838" cy="480759"/>
          </a:xfrm>
        </p:spPr>
        <p:txBody>
          <a:bodyPr>
            <a:noAutofit/>
          </a:bodyPr>
          <a:lstStyle/>
          <a:p>
            <a:pPr algn="ctr"/>
            <a:r>
              <a:rPr lang="en-US" sz="3200" dirty="0">
                <a:latin typeface="Times New Roman" panose="02020603050405020304" pitchFamily="18" charset="0"/>
                <a:cs typeface="Times New Roman" panose="02020603050405020304" pitchFamily="18" charset="0"/>
              </a:rPr>
              <a:t>Contents</a:t>
            </a:r>
          </a:p>
        </p:txBody>
      </p:sp>
      <p:sp>
        <p:nvSpPr>
          <p:cNvPr id="2" name="Rectangle 1">
            <a:extLst>
              <a:ext uri="{FF2B5EF4-FFF2-40B4-BE49-F238E27FC236}">
                <a16:creationId xmlns:a16="http://schemas.microsoft.com/office/drawing/2014/main" xmlns="" id="{52578834-44CF-A28D-0050-751AD03FF67B}"/>
              </a:ext>
            </a:extLst>
          </p:cNvPr>
          <p:cNvSpPr/>
          <p:nvPr/>
        </p:nvSpPr>
        <p:spPr>
          <a:xfrm>
            <a:off x="2018995" y="1367942"/>
            <a:ext cx="6796285" cy="4366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514350" indent="-514350">
              <a:buFont typeface="+mj-lt"/>
              <a:buAutoNum type="arabicPeriod"/>
            </a:pPr>
            <a:r>
              <a:rPr lang="en-US" sz="3200" dirty="0">
                <a:latin typeface="Times New Roman" pitchFamily="18" charset="0"/>
                <a:cs typeface="Times New Roman" pitchFamily="18" charset="0"/>
              </a:rPr>
              <a:t>Introduction</a:t>
            </a:r>
          </a:p>
          <a:p>
            <a:pPr marL="514350" indent="-514350">
              <a:buFont typeface="+mj-lt"/>
              <a:buAutoNum type="arabicPeriod"/>
            </a:pPr>
            <a:r>
              <a:rPr lang="en-US" sz="3200" dirty="0">
                <a:latin typeface="Times New Roman" pitchFamily="18" charset="0"/>
                <a:cs typeface="Times New Roman" pitchFamily="18" charset="0"/>
              </a:rPr>
              <a:t>Technologies and Library</a:t>
            </a:r>
          </a:p>
          <a:p>
            <a:pPr marL="514350" indent="-514350">
              <a:buFont typeface="+mj-lt"/>
              <a:buAutoNum type="arabicPeriod"/>
            </a:pPr>
            <a:r>
              <a:rPr lang="en-US" sz="3200" dirty="0">
                <a:latin typeface="Times New Roman" pitchFamily="18" charset="0"/>
                <a:cs typeface="Times New Roman" pitchFamily="18" charset="0"/>
              </a:rPr>
              <a:t>Problem Definition in Details</a:t>
            </a:r>
          </a:p>
          <a:p>
            <a:pPr marL="514350" indent="-514350">
              <a:buFont typeface="+mj-lt"/>
              <a:buAutoNum type="arabicPeriod"/>
            </a:pPr>
            <a:r>
              <a:rPr lang="en-US" sz="3200" dirty="0">
                <a:latin typeface="Times New Roman" pitchFamily="18" charset="0"/>
                <a:cs typeface="Times New Roman" pitchFamily="18" charset="0"/>
              </a:rPr>
              <a:t>System Analysis And Design</a:t>
            </a:r>
          </a:p>
          <a:p>
            <a:pPr marL="514350" indent="-514350">
              <a:buFont typeface="+mj-lt"/>
              <a:buAutoNum type="arabicPeriod"/>
            </a:pPr>
            <a:r>
              <a:rPr lang="en-GB" sz="3200" dirty="0">
                <a:latin typeface="Times New Roman" pitchFamily="18" charset="0"/>
                <a:cs typeface="Times New Roman" pitchFamily="18" charset="0"/>
              </a:rPr>
              <a:t>System Implementation</a:t>
            </a:r>
          </a:p>
          <a:p>
            <a:pPr marL="514350" indent="-514350">
              <a:buFont typeface="+mj-lt"/>
              <a:buAutoNum type="arabicPeriod"/>
            </a:pPr>
            <a:r>
              <a:rPr lang="en-GB" sz="3200" dirty="0">
                <a:latin typeface="Times New Roman" pitchFamily="18" charset="0"/>
                <a:cs typeface="Times New Roman" pitchFamily="18" charset="0"/>
              </a:rPr>
              <a:t>Conclusion and Future Scope</a:t>
            </a:r>
          </a:p>
          <a:p>
            <a:pPr marL="514350" indent="-514350">
              <a:buFont typeface="+mj-lt"/>
              <a:buAutoNum type="arabicPeriod"/>
            </a:pPr>
            <a:r>
              <a:rPr lang="en-GB" sz="3200" dirty="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9071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81" y="264016"/>
            <a:ext cx="2865752" cy="479075"/>
          </a:xfrm>
        </p:spPr>
        <p:txBody>
          <a:bodyPr>
            <a:noAutofit/>
          </a:bodyPr>
          <a:lstStyle/>
          <a:p>
            <a:pPr marL="342900" indent="-342900"/>
            <a:r>
              <a:rPr lang="en-US" sz="2000" b="1" u="sng" dirty="0" smtClean="0"/>
              <a:t>1. </a:t>
            </a:r>
            <a:r>
              <a:rPr lang="en-US" sz="2000" b="1" u="sng" dirty="0"/>
              <a:t>Introduction:</a:t>
            </a:r>
          </a:p>
        </p:txBody>
      </p:sp>
      <p:sp>
        <p:nvSpPr>
          <p:cNvPr id="3" name="Content Placeholder 2"/>
          <p:cNvSpPr>
            <a:spLocks noGrp="1"/>
          </p:cNvSpPr>
          <p:nvPr>
            <p:ph sz="quarter" idx="1"/>
          </p:nvPr>
        </p:nvSpPr>
        <p:spPr>
          <a:xfrm>
            <a:off x="345281" y="748903"/>
            <a:ext cx="8309322" cy="5601636"/>
          </a:xfrm>
        </p:spPr>
        <p:txBody>
          <a:bodyPr>
            <a:normAutofit fontScale="25000" lnSpcReduction="20000"/>
          </a:bodyPr>
          <a:lstStyle/>
          <a:p>
            <a:pPr algn="l">
              <a:lnSpc>
                <a:spcPct val="120000"/>
              </a:lnSpc>
              <a:buFont typeface="Courier New" panose="02070309020205020404" pitchFamily="49" charset="0"/>
              <a:buChar char="o"/>
            </a:pPr>
            <a:r>
              <a:rPr lang="en-US" sz="7200" b="0" i="0" dirty="0">
                <a:solidFill>
                  <a:srgbClr val="292929"/>
                </a:solidFill>
                <a:effectLst/>
                <a:latin typeface="Times New Roman" panose="02020603050405020304" pitchFamily="18" charset="0"/>
                <a:cs typeface="Times New Roman" panose="02020603050405020304" pitchFamily="18" charset="0"/>
              </a:rPr>
              <a:t>How many times has it happened to you that you are searching for a parking spot by driving around and around the parking lot. How convenient would it be if you know exactly where the closest parking spot is!</a:t>
            </a:r>
          </a:p>
          <a:p>
            <a:pPr algn="l">
              <a:lnSpc>
                <a:spcPct val="120000"/>
              </a:lnSpc>
              <a:buFont typeface="Courier New" panose="02070309020205020404" pitchFamily="49" charset="0"/>
              <a:buChar char="o"/>
            </a:pPr>
            <a:r>
              <a:rPr lang="en-US" sz="7200" b="0" i="0" dirty="0">
                <a:solidFill>
                  <a:srgbClr val="292929"/>
                </a:solidFill>
                <a:effectLst/>
                <a:latin typeface="Times New Roman" panose="02020603050405020304" pitchFamily="18" charset="0"/>
                <a:cs typeface="Times New Roman" panose="02020603050405020304" pitchFamily="18" charset="0"/>
              </a:rPr>
              <a:t>It turns out that this is a relatively easy problem to solve using Python and OpenCV. All that is needed is an aerial shot of the parking lot.</a:t>
            </a:r>
            <a:endParaRPr lang="en-US" sz="7200" dirty="0">
              <a:latin typeface="Times New Roman" panose="02020603050405020304" pitchFamily="18" charset="0"/>
              <a:cs typeface="Times New Roman" panose="02020603050405020304" pitchFamily="18" charset="0"/>
            </a:endParaRPr>
          </a:p>
          <a:p>
            <a:pPr>
              <a:lnSpc>
                <a:spcPct val="120000"/>
              </a:lnSpc>
              <a:buFont typeface="Courier New" panose="02070309020205020404" pitchFamily="49" charset="0"/>
              <a:buChar char="o"/>
            </a:pPr>
            <a:r>
              <a:rPr lang="en-US" sz="7200" dirty="0">
                <a:latin typeface="Times New Roman" panose="02020603050405020304" pitchFamily="18" charset="0"/>
                <a:cs typeface="Times New Roman" panose="02020603050405020304" pitchFamily="18" charset="0"/>
              </a:rPr>
              <a:t>Growing in the technology make evolution in day to day life. Buy seeing towards the technology the human is going towards the automation, but at many places it is not affordable to there system. Coming to the point there should be the easy way to complete the work. </a:t>
            </a:r>
          </a:p>
          <a:p>
            <a:pPr>
              <a:lnSpc>
                <a:spcPct val="120000"/>
              </a:lnSpc>
              <a:buFont typeface="Courier New" panose="02070309020205020404" pitchFamily="49" charset="0"/>
              <a:buChar char="o"/>
            </a:pPr>
            <a:r>
              <a:rPr lang="en-US" sz="7200" dirty="0">
                <a:latin typeface="Times New Roman" panose="02020603050405020304" pitchFamily="18" charset="0"/>
                <a:cs typeface="Times New Roman" panose="02020603050405020304" pitchFamily="18" charset="0"/>
              </a:rPr>
              <a:t>Taking one of the example as car parking system. It is just the solution to help to detect no of cars present in a parking to know how many empty slots are available for parking.</a:t>
            </a:r>
          </a:p>
          <a:p>
            <a:pPr>
              <a:lnSpc>
                <a:spcPct val="120000"/>
              </a:lnSpc>
              <a:buFont typeface="Courier New" panose="02070309020205020404" pitchFamily="49" charset="0"/>
              <a:buChar char="o"/>
            </a:pPr>
            <a:r>
              <a:rPr lang="en-US" sz="7200" dirty="0">
                <a:latin typeface="Times New Roman" panose="02020603050405020304" pitchFamily="18" charset="0"/>
                <a:cs typeface="Times New Roman" panose="02020603050405020304" pitchFamily="18" charset="0"/>
              </a:rPr>
              <a:t> The search for a parking space in urban areas is often time-consuming and nerve-racking. Efficient car park guidance systems could support drivers in their search for an available parking space.</a:t>
            </a:r>
          </a:p>
          <a:p>
            <a:pPr>
              <a:lnSpc>
                <a:spcPct val="120000"/>
              </a:lnSpc>
              <a:buFont typeface="Courier New" panose="02070309020205020404" pitchFamily="49" charset="0"/>
              <a:buChar char="o"/>
            </a:pPr>
            <a:r>
              <a:rPr lang="en-US" sz="7200" b="0" i="0" dirty="0">
                <a:solidFill>
                  <a:srgbClr val="292929"/>
                </a:solidFill>
                <a:effectLst/>
                <a:latin typeface="Times New Roman" panose="02020603050405020304" pitchFamily="18" charset="0"/>
                <a:cs typeface="Times New Roman" panose="02020603050405020304" pitchFamily="18" charset="0"/>
              </a:rPr>
              <a:t> See GIF below where my model is highlighting all available parking spots in  parking lot as well as displaying a count of how many spots are available. And best of all this can work real time!</a:t>
            </a:r>
            <a:endParaRPr lang="en-US" sz="7200" dirty="0">
              <a:latin typeface="Times New Roman" panose="02020603050405020304" pitchFamily="18" charset="0"/>
              <a:cs typeface="Times New Roman" panose="02020603050405020304" pitchFamily="18" charset="0"/>
            </a:endParaRPr>
          </a:p>
          <a:p>
            <a:endParaRPr lang="en-US" sz="7200" dirty="0">
              <a:latin typeface="Times New Roman" panose="02020603050405020304" pitchFamily="18" charset="0"/>
              <a:cs typeface="Times New Roman" panose="02020603050405020304" pitchFamily="18" charset="0"/>
            </a:endParaRPr>
          </a:p>
        </p:txBody>
      </p:sp>
      <p:sp>
        <p:nvSpPr>
          <p:cNvPr id="15362" name="AutoShape 2" descr="Image result for jspm"/>
          <p:cNvSpPr>
            <a:spLocks noChangeAspect="1" noChangeArrowheads="1"/>
          </p:cNvSpPr>
          <p:nvPr/>
        </p:nvSpPr>
        <p:spPr bwMode="auto">
          <a:xfrm>
            <a:off x="116681" y="748903"/>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06" y="341079"/>
            <a:ext cx="4952391" cy="585989"/>
          </a:xfrm>
        </p:spPr>
        <p:txBody>
          <a:bodyPr>
            <a:noAutofit/>
          </a:bodyPr>
          <a:lstStyle/>
          <a:p>
            <a:pPr marL="342900" indent="-342900"/>
            <a:r>
              <a:rPr lang="en-US" sz="2000" b="1" u="sng" dirty="0" smtClean="0"/>
              <a:t>2.Technologies </a:t>
            </a:r>
            <a:r>
              <a:rPr lang="en-US" sz="2000" b="1" u="sng" dirty="0"/>
              <a:t>&amp; Libraries:  </a:t>
            </a:r>
          </a:p>
        </p:txBody>
      </p:sp>
      <p:sp>
        <p:nvSpPr>
          <p:cNvPr id="3" name="Content Placeholder 2"/>
          <p:cNvSpPr>
            <a:spLocks noGrp="1"/>
          </p:cNvSpPr>
          <p:nvPr>
            <p:ph sz="quarter" idx="1"/>
          </p:nvPr>
        </p:nvSpPr>
        <p:spPr>
          <a:xfrm>
            <a:off x="373075" y="965675"/>
            <a:ext cx="7788106" cy="5494946"/>
          </a:xfrm>
        </p:spPr>
        <p:txBody>
          <a:bodyPr>
            <a:normAutofit fontScale="85000" lnSpcReduction="20000"/>
          </a:bodyPr>
          <a:lstStyle/>
          <a:p>
            <a:pPr>
              <a:lnSpc>
                <a:spcPct val="100000"/>
              </a:lnSpc>
            </a:pPr>
            <a:r>
              <a:rPr lang="en-US" sz="1600" b="1" dirty="0">
                <a:latin typeface="Times New Roman" pitchFamily="18" charset="0"/>
                <a:cs typeface="Times New Roman" pitchFamily="18" charset="0"/>
              </a:rPr>
              <a:t>Technologies used:</a:t>
            </a:r>
          </a:p>
          <a:p>
            <a:pPr>
              <a:lnSpc>
                <a:spcPct val="100000"/>
              </a:lnSpc>
            </a:pPr>
            <a:r>
              <a:rPr lang="en-US" sz="1600" b="1" dirty="0">
                <a:latin typeface="Times New Roman" pitchFamily="18" charset="0"/>
                <a:cs typeface="Times New Roman" pitchFamily="18" charset="0"/>
              </a:rPr>
              <a:t>A. Python 3.0</a:t>
            </a:r>
          </a:p>
          <a:p>
            <a:pPr>
              <a:lnSpc>
                <a:spcPct val="100000"/>
              </a:lnSpc>
            </a:pPr>
            <a:r>
              <a:rPr lang="en-US" sz="1600" dirty="0">
                <a:latin typeface="Times New Roman" pitchFamily="18" charset="0"/>
                <a:cs typeface="Times New Roman" pitchFamily="18" charset="0"/>
              </a:rPr>
              <a:t> Python 3.0 final was released on December 3rd, 2008. The language is mostly the same, but many details, especially how built-in objects like dictionaries and strings work, have changed considerably, and a lot of deprecated features have finally been removed. Also, the standard library has been reorganized in a few prominent places. </a:t>
            </a:r>
          </a:p>
          <a:p>
            <a:pPr>
              <a:lnSpc>
                <a:spcPct val="100000"/>
              </a:lnSpc>
            </a:pPr>
            <a:endParaRPr lang="en-US" sz="1600" dirty="0">
              <a:latin typeface="Times New Roman" pitchFamily="18" charset="0"/>
              <a:cs typeface="Times New Roman" pitchFamily="18" charset="0"/>
            </a:endParaRPr>
          </a:p>
          <a:p>
            <a:pPr>
              <a:lnSpc>
                <a:spcPct val="100000"/>
              </a:lnSpc>
            </a:pPr>
            <a:endParaRPr lang="en-US" sz="1600" dirty="0">
              <a:latin typeface="Times New Roman" pitchFamily="18" charset="0"/>
              <a:cs typeface="Times New Roman" pitchFamily="18" charset="0"/>
            </a:endParaRPr>
          </a:p>
          <a:p>
            <a:pPr>
              <a:lnSpc>
                <a:spcPct val="100000"/>
              </a:lnSpc>
            </a:pPr>
            <a:r>
              <a:rPr lang="en-US" sz="1600" b="1" dirty="0">
                <a:latin typeface="Times New Roman" pitchFamily="18" charset="0"/>
                <a:cs typeface="Times New Roman" pitchFamily="18" charset="0"/>
              </a:rPr>
              <a:t>B. CV2 Module </a:t>
            </a:r>
          </a:p>
          <a:p>
            <a:pPr>
              <a:lnSpc>
                <a:spcPct val="100000"/>
              </a:lnSpc>
            </a:pPr>
            <a:r>
              <a:rPr lang="en-US" sz="1600" dirty="0">
                <a:latin typeface="Times New Roman" pitchFamily="18" charset="0"/>
                <a:cs typeface="Times New Roman" pitchFamily="18" charset="0"/>
              </a:rPr>
              <a:t>OpenCV-Python is a library of Python bindings designed to solve computer vision problems. </a:t>
            </a:r>
          </a:p>
          <a:p>
            <a:pPr>
              <a:lnSpc>
                <a:spcPct val="100000"/>
              </a:lnSpc>
            </a:pPr>
            <a:r>
              <a:rPr lang="en-US" sz="1600" dirty="0">
                <a:latin typeface="Times New Roman" pitchFamily="18" charset="0"/>
                <a:cs typeface="Times New Roman" pitchFamily="18" charset="0"/>
              </a:rPr>
              <a:t>Syntax: cv2.VideoCapture(). cv2.VideoCapture() method load and save and read video.</a:t>
            </a:r>
          </a:p>
          <a:p>
            <a:pPr>
              <a:lnSpc>
                <a:spcPct val="100000"/>
              </a:lnSpc>
            </a:pPr>
            <a:endParaRPr lang="en-US" sz="1600" dirty="0">
              <a:latin typeface="Times New Roman" pitchFamily="18" charset="0"/>
              <a:cs typeface="Times New Roman" pitchFamily="18" charset="0"/>
            </a:endParaRPr>
          </a:p>
          <a:p>
            <a:pPr algn="l"/>
            <a:r>
              <a:rPr lang="en-US" sz="2300" b="0" i="0" dirty="0">
                <a:solidFill>
                  <a:srgbClr val="000000"/>
                </a:solidFill>
                <a:effectLst/>
                <a:latin typeface="Times New Roman" pitchFamily="18" charset="0"/>
                <a:cs typeface="Times New Roman" pitchFamily="18" charset="0"/>
              </a:rPr>
              <a:t>Features of OpenCV Library</a:t>
            </a:r>
          </a:p>
          <a:p>
            <a:pPr algn="just"/>
            <a:r>
              <a:rPr lang="en-US" sz="1600" b="0" i="0" dirty="0">
                <a:solidFill>
                  <a:srgbClr val="000000"/>
                </a:solidFill>
                <a:effectLst/>
                <a:latin typeface="Times New Roman" pitchFamily="18" charset="0"/>
                <a:cs typeface="Times New Roman" pitchFamily="18" charset="0"/>
              </a:rPr>
              <a:t>Using OpenCV library, you can −</a:t>
            </a:r>
          </a:p>
          <a:p>
            <a:pPr algn="just">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Read and write images</a:t>
            </a:r>
          </a:p>
          <a:p>
            <a:pPr algn="just">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Capture and save videos</a:t>
            </a:r>
          </a:p>
          <a:p>
            <a:pPr algn="just">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Process images (filter, transform)</a:t>
            </a:r>
          </a:p>
          <a:p>
            <a:pPr algn="just">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Perform feature detection</a:t>
            </a:r>
          </a:p>
          <a:p>
            <a:pPr algn="just">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Detect specific objects such as faces, eyes, cars, in the videos or images.</a:t>
            </a:r>
          </a:p>
          <a:p>
            <a:pPr algn="just">
              <a:buFont typeface="Arial" panose="020B0604020202020204" pitchFamily="34" charset="0"/>
              <a:buChar char="•"/>
            </a:pPr>
            <a:r>
              <a:rPr lang="en-US" sz="1600" b="0" i="0" dirty="0">
                <a:solidFill>
                  <a:srgbClr val="000000"/>
                </a:solidFill>
                <a:effectLst/>
                <a:latin typeface="Times New Roman" pitchFamily="18" charset="0"/>
                <a:cs typeface="Times New Roman" pitchFamily="18" charset="0"/>
              </a:rPr>
              <a:t>Analyze the video, i.e., estimate the motion in it, subtract the background, and track objects in it.</a:t>
            </a:r>
          </a:p>
          <a:p>
            <a:pPr>
              <a:lnSpc>
                <a:spcPct val="100000"/>
              </a:lnSpc>
            </a:pPr>
            <a:r>
              <a:rPr lang="en-US" sz="1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97BA4-BDA2-A9E4-9BA3-36433D2D1C4F}"/>
              </a:ext>
            </a:extLst>
          </p:cNvPr>
          <p:cNvSpPr>
            <a:spLocks noGrp="1"/>
          </p:cNvSpPr>
          <p:nvPr>
            <p:ph type="title"/>
          </p:nvPr>
        </p:nvSpPr>
        <p:spPr>
          <a:xfrm>
            <a:off x="460858" y="438913"/>
            <a:ext cx="6832396" cy="552248"/>
          </a:xfrm>
        </p:spPr>
        <p:txBody>
          <a:bodyPr>
            <a:noAutofit/>
          </a:bodyPr>
          <a:lstStyle/>
          <a:p>
            <a:pPr marL="342900" indent="-342900"/>
            <a:r>
              <a:rPr lang="en-US" sz="2000" b="1" u="sng" dirty="0" smtClean="0"/>
              <a:t>3. Problem </a:t>
            </a:r>
            <a:r>
              <a:rPr lang="en-US" sz="2000" b="1" u="sng" dirty="0"/>
              <a:t>Definition in Details:</a:t>
            </a:r>
            <a:endParaRPr lang="en-GB" sz="2000" b="1" u="sng" dirty="0"/>
          </a:p>
        </p:txBody>
      </p:sp>
      <p:sp>
        <p:nvSpPr>
          <p:cNvPr id="3" name="Content Placeholder 2">
            <a:extLst>
              <a:ext uri="{FF2B5EF4-FFF2-40B4-BE49-F238E27FC236}">
                <a16:creationId xmlns:a16="http://schemas.microsoft.com/office/drawing/2014/main" xmlns="" id="{CFF1E6FD-5E80-74A5-1E92-4185C14C2D04}"/>
              </a:ext>
            </a:extLst>
          </p:cNvPr>
          <p:cNvSpPr>
            <a:spLocks noGrp="1"/>
          </p:cNvSpPr>
          <p:nvPr>
            <p:ph sz="quarter" idx="1"/>
          </p:nvPr>
        </p:nvSpPr>
        <p:spPr>
          <a:xfrm>
            <a:off x="468172" y="1207008"/>
            <a:ext cx="7705887" cy="4832284"/>
          </a:xfrm>
        </p:spPr>
        <p:txBody>
          <a:bodyPr>
            <a:normAutofit lnSpcReduction="10000"/>
          </a:bodyPr>
          <a:lstStyle/>
          <a:p>
            <a:pPr>
              <a:lnSpc>
                <a:spcPct val="150000"/>
              </a:lnSpc>
            </a:pPr>
            <a:r>
              <a:rPr lang="en-US" sz="1800" dirty="0">
                <a:latin typeface="Times New Roman" panose="02020603050405020304" pitchFamily="18" charset="0"/>
                <a:cs typeface="Times New Roman" panose="02020603050405020304" pitchFamily="18" charset="0"/>
              </a:rPr>
              <a:t>Car parking is a major problem in urban areas in both developed and developing countries. </a:t>
            </a:r>
          </a:p>
          <a:p>
            <a:pPr>
              <a:lnSpc>
                <a:spcPct val="150000"/>
              </a:lnSpc>
            </a:pPr>
            <a:r>
              <a:rPr lang="en-US" sz="1800" dirty="0">
                <a:latin typeface="Times New Roman" panose="02020603050405020304" pitchFamily="18" charset="0"/>
                <a:cs typeface="Times New Roman" panose="02020603050405020304" pitchFamily="18" charset="0"/>
              </a:rPr>
              <a:t>Following the rapid incense of car ownership, many cities are suffering from lacking of car parking areas with imbalance between parking supply and demand which can be considered the initial reason for metropolis parking problems. </a:t>
            </a:r>
          </a:p>
          <a:p>
            <a:pPr>
              <a:lnSpc>
                <a:spcPct val="150000"/>
              </a:lnSpc>
            </a:pPr>
            <a:r>
              <a:rPr lang="en-US" sz="1800" dirty="0">
                <a:latin typeface="Times New Roman" panose="02020603050405020304" pitchFamily="18" charset="0"/>
                <a:cs typeface="Times New Roman" panose="02020603050405020304" pitchFamily="18" charset="0"/>
              </a:rPr>
              <a:t>This imbalance is partially due to ineffective land use planning and miscalculations of space requirements during first stages of planning. </a:t>
            </a:r>
          </a:p>
          <a:p>
            <a:pPr>
              <a:lnSpc>
                <a:spcPct val="150000"/>
              </a:lnSpc>
            </a:pPr>
            <a:r>
              <a:rPr lang="en-US" sz="1800" dirty="0">
                <a:latin typeface="Times New Roman" panose="02020603050405020304" pitchFamily="18" charset="0"/>
                <a:cs typeface="Times New Roman" panose="02020603050405020304" pitchFamily="18" charset="0"/>
              </a:rPr>
              <a:t>Shortage of parking space, high parking tariffs, and traffic congestion due to visitors in search for a parking place are only a few examples of everyday parking problems.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3716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4437A-D8F9-1132-9E89-C9A54A525D19}"/>
              </a:ext>
            </a:extLst>
          </p:cNvPr>
          <p:cNvSpPr>
            <a:spLocks noGrp="1"/>
          </p:cNvSpPr>
          <p:nvPr>
            <p:ph type="title"/>
          </p:nvPr>
        </p:nvSpPr>
        <p:spPr>
          <a:xfrm>
            <a:off x="261602" y="223459"/>
            <a:ext cx="7886700" cy="388288"/>
          </a:xfrm>
        </p:spPr>
        <p:txBody>
          <a:bodyPr>
            <a:normAutofit fontScale="90000"/>
          </a:bodyPr>
          <a:lstStyle/>
          <a:p>
            <a:pPr marL="571500" indent="-571500">
              <a:buFont typeface="Arial" panose="020B0604020202020204" pitchFamily="34" charset="0"/>
              <a:buChar char="•"/>
            </a:pPr>
            <a:r>
              <a:rPr lang="en-US" sz="2000" b="1" u="sng" dirty="0" smtClean="0"/>
              <a:t>4. </a:t>
            </a:r>
            <a:r>
              <a:rPr lang="en-US" sz="2000" b="1" u="sng" dirty="0"/>
              <a:t>System Analysis  and Design</a:t>
            </a:r>
            <a:endParaRPr lang="en-GB" sz="2000" b="1" u="sng" dirty="0"/>
          </a:p>
        </p:txBody>
      </p:sp>
      <p:pic>
        <p:nvPicPr>
          <p:cNvPr id="7" name="Content Placeholder 7">
            <a:extLst>
              <a:ext uri="{FF2B5EF4-FFF2-40B4-BE49-F238E27FC236}">
                <a16:creationId xmlns:a16="http://schemas.microsoft.com/office/drawing/2014/main" xmlns="" id="{0C833F71-0B30-F1B8-BFB1-FBD6D343FCB4}"/>
              </a:ext>
            </a:extLst>
          </p:cNvPr>
          <p:cNvPicPr>
            <a:picLocks noGrp="1" noChangeAspect="1"/>
          </p:cNvPicPr>
          <p:nvPr>
            <p:ph sz="quarter" idx="1"/>
          </p:nvPr>
        </p:nvPicPr>
        <p:blipFill>
          <a:blip r:embed="rId2"/>
          <a:stretch>
            <a:fillRect/>
          </a:stretch>
        </p:blipFill>
        <p:spPr>
          <a:xfrm>
            <a:off x="418563" y="892175"/>
            <a:ext cx="8306874" cy="5464176"/>
          </a:xfrm>
        </p:spPr>
      </p:pic>
    </p:spTree>
    <p:extLst>
      <p:ext uri="{BB962C8B-B14F-4D97-AF65-F5344CB8AC3E}">
        <p14:creationId xmlns:p14="http://schemas.microsoft.com/office/powerpoint/2010/main" xmlns="" val="120587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51E9CFF-881F-D278-EFEF-A1BFCFE1614F}"/>
              </a:ext>
            </a:extLst>
          </p:cNvPr>
          <p:cNvSpPr>
            <a:spLocks noGrp="1"/>
          </p:cNvSpPr>
          <p:nvPr>
            <p:ph type="title"/>
          </p:nvPr>
        </p:nvSpPr>
        <p:spPr>
          <a:xfrm>
            <a:off x="387704" y="636422"/>
            <a:ext cx="8541685" cy="586028"/>
          </a:xfrm>
        </p:spPr>
        <p:txBody>
          <a:bodyPr>
            <a:normAutofit fontScale="90000"/>
          </a:bodyPr>
          <a:lstStyle/>
          <a:p>
            <a:pPr marL="285750" indent="-285750"/>
            <a:r>
              <a:rPr lang="en-US" sz="2700" b="1" dirty="0" smtClean="0"/>
              <a:t>5. System </a:t>
            </a:r>
            <a:r>
              <a:rPr lang="en-US" sz="2700" b="1" dirty="0"/>
              <a:t>Implementation</a:t>
            </a:r>
            <a:br>
              <a:rPr lang="en-US" sz="2700" b="1" dirty="0"/>
            </a:br>
            <a:r>
              <a:rPr lang="en-US" sz="1800" b="1" dirty="0"/>
              <a:t/>
            </a:r>
            <a:br>
              <a:rPr lang="en-US" sz="1800" b="1" dirty="0"/>
            </a:br>
            <a:r>
              <a:rPr lang="en-US" sz="1800" b="1" dirty="0"/>
              <a:t> </a:t>
            </a:r>
            <a:r>
              <a:rPr lang="en-US" sz="1800" u="sng" dirty="0"/>
              <a:t>Coding</a:t>
            </a:r>
            <a:endParaRPr lang="en-GB" sz="1800" u="sng" dirty="0"/>
          </a:p>
        </p:txBody>
      </p:sp>
      <p:pic>
        <p:nvPicPr>
          <p:cNvPr id="9" name="Content Placeholder 8"/>
          <p:cNvPicPr>
            <a:picLocks noGrp="1"/>
          </p:cNvPicPr>
          <p:nvPr>
            <p:ph sz="quarter" idx="1"/>
          </p:nvPr>
        </p:nvPicPr>
        <p:blipFill>
          <a:blip r:embed="rId2"/>
          <a:srcRect/>
          <a:stretch>
            <a:fillRect/>
          </a:stretch>
        </p:blipFill>
        <p:spPr bwMode="auto">
          <a:xfrm>
            <a:off x="687629" y="1345998"/>
            <a:ext cx="7205683" cy="5127828"/>
          </a:xfrm>
          <a:prstGeom prst="rect">
            <a:avLst/>
          </a:prstGeom>
          <a:noFill/>
          <a:ln w="9525">
            <a:noFill/>
            <a:miter lim="800000"/>
            <a:headEnd/>
            <a:tailEnd/>
          </a:ln>
        </p:spPr>
      </p:pic>
    </p:spTree>
    <p:extLst>
      <p:ext uri="{BB962C8B-B14F-4D97-AF65-F5344CB8AC3E}">
        <p14:creationId xmlns:p14="http://schemas.microsoft.com/office/powerpoint/2010/main" xmlns="" val="13395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 name="Picture 6"/>
          <p:cNvPicPr/>
          <p:nvPr/>
        </p:nvPicPr>
        <p:blipFill>
          <a:blip r:embed="rId2"/>
          <a:srcRect/>
          <a:stretch>
            <a:fillRect/>
          </a:stretch>
        </p:blipFill>
        <p:spPr bwMode="auto">
          <a:xfrm>
            <a:off x="468174" y="395022"/>
            <a:ext cx="7432242" cy="610087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 name="Picture 6"/>
          <p:cNvPicPr/>
          <p:nvPr/>
        </p:nvPicPr>
        <p:blipFill>
          <a:blip r:embed="rId2"/>
          <a:srcRect/>
          <a:stretch>
            <a:fillRect/>
          </a:stretch>
        </p:blipFill>
        <p:spPr bwMode="auto">
          <a:xfrm>
            <a:off x="446228" y="380390"/>
            <a:ext cx="7476134" cy="609356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408</TotalTime>
  <Words>759</Words>
  <Application>Microsoft Office PowerPoint</Application>
  <PresentationFormat>On-screen Show (4:3)</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Parking Space Counter  Using OpenCV and Python</vt:lpstr>
      <vt:lpstr>Contents</vt:lpstr>
      <vt:lpstr>1. Introduction:</vt:lpstr>
      <vt:lpstr>2.Technologies &amp; Libraries:  </vt:lpstr>
      <vt:lpstr>3. Problem Definition in Details:</vt:lpstr>
      <vt:lpstr>4. System Analysis  and Design</vt:lpstr>
      <vt:lpstr>5. System Implementation   Coding</vt:lpstr>
      <vt:lpstr>Slide 8</vt:lpstr>
      <vt:lpstr>Slide 9</vt:lpstr>
      <vt:lpstr>Slide 10</vt:lpstr>
      <vt:lpstr>Slide 11</vt:lpstr>
      <vt:lpstr> 6. Conclusion and Future Scope:</vt:lpstr>
      <vt:lpstr>7.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Shinde</dc:creator>
  <cp:lastModifiedBy>Divya Lavande</cp:lastModifiedBy>
  <cp:revision>34</cp:revision>
  <dcterms:created xsi:type="dcterms:W3CDTF">2017-08-11T06:26:37Z</dcterms:created>
  <dcterms:modified xsi:type="dcterms:W3CDTF">2023-08-03T07:31:39Z</dcterms:modified>
</cp:coreProperties>
</file>