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1.xml" ContentType="application/vnd.openxmlformats-officedocument.themeOverr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2.xml" ContentType="application/vnd.openxmlformats-officedocument.themeOverr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theme/themeOverride3.xml" ContentType="application/vnd.openxmlformats-officedocument.themeOverr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theme/themeOverride4.xml" ContentType="application/vnd.openxmlformats-officedocument.themeOverr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theme/themeOverride5.xml" ContentType="application/vnd.openxmlformats-officedocument.themeOverr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theme/themeOverride6.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6" r:id="rId1"/>
  </p:sldMasterIdLst>
  <p:sldIdLst>
    <p:sldId id="257" r:id="rId2"/>
    <p:sldId id="283" r:id="rId3"/>
    <p:sldId id="256" r:id="rId4"/>
    <p:sldId id="259" r:id="rId5"/>
    <p:sldId id="284" r:id="rId6"/>
    <p:sldId id="260" r:id="rId7"/>
    <p:sldId id="261" r:id="rId8"/>
    <p:sldId id="285" r:id="rId9"/>
    <p:sldId id="262" r:id="rId10"/>
    <p:sldId id="263" r:id="rId11"/>
    <p:sldId id="286" r:id="rId12"/>
    <p:sldId id="264" r:id="rId13"/>
    <p:sldId id="265" r:id="rId14"/>
    <p:sldId id="287" r:id="rId15"/>
    <p:sldId id="266" r:id="rId16"/>
    <p:sldId id="267" r:id="rId17"/>
    <p:sldId id="288" r:id="rId18"/>
    <p:sldId id="268" r:id="rId19"/>
    <p:sldId id="269" r:id="rId20"/>
    <p:sldId id="282" r:id="rId21"/>
    <p:sldId id="271" r:id="rId22"/>
    <p:sldId id="289" r:id="rId23"/>
    <p:sldId id="272" r:id="rId24"/>
    <p:sldId id="290" r:id="rId25"/>
    <p:sldId id="273" r:id="rId26"/>
    <p:sldId id="291" r:id="rId27"/>
    <p:sldId id="274" r:id="rId28"/>
    <p:sldId id="292" r:id="rId29"/>
    <p:sldId id="275" r:id="rId30"/>
    <p:sldId id="293" r:id="rId31"/>
    <p:sldId id="276" r:id="rId32"/>
    <p:sldId id="294" r:id="rId33"/>
    <p:sldId id="277" r:id="rId34"/>
    <p:sldId id="295" r:id="rId35"/>
    <p:sldId id="279" r:id="rId36"/>
    <p:sldId id="296" r:id="rId37"/>
    <p:sldId id="280" r:id="rId38"/>
    <p:sldId id="297" r:id="rId39"/>
    <p:sldId id="281" r:id="rId40"/>
    <p:sldId id="298"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A5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60" d="100"/>
          <a:sy n="60" d="100"/>
        </p:scale>
        <p:origin x="96" y="12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charts/_rels/chart1.xml.rels><?xml version="1.0" encoding="UTF-8" standalone="yes"?>
<Relationships xmlns="http://schemas.openxmlformats.org/package/2006/relationships"><Relationship Id="rId3" Type="http://schemas.openxmlformats.org/officeDocument/2006/relationships/oleObject" Target="file:///F:\Data%20Science%20Course\SQL\Final%20Project\Question%201.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10.xml"/><Relationship Id="rId1" Type="http://schemas.microsoft.com/office/2011/relationships/chartStyle" Target="style10.xml"/><Relationship Id="rId4" Type="http://schemas.openxmlformats.org/officeDocument/2006/relationships/oleObject" Target="file:///F:\Data%20Science%20Course\SQL\Final%20Project\Question%206.xlsx"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file:///F:\Data%20Science%20Course\SQL\Final%20Project\Question%20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F:\Data%20Science%20Course\SQL\Final%20Project\Question%202.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F:\Data%20Science%20Course\SQL\Final%20Project\Question%202.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oleObject" Target="file:///F:\Data%20Science%20Course\SQL\Final%20Project\Question%203.xlsx" TargetMode="External"/></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oleObject" Target="file:///F:\Data%20Science%20Course\SQL\Final%20Project\Question%203.xlsx" TargetMode="External"/></Relationships>
</file>

<file path=ppt/charts/_rels/chart7.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oleObject" Target="file:///F:\Data%20Science%20Course\SQL\Final%20Project\Question%204.csv" TargetMode="External"/></Relationships>
</file>

<file path=ppt/charts/_rels/chart8.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oleObject" Target="file:///F:\Data%20Science%20Course\SQL\Final%20Project\Question%205.csv" TargetMode="External"/></Relationships>
</file>

<file path=ppt/charts/_rels/chart9.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oleObject" Target="file:///F:\Data%20Science%20Course\SQL\Final%20Project\Question%205.csv"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2128" b="1" i="0" u="none" strike="noStrike" kern="1200" baseline="0">
                <a:solidFill>
                  <a:schemeClr val="bg1"/>
                </a:solidFill>
                <a:latin typeface="+mn-lt"/>
                <a:ea typeface="+mn-ea"/>
                <a:cs typeface="+mn-cs"/>
              </a:defRPr>
            </a:pPr>
            <a:r>
              <a:rPr lang="en-IN"/>
              <a:t>Batsman Strike Rate</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bg1"/>
              </a:solidFill>
              <a:latin typeface="+mn-lt"/>
              <a:ea typeface="+mn-ea"/>
              <a:cs typeface="+mn-cs"/>
            </a:defRPr>
          </a:pPr>
          <a:endParaRPr lang="en-US"/>
        </a:p>
      </c:txPr>
    </c:title>
    <c:autoTitleDeleted val="0"/>
    <c:plotArea>
      <c:layout/>
      <c:barChart>
        <c:barDir val="col"/>
        <c:grouping val="clustered"/>
        <c:varyColors val="0"/>
        <c:ser>
          <c:idx val="2"/>
          <c:order val="0"/>
          <c:tx>
            <c:v>Strike Rate</c:v>
          </c:tx>
          <c:spPr>
            <a:gradFill rotWithShape="1">
              <a:gsLst>
                <a:gs pos="0">
                  <a:schemeClr val="accent1">
                    <a:shade val="65000"/>
                    <a:tint val="97000"/>
                    <a:satMod val="100000"/>
                    <a:lumMod val="102000"/>
                  </a:schemeClr>
                </a:gs>
                <a:gs pos="50000">
                  <a:schemeClr val="accent1">
                    <a:shade val="65000"/>
                    <a:shade val="100000"/>
                    <a:satMod val="103000"/>
                    <a:lumMod val="100000"/>
                  </a:schemeClr>
                </a:gs>
                <a:gs pos="100000">
                  <a:schemeClr val="accent1">
                    <a:shade val="6500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c:spPr>
          <c:invertIfNegative val="0"/>
          <c:cat>
            <c:strRef>
              <c:f>'Question 1'!$A$2:$A$11</c:f>
              <c:strCache>
                <c:ptCount val="10"/>
                <c:pt idx="0">
                  <c:v>AD Russell</c:v>
                </c:pt>
                <c:pt idx="1">
                  <c:v>SP Narine</c:v>
                </c:pt>
                <c:pt idx="2">
                  <c:v>HH Pandya</c:v>
                </c:pt>
                <c:pt idx="3">
                  <c:v>V Sehwag</c:v>
                </c:pt>
                <c:pt idx="4">
                  <c:v>GJ Maxwell</c:v>
                </c:pt>
                <c:pt idx="5">
                  <c:v>RR Pant</c:v>
                </c:pt>
                <c:pt idx="6">
                  <c:v>AB de Villiers</c:v>
                </c:pt>
                <c:pt idx="7">
                  <c:v>CH Gayle</c:v>
                </c:pt>
                <c:pt idx="8">
                  <c:v>KA Pollard</c:v>
                </c:pt>
                <c:pt idx="9">
                  <c:v>JC Buttler</c:v>
                </c:pt>
              </c:strCache>
            </c:strRef>
          </c:cat>
          <c:val>
            <c:numRef>
              <c:f>'Question 1'!$D$2:$D$11</c:f>
              <c:numCache>
                <c:formatCode>General</c:formatCode>
                <c:ptCount val="10"/>
                <c:pt idx="0">
                  <c:v>182.33</c:v>
                </c:pt>
                <c:pt idx="1">
                  <c:v>164.27</c:v>
                </c:pt>
                <c:pt idx="2">
                  <c:v>159.27000000000001</c:v>
                </c:pt>
                <c:pt idx="3">
                  <c:v>155.44</c:v>
                </c:pt>
                <c:pt idx="4">
                  <c:v>154.68</c:v>
                </c:pt>
                <c:pt idx="5">
                  <c:v>151.97</c:v>
                </c:pt>
                <c:pt idx="6">
                  <c:v>151.91</c:v>
                </c:pt>
                <c:pt idx="7">
                  <c:v>150.11000000000001</c:v>
                </c:pt>
                <c:pt idx="8">
                  <c:v>149.88</c:v>
                </c:pt>
                <c:pt idx="9">
                  <c:v>149.56</c:v>
                </c:pt>
              </c:numCache>
            </c:numRef>
          </c:val>
          <c:extLst>
            <c:ext xmlns:c16="http://schemas.microsoft.com/office/drawing/2014/chart" uri="{C3380CC4-5D6E-409C-BE32-E72D297353CC}">
              <c16:uniqueId val="{00000000-2261-4650-A8DB-5A3E7411C291}"/>
            </c:ext>
          </c:extLst>
        </c:ser>
        <c:dLbls>
          <c:showLegendKey val="0"/>
          <c:showVal val="0"/>
          <c:showCatName val="0"/>
          <c:showSerName val="0"/>
          <c:showPercent val="0"/>
          <c:showBubbleSize val="0"/>
        </c:dLbls>
        <c:gapWidth val="100"/>
        <c:overlap val="-24"/>
        <c:axId val="179471840"/>
        <c:axId val="179476832"/>
      </c:barChart>
      <c:catAx>
        <c:axId val="179471840"/>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179476832"/>
        <c:crosses val="autoZero"/>
        <c:auto val="1"/>
        <c:lblAlgn val="ctr"/>
        <c:lblOffset val="100"/>
        <c:noMultiLvlLbl val="0"/>
      </c:catAx>
      <c:valAx>
        <c:axId val="1794768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179471840"/>
        <c:crosses val="autoZero"/>
        <c:crossBetween val="between"/>
      </c:valAx>
      <c:spPr>
        <a:solidFill>
          <a:schemeClr val="tx1"/>
        </a:solid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1"/>
    </a:solidFill>
    <a:ln>
      <a:noFill/>
    </a:ln>
    <a:effectLst/>
  </c:spPr>
  <c:txPr>
    <a:bodyPr/>
    <a:lstStyle/>
    <a:p>
      <a:pPr>
        <a:defRPr>
          <a:solidFill>
            <a:schemeClr val="bg1"/>
          </a:solidFill>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r>
              <a:rPr lang="en-IN"/>
              <a:t>All Rounder Players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tx>
            <c:v>Batsman SR</c:v>
          </c:tx>
          <c:spPr>
            <a:solidFill>
              <a:schemeClr val="accent1"/>
            </a:solidFill>
            <a:ln>
              <a:noFill/>
            </a:ln>
            <a:effectLst/>
          </c:spPr>
          <c:invertIfNegative val="0"/>
          <c:cat>
            <c:strRef>
              <c:f>'Question 6'!$A$2:$A$11</c:f>
              <c:strCache>
                <c:ptCount val="10"/>
                <c:pt idx="0">
                  <c:v>AD Russell</c:v>
                </c:pt>
                <c:pt idx="1">
                  <c:v>SP Narine</c:v>
                </c:pt>
                <c:pt idx="2">
                  <c:v>HH Pandya</c:v>
                </c:pt>
                <c:pt idx="3">
                  <c:v>GJ Maxwell</c:v>
                </c:pt>
                <c:pt idx="4">
                  <c:v>CH Gayle</c:v>
                </c:pt>
                <c:pt idx="5">
                  <c:v>KA Pollard</c:v>
                </c:pt>
                <c:pt idx="6">
                  <c:v>ST Jayasuriya</c:v>
                </c:pt>
                <c:pt idx="7">
                  <c:v>YK Pathan</c:v>
                </c:pt>
                <c:pt idx="8">
                  <c:v>KH Pandya</c:v>
                </c:pt>
                <c:pt idx="9">
                  <c:v>JA Morkel</c:v>
                </c:pt>
              </c:strCache>
            </c:strRef>
          </c:cat>
          <c:val>
            <c:numRef>
              <c:f>'Question 6'!$B$2:$B$11</c:f>
              <c:numCache>
                <c:formatCode>General</c:formatCode>
                <c:ptCount val="10"/>
                <c:pt idx="0">
                  <c:v>182.33</c:v>
                </c:pt>
                <c:pt idx="1">
                  <c:v>164.27</c:v>
                </c:pt>
                <c:pt idx="2">
                  <c:v>159.27000000000001</c:v>
                </c:pt>
                <c:pt idx="3">
                  <c:v>154.68</c:v>
                </c:pt>
                <c:pt idx="4">
                  <c:v>150.11000000000001</c:v>
                </c:pt>
                <c:pt idx="5">
                  <c:v>149.88</c:v>
                </c:pt>
                <c:pt idx="6">
                  <c:v>144.36000000000001</c:v>
                </c:pt>
                <c:pt idx="7">
                  <c:v>142.97</c:v>
                </c:pt>
                <c:pt idx="8">
                  <c:v>142.44999999999999</c:v>
                </c:pt>
                <c:pt idx="9">
                  <c:v>141.97999999999999</c:v>
                </c:pt>
              </c:numCache>
            </c:numRef>
          </c:val>
          <c:extLst>
            <c:ext xmlns:c16="http://schemas.microsoft.com/office/drawing/2014/chart" uri="{C3380CC4-5D6E-409C-BE32-E72D297353CC}">
              <c16:uniqueId val="{00000000-C60A-4D49-A1DD-5FFC26353BC6}"/>
            </c:ext>
          </c:extLst>
        </c:ser>
        <c:ser>
          <c:idx val="1"/>
          <c:order val="1"/>
          <c:tx>
            <c:v>Bowler SR</c:v>
          </c:tx>
          <c:spPr>
            <a:solidFill>
              <a:schemeClr val="accent2"/>
            </a:solidFill>
            <a:ln>
              <a:noFill/>
            </a:ln>
            <a:effectLst/>
          </c:spPr>
          <c:invertIfNegative val="0"/>
          <c:cat>
            <c:strRef>
              <c:f>'Question 6'!$A$2:$A$11</c:f>
              <c:strCache>
                <c:ptCount val="10"/>
                <c:pt idx="0">
                  <c:v>AD Russell</c:v>
                </c:pt>
                <c:pt idx="1">
                  <c:v>SP Narine</c:v>
                </c:pt>
                <c:pt idx="2">
                  <c:v>HH Pandya</c:v>
                </c:pt>
                <c:pt idx="3">
                  <c:v>GJ Maxwell</c:v>
                </c:pt>
                <c:pt idx="4">
                  <c:v>CH Gayle</c:v>
                </c:pt>
                <c:pt idx="5">
                  <c:v>KA Pollard</c:v>
                </c:pt>
                <c:pt idx="6">
                  <c:v>ST Jayasuriya</c:v>
                </c:pt>
                <c:pt idx="7">
                  <c:v>YK Pathan</c:v>
                </c:pt>
                <c:pt idx="8">
                  <c:v>KH Pandya</c:v>
                </c:pt>
                <c:pt idx="9">
                  <c:v>JA Morkel</c:v>
                </c:pt>
              </c:strCache>
            </c:strRef>
          </c:cat>
          <c:val>
            <c:numRef>
              <c:f>'Question 6'!$C$2:$C$11</c:f>
              <c:numCache>
                <c:formatCode>General</c:formatCode>
                <c:ptCount val="10"/>
                <c:pt idx="0">
                  <c:v>17.7</c:v>
                </c:pt>
                <c:pt idx="1">
                  <c:v>19.75</c:v>
                </c:pt>
                <c:pt idx="2">
                  <c:v>20.309999999999999</c:v>
                </c:pt>
                <c:pt idx="3">
                  <c:v>27.9</c:v>
                </c:pt>
                <c:pt idx="4">
                  <c:v>30.74</c:v>
                </c:pt>
                <c:pt idx="5">
                  <c:v>19.920000000000002</c:v>
                </c:pt>
                <c:pt idx="6">
                  <c:v>18.809999999999999</c:v>
                </c:pt>
                <c:pt idx="7">
                  <c:v>25.74</c:v>
                </c:pt>
                <c:pt idx="8">
                  <c:v>26.18</c:v>
                </c:pt>
                <c:pt idx="9">
                  <c:v>18.82</c:v>
                </c:pt>
              </c:numCache>
            </c:numRef>
          </c:val>
          <c:extLst>
            <c:ext xmlns:c16="http://schemas.microsoft.com/office/drawing/2014/chart" uri="{C3380CC4-5D6E-409C-BE32-E72D297353CC}">
              <c16:uniqueId val="{00000001-C60A-4D49-A1DD-5FFC26353BC6}"/>
            </c:ext>
          </c:extLst>
        </c:ser>
        <c:dLbls>
          <c:showLegendKey val="0"/>
          <c:showVal val="0"/>
          <c:showCatName val="0"/>
          <c:showSerName val="0"/>
          <c:showPercent val="0"/>
          <c:showBubbleSize val="0"/>
        </c:dLbls>
        <c:gapWidth val="219"/>
        <c:overlap val="-27"/>
        <c:axId val="438089200"/>
        <c:axId val="438092528"/>
      </c:barChart>
      <c:catAx>
        <c:axId val="43808920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r>
                  <a:rPr lang="en-IN"/>
                  <a:t>All Rounder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438092528"/>
        <c:crosses val="autoZero"/>
        <c:auto val="1"/>
        <c:lblAlgn val="ctr"/>
        <c:lblOffset val="100"/>
        <c:noMultiLvlLbl val="0"/>
      </c:catAx>
      <c:valAx>
        <c:axId val="4380925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r>
                  <a:rPr lang="en-IN"/>
                  <a:t>Strike Rate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4380892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gap"/>
    <c:showDLblsOverMax val="0"/>
  </c:chart>
  <c:spPr>
    <a:solidFill>
      <a:srgbClr val="FFFFFF"/>
    </a:solidFill>
    <a:ln>
      <a:noFill/>
    </a:ln>
    <a:effectLst/>
  </c:spPr>
  <c:txPr>
    <a:bodyPr/>
    <a:lstStyle/>
    <a:p>
      <a:pPr>
        <a:defRPr>
          <a:solidFill>
            <a:schemeClr val="tx1"/>
          </a:solidFill>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n-IN"/>
              <a:t>Batsman runs / ball faced</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US"/>
        </a:p>
      </c:txPr>
    </c:title>
    <c:autoTitleDeleted val="0"/>
    <c:plotArea>
      <c:layout/>
      <c:barChart>
        <c:barDir val="col"/>
        <c:grouping val="clustered"/>
        <c:varyColors val="0"/>
        <c:ser>
          <c:idx val="0"/>
          <c:order val="0"/>
          <c:tx>
            <c:v>Runs Scored</c:v>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'[Question 1.xlsx]Question 1'!$A$2:$A$11</c:f>
              <c:strCache>
                <c:ptCount val="10"/>
                <c:pt idx="0">
                  <c:v>AD Russell</c:v>
                </c:pt>
                <c:pt idx="1">
                  <c:v>SP Narine</c:v>
                </c:pt>
                <c:pt idx="2">
                  <c:v>HH Pandya</c:v>
                </c:pt>
                <c:pt idx="3">
                  <c:v>V Sehwag</c:v>
                </c:pt>
                <c:pt idx="4">
                  <c:v>GJ Maxwell</c:v>
                </c:pt>
                <c:pt idx="5">
                  <c:v>RR Pant</c:v>
                </c:pt>
                <c:pt idx="6">
                  <c:v>AB de Villiers</c:v>
                </c:pt>
                <c:pt idx="7">
                  <c:v>CH Gayle</c:v>
                </c:pt>
                <c:pt idx="8">
                  <c:v>KA Pollard</c:v>
                </c:pt>
                <c:pt idx="9">
                  <c:v>JC Buttler</c:v>
                </c:pt>
              </c:strCache>
            </c:strRef>
          </c:cat>
          <c:val>
            <c:numRef>
              <c:f>'[Question 1.xlsx]Question 1'!$B$2:$B$11</c:f>
              <c:numCache>
                <c:formatCode>General</c:formatCode>
                <c:ptCount val="10"/>
                <c:pt idx="0">
                  <c:v>1517</c:v>
                </c:pt>
                <c:pt idx="1">
                  <c:v>892</c:v>
                </c:pt>
                <c:pt idx="2">
                  <c:v>1349</c:v>
                </c:pt>
                <c:pt idx="3">
                  <c:v>2728</c:v>
                </c:pt>
                <c:pt idx="4">
                  <c:v>1505</c:v>
                </c:pt>
                <c:pt idx="5">
                  <c:v>2079</c:v>
                </c:pt>
                <c:pt idx="6">
                  <c:v>4849</c:v>
                </c:pt>
                <c:pt idx="7">
                  <c:v>4772</c:v>
                </c:pt>
                <c:pt idx="8">
                  <c:v>3023</c:v>
                </c:pt>
                <c:pt idx="9">
                  <c:v>1714</c:v>
                </c:pt>
              </c:numCache>
            </c:numRef>
          </c:val>
          <c:extLst>
            <c:ext xmlns:c16="http://schemas.microsoft.com/office/drawing/2014/chart" uri="{C3380CC4-5D6E-409C-BE32-E72D297353CC}">
              <c16:uniqueId val="{00000000-BCDD-4026-B73A-03AEBC88420B}"/>
            </c:ext>
          </c:extLst>
        </c:ser>
        <c:ser>
          <c:idx val="1"/>
          <c:order val="1"/>
          <c:tx>
            <c:v>Balls Faced</c:v>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'[Question 1.xlsx]Question 1'!$A$2:$A$11</c:f>
              <c:strCache>
                <c:ptCount val="10"/>
                <c:pt idx="0">
                  <c:v>AD Russell</c:v>
                </c:pt>
                <c:pt idx="1">
                  <c:v>SP Narine</c:v>
                </c:pt>
                <c:pt idx="2">
                  <c:v>HH Pandya</c:v>
                </c:pt>
                <c:pt idx="3">
                  <c:v>V Sehwag</c:v>
                </c:pt>
                <c:pt idx="4">
                  <c:v>GJ Maxwell</c:v>
                </c:pt>
                <c:pt idx="5">
                  <c:v>RR Pant</c:v>
                </c:pt>
                <c:pt idx="6">
                  <c:v>AB de Villiers</c:v>
                </c:pt>
                <c:pt idx="7">
                  <c:v>CH Gayle</c:v>
                </c:pt>
                <c:pt idx="8">
                  <c:v>KA Pollard</c:v>
                </c:pt>
                <c:pt idx="9">
                  <c:v>JC Buttler</c:v>
                </c:pt>
              </c:strCache>
            </c:strRef>
          </c:cat>
          <c:val>
            <c:numRef>
              <c:f>'[Question 1.xlsx]Question 1'!$C$2:$C$11</c:f>
              <c:numCache>
                <c:formatCode>General</c:formatCode>
                <c:ptCount val="10"/>
                <c:pt idx="0">
                  <c:v>832</c:v>
                </c:pt>
                <c:pt idx="1">
                  <c:v>543</c:v>
                </c:pt>
                <c:pt idx="2">
                  <c:v>847</c:v>
                </c:pt>
                <c:pt idx="3">
                  <c:v>1755</c:v>
                </c:pt>
                <c:pt idx="4">
                  <c:v>973</c:v>
                </c:pt>
                <c:pt idx="5">
                  <c:v>1368</c:v>
                </c:pt>
                <c:pt idx="6">
                  <c:v>3192</c:v>
                </c:pt>
                <c:pt idx="7">
                  <c:v>3179</c:v>
                </c:pt>
                <c:pt idx="8">
                  <c:v>2017</c:v>
                </c:pt>
                <c:pt idx="9">
                  <c:v>1146</c:v>
                </c:pt>
              </c:numCache>
            </c:numRef>
          </c:val>
          <c:extLst>
            <c:ext xmlns:c16="http://schemas.microsoft.com/office/drawing/2014/chart" uri="{C3380CC4-5D6E-409C-BE32-E72D297353CC}">
              <c16:uniqueId val="{00000001-BCDD-4026-B73A-03AEBC88420B}"/>
            </c:ext>
          </c:extLst>
        </c:ser>
        <c:dLbls>
          <c:dLblPos val="outEnd"/>
          <c:showLegendKey val="0"/>
          <c:showVal val="1"/>
          <c:showCatName val="0"/>
          <c:showSerName val="0"/>
          <c:showPercent val="0"/>
          <c:showBubbleSize val="0"/>
        </c:dLbls>
        <c:gapWidth val="219"/>
        <c:overlap val="-27"/>
        <c:axId val="195583584"/>
        <c:axId val="195584416"/>
      </c:barChart>
      <c:catAx>
        <c:axId val="19558358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US" dirty="0"/>
                  <a:t>Players</a:t>
                </a:r>
                <a:endParaRPr lang="en-IN" dirty="0"/>
              </a:p>
            </c:rich>
          </c:tx>
          <c:layout>
            <c:manualLayout>
              <c:xMode val="edge"/>
              <c:yMode val="edge"/>
              <c:x val="0.47263671257642825"/>
              <c:y val="0.80371492025035318"/>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95584416"/>
        <c:crosses val="autoZero"/>
        <c:auto val="1"/>
        <c:lblAlgn val="ctr"/>
        <c:lblOffset val="100"/>
        <c:noMultiLvlLbl val="0"/>
      </c:catAx>
      <c:valAx>
        <c:axId val="1955844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US" dirty="0"/>
                  <a:t>Runs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955835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legend>
    <c:plotVisOnly val="1"/>
    <c:dispBlanksAs val="gap"/>
    <c:showDLblsOverMax val="0"/>
  </c:chart>
  <c:spPr>
    <a:solidFill>
      <a:schemeClr val="tx1"/>
    </a:solidFill>
    <a:ln>
      <a:noFill/>
    </a:ln>
    <a:effectLst/>
  </c:spPr>
  <c:txPr>
    <a:bodyPr/>
    <a:lstStyle/>
    <a:p>
      <a:pPr>
        <a:defRPr>
          <a:solidFill>
            <a:schemeClr val="bg1"/>
          </a:solidFill>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n-IN"/>
              <a:t>Batsman Dismissed</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US"/>
        </a:p>
      </c:txPr>
    </c:title>
    <c:autoTitleDeleted val="0"/>
    <c:plotArea>
      <c:layout/>
      <c:barChart>
        <c:barDir val="col"/>
        <c:grouping val="clustered"/>
        <c:varyColors val="0"/>
        <c:ser>
          <c:idx val="1"/>
          <c:order val="1"/>
          <c:tx>
            <c:v>Total Runs</c:v>
          </c:tx>
          <c:spPr>
            <a:solidFill>
              <a:srgbClr val="0070C0"/>
            </a:solidFill>
            <a:ln>
              <a:noFill/>
            </a:ln>
            <a:effectLst/>
          </c:spPr>
          <c:invertIfNegative val="0"/>
          <c:cat>
            <c:strRef>
              <c:f>'Question 2'!$A$2:$A$11</c:f>
              <c:strCache>
                <c:ptCount val="10"/>
                <c:pt idx="0">
                  <c:v>KL Rahul</c:v>
                </c:pt>
                <c:pt idx="1">
                  <c:v>AB de Villiers</c:v>
                </c:pt>
                <c:pt idx="2">
                  <c:v>DA Warner</c:v>
                </c:pt>
                <c:pt idx="3">
                  <c:v>JP Duminy</c:v>
                </c:pt>
                <c:pt idx="4">
                  <c:v>CH Gayle</c:v>
                </c:pt>
                <c:pt idx="5">
                  <c:v>ML Hayden</c:v>
                </c:pt>
                <c:pt idx="6">
                  <c:v>LMP Simmons</c:v>
                </c:pt>
                <c:pt idx="7">
                  <c:v>KS Williamson</c:v>
                </c:pt>
                <c:pt idx="8">
                  <c:v>SE Marsh</c:v>
                </c:pt>
                <c:pt idx="9">
                  <c:v>MEK Hussey</c:v>
                </c:pt>
              </c:strCache>
            </c:strRef>
          </c:cat>
          <c:val>
            <c:numRef>
              <c:f>'Question 2'!$C$2:$C$11</c:f>
              <c:numCache>
                <c:formatCode>General</c:formatCode>
                <c:ptCount val="10"/>
                <c:pt idx="0">
                  <c:v>2647</c:v>
                </c:pt>
                <c:pt idx="1">
                  <c:v>4849</c:v>
                </c:pt>
                <c:pt idx="2">
                  <c:v>5254</c:v>
                </c:pt>
                <c:pt idx="3">
                  <c:v>2029</c:v>
                </c:pt>
                <c:pt idx="4">
                  <c:v>4772</c:v>
                </c:pt>
                <c:pt idx="5">
                  <c:v>1107</c:v>
                </c:pt>
                <c:pt idx="6">
                  <c:v>1079</c:v>
                </c:pt>
                <c:pt idx="7">
                  <c:v>1619</c:v>
                </c:pt>
                <c:pt idx="8">
                  <c:v>2477</c:v>
                </c:pt>
                <c:pt idx="9">
                  <c:v>1977</c:v>
                </c:pt>
              </c:numCache>
            </c:numRef>
          </c:val>
          <c:extLst>
            <c:ext xmlns:c16="http://schemas.microsoft.com/office/drawing/2014/chart" uri="{C3380CC4-5D6E-409C-BE32-E72D297353CC}">
              <c16:uniqueId val="{00000000-A363-48E5-882B-EB0936913674}"/>
            </c:ext>
          </c:extLst>
        </c:ser>
        <c:dLbls>
          <c:showLegendKey val="0"/>
          <c:showVal val="0"/>
          <c:showCatName val="0"/>
          <c:showSerName val="0"/>
          <c:showPercent val="0"/>
          <c:showBubbleSize val="0"/>
        </c:dLbls>
        <c:gapWidth val="219"/>
        <c:axId val="269738576"/>
        <c:axId val="269741072"/>
      </c:barChart>
      <c:lineChart>
        <c:grouping val="standard"/>
        <c:varyColors val="0"/>
        <c:ser>
          <c:idx val="0"/>
          <c:order val="0"/>
          <c:tx>
            <c:v>Season Played</c:v>
          </c:tx>
          <c:spPr>
            <a:ln w="28575" cap="rnd">
              <a:solidFill>
                <a:schemeClr val="accent1"/>
              </a:solidFill>
              <a:round/>
            </a:ln>
            <a:effectLst/>
          </c:spPr>
          <c:marker>
            <c:symbol val="none"/>
          </c:marker>
          <c:cat>
            <c:strRef>
              <c:f>'Question 2'!$A$2:$A$11</c:f>
              <c:strCache>
                <c:ptCount val="10"/>
                <c:pt idx="0">
                  <c:v>KL Rahul</c:v>
                </c:pt>
                <c:pt idx="1">
                  <c:v>AB de Villiers</c:v>
                </c:pt>
                <c:pt idx="2">
                  <c:v>DA Warner</c:v>
                </c:pt>
                <c:pt idx="3">
                  <c:v>JP Duminy</c:v>
                </c:pt>
                <c:pt idx="4">
                  <c:v>CH Gayle</c:v>
                </c:pt>
                <c:pt idx="5">
                  <c:v>ML Hayden</c:v>
                </c:pt>
                <c:pt idx="6">
                  <c:v>LMP Simmons</c:v>
                </c:pt>
                <c:pt idx="7">
                  <c:v>KS Williamson</c:v>
                </c:pt>
                <c:pt idx="8">
                  <c:v>SE Marsh</c:v>
                </c:pt>
                <c:pt idx="9">
                  <c:v>MEK Hussey</c:v>
                </c:pt>
              </c:strCache>
            </c:strRef>
          </c:cat>
          <c:val>
            <c:numRef>
              <c:f>'Question 2'!$B$2:$B$11</c:f>
              <c:numCache>
                <c:formatCode>General</c:formatCode>
                <c:ptCount val="10"/>
                <c:pt idx="0">
                  <c:v>3</c:v>
                </c:pt>
                <c:pt idx="1">
                  <c:v>10</c:v>
                </c:pt>
                <c:pt idx="2">
                  <c:v>9</c:v>
                </c:pt>
                <c:pt idx="3">
                  <c:v>3</c:v>
                </c:pt>
                <c:pt idx="4">
                  <c:v>9</c:v>
                </c:pt>
                <c:pt idx="5">
                  <c:v>3</c:v>
                </c:pt>
                <c:pt idx="6">
                  <c:v>3</c:v>
                </c:pt>
                <c:pt idx="7">
                  <c:v>3</c:v>
                </c:pt>
                <c:pt idx="8">
                  <c:v>5</c:v>
                </c:pt>
                <c:pt idx="9">
                  <c:v>5</c:v>
                </c:pt>
              </c:numCache>
            </c:numRef>
          </c:val>
          <c:smooth val="0"/>
          <c:extLst>
            <c:ext xmlns:c16="http://schemas.microsoft.com/office/drawing/2014/chart" uri="{C3380CC4-5D6E-409C-BE32-E72D297353CC}">
              <c16:uniqueId val="{00000001-A363-48E5-882B-EB0936913674}"/>
            </c:ext>
          </c:extLst>
        </c:ser>
        <c:ser>
          <c:idx val="2"/>
          <c:order val="2"/>
          <c:tx>
            <c:v>Batsman Dismissed</c:v>
          </c:tx>
          <c:spPr>
            <a:ln w="28575" cap="rnd">
              <a:solidFill>
                <a:schemeClr val="accent3"/>
              </a:solidFill>
              <a:round/>
            </a:ln>
            <a:effectLst/>
          </c:spPr>
          <c:marker>
            <c:symbol val="none"/>
          </c:marker>
          <c:cat>
            <c:strRef>
              <c:f>'Question 2'!$A$2:$A$11</c:f>
              <c:strCache>
                <c:ptCount val="10"/>
                <c:pt idx="0">
                  <c:v>KL Rahul</c:v>
                </c:pt>
                <c:pt idx="1">
                  <c:v>AB de Villiers</c:v>
                </c:pt>
                <c:pt idx="2">
                  <c:v>DA Warner</c:v>
                </c:pt>
                <c:pt idx="3">
                  <c:v>JP Duminy</c:v>
                </c:pt>
                <c:pt idx="4">
                  <c:v>CH Gayle</c:v>
                </c:pt>
                <c:pt idx="5">
                  <c:v>ML Hayden</c:v>
                </c:pt>
                <c:pt idx="6">
                  <c:v>LMP Simmons</c:v>
                </c:pt>
                <c:pt idx="7">
                  <c:v>KS Williamson</c:v>
                </c:pt>
                <c:pt idx="8">
                  <c:v>SE Marsh</c:v>
                </c:pt>
                <c:pt idx="9">
                  <c:v>MEK Hussey</c:v>
                </c:pt>
              </c:strCache>
            </c:strRef>
          </c:cat>
          <c:val>
            <c:numRef>
              <c:f>'Question 2'!$D$2:$D$11</c:f>
              <c:numCache>
                <c:formatCode>General</c:formatCode>
                <c:ptCount val="10"/>
                <c:pt idx="0">
                  <c:v>62</c:v>
                </c:pt>
                <c:pt idx="1">
                  <c:v>114</c:v>
                </c:pt>
                <c:pt idx="2">
                  <c:v>126</c:v>
                </c:pt>
                <c:pt idx="3">
                  <c:v>49</c:v>
                </c:pt>
                <c:pt idx="4">
                  <c:v>116</c:v>
                </c:pt>
                <c:pt idx="5">
                  <c:v>27</c:v>
                </c:pt>
                <c:pt idx="6">
                  <c:v>27</c:v>
                </c:pt>
                <c:pt idx="7">
                  <c:v>41</c:v>
                </c:pt>
                <c:pt idx="8">
                  <c:v>64</c:v>
                </c:pt>
                <c:pt idx="9">
                  <c:v>52</c:v>
                </c:pt>
              </c:numCache>
            </c:numRef>
          </c:val>
          <c:smooth val="0"/>
          <c:extLst>
            <c:ext xmlns:c16="http://schemas.microsoft.com/office/drawing/2014/chart" uri="{C3380CC4-5D6E-409C-BE32-E72D297353CC}">
              <c16:uniqueId val="{00000002-A363-48E5-882B-EB0936913674}"/>
            </c:ext>
          </c:extLst>
        </c:ser>
        <c:dLbls>
          <c:showLegendKey val="0"/>
          <c:showVal val="0"/>
          <c:showCatName val="0"/>
          <c:showSerName val="0"/>
          <c:showPercent val="0"/>
          <c:showBubbleSize val="0"/>
        </c:dLbls>
        <c:marker val="1"/>
        <c:smooth val="0"/>
        <c:axId val="269756880"/>
        <c:axId val="269743984"/>
      </c:lineChart>
      <c:catAx>
        <c:axId val="26975688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IN" dirty="0"/>
                  <a:t>Players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269743984"/>
        <c:crosses val="autoZero"/>
        <c:auto val="1"/>
        <c:lblAlgn val="ctr"/>
        <c:lblOffset val="100"/>
        <c:noMultiLvlLbl val="0"/>
      </c:catAx>
      <c:valAx>
        <c:axId val="2697439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US" dirty="0"/>
                  <a:t>Strike</a:t>
                </a:r>
                <a:r>
                  <a:rPr lang="en-US" baseline="0" dirty="0"/>
                  <a:t> Rate</a:t>
                </a:r>
                <a:endParaRPr lang="en-IN"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269756880"/>
        <c:crosses val="autoZero"/>
        <c:crossBetween val="between"/>
      </c:valAx>
      <c:valAx>
        <c:axId val="269741072"/>
        <c:scaling>
          <c:orientation val="minMax"/>
        </c:scaling>
        <c:delete val="0"/>
        <c:axPos val="r"/>
        <c:title>
          <c:tx>
            <c:rich>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US" dirty="0"/>
                  <a:t>Runs</a:t>
                </a:r>
                <a:endParaRPr lang="en-IN"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269738576"/>
        <c:crosses val="max"/>
        <c:crossBetween val="between"/>
      </c:valAx>
      <c:catAx>
        <c:axId val="269738576"/>
        <c:scaling>
          <c:orientation val="minMax"/>
        </c:scaling>
        <c:delete val="1"/>
        <c:axPos val="b"/>
        <c:numFmt formatCode="General" sourceLinked="1"/>
        <c:majorTickMark val="out"/>
        <c:minorTickMark val="none"/>
        <c:tickLblPos val="nextTo"/>
        <c:crossAx val="269741072"/>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1"/>
    </a:solidFill>
    <a:ln>
      <a:noFill/>
    </a:ln>
    <a:effectLst/>
  </c:spPr>
  <c:txPr>
    <a:bodyPr/>
    <a:lstStyle/>
    <a:p>
      <a:pPr>
        <a:defRPr>
          <a:solidFill>
            <a:schemeClr val="bg1"/>
          </a:solidFill>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US"/>
        </a:p>
      </c:txPr>
    </c:title>
    <c:autoTitleDeleted val="0"/>
    <c:plotArea>
      <c:layout/>
      <c:barChart>
        <c:barDir val="col"/>
        <c:grouping val="clustered"/>
        <c:varyColors val="0"/>
        <c:ser>
          <c:idx val="3"/>
          <c:order val="0"/>
          <c:tx>
            <c:v>Average SR</c:v>
          </c:tx>
          <c:spPr>
            <a:solidFill>
              <a:srgbClr val="FF0000"/>
            </a:solidFill>
            <a:ln>
              <a:noFill/>
            </a:ln>
            <a:effectLst/>
          </c:spPr>
          <c:invertIfNegative val="0"/>
          <c:cat>
            <c:strRef>
              <c:f>'Question 2'!$A$2:$A$11</c:f>
              <c:strCache>
                <c:ptCount val="10"/>
                <c:pt idx="0">
                  <c:v>KL Rahul</c:v>
                </c:pt>
                <c:pt idx="1">
                  <c:v>AB de Villiers</c:v>
                </c:pt>
                <c:pt idx="2">
                  <c:v>DA Warner</c:v>
                </c:pt>
                <c:pt idx="3">
                  <c:v>JP Duminy</c:v>
                </c:pt>
                <c:pt idx="4">
                  <c:v>CH Gayle</c:v>
                </c:pt>
                <c:pt idx="5">
                  <c:v>ML Hayden</c:v>
                </c:pt>
                <c:pt idx="6">
                  <c:v>LMP Simmons</c:v>
                </c:pt>
                <c:pt idx="7">
                  <c:v>KS Williamson</c:v>
                </c:pt>
                <c:pt idx="8">
                  <c:v>SE Marsh</c:v>
                </c:pt>
                <c:pt idx="9">
                  <c:v>MEK Hussey</c:v>
                </c:pt>
              </c:strCache>
            </c:strRef>
          </c:cat>
          <c:val>
            <c:numRef>
              <c:f>'Question 2'!$E$2:$E$11</c:f>
              <c:numCache>
                <c:formatCode>General</c:formatCode>
                <c:ptCount val="10"/>
                <c:pt idx="0">
                  <c:v>42.69</c:v>
                </c:pt>
                <c:pt idx="1">
                  <c:v>42.54</c:v>
                </c:pt>
                <c:pt idx="2">
                  <c:v>41.7</c:v>
                </c:pt>
                <c:pt idx="3">
                  <c:v>41.41</c:v>
                </c:pt>
                <c:pt idx="4">
                  <c:v>41.14</c:v>
                </c:pt>
                <c:pt idx="5">
                  <c:v>41</c:v>
                </c:pt>
                <c:pt idx="6">
                  <c:v>39.96</c:v>
                </c:pt>
                <c:pt idx="7">
                  <c:v>39.49</c:v>
                </c:pt>
                <c:pt idx="8">
                  <c:v>38.700000000000003</c:v>
                </c:pt>
                <c:pt idx="9">
                  <c:v>38.020000000000003</c:v>
                </c:pt>
              </c:numCache>
            </c:numRef>
          </c:val>
          <c:extLst>
            <c:ext xmlns:c16="http://schemas.microsoft.com/office/drawing/2014/chart" uri="{C3380CC4-5D6E-409C-BE32-E72D297353CC}">
              <c16:uniqueId val="{00000000-EF66-4FBC-931E-482275C3BFD4}"/>
            </c:ext>
          </c:extLst>
        </c:ser>
        <c:dLbls>
          <c:showLegendKey val="0"/>
          <c:showVal val="0"/>
          <c:showCatName val="0"/>
          <c:showSerName val="0"/>
          <c:showPercent val="0"/>
          <c:showBubbleSize val="0"/>
        </c:dLbls>
        <c:gapWidth val="219"/>
        <c:overlap val="-27"/>
        <c:axId val="269720688"/>
        <c:axId val="269712784"/>
      </c:barChart>
      <c:catAx>
        <c:axId val="26972068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IN" dirty="0"/>
                  <a:t>Players</a:t>
                </a:r>
              </a:p>
            </c:rich>
          </c:tx>
          <c:layout>
            <c:manualLayout>
              <c:xMode val="edge"/>
              <c:yMode val="edge"/>
              <c:x val="0.4702784625212007"/>
              <c:y val="0.8272514263225250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269712784"/>
        <c:crosses val="autoZero"/>
        <c:auto val="1"/>
        <c:lblAlgn val="ctr"/>
        <c:lblOffset val="100"/>
        <c:noMultiLvlLbl val="0"/>
      </c:catAx>
      <c:valAx>
        <c:axId val="2697127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IN"/>
                  <a:t>Strike Rate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2697206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legend>
    <c:plotVisOnly val="1"/>
    <c:dispBlanksAs val="gap"/>
    <c:showDLblsOverMax val="0"/>
  </c:chart>
  <c:spPr>
    <a:solidFill>
      <a:schemeClr val="tx1"/>
    </a:solidFill>
    <a:ln>
      <a:noFill/>
    </a:ln>
    <a:effectLst/>
  </c:spPr>
  <c:txPr>
    <a:bodyPr/>
    <a:lstStyle/>
    <a:p>
      <a:pPr>
        <a:defRPr>
          <a:solidFill>
            <a:schemeClr val="bg1"/>
          </a:solidFill>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n-US" dirty="0"/>
              <a:t>No. of</a:t>
            </a:r>
            <a:r>
              <a:rPr lang="en-US" baseline="0" dirty="0"/>
              <a:t> Boundaries/Total Runs</a:t>
            </a:r>
            <a:endParaRPr lang="en-IN" dirty="0"/>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autoTitleDeleted val="0"/>
    <c:plotArea>
      <c:layout/>
      <c:barChart>
        <c:barDir val="col"/>
        <c:grouping val="clustered"/>
        <c:varyColors val="0"/>
        <c:ser>
          <c:idx val="1"/>
          <c:order val="0"/>
          <c:tx>
            <c:v>No.of Boundaries</c:v>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'Question 3'!$A$2:$A$11</c:f>
              <c:strCache>
                <c:ptCount val="10"/>
                <c:pt idx="0">
                  <c:v>SP Narine</c:v>
                </c:pt>
                <c:pt idx="1">
                  <c:v>V Sehwag</c:v>
                </c:pt>
                <c:pt idx="2">
                  <c:v>AC Gilchrist</c:v>
                </c:pt>
                <c:pt idx="3">
                  <c:v>AD Russell</c:v>
                </c:pt>
                <c:pt idx="4">
                  <c:v>CH Gayle</c:v>
                </c:pt>
                <c:pt idx="5">
                  <c:v>DR Smith</c:v>
                </c:pt>
                <c:pt idx="6">
                  <c:v>CA Lynn</c:v>
                </c:pt>
                <c:pt idx="7">
                  <c:v>ML Hayden</c:v>
                </c:pt>
                <c:pt idx="8">
                  <c:v>BB McCullum</c:v>
                </c:pt>
                <c:pt idx="9">
                  <c:v>SR Watson</c:v>
                </c:pt>
              </c:strCache>
            </c:strRef>
          </c:cat>
          <c:val>
            <c:numRef>
              <c:f>'Question 3'!$C$2:$C$11</c:f>
              <c:numCache>
                <c:formatCode>General</c:formatCode>
                <c:ptCount val="10"/>
                <c:pt idx="0">
                  <c:v>155</c:v>
                </c:pt>
                <c:pt idx="1">
                  <c:v>440</c:v>
                </c:pt>
                <c:pt idx="2">
                  <c:v>331</c:v>
                </c:pt>
                <c:pt idx="3">
                  <c:v>234</c:v>
                </c:pt>
                <c:pt idx="4">
                  <c:v>733</c:v>
                </c:pt>
                <c:pt idx="5">
                  <c:v>362</c:v>
                </c:pt>
                <c:pt idx="6">
                  <c:v>191</c:v>
                </c:pt>
                <c:pt idx="7">
                  <c:v>165</c:v>
                </c:pt>
                <c:pt idx="8">
                  <c:v>423</c:v>
                </c:pt>
                <c:pt idx="9">
                  <c:v>566</c:v>
                </c:pt>
              </c:numCache>
            </c:numRef>
          </c:val>
          <c:extLst>
            <c:ext xmlns:c16="http://schemas.microsoft.com/office/drawing/2014/chart" uri="{C3380CC4-5D6E-409C-BE32-E72D297353CC}">
              <c16:uniqueId val="{00000000-6F0A-40ED-AC8D-74628715C543}"/>
            </c:ext>
          </c:extLst>
        </c:ser>
        <c:ser>
          <c:idx val="2"/>
          <c:order val="1"/>
          <c:tx>
            <c:v>Total Runs</c:v>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'Question 3'!$A$2:$A$11</c:f>
              <c:strCache>
                <c:ptCount val="10"/>
                <c:pt idx="0">
                  <c:v>SP Narine</c:v>
                </c:pt>
                <c:pt idx="1">
                  <c:v>V Sehwag</c:v>
                </c:pt>
                <c:pt idx="2">
                  <c:v>AC Gilchrist</c:v>
                </c:pt>
                <c:pt idx="3">
                  <c:v>AD Russell</c:v>
                </c:pt>
                <c:pt idx="4">
                  <c:v>CH Gayle</c:v>
                </c:pt>
                <c:pt idx="5">
                  <c:v>DR Smith</c:v>
                </c:pt>
                <c:pt idx="6">
                  <c:v>CA Lynn</c:v>
                </c:pt>
                <c:pt idx="7">
                  <c:v>ML Hayden</c:v>
                </c:pt>
                <c:pt idx="8">
                  <c:v>BB McCullum</c:v>
                </c:pt>
                <c:pt idx="9">
                  <c:v>SR Watson</c:v>
                </c:pt>
              </c:strCache>
            </c:strRef>
          </c:cat>
          <c:val>
            <c:numRef>
              <c:f>'Question 3'!$D$2:$D$11</c:f>
              <c:numCache>
                <c:formatCode>General</c:formatCode>
                <c:ptCount val="10"/>
                <c:pt idx="0">
                  <c:v>892</c:v>
                </c:pt>
                <c:pt idx="1">
                  <c:v>2728</c:v>
                </c:pt>
                <c:pt idx="2">
                  <c:v>2069</c:v>
                </c:pt>
                <c:pt idx="3">
                  <c:v>1517</c:v>
                </c:pt>
                <c:pt idx="4">
                  <c:v>4772</c:v>
                </c:pt>
                <c:pt idx="5">
                  <c:v>2385</c:v>
                </c:pt>
                <c:pt idx="6">
                  <c:v>1280</c:v>
                </c:pt>
                <c:pt idx="7">
                  <c:v>1107</c:v>
                </c:pt>
                <c:pt idx="8">
                  <c:v>2880</c:v>
                </c:pt>
                <c:pt idx="9">
                  <c:v>3874</c:v>
                </c:pt>
              </c:numCache>
            </c:numRef>
          </c:val>
          <c:extLst>
            <c:ext xmlns:c16="http://schemas.microsoft.com/office/drawing/2014/chart" uri="{C3380CC4-5D6E-409C-BE32-E72D297353CC}">
              <c16:uniqueId val="{00000001-6F0A-40ED-AC8D-74628715C543}"/>
            </c:ext>
          </c:extLst>
        </c:ser>
        <c:dLbls>
          <c:dLblPos val="outEnd"/>
          <c:showLegendKey val="0"/>
          <c:showVal val="1"/>
          <c:showCatName val="0"/>
          <c:showSerName val="0"/>
          <c:showPercent val="0"/>
          <c:showBubbleSize val="0"/>
        </c:dLbls>
        <c:gapWidth val="100"/>
        <c:overlap val="-24"/>
        <c:axId val="269773520"/>
        <c:axId val="269763952"/>
      </c:barChart>
      <c:catAx>
        <c:axId val="269773520"/>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r>
                  <a:rPr lang="en-IN"/>
                  <a:t>Players</a:t>
                </a:r>
              </a:p>
            </c:rich>
          </c:tx>
          <c:layout>
            <c:manualLayout>
              <c:xMode val="edge"/>
              <c:yMode val="edge"/>
              <c:x val="0.47868539449555775"/>
              <c:y val="0.77842519685039369"/>
            </c:manualLayout>
          </c:layout>
          <c:overlay val="0"/>
          <c:spPr>
            <a:noFill/>
            <a:ln>
              <a:noFill/>
            </a:ln>
            <a:effectLst/>
          </c:spPr>
          <c:txPr>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269763952"/>
        <c:crosses val="autoZero"/>
        <c:auto val="1"/>
        <c:lblAlgn val="ctr"/>
        <c:lblOffset val="100"/>
        <c:noMultiLvlLbl val="0"/>
      </c:catAx>
      <c:valAx>
        <c:axId val="269763952"/>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r>
                  <a:rPr lang="en-IN"/>
                  <a:t>Runs</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2697735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FFFFFF"/>
    </a:solidFill>
    <a:ln>
      <a:noFill/>
    </a:ln>
    <a:effectLst/>
  </c:spPr>
  <c:txPr>
    <a:bodyPr/>
    <a:lstStyle/>
    <a:p>
      <a:pPr>
        <a:defRPr/>
      </a:pPr>
      <a:endParaRPr lang="en-US"/>
    </a:p>
  </c:txPr>
  <c:externalData r:id="rId4">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n-US" dirty="0"/>
              <a:t>Boundaries</a:t>
            </a:r>
            <a:r>
              <a:rPr lang="en-US" baseline="0" dirty="0"/>
              <a:t> </a:t>
            </a:r>
            <a:r>
              <a:rPr lang="en-US" baseline="0" dirty="0" err="1"/>
              <a:t>Perccentage</a:t>
            </a:r>
            <a:endParaRPr lang="en-IN" dirty="0"/>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autoTitleDeleted val="0"/>
    <c:plotArea>
      <c:layout/>
      <c:barChart>
        <c:barDir val="col"/>
        <c:grouping val="clustered"/>
        <c:varyColors val="0"/>
        <c:ser>
          <c:idx val="3"/>
          <c:order val="1"/>
          <c:tx>
            <c:strRef>
              <c:f>'Question 3'!$E$1</c:f>
              <c:strCache>
                <c:ptCount val="1"/>
                <c:pt idx="0">
                  <c:v>boundary_percentage</c:v>
                </c:pt>
              </c:strCache>
            </c:strRef>
          </c:tx>
          <c:spPr>
            <a:gradFill rotWithShape="1">
              <a:gsLst>
                <a:gs pos="0">
                  <a:schemeClr val="accent5">
                    <a:tint val="58000"/>
                    <a:satMod val="103000"/>
                    <a:lumMod val="102000"/>
                    <a:tint val="94000"/>
                  </a:schemeClr>
                </a:gs>
                <a:gs pos="50000">
                  <a:schemeClr val="accent5">
                    <a:tint val="58000"/>
                    <a:satMod val="110000"/>
                    <a:lumMod val="100000"/>
                    <a:shade val="100000"/>
                  </a:schemeClr>
                </a:gs>
                <a:gs pos="100000">
                  <a:schemeClr val="accent5">
                    <a:tint val="58000"/>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'Question 3'!$A$2:$A$11</c:f>
              <c:strCache>
                <c:ptCount val="10"/>
                <c:pt idx="0">
                  <c:v>SP Narine</c:v>
                </c:pt>
                <c:pt idx="1">
                  <c:v>V Sehwag</c:v>
                </c:pt>
                <c:pt idx="2">
                  <c:v>AC Gilchrist</c:v>
                </c:pt>
                <c:pt idx="3">
                  <c:v>AD Russell</c:v>
                </c:pt>
                <c:pt idx="4">
                  <c:v>CH Gayle</c:v>
                </c:pt>
                <c:pt idx="5">
                  <c:v>DR Smith</c:v>
                </c:pt>
                <c:pt idx="6">
                  <c:v>CA Lynn</c:v>
                </c:pt>
                <c:pt idx="7">
                  <c:v>ML Hayden</c:v>
                </c:pt>
                <c:pt idx="8">
                  <c:v>BB McCullum</c:v>
                </c:pt>
                <c:pt idx="9">
                  <c:v>SR Watson</c:v>
                </c:pt>
              </c:strCache>
            </c:strRef>
          </c:cat>
          <c:val>
            <c:numRef>
              <c:f>'Question 3'!$E$2:$E$11</c:f>
              <c:numCache>
                <c:formatCode>General</c:formatCode>
                <c:ptCount val="10"/>
                <c:pt idx="0">
                  <c:v>17.38</c:v>
                </c:pt>
                <c:pt idx="1">
                  <c:v>16.13</c:v>
                </c:pt>
                <c:pt idx="2">
                  <c:v>16</c:v>
                </c:pt>
                <c:pt idx="3">
                  <c:v>15.43</c:v>
                </c:pt>
                <c:pt idx="4">
                  <c:v>15.36</c:v>
                </c:pt>
                <c:pt idx="5">
                  <c:v>15.18</c:v>
                </c:pt>
                <c:pt idx="6">
                  <c:v>14.92</c:v>
                </c:pt>
                <c:pt idx="7">
                  <c:v>14.91</c:v>
                </c:pt>
                <c:pt idx="8">
                  <c:v>14.69</c:v>
                </c:pt>
                <c:pt idx="9">
                  <c:v>14.61</c:v>
                </c:pt>
              </c:numCache>
            </c:numRef>
          </c:val>
          <c:extLst>
            <c:ext xmlns:c16="http://schemas.microsoft.com/office/drawing/2014/chart" uri="{C3380CC4-5D6E-409C-BE32-E72D297353CC}">
              <c16:uniqueId val="{00000000-03AB-4419-96C6-A65D4093FA09}"/>
            </c:ext>
          </c:extLst>
        </c:ser>
        <c:dLbls>
          <c:dLblPos val="inBase"/>
          <c:showLegendKey val="0"/>
          <c:showVal val="1"/>
          <c:showCatName val="0"/>
          <c:showSerName val="0"/>
          <c:showPercent val="0"/>
          <c:showBubbleSize val="0"/>
        </c:dLbls>
        <c:gapWidth val="219"/>
        <c:axId val="269724848"/>
        <c:axId val="269722768"/>
      </c:barChart>
      <c:lineChart>
        <c:grouping val="standard"/>
        <c:varyColors val="0"/>
        <c:ser>
          <c:idx val="0"/>
          <c:order val="0"/>
          <c:tx>
            <c:strRef>
              <c:f>'Question 3'!$B$1</c:f>
              <c:strCache>
                <c:ptCount val="1"/>
                <c:pt idx="0">
                  <c:v>season_played</c:v>
                </c:pt>
              </c:strCache>
            </c:strRef>
          </c:tx>
          <c:spPr>
            <a:ln w="31750" cap="rnd">
              <a:solidFill>
                <a:schemeClr val="accent2">
                  <a:lumMod val="75000"/>
                </a:schemeClr>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'Question 3'!$A$2:$A$11</c:f>
              <c:strCache>
                <c:ptCount val="10"/>
                <c:pt idx="0">
                  <c:v>SP Narine</c:v>
                </c:pt>
                <c:pt idx="1">
                  <c:v>V Sehwag</c:v>
                </c:pt>
                <c:pt idx="2">
                  <c:v>AC Gilchrist</c:v>
                </c:pt>
                <c:pt idx="3">
                  <c:v>AD Russell</c:v>
                </c:pt>
                <c:pt idx="4">
                  <c:v>CH Gayle</c:v>
                </c:pt>
                <c:pt idx="5">
                  <c:v>DR Smith</c:v>
                </c:pt>
                <c:pt idx="6">
                  <c:v>CA Lynn</c:v>
                </c:pt>
                <c:pt idx="7">
                  <c:v>ML Hayden</c:v>
                </c:pt>
                <c:pt idx="8">
                  <c:v>BB McCullum</c:v>
                </c:pt>
                <c:pt idx="9">
                  <c:v>SR Watson</c:v>
                </c:pt>
              </c:strCache>
            </c:strRef>
          </c:cat>
          <c:val>
            <c:numRef>
              <c:f>'Question 3'!$B$2:$B$11</c:f>
              <c:numCache>
                <c:formatCode>General</c:formatCode>
                <c:ptCount val="10"/>
                <c:pt idx="0">
                  <c:v>4</c:v>
                </c:pt>
                <c:pt idx="1">
                  <c:v>7</c:v>
                </c:pt>
                <c:pt idx="2">
                  <c:v>5</c:v>
                </c:pt>
                <c:pt idx="3">
                  <c:v>4</c:v>
                </c:pt>
                <c:pt idx="4">
                  <c:v>9</c:v>
                </c:pt>
                <c:pt idx="5">
                  <c:v>6</c:v>
                </c:pt>
                <c:pt idx="6">
                  <c:v>3</c:v>
                </c:pt>
                <c:pt idx="7">
                  <c:v>3</c:v>
                </c:pt>
                <c:pt idx="8">
                  <c:v>3</c:v>
                </c:pt>
                <c:pt idx="9">
                  <c:v>9</c:v>
                </c:pt>
              </c:numCache>
            </c:numRef>
          </c:val>
          <c:smooth val="0"/>
          <c:extLst>
            <c:ext xmlns:c16="http://schemas.microsoft.com/office/drawing/2014/chart" uri="{C3380CC4-5D6E-409C-BE32-E72D297353CC}">
              <c16:uniqueId val="{00000001-03AB-4419-96C6-A65D4093FA09}"/>
            </c:ext>
          </c:extLst>
        </c:ser>
        <c:dLbls>
          <c:showLegendKey val="0"/>
          <c:showVal val="1"/>
          <c:showCatName val="0"/>
          <c:showSerName val="0"/>
          <c:showPercent val="0"/>
          <c:showBubbleSize val="0"/>
        </c:dLbls>
        <c:marker val="1"/>
        <c:smooth val="0"/>
        <c:axId val="269752720"/>
        <c:axId val="269747312"/>
      </c:lineChart>
      <c:catAx>
        <c:axId val="269724848"/>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r>
                  <a:rPr lang="en-IN" dirty="0"/>
                  <a:t>Players</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269722768"/>
        <c:crosses val="autoZero"/>
        <c:auto val="1"/>
        <c:lblAlgn val="ctr"/>
        <c:lblOffset val="100"/>
        <c:noMultiLvlLbl val="0"/>
      </c:catAx>
      <c:valAx>
        <c:axId val="269722768"/>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r>
                  <a:rPr lang="en-US" dirty="0"/>
                  <a:t>Boundary Percentage</a:t>
                </a:r>
                <a:endParaRPr lang="en-IN" dirty="0"/>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269724848"/>
        <c:crosses val="autoZero"/>
        <c:crossBetween val="between"/>
        <c:majorUnit val="1"/>
      </c:valAx>
      <c:valAx>
        <c:axId val="269747312"/>
        <c:scaling>
          <c:orientation val="minMax"/>
        </c:scaling>
        <c:delete val="0"/>
        <c:axPos val="r"/>
        <c:title>
          <c:tx>
            <c:rich>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r>
                  <a:rPr lang="en-US" dirty="0"/>
                  <a:t>Season</a:t>
                </a:r>
                <a:r>
                  <a:rPr lang="en-US" baseline="0" dirty="0"/>
                  <a:t> Played</a:t>
                </a:r>
                <a:endParaRPr lang="en-IN" dirty="0"/>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269752720"/>
        <c:crosses val="max"/>
        <c:crossBetween val="between"/>
      </c:valAx>
      <c:catAx>
        <c:axId val="269752720"/>
        <c:scaling>
          <c:orientation val="minMax"/>
        </c:scaling>
        <c:delete val="1"/>
        <c:axPos val="b"/>
        <c:numFmt formatCode="General" sourceLinked="1"/>
        <c:majorTickMark val="none"/>
        <c:minorTickMark val="none"/>
        <c:tickLblPos val="nextTo"/>
        <c:crossAx val="269747312"/>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FFFFFF"/>
    </a:solidFill>
    <a:ln>
      <a:noFill/>
    </a:ln>
    <a:effectLst/>
  </c:spPr>
  <c:txPr>
    <a:bodyPr/>
    <a:lstStyle/>
    <a:p>
      <a:pPr>
        <a:defRPr/>
      </a:pPr>
      <a:endParaRPr lang="en-US"/>
    </a:p>
  </c:txPr>
  <c:externalData r:id="rId4">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overlay val="0"/>
      <c:spPr>
        <a:noFill/>
        <a:ln>
          <a:noFill/>
        </a:ln>
        <a:effectLst/>
      </c:spPr>
      <c:txPr>
        <a:bodyPr rot="0" spcFirstLastPara="1" vertOverflow="ellipsis" vert="horz" wrap="square" anchor="ctr" anchorCtr="1"/>
        <a:lstStyle/>
        <a:p>
          <a:pPr>
            <a:defRPr sz="1400" b="0" i="0" u="none" strike="noStrike" kern="1200" cap="none" spc="20" baseline="0">
              <a:solidFill>
                <a:schemeClr val="tx1"/>
              </a:solidFill>
              <a:latin typeface="+mn-lt"/>
              <a:ea typeface="+mn-ea"/>
              <a:cs typeface="+mn-cs"/>
            </a:defRPr>
          </a:pPr>
          <a:endParaRPr lang="en-US"/>
        </a:p>
      </c:txPr>
    </c:title>
    <c:autoTitleDeleted val="0"/>
    <c:plotArea>
      <c:layout/>
      <c:barChart>
        <c:barDir val="bar"/>
        <c:grouping val="clustered"/>
        <c:varyColors val="0"/>
        <c:ser>
          <c:idx val="0"/>
          <c:order val="0"/>
          <c:tx>
            <c:strRef>
              <c:f>'Question 4'!$B$1</c:f>
              <c:strCache>
                <c:ptCount val="1"/>
                <c:pt idx="0">
                  <c:v>economy</c:v>
                </c:pt>
              </c:strCache>
            </c:strRef>
          </c:tx>
          <c:spPr>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9525" cap="flat" cmpd="sng" algn="ctr">
              <a:solidFill>
                <a:schemeClr val="accent2">
                  <a:shade val="95000"/>
                </a:schemeClr>
              </a:solidFill>
              <a:round/>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'Question 4'!$A$2:$A$11</c:f>
              <c:strCache>
                <c:ptCount val="10"/>
                <c:pt idx="0">
                  <c:v>MP Stoinis</c:v>
                </c:pt>
                <c:pt idx="1">
                  <c:v>M Prasidh Krishna</c:v>
                </c:pt>
                <c:pt idx="2">
                  <c:v>AS Rajpoot</c:v>
                </c:pt>
                <c:pt idx="3">
                  <c:v>BB Sran</c:v>
                </c:pt>
                <c:pt idx="4">
                  <c:v>DR Smith</c:v>
                </c:pt>
                <c:pt idx="5">
                  <c:v>AD Russell</c:v>
                </c:pt>
                <c:pt idx="6">
                  <c:v>HH Pandya</c:v>
                </c:pt>
                <c:pt idx="7">
                  <c:v>Mohammed Shami</c:v>
                </c:pt>
                <c:pt idx="8">
                  <c:v>Mohammed Siraj</c:v>
                </c:pt>
                <c:pt idx="9">
                  <c:v>JD Unadkat</c:v>
                </c:pt>
              </c:strCache>
            </c:strRef>
          </c:cat>
          <c:val>
            <c:numRef>
              <c:f>'Question 4'!$B$2:$B$11</c:f>
              <c:numCache>
                <c:formatCode>General</c:formatCode>
                <c:ptCount val="10"/>
                <c:pt idx="0">
                  <c:v>9.2799999999999994</c:v>
                </c:pt>
                <c:pt idx="1">
                  <c:v>9</c:v>
                </c:pt>
                <c:pt idx="2">
                  <c:v>8.93</c:v>
                </c:pt>
                <c:pt idx="3">
                  <c:v>8.92</c:v>
                </c:pt>
                <c:pt idx="4">
                  <c:v>8.89</c:v>
                </c:pt>
                <c:pt idx="5">
                  <c:v>8.82</c:v>
                </c:pt>
                <c:pt idx="6">
                  <c:v>8.8000000000000007</c:v>
                </c:pt>
                <c:pt idx="7">
                  <c:v>8.76</c:v>
                </c:pt>
                <c:pt idx="8">
                  <c:v>8.74</c:v>
                </c:pt>
                <c:pt idx="9">
                  <c:v>8.7100000000000009</c:v>
                </c:pt>
              </c:numCache>
            </c:numRef>
          </c:val>
          <c:extLst>
            <c:ext xmlns:c16="http://schemas.microsoft.com/office/drawing/2014/chart" uri="{C3380CC4-5D6E-409C-BE32-E72D297353CC}">
              <c16:uniqueId val="{00000000-24B6-4EA9-9678-0EC1528473B8}"/>
            </c:ext>
          </c:extLst>
        </c:ser>
        <c:dLbls>
          <c:dLblPos val="outEnd"/>
          <c:showLegendKey val="0"/>
          <c:showVal val="1"/>
          <c:showCatName val="0"/>
          <c:showSerName val="0"/>
          <c:showPercent val="0"/>
          <c:showBubbleSize val="0"/>
        </c:dLbls>
        <c:gapWidth val="100"/>
        <c:axId val="182272160"/>
        <c:axId val="182263424"/>
      </c:barChart>
      <c:catAx>
        <c:axId val="182272160"/>
        <c:scaling>
          <c:orientation val="minMax"/>
        </c:scaling>
        <c:delete val="0"/>
        <c:axPos val="l"/>
        <c:title>
          <c:tx>
            <c:rich>
              <a:bodyPr rot="-5400000" spcFirstLastPara="1" vertOverflow="ellipsis" vert="horz" wrap="square" anchor="ctr" anchorCtr="1"/>
              <a:lstStyle/>
              <a:p>
                <a:pPr>
                  <a:defRPr sz="900" b="0" i="0" u="none" strike="noStrike" kern="1200" cap="all" baseline="0">
                    <a:solidFill>
                      <a:schemeClr val="tx1"/>
                    </a:solidFill>
                    <a:latin typeface="+mn-lt"/>
                    <a:ea typeface="+mn-ea"/>
                    <a:cs typeface="+mn-cs"/>
                  </a:defRPr>
                </a:pPr>
                <a:r>
                  <a:rPr lang="en-IN"/>
                  <a:t>Players</a:t>
                </a:r>
              </a:p>
            </c:rich>
          </c:tx>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82263424"/>
        <c:crosses val="autoZero"/>
        <c:auto val="1"/>
        <c:lblAlgn val="ctr"/>
        <c:lblOffset val="100"/>
        <c:noMultiLvlLbl val="0"/>
      </c:catAx>
      <c:valAx>
        <c:axId val="18226342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cap="all" baseline="0">
                    <a:solidFill>
                      <a:schemeClr val="tx1"/>
                    </a:solidFill>
                    <a:latin typeface="+mn-lt"/>
                    <a:ea typeface="+mn-ea"/>
                    <a:cs typeface="+mn-cs"/>
                  </a:defRPr>
                </a:pPr>
                <a:r>
                  <a:rPr lang="en-IN"/>
                  <a:t>Economy</a:t>
                </a:r>
              </a:p>
            </c:rich>
          </c:tx>
          <c:overlay val="0"/>
          <c:spPr>
            <a:noFill/>
            <a:ln>
              <a:noFill/>
            </a:ln>
            <a:effectLst/>
          </c:spPr>
          <c:txPr>
            <a:bodyPr rot="0" spcFirstLastPara="1" vertOverflow="ellipsis" vert="horz" wrap="square" anchor="ctr" anchorCtr="1"/>
            <a:lstStyle/>
            <a:p>
              <a:pPr>
                <a:defRPr sz="900" b="0" i="0" u="none" strike="noStrike" kern="1200" cap="all"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82272160"/>
        <c:crosses val="autoZero"/>
        <c:crossBetween val="between"/>
      </c:valAx>
      <c:spPr>
        <a:noFill/>
        <a:ln>
          <a:noFill/>
        </a:ln>
        <a:effectLst/>
      </c:spPr>
    </c:plotArea>
    <c:plotVisOnly val="1"/>
    <c:dispBlanksAs val="gap"/>
    <c:showDLblsOverMax val="0"/>
  </c:chart>
  <c:spPr>
    <a:solidFill>
      <a:srgbClr val="FFFFFF"/>
    </a:solidFill>
    <a:ln>
      <a:noFill/>
    </a:ln>
    <a:effectLst/>
  </c:spPr>
  <c:txPr>
    <a:bodyPr/>
    <a:lstStyle/>
    <a:p>
      <a:pPr>
        <a:defRPr>
          <a:solidFill>
            <a:schemeClr val="tx1"/>
          </a:solidFill>
        </a:defRPr>
      </a:pPr>
      <a:endParaRPr lang="en-US"/>
    </a:p>
  </c:txPr>
  <c:externalData r:id="rId4">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r>
              <a:rPr lang="en-IN"/>
              <a:t>No.of balls/Total</a:t>
            </a:r>
            <a:r>
              <a:rPr lang="en-IN" baseline="0"/>
              <a:t> wickets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tx>
            <c:v>No.of balls bowled</c:v>
          </c:tx>
          <c:spPr>
            <a:solidFill>
              <a:schemeClr val="accent1"/>
            </a:solidFill>
            <a:ln>
              <a:noFill/>
            </a:ln>
            <a:effectLst/>
          </c:spPr>
          <c:invertIfNegative val="0"/>
          <c:cat>
            <c:strRef>
              <c:f>'Question 5'!$A$2:$A$11</c:f>
              <c:strCache>
                <c:ptCount val="10"/>
                <c:pt idx="0">
                  <c:v>K Rabada</c:v>
                </c:pt>
                <c:pt idx="1">
                  <c:v>DE Bollinger</c:v>
                </c:pt>
                <c:pt idx="2">
                  <c:v>AJ Tye</c:v>
                </c:pt>
                <c:pt idx="3">
                  <c:v>MA Starc</c:v>
                </c:pt>
                <c:pt idx="4">
                  <c:v>SL Malinga</c:v>
                </c:pt>
                <c:pt idx="5">
                  <c:v>Imran Tahir</c:v>
                </c:pt>
                <c:pt idx="6">
                  <c:v>DJ Bravo</c:v>
                </c:pt>
                <c:pt idx="7">
                  <c:v>A Nehra</c:v>
                </c:pt>
                <c:pt idx="8">
                  <c:v>S Aravind</c:v>
                </c:pt>
                <c:pt idx="9">
                  <c:v>KK Cooper</c:v>
                </c:pt>
              </c:strCache>
            </c:strRef>
          </c:cat>
          <c:val>
            <c:numRef>
              <c:f>'Question 5'!$B$2:$B$11</c:f>
              <c:numCache>
                <c:formatCode>General</c:formatCode>
                <c:ptCount val="10"/>
                <c:pt idx="0">
                  <c:v>840</c:v>
                </c:pt>
                <c:pt idx="1">
                  <c:v>600</c:v>
                </c:pt>
                <c:pt idx="2">
                  <c:v>645</c:v>
                </c:pt>
                <c:pt idx="3">
                  <c:v>612</c:v>
                </c:pt>
                <c:pt idx="4">
                  <c:v>2974</c:v>
                </c:pt>
                <c:pt idx="5">
                  <c:v>1314</c:v>
                </c:pt>
                <c:pt idx="6">
                  <c:v>2846</c:v>
                </c:pt>
                <c:pt idx="7">
                  <c:v>1974</c:v>
                </c:pt>
                <c:pt idx="8">
                  <c:v>788</c:v>
                </c:pt>
                <c:pt idx="9">
                  <c:v>600</c:v>
                </c:pt>
              </c:numCache>
            </c:numRef>
          </c:val>
          <c:extLst>
            <c:ext xmlns:c16="http://schemas.microsoft.com/office/drawing/2014/chart" uri="{C3380CC4-5D6E-409C-BE32-E72D297353CC}">
              <c16:uniqueId val="{00000000-D15E-447A-8FC4-31E9C443D89B}"/>
            </c:ext>
          </c:extLst>
        </c:ser>
        <c:dLbls>
          <c:showLegendKey val="0"/>
          <c:showVal val="0"/>
          <c:showCatName val="0"/>
          <c:showSerName val="0"/>
          <c:showPercent val="0"/>
          <c:showBubbleSize val="0"/>
        </c:dLbls>
        <c:gapWidth val="219"/>
        <c:axId val="1555876784"/>
        <c:axId val="1555875952"/>
      </c:barChart>
      <c:lineChart>
        <c:grouping val="standard"/>
        <c:varyColors val="0"/>
        <c:ser>
          <c:idx val="1"/>
          <c:order val="1"/>
          <c:tx>
            <c:v>Total Wickets</c:v>
          </c:tx>
          <c:spPr>
            <a:ln w="28575" cap="rnd">
              <a:solidFill>
                <a:schemeClr val="accent2"/>
              </a:solidFill>
              <a:round/>
            </a:ln>
            <a:effectLst/>
          </c:spPr>
          <c:marker>
            <c:symbol val="none"/>
          </c:marker>
          <c:cat>
            <c:strRef>
              <c:f>'Question 5'!$A$2:$A$11</c:f>
              <c:strCache>
                <c:ptCount val="10"/>
                <c:pt idx="0">
                  <c:v>K Rabada</c:v>
                </c:pt>
                <c:pt idx="1">
                  <c:v>DE Bollinger</c:v>
                </c:pt>
                <c:pt idx="2">
                  <c:v>AJ Tye</c:v>
                </c:pt>
                <c:pt idx="3">
                  <c:v>MA Starc</c:v>
                </c:pt>
                <c:pt idx="4">
                  <c:v>SL Malinga</c:v>
                </c:pt>
                <c:pt idx="5">
                  <c:v>Imran Tahir</c:v>
                </c:pt>
                <c:pt idx="6">
                  <c:v>DJ Bravo</c:v>
                </c:pt>
                <c:pt idx="7">
                  <c:v>A Nehra</c:v>
                </c:pt>
                <c:pt idx="8">
                  <c:v>S Aravind</c:v>
                </c:pt>
                <c:pt idx="9">
                  <c:v>KK Cooper</c:v>
                </c:pt>
              </c:strCache>
            </c:strRef>
          </c:cat>
          <c:val>
            <c:numRef>
              <c:f>'Question 5'!$C$2:$C$11</c:f>
              <c:numCache>
                <c:formatCode>General</c:formatCode>
                <c:ptCount val="10"/>
                <c:pt idx="0">
                  <c:v>66</c:v>
                </c:pt>
                <c:pt idx="1">
                  <c:v>43</c:v>
                </c:pt>
                <c:pt idx="2">
                  <c:v>45</c:v>
                </c:pt>
                <c:pt idx="3">
                  <c:v>39</c:v>
                </c:pt>
                <c:pt idx="4">
                  <c:v>188</c:v>
                </c:pt>
                <c:pt idx="5">
                  <c:v>83</c:v>
                </c:pt>
                <c:pt idx="6">
                  <c:v>175</c:v>
                </c:pt>
                <c:pt idx="7">
                  <c:v>121</c:v>
                </c:pt>
                <c:pt idx="8">
                  <c:v>48</c:v>
                </c:pt>
                <c:pt idx="9">
                  <c:v>36</c:v>
                </c:pt>
              </c:numCache>
            </c:numRef>
          </c:val>
          <c:smooth val="0"/>
          <c:extLst>
            <c:ext xmlns:c16="http://schemas.microsoft.com/office/drawing/2014/chart" uri="{C3380CC4-5D6E-409C-BE32-E72D297353CC}">
              <c16:uniqueId val="{00000001-D15E-447A-8FC4-31E9C443D89B}"/>
            </c:ext>
          </c:extLst>
        </c:ser>
        <c:dLbls>
          <c:showLegendKey val="0"/>
          <c:showVal val="0"/>
          <c:showCatName val="0"/>
          <c:showSerName val="0"/>
          <c:showPercent val="0"/>
          <c:showBubbleSize val="0"/>
        </c:dLbls>
        <c:marker val="1"/>
        <c:smooth val="0"/>
        <c:axId val="42754992"/>
        <c:axId val="42756240"/>
      </c:lineChart>
      <c:catAx>
        <c:axId val="155587678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r>
                  <a:rPr lang="en-IN"/>
                  <a:t>Players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555875952"/>
        <c:crosses val="autoZero"/>
        <c:auto val="1"/>
        <c:lblAlgn val="ctr"/>
        <c:lblOffset val="100"/>
        <c:noMultiLvlLbl val="0"/>
      </c:catAx>
      <c:valAx>
        <c:axId val="15558759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r>
                  <a:rPr lang="en-IN"/>
                  <a:t>No.of Balls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555876784"/>
        <c:crosses val="autoZero"/>
        <c:crossBetween val="between"/>
      </c:valAx>
      <c:valAx>
        <c:axId val="42756240"/>
        <c:scaling>
          <c:orientation val="minMax"/>
        </c:scaling>
        <c:delete val="0"/>
        <c:axPos val="r"/>
        <c:title>
          <c:tx>
            <c:rich>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r>
                  <a:rPr lang="en-IN"/>
                  <a:t>Total Wickets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42754992"/>
        <c:crosses val="max"/>
        <c:crossBetween val="between"/>
      </c:valAx>
      <c:catAx>
        <c:axId val="42754992"/>
        <c:scaling>
          <c:orientation val="minMax"/>
        </c:scaling>
        <c:delete val="1"/>
        <c:axPos val="b"/>
        <c:numFmt formatCode="General" sourceLinked="1"/>
        <c:majorTickMark val="out"/>
        <c:minorTickMark val="none"/>
        <c:tickLblPos val="nextTo"/>
        <c:crossAx val="42756240"/>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FFFFFF"/>
    </a:solidFill>
    <a:ln>
      <a:noFill/>
    </a:ln>
    <a:effectLst/>
  </c:spPr>
  <c:txPr>
    <a:bodyPr/>
    <a:lstStyle/>
    <a:p>
      <a:pPr>
        <a:defRPr>
          <a:solidFill>
            <a:schemeClr val="tx1"/>
          </a:solidFill>
        </a:defRPr>
      </a:pPr>
      <a:endParaRPr lang="en-US"/>
    </a:p>
  </c:txPr>
  <c:externalData r:id="rId4">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baseline="0">
                <a:solidFill>
                  <a:schemeClr val="tx1"/>
                </a:solidFill>
                <a:latin typeface="+mn-lt"/>
                <a:ea typeface="+mn-ea"/>
                <a:cs typeface="+mn-cs"/>
              </a:defRPr>
            </a:pPr>
            <a:r>
              <a:rPr lang="en-IN"/>
              <a:t>Bowler Strike Rate</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title>
    <c:autoTitleDeleted val="0"/>
    <c:plotArea>
      <c:layout/>
      <c:barChart>
        <c:barDir val="col"/>
        <c:grouping val="clustered"/>
        <c:varyColors val="0"/>
        <c:ser>
          <c:idx val="2"/>
          <c:order val="0"/>
          <c:tx>
            <c:v>Bowler SR</c:v>
          </c:tx>
          <c:spPr>
            <a:gradFill rotWithShape="1">
              <a:gsLst>
                <a:gs pos="0">
                  <a:schemeClr val="accent2">
                    <a:tint val="65000"/>
                    <a:satMod val="103000"/>
                    <a:lumMod val="102000"/>
                    <a:tint val="94000"/>
                  </a:schemeClr>
                </a:gs>
                <a:gs pos="50000">
                  <a:schemeClr val="accent2">
                    <a:tint val="65000"/>
                    <a:satMod val="110000"/>
                    <a:lumMod val="100000"/>
                    <a:shade val="100000"/>
                  </a:schemeClr>
                </a:gs>
                <a:gs pos="100000">
                  <a:schemeClr val="accent2">
                    <a:tint val="65000"/>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'Question 5'!$A$2:$A$11</c:f>
              <c:strCache>
                <c:ptCount val="10"/>
                <c:pt idx="0">
                  <c:v>K Rabada</c:v>
                </c:pt>
                <c:pt idx="1">
                  <c:v>DE Bollinger</c:v>
                </c:pt>
                <c:pt idx="2">
                  <c:v>AJ Tye</c:v>
                </c:pt>
                <c:pt idx="3">
                  <c:v>MA Starc</c:v>
                </c:pt>
                <c:pt idx="4">
                  <c:v>SL Malinga</c:v>
                </c:pt>
                <c:pt idx="5">
                  <c:v>Imran Tahir</c:v>
                </c:pt>
                <c:pt idx="6">
                  <c:v>DJ Bravo</c:v>
                </c:pt>
                <c:pt idx="7">
                  <c:v>A Nehra</c:v>
                </c:pt>
                <c:pt idx="8">
                  <c:v>S Aravind</c:v>
                </c:pt>
                <c:pt idx="9">
                  <c:v>KK Cooper</c:v>
                </c:pt>
              </c:strCache>
            </c:strRef>
          </c:cat>
          <c:val>
            <c:numRef>
              <c:f>'Question 5'!$D$2:$D$11</c:f>
              <c:numCache>
                <c:formatCode>General</c:formatCode>
                <c:ptCount val="10"/>
                <c:pt idx="0">
                  <c:v>12.73</c:v>
                </c:pt>
                <c:pt idx="1">
                  <c:v>13.95</c:v>
                </c:pt>
                <c:pt idx="2">
                  <c:v>14.33</c:v>
                </c:pt>
                <c:pt idx="3">
                  <c:v>15.69</c:v>
                </c:pt>
                <c:pt idx="4">
                  <c:v>15.82</c:v>
                </c:pt>
                <c:pt idx="5">
                  <c:v>15.83</c:v>
                </c:pt>
                <c:pt idx="6">
                  <c:v>16.260000000000002</c:v>
                </c:pt>
                <c:pt idx="7">
                  <c:v>16.309999999999999</c:v>
                </c:pt>
                <c:pt idx="8">
                  <c:v>16.420000000000002</c:v>
                </c:pt>
                <c:pt idx="9">
                  <c:v>16.670000000000002</c:v>
                </c:pt>
              </c:numCache>
            </c:numRef>
          </c:val>
          <c:extLst>
            <c:ext xmlns:c16="http://schemas.microsoft.com/office/drawing/2014/chart" uri="{C3380CC4-5D6E-409C-BE32-E72D297353CC}">
              <c16:uniqueId val="{00000000-0750-44D2-8EEE-8BE1E976B24C}"/>
            </c:ext>
          </c:extLst>
        </c:ser>
        <c:dLbls>
          <c:dLblPos val="outEnd"/>
          <c:showLegendKey val="0"/>
          <c:showVal val="1"/>
          <c:showCatName val="0"/>
          <c:showSerName val="0"/>
          <c:showPercent val="0"/>
          <c:showBubbleSize val="0"/>
        </c:dLbls>
        <c:gapWidth val="100"/>
        <c:overlap val="-24"/>
        <c:axId val="1555877200"/>
        <c:axId val="1555877616"/>
      </c:barChart>
      <c:catAx>
        <c:axId val="1555877200"/>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tx1"/>
                    </a:solidFill>
                    <a:latin typeface="+mn-lt"/>
                    <a:ea typeface="+mn-ea"/>
                    <a:cs typeface="+mn-cs"/>
                  </a:defRPr>
                </a:pPr>
                <a:r>
                  <a:rPr lang="en-IN"/>
                  <a:t>Bowlers</a:t>
                </a:r>
              </a:p>
            </c:rich>
          </c:tx>
          <c:layout>
            <c:manualLayout>
              <c:xMode val="edge"/>
              <c:yMode val="edge"/>
              <c:x val="0.48280243415992519"/>
              <c:y val="0.79231408573928264"/>
            </c:manualLayout>
          </c:layout>
          <c:overlay val="0"/>
          <c:spPr>
            <a:noFill/>
            <a:ln>
              <a:noFill/>
            </a:ln>
            <a:effectLst/>
          </c:spPr>
          <c:txPr>
            <a:bodyPr rot="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555877616"/>
        <c:crosses val="autoZero"/>
        <c:auto val="1"/>
        <c:lblAlgn val="ctr"/>
        <c:lblOffset val="100"/>
        <c:noMultiLvlLbl val="0"/>
      </c:catAx>
      <c:valAx>
        <c:axId val="1555877616"/>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tx1"/>
                    </a:solidFill>
                    <a:latin typeface="+mn-lt"/>
                    <a:ea typeface="+mn-ea"/>
                    <a:cs typeface="+mn-cs"/>
                  </a:defRPr>
                </a:pPr>
                <a:r>
                  <a:rPr lang="en-IN"/>
                  <a:t>Strike</a:t>
                </a:r>
                <a:r>
                  <a:rPr lang="en-IN" baseline="0"/>
                  <a:t> Rate</a:t>
                </a:r>
                <a:endParaRPr lang="en-IN"/>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5558772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FFFFFF"/>
    </a:solidFill>
    <a:ln>
      <a:noFill/>
    </a:ln>
    <a:effectLst/>
  </c:spPr>
  <c:txPr>
    <a:bodyPr/>
    <a:lstStyle/>
    <a:p>
      <a:pPr>
        <a:defRPr>
          <a:solidFill>
            <a:schemeClr val="tx1"/>
          </a:solidFill>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withinLinearReversed" id="21">
  <a:schemeClr val="accent1"/>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withinLinear" id="18">
  <a:schemeClr val="accent5"/>
</cs:colorStyle>
</file>

<file path=ppt/charts/colors7.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6.xml><?xml version="1.0" encoding="utf-8"?>
<cs:chartStyle xmlns:cs="http://schemas.microsoft.com/office/drawing/2012/chartStyle" xmlns:a="http://schemas.openxmlformats.org/drawingml/2006/main" id="326">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dk1">
            <a:lumMod val="75000"/>
            <a:lumOff val="25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dk1">
            <a:lumMod val="75000"/>
            <a:lumOff val="25000"/>
          </a:schemeClr>
        </a:solidFill>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7.xml><?xml version="1.0" encoding="utf-8"?>
<cs:chartStyle xmlns:cs="http://schemas.microsoft.com/office/drawing/2012/chartStyle" xmlns:a="http://schemas.openxmlformats.org/drawingml/2006/main" id="219">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CE578A9C-875B-4BE7-BDB9-4A8345FFFC31}" type="datetimeFigureOut">
              <a:rPr lang="en-IN" smtClean="0"/>
              <a:t>05-08-2023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64B19B6-1805-42AF-81B3-040540E81207}" type="slidenum">
              <a:rPr lang="en-IN" smtClean="0"/>
              <a:t>‹#›</a:t>
            </a:fld>
            <a:endParaRPr lang="en-IN"/>
          </a:p>
        </p:txBody>
      </p:sp>
    </p:spTree>
    <p:extLst>
      <p:ext uri="{BB962C8B-B14F-4D97-AF65-F5344CB8AC3E}">
        <p14:creationId xmlns:p14="http://schemas.microsoft.com/office/powerpoint/2010/main" val="126371399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578A9C-875B-4BE7-BDB9-4A8345FFFC31}" type="datetimeFigureOut">
              <a:rPr lang="en-IN" smtClean="0"/>
              <a:t>05-08-2023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4B19B6-1805-42AF-81B3-040540E81207}" type="slidenum">
              <a:rPr lang="en-IN" smtClean="0"/>
              <a:t>‹#›</a:t>
            </a:fld>
            <a:endParaRPr lang="en-IN"/>
          </a:p>
        </p:txBody>
      </p:sp>
    </p:spTree>
    <p:extLst>
      <p:ext uri="{BB962C8B-B14F-4D97-AF65-F5344CB8AC3E}">
        <p14:creationId xmlns:p14="http://schemas.microsoft.com/office/powerpoint/2010/main" val="563723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578A9C-875B-4BE7-BDB9-4A8345FFFC31}" type="datetimeFigureOut">
              <a:rPr lang="en-IN" smtClean="0"/>
              <a:t>05-08-2023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4B19B6-1805-42AF-81B3-040540E81207}" type="slidenum">
              <a:rPr lang="en-IN" smtClean="0"/>
              <a:t>‹#›</a:t>
            </a:fld>
            <a:endParaRPr lang="en-IN"/>
          </a:p>
        </p:txBody>
      </p:sp>
    </p:spTree>
    <p:extLst>
      <p:ext uri="{BB962C8B-B14F-4D97-AF65-F5344CB8AC3E}">
        <p14:creationId xmlns:p14="http://schemas.microsoft.com/office/powerpoint/2010/main" val="2406400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578A9C-875B-4BE7-BDB9-4A8345FFFC31}" type="datetimeFigureOut">
              <a:rPr lang="en-IN" smtClean="0"/>
              <a:t>05-08-2023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64B19B6-1805-42AF-81B3-040540E81207}" type="slidenum">
              <a:rPr lang="en-IN" smtClean="0"/>
              <a:t>‹#›</a:t>
            </a:fld>
            <a:endParaRPr lang="en-IN"/>
          </a:p>
        </p:txBody>
      </p:sp>
    </p:spTree>
    <p:extLst>
      <p:ext uri="{BB962C8B-B14F-4D97-AF65-F5344CB8AC3E}">
        <p14:creationId xmlns:p14="http://schemas.microsoft.com/office/powerpoint/2010/main" val="1137641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CE578A9C-875B-4BE7-BDB9-4A8345FFFC31}" type="datetimeFigureOut">
              <a:rPr lang="en-IN" smtClean="0"/>
              <a:t>05-08-2023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64B19B6-1805-42AF-81B3-040540E81207}" type="slidenum">
              <a:rPr lang="en-IN" smtClean="0"/>
              <a:t>‹#›</a:t>
            </a:fld>
            <a:endParaRPr lang="en-IN"/>
          </a:p>
        </p:txBody>
      </p:sp>
    </p:spTree>
    <p:extLst>
      <p:ext uri="{BB962C8B-B14F-4D97-AF65-F5344CB8AC3E}">
        <p14:creationId xmlns:p14="http://schemas.microsoft.com/office/powerpoint/2010/main" val="411669021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CE578A9C-875B-4BE7-BDB9-4A8345FFFC31}" type="datetimeFigureOut">
              <a:rPr lang="en-IN" smtClean="0"/>
              <a:t>05-08-2023</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C64B19B6-1805-42AF-81B3-040540E81207}" type="slidenum">
              <a:rPr lang="en-IN" smtClean="0"/>
              <a:t>‹#›</a:t>
            </a:fld>
            <a:endParaRPr lang="en-IN"/>
          </a:p>
        </p:txBody>
      </p:sp>
    </p:spTree>
    <p:extLst>
      <p:ext uri="{BB962C8B-B14F-4D97-AF65-F5344CB8AC3E}">
        <p14:creationId xmlns:p14="http://schemas.microsoft.com/office/powerpoint/2010/main" val="3761306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CE578A9C-875B-4BE7-BDB9-4A8345FFFC31}" type="datetimeFigureOut">
              <a:rPr lang="en-IN" smtClean="0"/>
              <a:t>05-08-2023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64B19B6-1805-42AF-81B3-040540E81207}"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624518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578A9C-875B-4BE7-BDB9-4A8345FFFC31}" type="datetimeFigureOut">
              <a:rPr lang="en-IN" smtClean="0"/>
              <a:t>05-08-2023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64B19B6-1805-42AF-81B3-040540E81207}" type="slidenum">
              <a:rPr lang="en-IN" smtClean="0"/>
              <a:t>‹#›</a:t>
            </a:fld>
            <a:endParaRPr lang="en-IN"/>
          </a:p>
        </p:txBody>
      </p:sp>
    </p:spTree>
    <p:extLst>
      <p:ext uri="{BB962C8B-B14F-4D97-AF65-F5344CB8AC3E}">
        <p14:creationId xmlns:p14="http://schemas.microsoft.com/office/powerpoint/2010/main" val="3562670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578A9C-875B-4BE7-BDB9-4A8345FFFC31}" type="datetimeFigureOut">
              <a:rPr lang="en-IN" smtClean="0"/>
              <a:t>05-08-2023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64B19B6-1805-42AF-81B3-040540E81207}" type="slidenum">
              <a:rPr lang="en-IN" smtClean="0"/>
              <a:t>‹#›</a:t>
            </a:fld>
            <a:endParaRPr lang="en-IN"/>
          </a:p>
        </p:txBody>
      </p:sp>
    </p:spTree>
    <p:extLst>
      <p:ext uri="{BB962C8B-B14F-4D97-AF65-F5344CB8AC3E}">
        <p14:creationId xmlns:p14="http://schemas.microsoft.com/office/powerpoint/2010/main" val="2597826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CE578A9C-875B-4BE7-BDB9-4A8345FFFC31}" type="datetimeFigureOut">
              <a:rPr lang="en-IN" smtClean="0"/>
              <a:t>05-08-2023</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C64B19B6-1805-42AF-81B3-040540E81207}" type="slidenum">
              <a:rPr lang="en-IN" smtClean="0"/>
              <a:t>‹#›</a:t>
            </a:fld>
            <a:endParaRPr lang="en-IN"/>
          </a:p>
        </p:txBody>
      </p:sp>
    </p:spTree>
    <p:extLst>
      <p:ext uri="{BB962C8B-B14F-4D97-AF65-F5344CB8AC3E}">
        <p14:creationId xmlns:p14="http://schemas.microsoft.com/office/powerpoint/2010/main" val="299389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CE578A9C-875B-4BE7-BDB9-4A8345FFFC31}" type="datetimeFigureOut">
              <a:rPr lang="en-IN" smtClean="0"/>
              <a:t>05-08-2023</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C64B19B6-1805-42AF-81B3-040540E81207}" type="slidenum">
              <a:rPr lang="en-IN" smtClean="0"/>
              <a:t>‹#›</a:t>
            </a:fld>
            <a:endParaRPr lang="en-IN"/>
          </a:p>
        </p:txBody>
      </p:sp>
    </p:spTree>
    <p:extLst>
      <p:ext uri="{BB962C8B-B14F-4D97-AF65-F5344CB8AC3E}">
        <p14:creationId xmlns:p14="http://schemas.microsoft.com/office/powerpoint/2010/main" val="174754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CE578A9C-875B-4BE7-BDB9-4A8345FFFC31}" type="datetimeFigureOut">
              <a:rPr lang="en-IN" smtClean="0"/>
              <a:t>05-08-2023</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C64B19B6-1805-42AF-81B3-040540E81207}" type="slidenum">
              <a:rPr lang="en-IN" smtClean="0"/>
              <a:t>‹#›</a:t>
            </a:fld>
            <a:endParaRPr lang="en-IN"/>
          </a:p>
        </p:txBody>
      </p:sp>
    </p:spTree>
    <p:extLst>
      <p:ext uri="{BB962C8B-B14F-4D97-AF65-F5344CB8AC3E}">
        <p14:creationId xmlns:p14="http://schemas.microsoft.com/office/powerpoint/2010/main" val="2965562676"/>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emf"/><Relationship Id="rId4" Type="http://schemas.openxmlformats.org/officeDocument/2006/relationships/image" Target="../media/image1.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60FDB-099E-478A-86CE-0F2D4E37BCC5}"/>
              </a:ext>
            </a:extLst>
          </p:cNvPr>
          <p:cNvSpPr>
            <a:spLocks noGrp="1"/>
          </p:cNvSpPr>
          <p:nvPr>
            <p:ph type="title"/>
          </p:nvPr>
        </p:nvSpPr>
        <p:spPr>
          <a:xfrm>
            <a:off x="838200" y="365126"/>
            <a:ext cx="10515600" cy="539750"/>
          </a:xfrm>
        </p:spPr>
        <p:txBody>
          <a:bodyPr>
            <a:normAutofit fontScale="90000"/>
          </a:bodyPr>
          <a:lstStyle/>
          <a:p>
            <a:r>
              <a:rPr lang="en-US" sz="2000" dirty="0"/>
              <a:t>--Question 1 - Players with high S.R who have faced at least 500 balls.</a:t>
            </a:r>
            <a:endParaRPr lang="en-IN" sz="2000" dirty="0"/>
          </a:p>
        </p:txBody>
      </p:sp>
      <p:sp>
        <p:nvSpPr>
          <p:cNvPr id="3" name="Content Placeholder 2">
            <a:extLst>
              <a:ext uri="{FF2B5EF4-FFF2-40B4-BE49-F238E27FC236}">
                <a16:creationId xmlns:a16="http://schemas.microsoft.com/office/drawing/2014/main" id="{3ED15E2E-E321-4987-A5B4-30102FB7D00C}"/>
              </a:ext>
            </a:extLst>
          </p:cNvPr>
          <p:cNvSpPr>
            <a:spLocks noGrp="1"/>
          </p:cNvSpPr>
          <p:nvPr>
            <p:ph idx="1"/>
          </p:nvPr>
        </p:nvSpPr>
        <p:spPr>
          <a:xfrm>
            <a:off x="838200" y="1247775"/>
            <a:ext cx="10515600" cy="4929188"/>
          </a:xfrm>
        </p:spPr>
        <p:txBody>
          <a:bodyPr>
            <a:normAutofit/>
          </a:bodyPr>
          <a:lstStyle/>
          <a:p>
            <a:pPr marL="0" indent="0">
              <a:buNone/>
            </a:pPr>
            <a:r>
              <a:rPr lang="en-US" sz="1800" dirty="0"/>
              <a:t>QUERY:-</a:t>
            </a:r>
          </a:p>
          <a:p>
            <a:pPr marL="0" indent="0">
              <a:buNone/>
            </a:pPr>
            <a:endParaRPr lang="en-US" sz="1800" dirty="0"/>
          </a:p>
          <a:p>
            <a:pPr marL="0" indent="0">
              <a:buNone/>
            </a:pPr>
            <a:r>
              <a:rPr lang="en-US" sz="1800" dirty="0"/>
              <a:t>select batsman,</a:t>
            </a:r>
          </a:p>
          <a:p>
            <a:pPr marL="0" indent="0">
              <a:buNone/>
            </a:pPr>
            <a:r>
              <a:rPr lang="en-US" sz="1800" dirty="0"/>
              <a:t>sum(</a:t>
            </a:r>
            <a:r>
              <a:rPr lang="en-US" sz="1800" dirty="0" err="1"/>
              <a:t>batsman_runs</a:t>
            </a:r>
            <a:r>
              <a:rPr lang="en-US" sz="1800" dirty="0"/>
              <a:t>) as runs,</a:t>
            </a:r>
          </a:p>
          <a:p>
            <a:pPr marL="0" indent="0">
              <a:buNone/>
            </a:pPr>
            <a:r>
              <a:rPr lang="en-US" sz="1800" dirty="0"/>
              <a:t>count(case when </a:t>
            </a:r>
            <a:r>
              <a:rPr lang="en-US" sz="1800" dirty="0" err="1"/>
              <a:t>extras_type</a:t>
            </a:r>
            <a:r>
              <a:rPr lang="en-US" sz="1800" dirty="0"/>
              <a:t> != '</a:t>
            </a:r>
            <a:r>
              <a:rPr lang="en-US" sz="1800" dirty="0" err="1"/>
              <a:t>wides</a:t>
            </a:r>
            <a:r>
              <a:rPr lang="en-US" sz="1800" dirty="0"/>
              <a:t>' then ball end) as </a:t>
            </a:r>
            <a:r>
              <a:rPr lang="en-US" sz="1800" dirty="0" err="1"/>
              <a:t>balls_faced</a:t>
            </a:r>
            <a:r>
              <a:rPr lang="en-US" sz="1800" dirty="0"/>
              <a:t>,</a:t>
            </a:r>
          </a:p>
          <a:p>
            <a:pPr marL="0" indent="0">
              <a:buNone/>
            </a:pPr>
            <a:r>
              <a:rPr lang="en-US" sz="1800" dirty="0"/>
              <a:t>round((sum(</a:t>
            </a:r>
            <a:r>
              <a:rPr lang="en-US" sz="1800" dirty="0" err="1"/>
              <a:t>batsman_runs</a:t>
            </a:r>
            <a:r>
              <a:rPr lang="en-US" sz="1800" dirty="0"/>
              <a:t>)*100.0/count(case when </a:t>
            </a:r>
            <a:r>
              <a:rPr lang="en-US" sz="1800" dirty="0" err="1"/>
              <a:t>extras_type</a:t>
            </a:r>
            <a:r>
              <a:rPr lang="en-US" sz="1800" dirty="0"/>
              <a:t> != '</a:t>
            </a:r>
            <a:r>
              <a:rPr lang="en-US" sz="1800" dirty="0" err="1"/>
              <a:t>wides</a:t>
            </a:r>
            <a:r>
              <a:rPr lang="en-US" sz="1800" dirty="0"/>
              <a:t>' then ball end)),2) as </a:t>
            </a:r>
            <a:r>
              <a:rPr lang="en-US" sz="1800" dirty="0" err="1"/>
              <a:t>strike_rate</a:t>
            </a:r>
            <a:endParaRPr lang="en-US" sz="1800" dirty="0"/>
          </a:p>
          <a:p>
            <a:pPr marL="0" indent="0">
              <a:buNone/>
            </a:pPr>
            <a:r>
              <a:rPr lang="en-US" sz="1800" dirty="0"/>
              <a:t>from </a:t>
            </a:r>
            <a:r>
              <a:rPr lang="en-US" sz="1800" dirty="0" err="1"/>
              <a:t>ipl_ball</a:t>
            </a:r>
            <a:endParaRPr lang="en-US" sz="1800" dirty="0"/>
          </a:p>
          <a:p>
            <a:pPr marL="0" indent="0">
              <a:buNone/>
            </a:pPr>
            <a:r>
              <a:rPr lang="en-US" sz="1800" dirty="0"/>
              <a:t>group by batsman</a:t>
            </a:r>
          </a:p>
          <a:p>
            <a:pPr marL="0" indent="0">
              <a:buNone/>
            </a:pPr>
            <a:r>
              <a:rPr lang="en-US" sz="1800" dirty="0"/>
              <a:t>having count(case when </a:t>
            </a:r>
            <a:r>
              <a:rPr lang="en-US" sz="1800" dirty="0" err="1"/>
              <a:t>extras_type</a:t>
            </a:r>
            <a:r>
              <a:rPr lang="en-US" sz="1800" dirty="0"/>
              <a:t> != '</a:t>
            </a:r>
            <a:r>
              <a:rPr lang="en-US" sz="1800" dirty="0" err="1"/>
              <a:t>wides</a:t>
            </a:r>
            <a:r>
              <a:rPr lang="en-US" sz="1800" dirty="0"/>
              <a:t>' then ball end)&gt;=500 </a:t>
            </a:r>
          </a:p>
          <a:p>
            <a:pPr marL="0" indent="0">
              <a:buNone/>
            </a:pPr>
            <a:r>
              <a:rPr lang="en-US" sz="1800" dirty="0"/>
              <a:t>order by </a:t>
            </a:r>
            <a:r>
              <a:rPr lang="en-US" sz="1800" dirty="0" err="1"/>
              <a:t>strike_rate</a:t>
            </a:r>
            <a:r>
              <a:rPr lang="en-US" sz="1800" dirty="0"/>
              <a:t> desc limit 10;</a:t>
            </a:r>
            <a:endParaRPr lang="en-IN" sz="1800" dirty="0"/>
          </a:p>
        </p:txBody>
      </p:sp>
      <p:graphicFrame>
        <p:nvGraphicFramePr>
          <p:cNvPr id="4" name="Object 3">
            <a:extLst>
              <a:ext uri="{FF2B5EF4-FFF2-40B4-BE49-F238E27FC236}">
                <a16:creationId xmlns:a16="http://schemas.microsoft.com/office/drawing/2014/main" id="{CA40B4E1-CB6E-451F-8714-B3449F2C4593}"/>
              </a:ext>
            </a:extLst>
          </p:cNvPr>
          <p:cNvGraphicFramePr>
            <a:graphicFrameLocks noChangeAspect="1"/>
          </p:cNvGraphicFramePr>
          <p:nvPr>
            <p:extLst>
              <p:ext uri="{D42A27DB-BD31-4B8C-83A1-F6EECF244321}">
                <p14:modId xmlns:p14="http://schemas.microsoft.com/office/powerpoint/2010/main" val="2033847050"/>
              </p:ext>
            </p:extLst>
          </p:nvPr>
        </p:nvGraphicFramePr>
        <p:xfrm>
          <a:off x="5481638" y="3232150"/>
          <a:ext cx="1228725" cy="390525"/>
        </p:xfrm>
        <a:graphic>
          <a:graphicData uri="http://schemas.openxmlformats.org/presentationml/2006/ole">
            <mc:AlternateContent xmlns:mc="http://schemas.openxmlformats.org/markup-compatibility/2006">
              <mc:Choice xmlns:v="urn:schemas-microsoft-com:vml" Requires="v">
                <p:oleObj spid="_x0000_s1047" name="Worksheet" r:id="rId3" imgW="1228725" imgH="390431" progId="Excel.Sheet.12">
                  <p:embed/>
                </p:oleObj>
              </mc:Choice>
              <mc:Fallback>
                <p:oleObj name="Worksheet" r:id="rId3" imgW="1228725" imgH="390431" progId="Excel.Sheet.12">
                  <p:embed/>
                  <p:pic>
                    <p:nvPicPr>
                      <p:cNvPr id="0" name=""/>
                      <p:cNvPicPr/>
                      <p:nvPr/>
                    </p:nvPicPr>
                    <p:blipFill>
                      <a:blip r:embed="rId4"/>
                      <a:stretch>
                        <a:fillRect/>
                      </a:stretch>
                    </p:blipFill>
                    <p:spPr>
                      <a:xfrm>
                        <a:off x="5481638" y="3232150"/>
                        <a:ext cx="1228725" cy="390525"/>
                      </a:xfrm>
                      <a:prstGeom prst="rect">
                        <a:avLst/>
                      </a:prstGeom>
                    </p:spPr>
                  </p:pic>
                </p:oleObj>
              </mc:Fallback>
            </mc:AlternateContent>
          </a:graphicData>
        </a:graphic>
      </p:graphicFrame>
    </p:spTree>
    <p:extLst>
      <p:ext uri="{BB962C8B-B14F-4D97-AF65-F5344CB8AC3E}">
        <p14:creationId xmlns:p14="http://schemas.microsoft.com/office/powerpoint/2010/main" val="36632514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60FDB-099E-478A-86CE-0F2D4E37BCC5}"/>
              </a:ext>
            </a:extLst>
          </p:cNvPr>
          <p:cNvSpPr>
            <a:spLocks noGrp="1"/>
          </p:cNvSpPr>
          <p:nvPr>
            <p:ph type="title"/>
          </p:nvPr>
        </p:nvSpPr>
        <p:spPr>
          <a:xfrm>
            <a:off x="838200" y="257175"/>
            <a:ext cx="10515600" cy="647701"/>
          </a:xfrm>
        </p:spPr>
        <p:txBody>
          <a:bodyPr>
            <a:normAutofit fontScale="90000"/>
          </a:bodyPr>
          <a:lstStyle/>
          <a:p>
            <a:r>
              <a:rPr lang="en-US" sz="2000" dirty="0"/>
              <a:t>--Question 4 - Bowlers with good economy who have bowled at least 500 balls in IPL so far.</a:t>
            </a:r>
          </a:p>
        </p:txBody>
      </p:sp>
      <p:sp>
        <p:nvSpPr>
          <p:cNvPr id="3" name="Content Placeholder 2">
            <a:extLst>
              <a:ext uri="{FF2B5EF4-FFF2-40B4-BE49-F238E27FC236}">
                <a16:creationId xmlns:a16="http://schemas.microsoft.com/office/drawing/2014/main" id="{3ED15E2E-E321-4987-A5B4-30102FB7D00C}"/>
              </a:ext>
            </a:extLst>
          </p:cNvPr>
          <p:cNvSpPr>
            <a:spLocks noGrp="1"/>
          </p:cNvSpPr>
          <p:nvPr>
            <p:ph idx="1"/>
          </p:nvPr>
        </p:nvSpPr>
        <p:spPr>
          <a:xfrm>
            <a:off x="838200" y="1247775"/>
            <a:ext cx="10515600" cy="4929188"/>
          </a:xfrm>
        </p:spPr>
        <p:txBody>
          <a:bodyPr>
            <a:normAutofit/>
          </a:bodyPr>
          <a:lstStyle/>
          <a:p>
            <a:pPr marL="0" indent="0">
              <a:buNone/>
            </a:pPr>
            <a:r>
              <a:rPr lang="en-US" sz="1800" dirty="0"/>
              <a:t>QUERY:-</a:t>
            </a:r>
          </a:p>
          <a:p>
            <a:pPr marL="0" indent="0">
              <a:buNone/>
            </a:pPr>
            <a:endParaRPr lang="en-US" sz="1800" dirty="0"/>
          </a:p>
          <a:p>
            <a:pPr marL="0" indent="0">
              <a:buNone/>
            </a:pPr>
            <a:r>
              <a:rPr lang="en-US" sz="1800" dirty="0"/>
              <a:t>select bowler as </a:t>
            </a:r>
            <a:r>
              <a:rPr lang="en-US" sz="1800" dirty="0" err="1"/>
              <a:t>bowler_name</a:t>
            </a:r>
            <a:r>
              <a:rPr lang="en-US" sz="1800" dirty="0"/>
              <a:t>,</a:t>
            </a:r>
          </a:p>
          <a:p>
            <a:pPr marL="0" indent="0">
              <a:buNone/>
            </a:pPr>
            <a:r>
              <a:rPr lang="en-US" sz="1800" dirty="0"/>
              <a:t>round(sum(</a:t>
            </a:r>
            <a:r>
              <a:rPr lang="en-US" sz="1800" dirty="0" err="1"/>
              <a:t>total_runs</a:t>
            </a:r>
            <a:r>
              <a:rPr lang="en-US" sz="1800" dirty="0"/>
              <a:t>)/(count(bowler)/6.0), 2) as economy</a:t>
            </a:r>
          </a:p>
          <a:p>
            <a:pPr marL="0" indent="0">
              <a:buNone/>
            </a:pPr>
            <a:r>
              <a:rPr lang="en-US" sz="1800" dirty="0"/>
              <a:t>from </a:t>
            </a:r>
            <a:r>
              <a:rPr lang="en-US" sz="1800" dirty="0" err="1"/>
              <a:t>ipl_ball</a:t>
            </a:r>
            <a:endParaRPr lang="en-US" sz="1800" dirty="0"/>
          </a:p>
          <a:p>
            <a:pPr marL="0" indent="0">
              <a:buNone/>
            </a:pPr>
            <a:r>
              <a:rPr lang="en-US" sz="1800" dirty="0"/>
              <a:t>group by bowler</a:t>
            </a:r>
          </a:p>
          <a:p>
            <a:pPr marL="0" indent="0">
              <a:buNone/>
            </a:pPr>
            <a:r>
              <a:rPr lang="en-US" sz="1800" dirty="0"/>
              <a:t>having count(bowler)&gt;=500</a:t>
            </a:r>
          </a:p>
          <a:p>
            <a:pPr marL="0" indent="0">
              <a:buNone/>
            </a:pPr>
            <a:r>
              <a:rPr lang="en-US" sz="1800" dirty="0"/>
              <a:t>order by economy desc limit 10;</a:t>
            </a:r>
            <a:endParaRPr lang="en-IN" sz="1800" dirty="0"/>
          </a:p>
        </p:txBody>
      </p:sp>
    </p:spTree>
    <p:extLst>
      <p:ext uri="{BB962C8B-B14F-4D97-AF65-F5344CB8AC3E}">
        <p14:creationId xmlns:p14="http://schemas.microsoft.com/office/powerpoint/2010/main" val="15587551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4792463-81F0-4138-AFE8-F88D55282E33}"/>
              </a:ext>
            </a:extLst>
          </p:cNvPr>
          <p:cNvPicPr>
            <a:picLocks noChangeAspect="1"/>
          </p:cNvPicPr>
          <p:nvPr/>
        </p:nvPicPr>
        <p:blipFill>
          <a:blip r:embed="rId2"/>
          <a:stretch>
            <a:fillRect/>
          </a:stretch>
        </p:blipFill>
        <p:spPr>
          <a:xfrm>
            <a:off x="3176337" y="716540"/>
            <a:ext cx="4539916" cy="5331333"/>
          </a:xfrm>
          <a:prstGeom prst="rect">
            <a:avLst/>
          </a:prstGeom>
        </p:spPr>
      </p:pic>
    </p:spTree>
    <p:extLst>
      <p:ext uri="{BB962C8B-B14F-4D97-AF65-F5344CB8AC3E}">
        <p14:creationId xmlns:p14="http://schemas.microsoft.com/office/powerpoint/2010/main" val="2750202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a:extLst>
              <a:ext uri="{FF2B5EF4-FFF2-40B4-BE49-F238E27FC236}">
                <a16:creationId xmlns:a16="http://schemas.microsoft.com/office/drawing/2014/main" id="{DB9525AD-98DF-4BAA-94FA-DB95F32A17E0}"/>
              </a:ext>
            </a:extLst>
          </p:cNvPr>
          <p:cNvGraphicFramePr>
            <a:graphicFrameLocks/>
          </p:cNvGraphicFramePr>
          <p:nvPr>
            <p:extLst>
              <p:ext uri="{D42A27DB-BD31-4B8C-83A1-F6EECF244321}">
                <p14:modId xmlns:p14="http://schemas.microsoft.com/office/powerpoint/2010/main" val="3816772645"/>
              </p:ext>
            </p:extLst>
          </p:nvPr>
        </p:nvGraphicFramePr>
        <p:xfrm>
          <a:off x="1595437" y="1290637"/>
          <a:ext cx="9001125" cy="42767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152749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60FDB-099E-478A-86CE-0F2D4E37BCC5}"/>
              </a:ext>
            </a:extLst>
          </p:cNvPr>
          <p:cNvSpPr>
            <a:spLocks noGrp="1"/>
          </p:cNvSpPr>
          <p:nvPr>
            <p:ph type="title"/>
          </p:nvPr>
        </p:nvSpPr>
        <p:spPr>
          <a:xfrm>
            <a:off x="838200" y="257175"/>
            <a:ext cx="10515600" cy="1085850"/>
          </a:xfrm>
        </p:spPr>
        <p:txBody>
          <a:bodyPr>
            <a:normAutofit fontScale="90000"/>
          </a:bodyPr>
          <a:lstStyle/>
          <a:p>
            <a:r>
              <a:rPr lang="en-US" sz="2000" dirty="0"/>
              <a:t>--Question 5 - Bowlers with the best strike rate and who have bowled at least 500 balls in IPL so far. with good economy who have bowled at least 500 balls in IPL so far.</a:t>
            </a:r>
          </a:p>
        </p:txBody>
      </p:sp>
      <p:sp>
        <p:nvSpPr>
          <p:cNvPr id="3" name="Content Placeholder 2">
            <a:extLst>
              <a:ext uri="{FF2B5EF4-FFF2-40B4-BE49-F238E27FC236}">
                <a16:creationId xmlns:a16="http://schemas.microsoft.com/office/drawing/2014/main" id="{3ED15E2E-E321-4987-A5B4-30102FB7D00C}"/>
              </a:ext>
            </a:extLst>
          </p:cNvPr>
          <p:cNvSpPr>
            <a:spLocks noGrp="1"/>
          </p:cNvSpPr>
          <p:nvPr>
            <p:ph idx="1"/>
          </p:nvPr>
        </p:nvSpPr>
        <p:spPr>
          <a:xfrm>
            <a:off x="838200" y="1619249"/>
            <a:ext cx="10515600" cy="4557713"/>
          </a:xfrm>
        </p:spPr>
        <p:txBody>
          <a:bodyPr>
            <a:normAutofit/>
          </a:bodyPr>
          <a:lstStyle/>
          <a:p>
            <a:pPr marL="0" indent="0">
              <a:buNone/>
            </a:pPr>
            <a:r>
              <a:rPr lang="en-US" sz="1800" dirty="0"/>
              <a:t>QUERY:-</a:t>
            </a:r>
          </a:p>
          <a:p>
            <a:pPr marL="0" indent="0">
              <a:buNone/>
            </a:pPr>
            <a:endParaRPr lang="en-US" sz="1800" dirty="0"/>
          </a:p>
          <a:p>
            <a:pPr marL="0" indent="0">
              <a:buNone/>
            </a:pPr>
            <a:r>
              <a:rPr lang="en-US" sz="1800" dirty="0"/>
              <a:t>select bowler as </a:t>
            </a:r>
            <a:r>
              <a:rPr lang="en-US" sz="1800" dirty="0" err="1"/>
              <a:t>bowler_name</a:t>
            </a:r>
            <a:r>
              <a:rPr lang="en-US" sz="1800" dirty="0"/>
              <a:t>,</a:t>
            </a:r>
          </a:p>
          <a:p>
            <a:pPr marL="0" indent="0">
              <a:buNone/>
            </a:pPr>
            <a:r>
              <a:rPr lang="en-US" sz="1800" dirty="0"/>
              <a:t>count(bowler)as </a:t>
            </a:r>
            <a:r>
              <a:rPr lang="en-US" sz="1800" dirty="0" err="1"/>
              <a:t>no_of_balls_bowled</a:t>
            </a:r>
            <a:r>
              <a:rPr lang="en-US" sz="1800" dirty="0"/>
              <a:t>,</a:t>
            </a:r>
          </a:p>
          <a:p>
            <a:pPr marL="0" indent="0">
              <a:buNone/>
            </a:pPr>
            <a:r>
              <a:rPr lang="en-US" sz="1800" dirty="0"/>
              <a:t>sum(case when </a:t>
            </a:r>
            <a:r>
              <a:rPr lang="en-US" sz="1800" dirty="0" err="1"/>
              <a:t>is_wicket</a:t>
            </a:r>
            <a:r>
              <a:rPr lang="en-US" sz="1800" dirty="0"/>
              <a:t> != '0' then </a:t>
            </a:r>
            <a:r>
              <a:rPr lang="en-US" sz="1800" dirty="0" err="1"/>
              <a:t>is_wicket</a:t>
            </a:r>
            <a:r>
              <a:rPr lang="en-US" sz="1800" dirty="0"/>
              <a:t> end) as </a:t>
            </a:r>
            <a:r>
              <a:rPr lang="en-US" sz="1800" dirty="0" err="1"/>
              <a:t>total_wickets</a:t>
            </a:r>
            <a:r>
              <a:rPr lang="en-US" sz="1800" dirty="0"/>
              <a:t>,</a:t>
            </a:r>
          </a:p>
          <a:p>
            <a:pPr marL="0" indent="0">
              <a:buNone/>
            </a:pPr>
            <a:r>
              <a:rPr lang="en-US" sz="1800" dirty="0"/>
              <a:t>round(count(bowler)*1.0/sum(case when </a:t>
            </a:r>
            <a:r>
              <a:rPr lang="en-US" sz="1800" dirty="0" err="1"/>
              <a:t>is_wicket</a:t>
            </a:r>
            <a:r>
              <a:rPr lang="en-US" sz="1800" dirty="0"/>
              <a:t> != '0' then </a:t>
            </a:r>
            <a:r>
              <a:rPr lang="en-US" sz="1800" dirty="0" err="1"/>
              <a:t>is_wicket</a:t>
            </a:r>
            <a:r>
              <a:rPr lang="en-US" sz="1800" dirty="0"/>
              <a:t> end),2) as </a:t>
            </a:r>
            <a:r>
              <a:rPr lang="en-US" sz="1800" dirty="0" err="1"/>
              <a:t>bowler_sr</a:t>
            </a:r>
            <a:endParaRPr lang="en-US" sz="1800" dirty="0"/>
          </a:p>
          <a:p>
            <a:pPr marL="0" indent="0">
              <a:buNone/>
            </a:pPr>
            <a:r>
              <a:rPr lang="en-US" sz="1800" dirty="0"/>
              <a:t>from </a:t>
            </a:r>
            <a:r>
              <a:rPr lang="en-US" sz="1800" dirty="0" err="1"/>
              <a:t>ipl_ball</a:t>
            </a:r>
            <a:endParaRPr lang="en-US" sz="1800" dirty="0"/>
          </a:p>
          <a:p>
            <a:pPr marL="0" indent="0">
              <a:buNone/>
            </a:pPr>
            <a:r>
              <a:rPr lang="en-US" sz="1800" dirty="0"/>
              <a:t>group by bowler</a:t>
            </a:r>
          </a:p>
          <a:p>
            <a:pPr marL="0" indent="0">
              <a:buNone/>
            </a:pPr>
            <a:r>
              <a:rPr lang="en-US" sz="1800" dirty="0"/>
              <a:t>having count(bowler)&gt;=500</a:t>
            </a:r>
          </a:p>
          <a:p>
            <a:pPr marL="0" indent="0">
              <a:buNone/>
            </a:pPr>
            <a:r>
              <a:rPr lang="en-US" sz="1800" dirty="0"/>
              <a:t>order by </a:t>
            </a:r>
            <a:r>
              <a:rPr lang="en-US" sz="1800" dirty="0" err="1"/>
              <a:t>bowler_sr</a:t>
            </a:r>
            <a:r>
              <a:rPr lang="en-US" sz="1800" dirty="0"/>
              <a:t> limit 10;</a:t>
            </a:r>
            <a:endParaRPr lang="en-IN" sz="1800" dirty="0"/>
          </a:p>
        </p:txBody>
      </p:sp>
    </p:spTree>
    <p:extLst>
      <p:ext uri="{BB962C8B-B14F-4D97-AF65-F5344CB8AC3E}">
        <p14:creationId xmlns:p14="http://schemas.microsoft.com/office/powerpoint/2010/main" val="961849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3FADEBE-99B0-4FCC-AC7E-5ED618168A89}"/>
              </a:ext>
            </a:extLst>
          </p:cNvPr>
          <p:cNvPicPr>
            <a:picLocks noChangeAspect="1"/>
          </p:cNvPicPr>
          <p:nvPr/>
        </p:nvPicPr>
        <p:blipFill>
          <a:blip r:embed="rId2"/>
          <a:stretch>
            <a:fillRect/>
          </a:stretch>
        </p:blipFill>
        <p:spPr>
          <a:xfrm>
            <a:off x="1764632" y="963454"/>
            <a:ext cx="8325851" cy="4739330"/>
          </a:xfrm>
          <a:prstGeom prst="rect">
            <a:avLst/>
          </a:prstGeom>
        </p:spPr>
      </p:pic>
    </p:spTree>
    <p:extLst>
      <p:ext uri="{BB962C8B-B14F-4D97-AF65-F5344CB8AC3E}">
        <p14:creationId xmlns:p14="http://schemas.microsoft.com/office/powerpoint/2010/main" val="41653268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4C786041-4D7B-4E25-81F3-266406BEC8E3}"/>
              </a:ext>
            </a:extLst>
          </p:cNvPr>
          <p:cNvGraphicFramePr>
            <a:graphicFrameLocks/>
          </p:cNvGraphicFramePr>
          <p:nvPr>
            <p:extLst>
              <p:ext uri="{D42A27DB-BD31-4B8C-83A1-F6EECF244321}">
                <p14:modId xmlns:p14="http://schemas.microsoft.com/office/powerpoint/2010/main" val="3844393206"/>
              </p:ext>
            </p:extLst>
          </p:nvPr>
        </p:nvGraphicFramePr>
        <p:xfrm>
          <a:off x="2097881" y="352425"/>
          <a:ext cx="7996238" cy="307657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325F671A-8180-4A70-972A-872F02C0D257}"/>
              </a:ext>
            </a:extLst>
          </p:cNvPr>
          <p:cNvGraphicFramePr>
            <a:graphicFrameLocks/>
          </p:cNvGraphicFramePr>
          <p:nvPr>
            <p:extLst>
              <p:ext uri="{D42A27DB-BD31-4B8C-83A1-F6EECF244321}">
                <p14:modId xmlns:p14="http://schemas.microsoft.com/office/powerpoint/2010/main" val="3191849409"/>
              </p:ext>
            </p:extLst>
          </p:nvPr>
        </p:nvGraphicFramePr>
        <p:xfrm>
          <a:off x="2097882" y="3762375"/>
          <a:ext cx="7996238"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33558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60FDB-099E-478A-86CE-0F2D4E37BCC5}"/>
              </a:ext>
            </a:extLst>
          </p:cNvPr>
          <p:cNvSpPr>
            <a:spLocks noGrp="1"/>
          </p:cNvSpPr>
          <p:nvPr>
            <p:ph type="title"/>
          </p:nvPr>
        </p:nvSpPr>
        <p:spPr>
          <a:xfrm>
            <a:off x="838200" y="257175"/>
            <a:ext cx="10515600" cy="847725"/>
          </a:xfrm>
        </p:spPr>
        <p:txBody>
          <a:bodyPr>
            <a:normAutofit fontScale="90000"/>
          </a:bodyPr>
          <a:lstStyle/>
          <a:p>
            <a:r>
              <a:rPr lang="en-US" sz="2000" dirty="0"/>
              <a:t>--Question 6 - All rounders who have faced at least 500 balls in IPL so far and have bowled minimum 300 balls.</a:t>
            </a:r>
          </a:p>
        </p:txBody>
      </p:sp>
      <p:sp>
        <p:nvSpPr>
          <p:cNvPr id="3" name="Content Placeholder 2">
            <a:extLst>
              <a:ext uri="{FF2B5EF4-FFF2-40B4-BE49-F238E27FC236}">
                <a16:creationId xmlns:a16="http://schemas.microsoft.com/office/drawing/2014/main" id="{3ED15E2E-E321-4987-A5B4-30102FB7D00C}"/>
              </a:ext>
            </a:extLst>
          </p:cNvPr>
          <p:cNvSpPr>
            <a:spLocks noGrp="1"/>
          </p:cNvSpPr>
          <p:nvPr>
            <p:ph idx="1"/>
          </p:nvPr>
        </p:nvSpPr>
        <p:spPr>
          <a:xfrm>
            <a:off x="838200" y="1295401"/>
            <a:ext cx="10515600" cy="4881562"/>
          </a:xfrm>
        </p:spPr>
        <p:txBody>
          <a:bodyPr>
            <a:normAutofit fontScale="85000" lnSpcReduction="20000"/>
          </a:bodyPr>
          <a:lstStyle/>
          <a:p>
            <a:pPr marL="0" indent="0">
              <a:buNone/>
            </a:pPr>
            <a:r>
              <a:rPr lang="en-US" sz="1800" dirty="0"/>
              <a:t>QUERY:-</a:t>
            </a:r>
          </a:p>
          <a:p>
            <a:pPr marL="0" indent="0">
              <a:buNone/>
            </a:pPr>
            <a:r>
              <a:rPr lang="en-US" sz="1800" dirty="0"/>
              <a:t>select batsman as </a:t>
            </a:r>
            <a:r>
              <a:rPr lang="en-US" sz="1800" dirty="0" err="1"/>
              <a:t>all_rounder</a:t>
            </a:r>
            <a:r>
              <a:rPr lang="en-US" sz="1800" dirty="0"/>
              <a:t>,</a:t>
            </a:r>
          </a:p>
          <a:p>
            <a:pPr marL="0" indent="0">
              <a:buNone/>
            </a:pPr>
            <a:r>
              <a:rPr lang="en-US" sz="1800" dirty="0"/>
              <a:t>round((sum(</a:t>
            </a:r>
            <a:r>
              <a:rPr lang="en-US" sz="1800" dirty="0" err="1"/>
              <a:t>batsman_runs</a:t>
            </a:r>
            <a:r>
              <a:rPr lang="en-US" sz="1800" dirty="0"/>
              <a:t>)*100.0/count(case when </a:t>
            </a:r>
            <a:r>
              <a:rPr lang="en-US" sz="1800" dirty="0" err="1"/>
              <a:t>extras_type</a:t>
            </a:r>
            <a:r>
              <a:rPr lang="en-US" sz="1800" dirty="0"/>
              <a:t> != '</a:t>
            </a:r>
            <a:r>
              <a:rPr lang="en-US" sz="1800" dirty="0" err="1"/>
              <a:t>wides</a:t>
            </a:r>
            <a:r>
              <a:rPr lang="en-US" sz="1800" dirty="0"/>
              <a:t>' then ball end)),2) as </a:t>
            </a:r>
            <a:r>
              <a:rPr lang="en-US" sz="1800" dirty="0" err="1"/>
              <a:t>batsman_sr</a:t>
            </a:r>
            <a:r>
              <a:rPr lang="en-US" sz="1800" dirty="0"/>
              <a:t>,</a:t>
            </a:r>
          </a:p>
          <a:p>
            <a:pPr marL="0" indent="0">
              <a:buNone/>
            </a:pPr>
            <a:r>
              <a:rPr lang="en-US" sz="1800" dirty="0" err="1"/>
              <a:t>b.bowler_sr</a:t>
            </a:r>
            <a:endParaRPr lang="en-US" sz="1800" dirty="0"/>
          </a:p>
          <a:p>
            <a:pPr marL="0" indent="0">
              <a:buNone/>
            </a:pPr>
            <a:r>
              <a:rPr lang="en-US" sz="1800" dirty="0"/>
              <a:t>from </a:t>
            </a:r>
            <a:r>
              <a:rPr lang="en-US" sz="1800" dirty="0" err="1"/>
              <a:t>ipl_ball</a:t>
            </a:r>
            <a:r>
              <a:rPr lang="en-US" sz="1800" dirty="0"/>
              <a:t> as a</a:t>
            </a:r>
          </a:p>
          <a:p>
            <a:pPr marL="0" indent="0">
              <a:buNone/>
            </a:pPr>
            <a:r>
              <a:rPr lang="en-US" sz="1800" dirty="0"/>
              <a:t>inner join (select bowler,</a:t>
            </a:r>
          </a:p>
          <a:p>
            <a:pPr marL="0" indent="0">
              <a:buNone/>
            </a:pPr>
            <a:r>
              <a:rPr lang="en-US" dirty="0"/>
              <a:t>	</a:t>
            </a:r>
            <a:r>
              <a:rPr lang="en-US" sz="1800" dirty="0"/>
              <a:t>round(count(bowler)*1.0/sum(case when </a:t>
            </a:r>
            <a:r>
              <a:rPr lang="en-US" sz="1800" dirty="0" err="1"/>
              <a:t>is_wicket</a:t>
            </a:r>
            <a:r>
              <a:rPr lang="en-US" sz="1800" dirty="0"/>
              <a:t> != '0' then </a:t>
            </a:r>
            <a:r>
              <a:rPr lang="en-US" sz="1800" dirty="0" err="1"/>
              <a:t>is_wicket</a:t>
            </a:r>
            <a:r>
              <a:rPr lang="en-US" sz="1800" dirty="0"/>
              <a:t> end),2) as </a:t>
            </a:r>
            <a:r>
              <a:rPr lang="en-US" sz="1800" dirty="0" err="1"/>
              <a:t>bowler_sr</a:t>
            </a:r>
            <a:endParaRPr lang="en-US" sz="1800" dirty="0"/>
          </a:p>
          <a:p>
            <a:pPr marL="0" indent="0">
              <a:buNone/>
            </a:pPr>
            <a:r>
              <a:rPr lang="en-US" sz="1800" dirty="0"/>
              <a:t>	from </a:t>
            </a:r>
            <a:r>
              <a:rPr lang="en-US" sz="1800" dirty="0" err="1"/>
              <a:t>ipl_ball</a:t>
            </a:r>
            <a:endParaRPr lang="en-US" sz="1800" dirty="0"/>
          </a:p>
          <a:p>
            <a:pPr marL="0" indent="0">
              <a:buNone/>
            </a:pPr>
            <a:r>
              <a:rPr lang="en-US" sz="1800" dirty="0"/>
              <a:t>	group by bowler</a:t>
            </a:r>
          </a:p>
          <a:p>
            <a:pPr marL="0" indent="0">
              <a:buNone/>
            </a:pPr>
            <a:r>
              <a:rPr lang="en-US" sz="1800" dirty="0"/>
              <a:t>	having count(bowler)&gt;=300</a:t>
            </a:r>
          </a:p>
          <a:p>
            <a:pPr marL="0" indent="0">
              <a:buNone/>
            </a:pPr>
            <a:r>
              <a:rPr lang="en-US" sz="1800" dirty="0"/>
              <a:t>	order by </a:t>
            </a:r>
            <a:r>
              <a:rPr lang="en-US" sz="1800" dirty="0" err="1"/>
              <a:t>bowler_sr</a:t>
            </a:r>
            <a:r>
              <a:rPr lang="en-US" sz="1800" dirty="0"/>
              <a:t> </a:t>
            </a:r>
            <a:r>
              <a:rPr lang="en-US" sz="1800" dirty="0" err="1"/>
              <a:t>asc</a:t>
            </a:r>
            <a:r>
              <a:rPr lang="en-US" sz="1800" dirty="0"/>
              <a:t>) as b</a:t>
            </a:r>
          </a:p>
          <a:p>
            <a:pPr marL="0" indent="0">
              <a:buNone/>
            </a:pPr>
            <a:r>
              <a:rPr lang="en-US" sz="1800" dirty="0"/>
              <a:t>on </a:t>
            </a:r>
            <a:r>
              <a:rPr lang="en-US" sz="1800" dirty="0" err="1"/>
              <a:t>a.batsman</a:t>
            </a:r>
            <a:r>
              <a:rPr lang="en-US" sz="1800" dirty="0"/>
              <a:t>=</a:t>
            </a:r>
            <a:r>
              <a:rPr lang="en-US" sz="1800" dirty="0" err="1"/>
              <a:t>b.bowler</a:t>
            </a:r>
            <a:endParaRPr lang="en-US" sz="1800" dirty="0"/>
          </a:p>
          <a:p>
            <a:pPr marL="0" indent="0">
              <a:buNone/>
            </a:pPr>
            <a:r>
              <a:rPr lang="en-US" sz="1800" dirty="0"/>
              <a:t>group by </a:t>
            </a:r>
            <a:r>
              <a:rPr lang="en-US" sz="1800" dirty="0" err="1"/>
              <a:t>batsman,b.bowler_sr</a:t>
            </a:r>
            <a:endParaRPr lang="en-US" sz="1800" dirty="0"/>
          </a:p>
          <a:p>
            <a:pPr marL="0" indent="0">
              <a:buNone/>
            </a:pPr>
            <a:r>
              <a:rPr lang="en-US" sz="1800" dirty="0"/>
              <a:t>having count(case when </a:t>
            </a:r>
            <a:r>
              <a:rPr lang="en-US" sz="1800" dirty="0" err="1"/>
              <a:t>extras_type</a:t>
            </a:r>
            <a:r>
              <a:rPr lang="en-US" sz="1800" dirty="0"/>
              <a:t> != '</a:t>
            </a:r>
            <a:r>
              <a:rPr lang="en-US" sz="1800" dirty="0" err="1"/>
              <a:t>wides</a:t>
            </a:r>
            <a:r>
              <a:rPr lang="en-US" sz="1800" dirty="0"/>
              <a:t>' then ball end)&gt;=500</a:t>
            </a:r>
          </a:p>
          <a:p>
            <a:pPr marL="0" indent="0">
              <a:buNone/>
            </a:pPr>
            <a:r>
              <a:rPr lang="en-US" sz="1800" dirty="0"/>
              <a:t>order by </a:t>
            </a:r>
            <a:r>
              <a:rPr lang="en-US" sz="1800" dirty="0" err="1"/>
              <a:t>batsman_sr</a:t>
            </a:r>
            <a:r>
              <a:rPr lang="en-US" sz="1800" dirty="0"/>
              <a:t> </a:t>
            </a:r>
            <a:r>
              <a:rPr lang="en-US" sz="1800" dirty="0" err="1"/>
              <a:t>desc,bowler_sr</a:t>
            </a:r>
            <a:r>
              <a:rPr lang="en-US" sz="1800" dirty="0"/>
              <a:t> </a:t>
            </a:r>
            <a:r>
              <a:rPr lang="en-US" sz="1800" dirty="0" err="1"/>
              <a:t>asc</a:t>
            </a:r>
            <a:r>
              <a:rPr lang="en-US" sz="1800" dirty="0"/>
              <a:t> limit 10;</a:t>
            </a:r>
            <a:endParaRPr lang="en-IN" sz="1800" dirty="0"/>
          </a:p>
        </p:txBody>
      </p:sp>
    </p:spTree>
    <p:extLst>
      <p:ext uri="{BB962C8B-B14F-4D97-AF65-F5344CB8AC3E}">
        <p14:creationId xmlns:p14="http://schemas.microsoft.com/office/powerpoint/2010/main" val="12523083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D18742C-3509-4871-A517-21BF0B9245F9}"/>
              </a:ext>
            </a:extLst>
          </p:cNvPr>
          <p:cNvPicPr>
            <a:picLocks noChangeAspect="1"/>
          </p:cNvPicPr>
          <p:nvPr/>
        </p:nvPicPr>
        <p:blipFill>
          <a:blip r:embed="rId2"/>
          <a:stretch>
            <a:fillRect/>
          </a:stretch>
        </p:blipFill>
        <p:spPr>
          <a:xfrm>
            <a:off x="2358189" y="71373"/>
            <a:ext cx="7138737" cy="6715253"/>
          </a:xfrm>
          <a:prstGeom prst="rect">
            <a:avLst/>
          </a:prstGeom>
        </p:spPr>
      </p:pic>
    </p:spTree>
    <p:extLst>
      <p:ext uri="{BB962C8B-B14F-4D97-AF65-F5344CB8AC3E}">
        <p14:creationId xmlns:p14="http://schemas.microsoft.com/office/powerpoint/2010/main" val="4753476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a:extLst>
              <a:ext uri="{FF2B5EF4-FFF2-40B4-BE49-F238E27FC236}">
                <a16:creationId xmlns:a16="http://schemas.microsoft.com/office/drawing/2014/main" id="{FC1309CC-3C1C-4544-B854-1F2204E0C2DC}"/>
              </a:ext>
            </a:extLst>
          </p:cNvPr>
          <p:cNvGraphicFramePr>
            <a:graphicFrameLocks/>
          </p:cNvGraphicFramePr>
          <p:nvPr>
            <p:extLst>
              <p:ext uri="{D42A27DB-BD31-4B8C-83A1-F6EECF244321}">
                <p14:modId xmlns:p14="http://schemas.microsoft.com/office/powerpoint/2010/main" val="4224622696"/>
              </p:ext>
            </p:extLst>
          </p:nvPr>
        </p:nvGraphicFramePr>
        <p:xfrm>
          <a:off x="1538287" y="1528762"/>
          <a:ext cx="9115425" cy="38004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522066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60FDB-099E-478A-86CE-0F2D4E37BCC5}"/>
              </a:ext>
            </a:extLst>
          </p:cNvPr>
          <p:cNvSpPr>
            <a:spLocks noGrp="1"/>
          </p:cNvSpPr>
          <p:nvPr>
            <p:ph type="title"/>
          </p:nvPr>
        </p:nvSpPr>
        <p:spPr>
          <a:xfrm>
            <a:off x="838200" y="257175"/>
            <a:ext cx="10515600" cy="847725"/>
          </a:xfrm>
        </p:spPr>
        <p:txBody>
          <a:bodyPr>
            <a:normAutofit/>
          </a:bodyPr>
          <a:lstStyle/>
          <a:p>
            <a:r>
              <a:rPr lang="en-US" sz="2000" dirty="0"/>
              <a:t>--Question 7 – Wicketkeeper criteria</a:t>
            </a:r>
          </a:p>
        </p:txBody>
      </p:sp>
      <p:sp>
        <p:nvSpPr>
          <p:cNvPr id="3" name="Content Placeholder 2">
            <a:extLst>
              <a:ext uri="{FF2B5EF4-FFF2-40B4-BE49-F238E27FC236}">
                <a16:creationId xmlns:a16="http://schemas.microsoft.com/office/drawing/2014/main" id="{3ED15E2E-E321-4987-A5B4-30102FB7D00C}"/>
              </a:ext>
            </a:extLst>
          </p:cNvPr>
          <p:cNvSpPr>
            <a:spLocks noGrp="1"/>
          </p:cNvSpPr>
          <p:nvPr>
            <p:ph idx="1"/>
          </p:nvPr>
        </p:nvSpPr>
        <p:spPr>
          <a:xfrm>
            <a:off x="838200" y="1295401"/>
            <a:ext cx="10515600" cy="4881562"/>
          </a:xfrm>
        </p:spPr>
        <p:txBody>
          <a:bodyPr>
            <a:normAutofit/>
          </a:bodyPr>
          <a:lstStyle/>
          <a:p>
            <a:pPr marL="0" indent="0">
              <a:buNone/>
            </a:pPr>
            <a:r>
              <a:rPr lang="en-US" sz="1800" dirty="0"/>
              <a:t>To choose the two best wicketkeeper we need to consider a combination of batting, fielding,  and overall impact of the player.</a:t>
            </a:r>
          </a:p>
          <a:p>
            <a:pPr marL="0" indent="0">
              <a:buNone/>
            </a:pPr>
            <a:r>
              <a:rPr lang="en-US" dirty="0"/>
              <a:t>1.Aggressive batting</a:t>
            </a:r>
          </a:p>
          <a:p>
            <a:pPr marL="0" indent="0">
              <a:buNone/>
            </a:pPr>
            <a:r>
              <a:rPr lang="en-US" sz="1800" dirty="0"/>
              <a:t>2.Good batting strike </a:t>
            </a:r>
            <a:r>
              <a:rPr lang="en-US" dirty="0"/>
              <a:t>r</a:t>
            </a:r>
            <a:r>
              <a:rPr lang="en-US" sz="1800" dirty="0"/>
              <a:t>ate</a:t>
            </a:r>
          </a:p>
          <a:p>
            <a:pPr marL="0" indent="0">
              <a:buNone/>
            </a:pPr>
            <a:r>
              <a:rPr lang="en-US" dirty="0"/>
              <a:t>3. Fielding</a:t>
            </a:r>
          </a:p>
          <a:p>
            <a:pPr marL="0" indent="0">
              <a:buNone/>
            </a:pPr>
            <a:r>
              <a:rPr lang="en-US" sz="1800" dirty="0"/>
              <a:t>4. Boundaries hitter</a:t>
            </a:r>
          </a:p>
          <a:p>
            <a:pPr marL="0" indent="0">
              <a:buNone/>
            </a:pPr>
            <a:r>
              <a:rPr lang="en-US" sz="1800" dirty="0"/>
              <a:t>5. </a:t>
            </a:r>
            <a:r>
              <a:rPr lang="en-US" dirty="0"/>
              <a:t>Average bowling strike rate </a:t>
            </a:r>
          </a:p>
          <a:p>
            <a:pPr marL="0" indent="0">
              <a:buNone/>
            </a:pPr>
            <a:r>
              <a:rPr lang="en-US" sz="1800" dirty="0"/>
              <a:t>Player with good strike rate</a:t>
            </a:r>
            <a:r>
              <a:rPr lang="en-US" dirty="0"/>
              <a:t>, aggressive playstyle,  fielding with dismissal kind as run out, caught are potential players for wicket keeping as they anchor the field at the strike end and have a complete visual of the ground, can place the players on the field in a way where the runs for opponent can </a:t>
            </a:r>
            <a:r>
              <a:rPr lang="en-US"/>
              <a:t>be stopped.</a:t>
            </a:r>
            <a:endParaRPr lang="en-IN" sz="1800" dirty="0"/>
          </a:p>
        </p:txBody>
      </p:sp>
    </p:spTree>
    <p:extLst>
      <p:ext uri="{BB962C8B-B14F-4D97-AF65-F5344CB8AC3E}">
        <p14:creationId xmlns:p14="http://schemas.microsoft.com/office/powerpoint/2010/main" val="3967072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id="{3F5046A5-C0B5-45C5-95CB-0D4A0FCDB600}"/>
              </a:ext>
            </a:extLst>
          </p:cNvPr>
          <p:cNvGraphicFramePr>
            <a:graphicFrameLocks noChangeAspect="1"/>
          </p:cNvGraphicFramePr>
          <p:nvPr>
            <p:extLst>
              <p:ext uri="{D42A27DB-BD31-4B8C-83A1-F6EECF244321}">
                <p14:modId xmlns:p14="http://schemas.microsoft.com/office/powerpoint/2010/main" val="389831435"/>
              </p:ext>
            </p:extLst>
          </p:nvPr>
        </p:nvGraphicFramePr>
        <p:xfrm>
          <a:off x="5481638" y="3232150"/>
          <a:ext cx="1228725" cy="390525"/>
        </p:xfrm>
        <a:graphic>
          <a:graphicData uri="http://schemas.openxmlformats.org/presentationml/2006/ole">
            <mc:AlternateContent xmlns:mc="http://schemas.openxmlformats.org/markup-compatibility/2006">
              <mc:Choice xmlns:v="urn:schemas-microsoft-com:vml" Requires="v">
                <p:oleObj spid="_x0000_s2071" name="Worksheet" r:id="rId3" imgW="1228725" imgH="390431" progId="Excel.Sheet.12">
                  <p:embed/>
                </p:oleObj>
              </mc:Choice>
              <mc:Fallback>
                <p:oleObj name="Worksheet" r:id="rId3" imgW="1228725" imgH="390431" progId="Excel.Sheet.12">
                  <p:embed/>
                  <p:pic>
                    <p:nvPicPr>
                      <p:cNvPr id="0" name=""/>
                      <p:cNvPicPr/>
                      <p:nvPr/>
                    </p:nvPicPr>
                    <p:blipFill>
                      <a:blip r:embed="rId4"/>
                      <a:stretch>
                        <a:fillRect/>
                      </a:stretch>
                    </p:blipFill>
                    <p:spPr>
                      <a:xfrm>
                        <a:off x="5481638" y="3232150"/>
                        <a:ext cx="1228725" cy="390525"/>
                      </a:xfrm>
                      <a:prstGeom prst="rect">
                        <a:avLst/>
                      </a:prstGeom>
                    </p:spPr>
                  </p:pic>
                </p:oleObj>
              </mc:Fallback>
            </mc:AlternateContent>
          </a:graphicData>
        </a:graphic>
      </p:graphicFrame>
      <p:pic>
        <p:nvPicPr>
          <p:cNvPr id="5" name="Picture 4">
            <a:extLst>
              <a:ext uri="{FF2B5EF4-FFF2-40B4-BE49-F238E27FC236}">
                <a16:creationId xmlns:a16="http://schemas.microsoft.com/office/drawing/2014/main" id="{B35208CC-BB2E-4E04-9C9B-B534B28A3E96}"/>
              </a:ext>
            </a:extLst>
          </p:cNvPr>
          <p:cNvPicPr>
            <a:picLocks noChangeAspect="1"/>
          </p:cNvPicPr>
          <p:nvPr/>
        </p:nvPicPr>
        <p:blipFill>
          <a:blip r:embed="rId5"/>
          <a:stretch>
            <a:fillRect/>
          </a:stretch>
        </p:blipFill>
        <p:spPr>
          <a:xfrm>
            <a:off x="2830429" y="925739"/>
            <a:ext cx="5992340" cy="4785250"/>
          </a:xfrm>
          <a:prstGeom prst="rect">
            <a:avLst/>
          </a:prstGeom>
        </p:spPr>
      </p:pic>
    </p:spTree>
    <p:extLst>
      <p:ext uri="{BB962C8B-B14F-4D97-AF65-F5344CB8AC3E}">
        <p14:creationId xmlns:p14="http://schemas.microsoft.com/office/powerpoint/2010/main" val="15814585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60FDB-099E-478A-86CE-0F2D4E37BCC5}"/>
              </a:ext>
            </a:extLst>
          </p:cNvPr>
          <p:cNvSpPr>
            <a:spLocks noGrp="1"/>
          </p:cNvSpPr>
          <p:nvPr>
            <p:ph type="title"/>
          </p:nvPr>
        </p:nvSpPr>
        <p:spPr>
          <a:xfrm>
            <a:off x="838200" y="257175"/>
            <a:ext cx="10515600" cy="847725"/>
          </a:xfrm>
        </p:spPr>
        <p:txBody>
          <a:bodyPr>
            <a:normAutofit/>
          </a:bodyPr>
          <a:lstStyle/>
          <a:p>
            <a:r>
              <a:rPr lang="en-US" sz="2000" dirty="0"/>
              <a:t>--Additional Questions for Final Assessment</a:t>
            </a:r>
          </a:p>
        </p:txBody>
      </p:sp>
      <p:sp>
        <p:nvSpPr>
          <p:cNvPr id="3" name="Content Placeholder 2">
            <a:extLst>
              <a:ext uri="{FF2B5EF4-FFF2-40B4-BE49-F238E27FC236}">
                <a16:creationId xmlns:a16="http://schemas.microsoft.com/office/drawing/2014/main" id="{3ED15E2E-E321-4987-A5B4-30102FB7D00C}"/>
              </a:ext>
            </a:extLst>
          </p:cNvPr>
          <p:cNvSpPr>
            <a:spLocks noGrp="1"/>
          </p:cNvSpPr>
          <p:nvPr>
            <p:ph idx="1"/>
          </p:nvPr>
        </p:nvSpPr>
        <p:spPr>
          <a:xfrm>
            <a:off x="838200" y="1295401"/>
            <a:ext cx="10515600" cy="4881562"/>
          </a:xfrm>
        </p:spPr>
        <p:txBody>
          <a:bodyPr>
            <a:normAutofit/>
          </a:bodyPr>
          <a:lstStyle/>
          <a:p>
            <a:pPr marL="0" indent="0">
              <a:buNone/>
            </a:pPr>
            <a:r>
              <a:rPr lang="en-US" sz="1800" dirty="0"/>
              <a:t>QUERY:-</a:t>
            </a:r>
          </a:p>
          <a:p>
            <a:pPr marL="0" indent="0">
              <a:buNone/>
            </a:pPr>
            <a:r>
              <a:rPr lang="en-US" sz="1800" dirty="0"/>
              <a:t>create table deliveries as </a:t>
            </a:r>
          </a:p>
          <a:p>
            <a:pPr marL="0" indent="0">
              <a:buNone/>
            </a:pPr>
            <a:r>
              <a:rPr lang="en-US" sz="1800" dirty="0"/>
              <a:t>(select * from </a:t>
            </a:r>
            <a:r>
              <a:rPr lang="en-US" sz="1800" dirty="0" err="1"/>
              <a:t>ipl_ball</a:t>
            </a:r>
            <a:r>
              <a:rPr lang="en-US" sz="1800" dirty="0"/>
              <a:t>)</a:t>
            </a:r>
          </a:p>
          <a:p>
            <a:pPr marL="0" indent="0">
              <a:buNone/>
            </a:pPr>
            <a:endParaRPr lang="en-US" sz="1800" dirty="0"/>
          </a:p>
          <a:p>
            <a:pPr marL="0" indent="0">
              <a:buNone/>
            </a:pPr>
            <a:r>
              <a:rPr lang="en-US" sz="1800" dirty="0"/>
              <a:t>create table matches as </a:t>
            </a:r>
          </a:p>
          <a:p>
            <a:pPr marL="0" indent="0">
              <a:buNone/>
            </a:pPr>
            <a:r>
              <a:rPr lang="en-US" sz="1800" dirty="0"/>
              <a:t>(select * from </a:t>
            </a:r>
            <a:r>
              <a:rPr lang="en-US" sz="1800" dirty="0" err="1"/>
              <a:t>ipl_matches</a:t>
            </a:r>
            <a:r>
              <a:rPr lang="en-US" sz="1800" dirty="0"/>
              <a:t>)</a:t>
            </a:r>
            <a:endParaRPr lang="en-IN" sz="1800" dirty="0"/>
          </a:p>
        </p:txBody>
      </p:sp>
    </p:spTree>
    <p:extLst>
      <p:ext uri="{BB962C8B-B14F-4D97-AF65-F5344CB8AC3E}">
        <p14:creationId xmlns:p14="http://schemas.microsoft.com/office/powerpoint/2010/main" val="26355530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60FDB-099E-478A-86CE-0F2D4E37BCC5}"/>
              </a:ext>
            </a:extLst>
          </p:cNvPr>
          <p:cNvSpPr>
            <a:spLocks noGrp="1"/>
          </p:cNvSpPr>
          <p:nvPr>
            <p:ph type="title"/>
          </p:nvPr>
        </p:nvSpPr>
        <p:spPr>
          <a:xfrm>
            <a:off x="838200" y="257175"/>
            <a:ext cx="10515600" cy="847725"/>
          </a:xfrm>
        </p:spPr>
        <p:txBody>
          <a:bodyPr>
            <a:normAutofit/>
          </a:bodyPr>
          <a:lstStyle/>
          <a:p>
            <a:r>
              <a:rPr lang="en-US" sz="1400" dirty="0"/>
              <a:t>1. Get the count of cities that have hosted an IPL match</a:t>
            </a:r>
            <a:endParaRPr lang="en-US" sz="2000" dirty="0"/>
          </a:p>
        </p:txBody>
      </p:sp>
      <p:sp>
        <p:nvSpPr>
          <p:cNvPr id="3" name="Content Placeholder 2">
            <a:extLst>
              <a:ext uri="{FF2B5EF4-FFF2-40B4-BE49-F238E27FC236}">
                <a16:creationId xmlns:a16="http://schemas.microsoft.com/office/drawing/2014/main" id="{3ED15E2E-E321-4987-A5B4-30102FB7D00C}"/>
              </a:ext>
            </a:extLst>
          </p:cNvPr>
          <p:cNvSpPr>
            <a:spLocks noGrp="1"/>
          </p:cNvSpPr>
          <p:nvPr>
            <p:ph idx="1"/>
          </p:nvPr>
        </p:nvSpPr>
        <p:spPr>
          <a:xfrm>
            <a:off x="838200" y="1295401"/>
            <a:ext cx="10515600" cy="4881562"/>
          </a:xfrm>
        </p:spPr>
        <p:txBody>
          <a:bodyPr>
            <a:normAutofit/>
          </a:bodyPr>
          <a:lstStyle/>
          <a:p>
            <a:pPr marL="0" indent="0">
              <a:buNone/>
            </a:pPr>
            <a:r>
              <a:rPr lang="en-US" sz="1800" dirty="0"/>
              <a:t>QUERY:-</a:t>
            </a:r>
          </a:p>
          <a:p>
            <a:pPr marL="0" indent="0">
              <a:buNone/>
            </a:pPr>
            <a:r>
              <a:rPr lang="en-US" sz="1800" dirty="0"/>
              <a:t>select city,</a:t>
            </a:r>
          </a:p>
          <a:p>
            <a:pPr marL="0" indent="0">
              <a:buNone/>
            </a:pPr>
            <a:r>
              <a:rPr lang="en-US" sz="1800" dirty="0"/>
              <a:t>count(case when city != 'NA' then city end) as </a:t>
            </a:r>
            <a:r>
              <a:rPr lang="en-US" sz="1800" dirty="0" err="1"/>
              <a:t>host_city</a:t>
            </a:r>
            <a:endParaRPr lang="en-US" sz="1800" dirty="0"/>
          </a:p>
          <a:p>
            <a:pPr marL="0" indent="0">
              <a:buNone/>
            </a:pPr>
            <a:r>
              <a:rPr lang="en-US" sz="1800" dirty="0"/>
              <a:t>from matches</a:t>
            </a:r>
          </a:p>
          <a:p>
            <a:pPr marL="0" indent="0">
              <a:buNone/>
            </a:pPr>
            <a:r>
              <a:rPr lang="en-US" sz="1800" dirty="0"/>
              <a:t>group by city</a:t>
            </a:r>
          </a:p>
          <a:p>
            <a:pPr marL="0" indent="0">
              <a:buNone/>
            </a:pPr>
            <a:r>
              <a:rPr lang="en-US" sz="1800" dirty="0"/>
              <a:t>order by city;</a:t>
            </a:r>
            <a:endParaRPr lang="en-IN" sz="1800" dirty="0"/>
          </a:p>
        </p:txBody>
      </p:sp>
    </p:spTree>
    <p:extLst>
      <p:ext uri="{BB962C8B-B14F-4D97-AF65-F5344CB8AC3E}">
        <p14:creationId xmlns:p14="http://schemas.microsoft.com/office/powerpoint/2010/main" val="21680515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92A9369-663F-4527-A3CC-CCE17F036FBD}"/>
              </a:ext>
            </a:extLst>
          </p:cNvPr>
          <p:cNvPicPr>
            <a:picLocks noChangeAspect="1"/>
          </p:cNvPicPr>
          <p:nvPr/>
        </p:nvPicPr>
        <p:blipFill>
          <a:blip r:embed="rId2"/>
          <a:stretch>
            <a:fillRect/>
          </a:stretch>
        </p:blipFill>
        <p:spPr>
          <a:xfrm>
            <a:off x="1445795" y="390524"/>
            <a:ext cx="2837447" cy="6026317"/>
          </a:xfrm>
          <a:prstGeom prst="rect">
            <a:avLst/>
          </a:prstGeom>
        </p:spPr>
      </p:pic>
      <p:pic>
        <p:nvPicPr>
          <p:cNvPr id="7" name="Picture 6">
            <a:extLst>
              <a:ext uri="{FF2B5EF4-FFF2-40B4-BE49-F238E27FC236}">
                <a16:creationId xmlns:a16="http://schemas.microsoft.com/office/drawing/2014/main" id="{5B73C276-DD44-4AD7-AE0A-682D723212D7}"/>
              </a:ext>
            </a:extLst>
          </p:cNvPr>
          <p:cNvPicPr>
            <a:picLocks noChangeAspect="1"/>
          </p:cNvPicPr>
          <p:nvPr/>
        </p:nvPicPr>
        <p:blipFill>
          <a:blip r:embed="rId3"/>
          <a:stretch>
            <a:fillRect/>
          </a:stretch>
        </p:blipFill>
        <p:spPr>
          <a:xfrm>
            <a:off x="5648826" y="390524"/>
            <a:ext cx="2837446" cy="4908883"/>
          </a:xfrm>
          <a:prstGeom prst="rect">
            <a:avLst/>
          </a:prstGeom>
        </p:spPr>
      </p:pic>
    </p:spTree>
    <p:extLst>
      <p:ext uri="{BB962C8B-B14F-4D97-AF65-F5344CB8AC3E}">
        <p14:creationId xmlns:p14="http://schemas.microsoft.com/office/powerpoint/2010/main" val="34696022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60FDB-099E-478A-86CE-0F2D4E37BCC5}"/>
              </a:ext>
            </a:extLst>
          </p:cNvPr>
          <p:cNvSpPr>
            <a:spLocks noGrp="1"/>
          </p:cNvSpPr>
          <p:nvPr>
            <p:ph type="title"/>
          </p:nvPr>
        </p:nvSpPr>
        <p:spPr>
          <a:xfrm>
            <a:off x="838200" y="257175"/>
            <a:ext cx="10515600" cy="847725"/>
          </a:xfrm>
        </p:spPr>
        <p:txBody>
          <a:bodyPr>
            <a:normAutofit fontScale="90000"/>
          </a:bodyPr>
          <a:lstStyle/>
          <a:p>
            <a:r>
              <a:rPr lang="en-US" sz="1400" dirty="0"/>
              <a:t>2. Create table deliveries_v02 with all the columns of the table ‘deliveries’ and an additional column </a:t>
            </a:r>
            <a:r>
              <a:rPr lang="en-US" sz="1400" dirty="0" err="1"/>
              <a:t>ball_result</a:t>
            </a:r>
            <a:r>
              <a:rPr lang="en-US" sz="1400" dirty="0"/>
              <a:t> containing values boundary, dot or other depending on the </a:t>
            </a:r>
            <a:r>
              <a:rPr lang="en-US" sz="1400" dirty="0" err="1"/>
              <a:t>total_run</a:t>
            </a:r>
            <a:r>
              <a:rPr lang="en-US" sz="1400" dirty="0"/>
              <a:t>.</a:t>
            </a:r>
            <a:endParaRPr lang="en-US" sz="2000" dirty="0"/>
          </a:p>
        </p:txBody>
      </p:sp>
      <p:sp>
        <p:nvSpPr>
          <p:cNvPr id="3" name="Content Placeholder 2">
            <a:extLst>
              <a:ext uri="{FF2B5EF4-FFF2-40B4-BE49-F238E27FC236}">
                <a16:creationId xmlns:a16="http://schemas.microsoft.com/office/drawing/2014/main" id="{3ED15E2E-E321-4987-A5B4-30102FB7D00C}"/>
              </a:ext>
            </a:extLst>
          </p:cNvPr>
          <p:cNvSpPr>
            <a:spLocks noGrp="1"/>
          </p:cNvSpPr>
          <p:nvPr>
            <p:ph idx="1"/>
          </p:nvPr>
        </p:nvSpPr>
        <p:spPr>
          <a:xfrm>
            <a:off x="838200" y="1295401"/>
            <a:ext cx="10515600" cy="4881562"/>
          </a:xfrm>
        </p:spPr>
        <p:txBody>
          <a:bodyPr>
            <a:normAutofit/>
          </a:bodyPr>
          <a:lstStyle/>
          <a:p>
            <a:pPr marL="0" indent="0">
              <a:buNone/>
            </a:pPr>
            <a:r>
              <a:rPr lang="en-US" sz="1800" dirty="0"/>
              <a:t>QUERY:-</a:t>
            </a:r>
          </a:p>
          <a:p>
            <a:pPr marL="0" indent="0">
              <a:buNone/>
            </a:pPr>
            <a:r>
              <a:rPr lang="en-US" sz="1800" dirty="0"/>
              <a:t>create table deliveries_v02 as</a:t>
            </a:r>
          </a:p>
          <a:p>
            <a:pPr marL="0" indent="0">
              <a:buNone/>
            </a:pPr>
            <a:r>
              <a:rPr lang="en-US" sz="1800" dirty="0"/>
              <a:t>(</a:t>
            </a:r>
          </a:p>
          <a:p>
            <a:pPr marL="0" indent="0">
              <a:buNone/>
            </a:pPr>
            <a:r>
              <a:rPr lang="en-US" sz="1800" dirty="0"/>
              <a:t>select *,</a:t>
            </a:r>
          </a:p>
          <a:p>
            <a:pPr marL="0" indent="0">
              <a:buNone/>
            </a:pPr>
            <a:r>
              <a:rPr lang="en-US" sz="1800" dirty="0"/>
              <a:t>(case when </a:t>
            </a:r>
            <a:r>
              <a:rPr lang="en-US" sz="1800" dirty="0" err="1"/>
              <a:t>total_runs</a:t>
            </a:r>
            <a:r>
              <a:rPr lang="en-US" sz="1800" dirty="0"/>
              <a:t>&gt;='4' then </a:t>
            </a:r>
            <a:r>
              <a:rPr lang="en-US" sz="1800" dirty="0" err="1"/>
              <a:t>total_runs</a:t>
            </a:r>
            <a:r>
              <a:rPr lang="en-US" sz="1800" dirty="0"/>
              <a:t> else '0' end) as boundaries,</a:t>
            </a:r>
          </a:p>
          <a:p>
            <a:pPr marL="0" indent="0">
              <a:buNone/>
            </a:pPr>
            <a:r>
              <a:rPr lang="en-US" sz="1800" dirty="0"/>
              <a:t>(case when </a:t>
            </a:r>
            <a:r>
              <a:rPr lang="en-US" sz="1800" dirty="0" err="1"/>
              <a:t>total_runs</a:t>
            </a:r>
            <a:r>
              <a:rPr lang="en-US" sz="1800" dirty="0"/>
              <a:t>='0' then 'dot' else '0' end) as dot,</a:t>
            </a:r>
          </a:p>
          <a:p>
            <a:pPr marL="0" indent="0">
              <a:buNone/>
            </a:pPr>
            <a:r>
              <a:rPr lang="en-US" sz="1800" dirty="0"/>
              <a:t>(case when </a:t>
            </a:r>
            <a:r>
              <a:rPr lang="en-US" sz="1800" dirty="0" err="1"/>
              <a:t>total_runs</a:t>
            </a:r>
            <a:r>
              <a:rPr lang="en-US" sz="1800" dirty="0"/>
              <a:t>&lt;'4' then </a:t>
            </a:r>
            <a:r>
              <a:rPr lang="en-US" sz="1800" dirty="0" err="1"/>
              <a:t>total_runs</a:t>
            </a:r>
            <a:r>
              <a:rPr lang="en-US" sz="1800" dirty="0"/>
              <a:t> else '0' end) as </a:t>
            </a:r>
            <a:r>
              <a:rPr lang="en-US" sz="1800" dirty="0" err="1"/>
              <a:t>total_run</a:t>
            </a:r>
            <a:endParaRPr lang="en-US" sz="1800" dirty="0"/>
          </a:p>
          <a:p>
            <a:pPr marL="0" indent="0">
              <a:buNone/>
            </a:pPr>
            <a:r>
              <a:rPr lang="en-US" sz="1800" dirty="0"/>
              <a:t>from deliveries</a:t>
            </a:r>
          </a:p>
          <a:p>
            <a:pPr marL="0" indent="0">
              <a:buNone/>
            </a:pPr>
            <a:r>
              <a:rPr lang="en-US" sz="1800" dirty="0"/>
              <a:t>)</a:t>
            </a:r>
          </a:p>
          <a:p>
            <a:pPr marL="0" indent="0">
              <a:buNone/>
            </a:pPr>
            <a:endParaRPr lang="en-US" sz="1800" dirty="0"/>
          </a:p>
          <a:p>
            <a:pPr marL="0" indent="0">
              <a:buNone/>
            </a:pPr>
            <a:r>
              <a:rPr lang="en-US" sz="1800" dirty="0"/>
              <a:t>select * from deliveries_v02;</a:t>
            </a:r>
            <a:endParaRPr lang="en-IN" sz="1800" dirty="0"/>
          </a:p>
        </p:txBody>
      </p:sp>
    </p:spTree>
    <p:extLst>
      <p:ext uri="{BB962C8B-B14F-4D97-AF65-F5344CB8AC3E}">
        <p14:creationId xmlns:p14="http://schemas.microsoft.com/office/powerpoint/2010/main" val="5339439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3996E7-CDC4-4C28-961D-ABF0681A97E9}"/>
              </a:ext>
            </a:extLst>
          </p:cNvPr>
          <p:cNvPicPr>
            <a:picLocks noChangeAspect="1"/>
          </p:cNvPicPr>
          <p:nvPr/>
        </p:nvPicPr>
        <p:blipFill>
          <a:blip r:embed="rId2"/>
          <a:stretch>
            <a:fillRect/>
          </a:stretch>
        </p:blipFill>
        <p:spPr>
          <a:xfrm>
            <a:off x="0" y="208547"/>
            <a:ext cx="12192000" cy="6219108"/>
          </a:xfrm>
          <a:prstGeom prst="rect">
            <a:avLst/>
          </a:prstGeom>
        </p:spPr>
      </p:pic>
    </p:spTree>
    <p:extLst>
      <p:ext uri="{BB962C8B-B14F-4D97-AF65-F5344CB8AC3E}">
        <p14:creationId xmlns:p14="http://schemas.microsoft.com/office/powerpoint/2010/main" val="13919471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60FDB-099E-478A-86CE-0F2D4E37BCC5}"/>
              </a:ext>
            </a:extLst>
          </p:cNvPr>
          <p:cNvSpPr>
            <a:spLocks noGrp="1"/>
          </p:cNvSpPr>
          <p:nvPr>
            <p:ph type="title"/>
          </p:nvPr>
        </p:nvSpPr>
        <p:spPr>
          <a:xfrm>
            <a:off x="838200" y="257175"/>
            <a:ext cx="10515600" cy="847725"/>
          </a:xfrm>
        </p:spPr>
        <p:txBody>
          <a:bodyPr>
            <a:normAutofit/>
          </a:bodyPr>
          <a:lstStyle/>
          <a:p>
            <a:r>
              <a:rPr lang="en-US" sz="1400" dirty="0"/>
              <a:t>3. Write a query to fetch the total number of boundaries and dot balls from the deliveries_v02 table. </a:t>
            </a:r>
            <a:endParaRPr lang="en-US" sz="2000" dirty="0"/>
          </a:p>
        </p:txBody>
      </p:sp>
      <p:sp>
        <p:nvSpPr>
          <p:cNvPr id="3" name="Content Placeholder 2">
            <a:extLst>
              <a:ext uri="{FF2B5EF4-FFF2-40B4-BE49-F238E27FC236}">
                <a16:creationId xmlns:a16="http://schemas.microsoft.com/office/drawing/2014/main" id="{3ED15E2E-E321-4987-A5B4-30102FB7D00C}"/>
              </a:ext>
            </a:extLst>
          </p:cNvPr>
          <p:cNvSpPr>
            <a:spLocks noGrp="1"/>
          </p:cNvSpPr>
          <p:nvPr>
            <p:ph idx="1"/>
          </p:nvPr>
        </p:nvSpPr>
        <p:spPr>
          <a:xfrm>
            <a:off x="838200" y="1295401"/>
            <a:ext cx="10515600" cy="4881562"/>
          </a:xfrm>
        </p:spPr>
        <p:txBody>
          <a:bodyPr>
            <a:normAutofit/>
          </a:bodyPr>
          <a:lstStyle/>
          <a:p>
            <a:pPr marL="0" indent="0">
              <a:buNone/>
            </a:pPr>
            <a:r>
              <a:rPr lang="en-US" sz="1800" dirty="0"/>
              <a:t>QUERY:-</a:t>
            </a:r>
          </a:p>
          <a:p>
            <a:pPr marL="0" indent="0">
              <a:buNone/>
            </a:pPr>
            <a:r>
              <a:rPr lang="en-US" sz="1800" dirty="0"/>
              <a:t>select </a:t>
            </a:r>
            <a:r>
              <a:rPr lang="en-US" sz="1800" dirty="0" err="1"/>
              <a:t>batting_team</a:t>
            </a:r>
            <a:r>
              <a:rPr lang="en-US" sz="1800" dirty="0"/>
              <a:t>,</a:t>
            </a:r>
          </a:p>
          <a:p>
            <a:pPr marL="0" indent="0">
              <a:buNone/>
            </a:pPr>
            <a:r>
              <a:rPr lang="en-US" sz="1800" dirty="0"/>
              <a:t>count(case when boundaries&gt;='4' then boundaries end) as </a:t>
            </a:r>
            <a:r>
              <a:rPr lang="en-US" sz="1800" dirty="0" err="1"/>
              <a:t>total_no_of_boundaries</a:t>
            </a:r>
            <a:r>
              <a:rPr lang="en-US" sz="1800" dirty="0"/>
              <a:t>,</a:t>
            </a:r>
          </a:p>
          <a:p>
            <a:pPr marL="0" indent="0">
              <a:buNone/>
            </a:pPr>
            <a:r>
              <a:rPr lang="en-US" sz="1800" dirty="0"/>
              <a:t>count(case when dot='dot' then dot end) as </a:t>
            </a:r>
            <a:r>
              <a:rPr lang="en-US" sz="1800" dirty="0" err="1"/>
              <a:t>dot_balls</a:t>
            </a:r>
            <a:endParaRPr lang="en-US" sz="1800" dirty="0"/>
          </a:p>
          <a:p>
            <a:pPr marL="0" indent="0">
              <a:buNone/>
            </a:pPr>
            <a:r>
              <a:rPr lang="en-US" sz="1800" dirty="0"/>
              <a:t>from deliveries_v02</a:t>
            </a:r>
          </a:p>
          <a:p>
            <a:pPr marL="0" indent="0">
              <a:buNone/>
            </a:pPr>
            <a:r>
              <a:rPr lang="en-US" sz="1800" dirty="0"/>
              <a:t>group by </a:t>
            </a:r>
            <a:r>
              <a:rPr lang="en-US" sz="1800" dirty="0" err="1"/>
              <a:t>batting_team</a:t>
            </a:r>
            <a:r>
              <a:rPr lang="en-US" sz="1800" dirty="0"/>
              <a:t>;</a:t>
            </a:r>
            <a:endParaRPr lang="en-IN" sz="1800" dirty="0"/>
          </a:p>
        </p:txBody>
      </p:sp>
    </p:spTree>
    <p:extLst>
      <p:ext uri="{BB962C8B-B14F-4D97-AF65-F5344CB8AC3E}">
        <p14:creationId xmlns:p14="http://schemas.microsoft.com/office/powerpoint/2010/main" val="35639078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863D052-0E9C-4E6A-B956-CBDB6407348D}"/>
              </a:ext>
            </a:extLst>
          </p:cNvPr>
          <p:cNvPicPr>
            <a:picLocks noChangeAspect="1"/>
          </p:cNvPicPr>
          <p:nvPr/>
        </p:nvPicPr>
        <p:blipFill>
          <a:blip r:embed="rId2"/>
          <a:stretch>
            <a:fillRect/>
          </a:stretch>
        </p:blipFill>
        <p:spPr>
          <a:xfrm>
            <a:off x="2422358" y="240632"/>
            <a:ext cx="6978316" cy="6240379"/>
          </a:xfrm>
          <a:prstGeom prst="rect">
            <a:avLst/>
          </a:prstGeom>
        </p:spPr>
      </p:pic>
    </p:spTree>
    <p:extLst>
      <p:ext uri="{BB962C8B-B14F-4D97-AF65-F5344CB8AC3E}">
        <p14:creationId xmlns:p14="http://schemas.microsoft.com/office/powerpoint/2010/main" val="15591123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60FDB-099E-478A-86CE-0F2D4E37BCC5}"/>
              </a:ext>
            </a:extLst>
          </p:cNvPr>
          <p:cNvSpPr>
            <a:spLocks noGrp="1"/>
          </p:cNvSpPr>
          <p:nvPr>
            <p:ph type="title"/>
          </p:nvPr>
        </p:nvSpPr>
        <p:spPr>
          <a:xfrm>
            <a:off x="838200" y="257175"/>
            <a:ext cx="10515600" cy="847725"/>
          </a:xfrm>
        </p:spPr>
        <p:txBody>
          <a:bodyPr>
            <a:normAutofit fontScale="90000"/>
          </a:bodyPr>
          <a:lstStyle/>
          <a:p>
            <a:r>
              <a:rPr lang="en-US" sz="1400" dirty="0"/>
              <a:t>4. Write a query to fetch the total number of boundaries scored by each team from the deliveries_v02 table and order it in descending order of the number of boundaries scored. </a:t>
            </a:r>
            <a:endParaRPr lang="en-US" sz="2000" dirty="0"/>
          </a:p>
        </p:txBody>
      </p:sp>
      <p:sp>
        <p:nvSpPr>
          <p:cNvPr id="3" name="Content Placeholder 2">
            <a:extLst>
              <a:ext uri="{FF2B5EF4-FFF2-40B4-BE49-F238E27FC236}">
                <a16:creationId xmlns:a16="http://schemas.microsoft.com/office/drawing/2014/main" id="{3ED15E2E-E321-4987-A5B4-30102FB7D00C}"/>
              </a:ext>
            </a:extLst>
          </p:cNvPr>
          <p:cNvSpPr>
            <a:spLocks noGrp="1"/>
          </p:cNvSpPr>
          <p:nvPr>
            <p:ph idx="1"/>
          </p:nvPr>
        </p:nvSpPr>
        <p:spPr>
          <a:xfrm>
            <a:off x="838200" y="1295401"/>
            <a:ext cx="10515600" cy="4881562"/>
          </a:xfrm>
        </p:spPr>
        <p:txBody>
          <a:bodyPr>
            <a:normAutofit/>
          </a:bodyPr>
          <a:lstStyle/>
          <a:p>
            <a:pPr marL="0" indent="0">
              <a:buNone/>
            </a:pPr>
            <a:r>
              <a:rPr lang="en-US" sz="1800" dirty="0"/>
              <a:t>QUERY:-</a:t>
            </a:r>
          </a:p>
          <a:p>
            <a:pPr marL="0" indent="0">
              <a:buNone/>
            </a:pPr>
            <a:r>
              <a:rPr lang="en-US" sz="1800" dirty="0"/>
              <a:t>select </a:t>
            </a:r>
            <a:r>
              <a:rPr lang="en-US" sz="1800" dirty="0" err="1"/>
              <a:t>batting_team</a:t>
            </a:r>
            <a:r>
              <a:rPr lang="en-US" sz="1800" dirty="0"/>
              <a:t>,</a:t>
            </a:r>
          </a:p>
          <a:p>
            <a:pPr marL="0" indent="0">
              <a:buNone/>
            </a:pPr>
            <a:r>
              <a:rPr lang="en-US" sz="1800" dirty="0"/>
              <a:t>count(case when boundaries&gt;='4' then boundaries end) as </a:t>
            </a:r>
            <a:r>
              <a:rPr lang="en-US" sz="1800" dirty="0" err="1"/>
              <a:t>total_no_of_boundaries</a:t>
            </a:r>
            <a:endParaRPr lang="en-US" sz="1800" dirty="0"/>
          </a:p>
          <a:p>
            <a:pPr marL="0" indent="0">
              <a:buNone/>
            </a:pPr>
            <a:r>
              <a:rPr lang="en-US" sz="1800" dirty="0"/>
              <a:t>from deliveries_v02</a:t>
            </a:r>
          </a:p>
          <a:p>
            <a:pPr marL="0" indent="0">
              <a:buNone/>
            </a:pPr>
            <a:r>
              <a:rPr lang="en-US" sz="1800" dirty="0"/>
              <a:t>group by </a:t>
            </a:r>
            <a:r>
              <a:rPr lang="en-US" sz="1800" dirty="0" err="1"/>
              <a:t>batting_team</a:t>
            </a:r>
            <a:endParaRPr lang="en-US" sz="1800" dirty="0"/>
          </a:p>
          <a:p>
            <a:pPr marL="0" indent="0">
              <a:buNone/>
            </a:pPr>
            <a:r>
              <a:rPr lang="en-US" sz="1800" dirty="0"/>
              <a:t>order by </a:t>
            </a:r>
            <a:r>
              <a:rPr lang="en-US" sz="1800" dirty="0" err="1"/>
              <a:t>total_no_of_boundaries</a:t>
            </a:r>
            <a:r>
              <a:rPr lang="en-US" sz="1800" dirty="0"/>
              <a:t> desc;</a:t>
            </a:r>
          </a:p>
        </p:txBody>
      </p:sp>
    </p:spTree>
    <p:extLst>
      <p:ext uri="{BB962C8B-B14F-4D97-AF65-F5344CB8AC3E}">
        <p14:creationId xmlns:p14="http://schemas.microsoft.com/office/powerpoint/2010/main" val="17372291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211217D-17FB-428C-A578-403C31874133}"/>
              </a:ext>
            </a:extLst>
          </p:cNvPr>
          <p:cNvPicPr>
            <a:picLocks noChangeAspect="1"/>
          </p:cNvPicPr>
          <p:nvPr/>
        </p:nvPicPr>
        <p:blipFill>
          <a:blip r:embed="rId2"/>
          <a:stretch>
            <a:fillRect/>
          </a:stretch>
        </p:blipFill>
        <p:spPr>
          <a:xfrm>
            <a:off x="3031958" y="585710"/>
            <a:ext cx="5920819" cy="5494247"/>
          </a:xfrm>
          <a:prstGeom prst="rect">
            <a:avLst/>
          </a:prstGeom>
        </p:spPr>
      </p:pic>
    </p:spTree>
    <p:extLst>
      <p:ext uri="{BB962C8B-B14F-4D97-AF65-F5344CB8AC3E}">
        <p14:creationId xmlns:p14="http://schemas.microsoft.com/office/powerpoint/2010/main" val="42215833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60FDB-099E-478A-86CE-0F2D4E37BCC5}"/>
              </a:ext>
            </a:extLst>
          </p:cNvPr>
          <p:cNvSpPr>
            <a:spLocks noGrp="1"/>
          </p:cNvSpPr>
          <p:nvPr>
            <p:ph type="title"/>
          </p:nvPr>
        </p:nvSpPr>
        <p:spPr>
          <a:xfrm>
            <a:off x="838200" y="257175"/>
            <a:ext cx="10515600" cy="847725"/>
          </a:xfrm>
        </p:spPr>
        <p:txBody>
          <a:bodyPr>
            <a:normAutofit/>
          </a:bodyPr>
          <a:lstStyle/>
          <a:p>
            <a:r>
              <a:rPr lang="en-US" sz="1400" dirty="0"/>
              <a:t>5. Write a query to fetch the total number of dot balls bowled by each team and order it in descending order of the total number of dot balls bowled.</a:t>
            </a:r>
            <a:endParaRPr lang="en-US" sz="2000" dirty="0"/>
          </a:p>
        </p:txBody>
      </p:sp>
      <p:sp>
        <p:nvSpPr>
          <p:cNvPr id="3" name="Content Placeholder 2">
            <a:extLst>
              <a:ext uri="{FF2B5EF4-FFF2-40B4-BE49-F238E27FC236}">
                <a16:creationId xmlns:a16="http://schemas.microsoft.com/office/drawing/2014/main" id="{3ED15E2E-E321-4987-A5B4-30102FB7D00C}"/>
              </a:ext>
            </a:extLst>
          </p:cNvPr>
          <p:cNvSpPr>
            <a:spLocks noGrp="1"/>
          </p:cNvSpPr>
          <p:nvPr>
            <p:ph idx="1"/>
          </p:nvPr>
        </p:nvSpPr>
        <p:spPr>
          <a:xfrm>
            <a:off x="838200" y="1295401"/>
            <a:ext cx="10515600" cy="4881562"/>
          </a:xfrm>
        </p:spPr>
        <p:txBody>
          <a:bodyPr>
            <a:normAutofit/>
          </a:bodyPr>
          <a:lstStyle/>
          <a:p>
            <a:pPr marL="0" indent="0">
              <a:buNone/>
            </a:pPr>
            <a:r>
              <a:rPr lang="en-US" sz="1800" dirty="0"/>
              <a:t>QUERY:-</a:t>
            </a:r>
          </a:p>
          <a:p>
            <a:pPr marL="0" indent="0">
              <a:buNone/>
            </a:pPr>
            <a:r>
              <a:rPr lang="en-US" sz="1800" dirty="0"/>
              <a:t>select </a:t>
            </a:r>
            <a:r>
              <a:rPr lang="en-US" sz="1800" dirty="0" err="1"/>
              <a:t>bowling_team</a:t>
            </a:r>
            <a:r>
              <a:rPr lang="en-US" sz="1800" dirty="0"/>
              <a:t>,</a:t>
            </a:r>
          </a:p>
          <a:p>
            <a:pPr marL="0" indent="0">
              <a:buNone/>
            </a:pPr>
            <a:r>
              <a:rPr lang="en-US" sz="1800" dirty="0"/>
              <a:t>count(case when dot='dot' then dot end) as </a:t>
            </a:r>
            <a:r>
              <a:rPr lang="en-US" sz="1800" dirty="0" err="1"/>
              <a:t>total_no_of_dot_balls</a:t>
            </a:r>
            <a:endParaRPr lang="en-US" sz="1800" dirty="0"/>
          </a:p>
          <a:p>
            <a:pPr marL="0" indent="0">
              <a:buNone/>
            </a:pPr>
            <a:r>
              <a:rPr lang="en-US" sz="1800" dirty="0"/>
              <a:t>from deliveries_v02</a:t>
            </a:r>
          </a:p>
          <a:p>
            <a:pPr marL="0" indent="0">
              <a:buNone/>
            </a:pPr>
            <a:r>
              <a:rPr lang="en-US" sz="1800" dirty="0"/>
              <a:t>group by </a:t>
            </a:r>
            <a:r>
              <a:rPr lang="en-US" sz="1800" dirty="0" err="1"/>
              <a:t>bowling_team</a:t>
            </a:r>
            <a:endParaRPr lang="en-US" sz="1800" dirty="0"/>
          </a:p>
          <a:p>
            <a:pPr marL="0" indent="0">
              <a:buNone/>
            </a:pPr>
            <a:r>
              <a:rPr lang="en-US" sz="1800" dirty="0"/>
              <a:t>order by </a:t>
            </a:r>
            <a:r>
              <a:rPr lang="en-US" sz="1800" dirty="0" err="1"/>
              <a:t>total_no_of_dot_balls</a:t>
            </a:r>
            <a:r>
              <a:rPr lang="en-US" sz="1800" dirty="0"/>
              <a:t> desc;</a:t>
            </a:r>
          </a:p>
        </p:txBody>
      </p:sp>
    </p:spTree>
    <p:extLst>
      <p:ext uri="{BB962C8B-B14F-4D97-AF65-F5344CB8AC3E}">
        <p14:creationId xmlns:p14="http://schemas.microsoft.com/office/powerpoint/2010/main" val="3163951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B3795BD4-A413-433A-9E57-EE9BECAA803F}"/>
              </a:ext>
            </a:extLst>
          </p:cNvPr>
          <p:cNvGraphicFramePr>
            <a:graphicFrameLocks/>
          </p:cNvGraphicFramePr>
          <p:nvPr>
            <p:extLst>
              <p:ext uri="{D42A27DB-BD31-4B8C-83A1-F6EECF244321}">
                <p14:modId xmlns:p14="http://schemas.microsoft.com/office/powerpoint/2010/main" val="72196098"/>
              </p:ext>
            </p:extLst>
          </p:nvPr>
        </p:nvGraphicFramePr>
        <p:xfrm>
          <a:off x="3024187" y="3667126"/>
          <a:ext cx="6143626" cy="273367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723F8C14-73C8-4712-9403-F4064E4C72EF}"/>
              </a:ext>
            </a:extLst>
          </p:cNvPr>
          <p:cNvGraphicFramePr>
            <a:graphicFrameLocks/>
          </p:cNvGraphicFramePr>
          <p:nvPr>
            <p:extLst>
              <p:ext uri="{D42A27DB-BD31-4B8C-83A1-F6EECF244321}">
                <p14:modId xmlns:p14="http://schemas.microsoft.com/office/powerpoint/2010/main" val="2332986111"/>
              </p:ext>
            </p:extLst>
          </p:nvPr>
        </p:nvGraphicFramePr>
        <p:xfrm>
          <a:off x="2100263" y="200025"/>
          <a:ext cx="7991474" cy="322897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0313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154764C-979E-4CFD-949E-EBD3943781BC}"/>
              </a:ext>
            </a:extLst>
          </p:cNvPr>
          <p:cNvPicPr>
            <a:picLocks noChangeAspect="1"/>
          </p:cNvPicPr>
          <p:nvPr/>
        </p:nvPicPr>
        <p:blipFill>
          <a:blip r:embed="rId2"/>
          <a:stretch>
            <a:fillRect/>
          </a:stretch>
        </p:blipFill>
        <p:spPr>
          <a:xfrm>
            <a:off x="3147735" y="401053"/>
            <a:ext cx="5451360" cy="5598694"/>
          </a:xfrm>
          <a:prstGeom prst="rect">
            <a:avLst/>
          </a:prstGeom>
        </p:spPr>
      </p:pic>
    </p:spTree>
    <p:extLst>
      <p:ext uri="{BB962C8B-B14F-4D97-AF65-F5344CB8AC3E}">
        <p14:creationId xmlns:p14="http://schemas.microsoft.com/office/powerpoint/2010/main" val="5878104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60FDB-099E-478A-86CE-0F2D4E37BCC5}"/>
              </a:ext>
            </a:extLst>
          </p:cNvPr>
          <p:cNvSpPr>
            <a:spLocks noGrp="1"/>
          </p:cNvSpPr>
          <p:nvPr>
            <p:ph type="title"/>
          </p:nvPr>
        </p:nvSpPr>
        <p:spPr>
          <a:xfrm>
            <a:off x="838200" y="257175"/>
            <a:ext cx="10515600" cy="847725"/>
          </a:xfrm>
        </p:spPr>
        <p:txBody>
          <a:bodyPr>
            <a:normAutofit/>
          </a:bodyPr>
          <a:lstStyle/>
          <a:p>
            <a:r>
              <a:rPr lang="en-US" sz="1400" dirty="0"/>
              <a:t>6. Write a query to fetch the total number of dismissals by dismissal kinds where dismissal kind is not NA.</a:t>
            </a:r>
            <a:endParaRPr lang="en-US" sz="2000" dirty="0"/>
          </a:p>
        </p:txBody>
      </p:sp>
      <p:sp>
        <p:nvSpPr>
          <p:cNvPr id="3" name="Content Placeholder 2">
            <a:extLst>
              <a:ext uri="{FF2B5EF4-FFF2-40B4-BE49-F238E27FC236}">
                <a16:creationId xmlns:a16="http://schemas.microsoft.com/office/drawing/2014/main" id="{3ED15E2E-E321-4987-A5B4-30102FB7D00C}"/>
              </a:ext>
            </a:extLst>
          </p:cNvPr>
          <p:cNvSpPr>
            <a:spLocks noGrp="1"/>
          </p:cNvSpPr>
          <p:nvPr>
            <p:ph idx="1"/>
          </p:nvPr>
        </p:nvSpPr>
        <p:spPr>
          <a:xfrm>
            <a:off x="838200" y="1295401"/>
            <a:ext cx="10515600" cy="4881562"/>
          </a:xfrm>
        </p:spPr>
        <p:txBody>
          <a:bodyPr>
            <a:normAutofit/>
          </a:bodyPr>
          <a:lstStyle/>
          <a:p>
            <a:pPr marL="0" indent="0">
              <a:buNone/>
            </a:pPr>
            <a:r>
              <a:rPr lang="en-US" sz="1800" dirty="0"/>
              <a:t>QUERY:-</a:t>
            </a:r>
          </a:p>
          <a:p>
            <a:pPr marL="0" indent="0">
              <a:buNone/>
            </a:pPr>
            <a:r>
              <a:rPr lang="en-US" sz="1800" dirty="0"/>
              <a:t>select </a:t>
            </a:r>
          </a:p>
          <a:p>
            <a:pPr marL="0" indent="0">
              <a:buNone/>
            </a:pPr>
            <a:r>
              <a:rPr lang="en-US" sz="1800" dirty="0"/>
              <a:t>count(case when </a:t>
            </a:r>
            <a:r>
              <a:rPr lang="en-US" sz="1800" dirty="0" err="1"/>
              <a:t>dismissal_kind</a:t>
            </a:r>
            <a:r>
              <a:rPr lang="en-US" sz="1800" dirty="0"/>
              <a:t> != 'NA' then </a:t>
            </a:r>
            <a:r>
              <a:rPr lang="en-US" sz="1800" dirty="0" err="1"/>
              <a:t>dismissal_kind</a:t>
            </a:r>
            <a:r>
              <a:rPr lang="en-US" sz="1800" dirty="0"/>
              <a:t> end) as </a:t>
            </a:r>
            <a:r>
              <a:rPr lang="en-US" sz="1800" dirty="0" err="1"/>
              <a:t>total_no_of_dismissal</a:t>
            </a:r>
            <a:endParaRPr lang="en-US" sz="1800" dirty="0"/>
          </a:p>
          <a:p>
            <a:pPr marL="0" indent="0">
              <a:buNone/>
            </a:pPr>
            <a:r>
              <a:rPr lang="en-US" sz="1800" dirty="0"/>
              <a:t>from deliveries_v02;</a:t>
            </a:r>
          </a:p>
        </p:txBody>
      </p:sp>
    </p:spTree>
    <p:extLst>
      <p:ext uri="{BB962C8B-B14F-4D97-AF65-F5344CB8AC3E}">
        <p14:creationId xmlns:p14="http://schemas.microsoft.com/office/powerpoint/2010/main" val="23401187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9659E20-2949-473B-90D5-D7CBA6C57022}"/>
              </a:ext>
            </a:extLst>
          </p:cNvPr>
          <p:cNvPicPr>
            <a:picLocks noChangeAspect="1"/>
          </p:cNvPicPr>
          <p:nvPr/>
        </p:nvPicPr>
        <p:blipFill>
          <a:blip r:embed="rId2"/>
          <a:stretch>
            <a:fillRect/>
          </a:stretch>
        </p:blipFill>
        <p:spPr>
          <a:xfrm>
            <a:off x="3464443" y="1825747"/>
            <a:ext cx="4644721" cy="1603253"/>
          </a:xfrm>
          <a:prstGeom prst="rect">
            <a:avLst/>
          </a:prstGeom>
        </p:spPr>
      </p:pic>
    </p:spTree>
    <p:extLst>
      <p:ext uri="{BB962C8B-B14F-4D97-AF65-F5344CB8AC3E}">
        <p14:creationId xmlns:p14="http://schemas.microsoft.com/office/powerpoint/2010/main" val="3711677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60FDB-099E-478A-86CE-0F2D4E37BCC5}"/>
              </a:ext>
            </a:extLst>
          </p:cNvPr>
          <p:cNvSpPr>
            <a:spLocks noGrp="1"/>
          </p:cNvSpPr>
          <p:nvPr>
            <p:ph type="title"/>
          </p:nvPr>
        </p:nvSpPr>
        <p:spPr>
          <a:xfrm>
            <a:off x="838200" y="257175"/>
            <a:ext cx="10515600" cy="847725"/>
          </a:xfrm>
        </p:spPr>
        <p:txBody>
          <a:bodyPr>
            <a:normAutofit/>
          </a:bodyPr>
          <a:lstStyle/>
          <a:p>
            <a:r>
              <a:rPr lang="en-US" sz="1400" dirty="0"/>
              <a:t>7. Write a query to get the top 5 bowlers who conceded maximum extra runs from the deliveries table.</a:t>
            </a:r>
            <a:endParaRPr lang="en-US" sz="2000" dirty="0"/>
          </a:p>
        </p:txBody>
      </p:sp>
      <p:sp>
        <p:nvSpPr>
          <p:cNvPr id="3" name="Content Placeholder 2">
            <a:extLst>
              <a:ext uri="{FF2B5EF4-FFF2-40B4-BE49-F238E27FC236}">
                <a16:creationId xmlns:a16="http://schemas.microsoft.com/office/drawing/2014/main" id="{3ED15E2E-E321-4987-A5B4-30102FB7D00C}"/>
              </a:ext>
            </a:extLst>
          </p:cNvPr>
          <p:cNvSpPr>
            <a:spLocks noGrp="1"/>
          </p:cNvSpPr>
          <p:nvPr>
            <p:ph idx="1"/>
          </p:nvPr>
        </p:nvSpPr>
        <p:spPr>
          <a:xfrm>
            <a:off x="838200" y="1295401"/>
            <a:ext cx="10515600" cy="4881562"/>
          </a:xfrm>
        </p:spPr>
        <p:txBody>
          <a:bodyPr>
            <a:normAutofit/>
          </a:bodyPr>
          <a:lstStyle/>
          <a:p>
            <a:pPr marL="0" indent="0">
              <a:buNone/>
            </a:pPr>
            <a:r>
              <a:rPr lang="en-US" sz="1800" dirty="0"/>
              <a:t>QUERY:-</a:t>
            </a:r>
          </a:p>
          <a:p>
            <a:pPr marL="0" indent="0">
              <a:buNone/>
            </a:pPr>
            <a:r>
              <a:rPr lang="en-US" sz="1800" dirty="0"/>
              <a:t>select bowler,</a:t>
            </a:r>
          </a:p>
          <a:p>
            <a:pPr marL="0" indent="0">
              <a:buNone/>
            </a:pPr>
            <a:r>
              <a:rPr lang="en-US" sz="1800" dirty="0"/>
              <a:t>sum(</a:t>
            </a:r>
            <a:r>
              <a:rPr lang="en-US" sz="1800" dirty="0" err="1"/>
              <a:t>extra_runs</a:t>
            </a:r>
            <a:r>
              <a:rPr lang="en-US" sz="1800" dirty="0"/>
              <a:t>) as </a:t>
            </a:r>
            <a:r>
              <a:rPr lang="en-US" sz="1800" dirty="0" err="1"/>
              <a:t>max_extra_runs</a:t>
            </a:r>
            <a:endParaRPr lang="en-US" sz="1800" dirty="0"/>
          </a:p>
          <a:p>
            <a:pPr marL="0" indent="0">
              <a:buNone/>
            </a:pPr>
            <a:r>
              <a:rPr lang="en-US" sz="1800" dirty="0"/>
              <a:t>from deliveries</a:t>
            </a:r>
          </a:p>
          <a:p>
            <a:pPr marL="0" indent="0">
              <a:buNone/>
            </a:pPr>
            <a:r>
              <a:rPr lang="en-US" sz="1800" dirty="0"/>
              <a:t>group by bowler</a:t>
            </a:r>
          </a:p>
          <a:p>
            <a:pPr marL="0" indent="0">
              <a:buNone/>
            </a:pPr>
            <a:r>
              <a:rPr lang="en-US" sz="1800" dirty="0"/>
              <a:t>order by </a:t>
            </a:r>
            <a:r>
              <a:rPr lang="en-US" sz="1800" dirty="0" err="1"/>
              <a:t>max_extra_runs</a:t>
            </a:r>
            <a:r>
              <a:rPr lang="en-US" sz="1800" dirty="0"/>
              <a:t> desc limit 5;</a:t>
            </a:r>
            <a:endParaRPr lang="en-IN" sz="1800" dirty="0"/>
          </a:p>
        </p:txBody>
      </p:sp>
    </p:spTree>
    <p:extLst>
      <p:ext uri="{BB962C8B-B14F-4D97-AF65-F5344CB8AC3E}">
        <p14:creationId xmlns:p14="http://schemas.microsoft.com/office/powerpoint/2010/main" val="40974853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D4C8BB6-F5BD-42CD-9B47-8E431107626D}"/>
              </a:ext>
            </a:extLst>
          </p:cNvPr>
          <p:cNvPicPr>
            <a:picLocks noChangeAspect="1"/>
          </p:cNvPicPr>
          <p:nvPr/>
        </p:nvPicPr>
        <p:blipFill>
          <a:blip r:embed="rId2"/>
          <a:stretch>
            <a:fillRect/>
          </a:stretch>
        </p:blipFill>
        <p:spPr>
          <a:xfrm>
            <a:off x="2456129" y="1507958"/>
            <a:ext cx="6322281" cy="3336758"/>
          </a:xfrm>
          <a:prstGeom prst="rect">
            <a:avLst/>
          </a:prstGeom>
        </p:spPr>
      </p:pic>
    </p:spTree>
    <p:extLst>
      <p:ext uri="{BB962C8B-B14F-4D97-AF65-F5344CB8AC3E}">
        <p14:creationId xmlns:p14="http://schemas.microsoft.com/office/powerpoint/2010/main" val="19031729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60FDB-099E-478A-86CE-0F2D4E37BCC5}"/>
              </a:ext>
            </a:extLst>
          </p:cNvPr>
          <p:cNvSpPr>
            <a:spLocks noGrp="1"/>
          </p:cNvSpPr>
          <p:nvPr>
            <p:ph type="title"/>
          </p:nvPr>
        </p:nvSpPr>
        <p:spPr>
          <a:xfrm>
            <a:off x="838200" y="257175"/>
            <a:ext cx="10515600" cy="847725"/>
          </a:xfrm>
        </p:spPr>
        <p:txBody>
          <a:bodyPr>
            <a:normAutofit/>
          </a:bodyPr>
          <a:lstStyle/>
          <a:p>
            <a:r>
              <a:rPr lang="en-US" sz="1050" dirty="0"/>
              <a:t>8. Write a query to create a table named deliveries_v03 with all the columns of deliveries_v02 table and two additional column (named venue and </a:t>
            </a:r>
            <a:r>
              <a:rPr lang="en-US" sz="1050" dirty="0" err="1"/>
              <a:t>match_date</a:t>
            </a:r>
            <a:r>
              <a:rPr lang="en-US" sz="1050" dirty="0"/>
              <a:t>) of venue and date from table matches.</a:t>
            </a:r>
            <a:endParaRPr lang="en-US" sz="2000" dirty="0"/>
          </a:p>
        </p:txBody>
      </p:sp>
      <p:sp>
        <p:nvSpPr>
          <p:cNvPr id="3" name="Content Placeholder 2">
            <a:extLst>
              <a:ext uri="{FF2B5EF4-FFF2-40B4-BE49-F238E27FC236}">
                <a16:creationId xmlns:a16="http://schemas.microsoft.com/office/drawing/2014/main" id="{3ED15E2E-E321-4987-A5B4-30102FB7D00C}"/>
              </a:ext>
            </a:extLst>
          </p:cNvPr>
          <p:cNvSpPr>
            <a:spLocks noGrp="1"/>
          </p:cNvSpPr>
          <p:nvPr>
            <p:ph idx="1"/>
          </p:nvPr>
        </p:nvSpPr>
        <p:spPr>
          <a:xfrm>
            <a:off x="838200" y="1295401"/>
            <a:ext cx="10515600" cy="4881562"/>
          </a:xfrm>
        </p:spPr>
        <p:txBody>
          <a:bodyPr>
            <a:normAutofit fontScale="92500" lnSpcReduction="10000"/>
          </a:bodyPr>
          <a:lstStyle/>
          <a:p>
            <a:pPr marL="0" indent="0">
              <a:buNone/>
            </a:pPr>
            <a:r>
              <a:rPr lang="en-US" sz="1800" dirty="0"/>
              <a:t>QUERY:-</a:t>
            </a:r>
          </a:p>
          <a:p>
            <a:pPr marL="0" indent="0">
              <a:buNone/>
            </a:pPr>
            <a:r>
              <a:rPr lang="en-US" sz="1800" dirty="0"/>
              <a:t>create table deliveries_v03 as</a:t>
            </a:r>
          </a:p>
          <a:p>
            <a:pPr marL="0" indent="0">
              <a:buNone/>
            </a:pPr>
            <a:r>
              <a:rPr lang="en-US" sz="1800" dirty="0"/>
              <a:t>(</a:t>
            </a:r>
          </a:p>
          <a:p>
            <a:pPr marL="0" indent="0">
              <a:buNone/>
            </a:pPr>
            <a:r>
              <a:rPr lang="en-US" sz="1800" dirty="0"/>
              <a:t>select a.*,</a:t>
            </a:r>
          </a:p>
          <a:p>
            <a:pPr marL="0" indent="0">
              <a:buNone/>
            </a:pPr>
            <a:r>
              <a:rPr lang="en-US" sz="1800" dirty="0"/>
              <a:t>	   </a:t>
            </a:r>
            <a:r>
              <a:rPr lang="en-US" sz="1800" dirty="0" err="1"/>
              <a:t>b.venue</a:t>
            </a:r>
            <a:r>
              <a:rPr lang="en-US" sz="1800" dirty="0"/>
              <a:t>,</a:t>
            </a:r>
          </a:p>
          <a:p>
            <a:pPr marL="0" indent="0">
              <a:buNone/>
            </a:pPr>
            <a:r>
              <a:rPr lang="en-US" sz="1800" dirty="0"/>
              <a:t>       </a:t>
            </a:r>
            <a:r>
              <a:rPr lang="en-US" sz="1800" dirty="0" err="1"/>
              <a:t>b.date</a:t>
            </a:r>
            <a:r>
              <a:rPr lang="en-US" sz="1800" dirty="0"/>
              <a:t> AS </a:t>
            </a:r>
            <a:r>
              <a:rPr lang="en-US" sz="1800" dirty="0" err="1"/>
              <a:t>match_date</a:t>
            </a:r>
            <a:endParaRPr lang="en-US" sz="1800" dirty="0"/>
          </a:p>
          <a:p>
            <a:pPr marL="0" indent="0">
              <a:buNone/>
            </a:pPr>
            <a:r>
              <a:rPr lang="en-US" sz="1800" dirty="0"/>
              <a:t>from deliveries_v02 as a</a:t>
            </a:r>
          </a:p>
          <a:p>
            <a:pPr marL="0" indent="0">
              <a:buNone/>
            </a:pPr>
            <a:r>
              <a:rPr lang="en-US" sz="1800" dirty="0"/>
              <a:t>left join (select </a:t>
            </a:r>
            <a:r>
              <a:rPr lang="en-US" sz="1800" dirty="0" err="1"/>
              <a:t>id,venue,date</a:t>
            </a:r>
            <a:endParaRPr lang="en-US" sz="1800" dirty="0"/>
          </a:p>
          <a:p>
            <a:pPr marL="0" indent="0">
              <a:buNone/>
            </a:pPr>
            <a:r>
              <a:rPr lang="en-US" sz="1800" dirty="0"/>
              <a:t>		  from matches) as b</a:t>
            </a:r>
          </a:p>
          <a:p>
            <a:pPr marL="0" indent="0">
              <a:buNone/>
            </a:pPr>
            <a:r>
              <a:rPr lang="en-US" sz="1800" dirty="0"/>
              <a:t>on a.id=b.id</a:t>
            </a:r>
          </a:p>
          <a:p>
            <a:pPr marL="0" indent="0">
              <a:buNone/>
            </a:pPr>
            <a:r>
              <a:rPr lang="en-US" sz="1800" dirty="0"/>
              <a:t>)</a:t>
            </a:r>
          </a:p>
          <a:p>
            <a:pPr marL="0" indent="0">
              <a:buNone/>
            </a:pPr>
            <a:endParaRPr lang="en-US" sz="1800" dirty="0"/>
          </a:p>
          <a:p>
            <a:pPr marL="0" indent="0">
              <a:buNone/>
            </a:pPr>
            <a:r>
              <a:rPr lang="en-US" sz="1800" dirty="0"/>
              <a:t>select * from deliveries_v03;</a:t>
            </a:r>
            <a:endParaRPr lang="en-IN" sz="1800" dirty="0"/>
          </a:p>
        </p:txBody>
      </p:sp>
    </p:spTree>
    <p:extLst>
      <p:ext uri="{BB962C8B-B14F-4D97-AF65-F5344CB8AC3E}">
        <p14:creationId xmlns:p14="http://schemas.microsoft.com/office/powerpoint/2010/main" val="3367360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D14693F-26D6-4D56-955A-830E460F6815}"/>
              </a:ext>
            </a:extLst>
          </p:cNvPr>
          <p:cNvPicPr>
            <a:picLocks noChangeAspect="1"/>
          </p:cNvPicPr>
          <p:nvPr/>
        </p:nvPicPr>
        <p:blipFill>
          <a:blip r:embed="rId2"/>
          <a:stretch>
            <a:fillRect/>
          </a:stretch>
        </p:blipFill>
        <p:spPr>
          <a:xfrm>
            <a:off x="0" y="449154"/>
            <a:ext cx="12192000" cy="5959692"/>
          </a:xfrm>
          <a:prstGeom prst="rect">
            <a:avLst/>
          </a:prstGeom>
        </p:spPr>
      </p:pic>
    </p:spTree>
    <p:extLst>
      <p:ext uri="{BB962C8B-B14F-4D97-AF65-F5344CB8AC3E}">
        <p14:creationId xmlns:p14="http://schemas.microsoft.com/office/powerpoint/2010/main" val="2163626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60FDB-099E-478A-86CE-0F2D4E37BCC5}"/>
              </a:ext>
            </a:extLst>
          </p:cNvPr>
          <p:cNvSpPr>
            <a:spLocks noGrp="1"/>
          </p:cNvSpPr>
          <p:nvPr>
            <p:ph type="title"/>
          </p:nvPr>
        </p:nvSpPr>
        <p:spPr>
          <a:xfrm>
            <a:off x="838200" y="257175"/>
            <a:ext cx="10515600" cy="847725"/>
          </a:xfrm>
        </p:spPr>
        <p:txBody>
          <a:bodyPr>
            <a:normAutofit/>
          </a:bodyPr>
          <a:lstStyle/>
          <a:p>
            <a:r>
              <a:rPr lang="en-US" sz="1400" dirty="0"/>
              <a:t>9. Write a query to fetch the total runs scored for each venue and order it in the descending order of total runs scored. </a:t>
            </a:r>
            <a:endParaRPr lang="en-US" sz="2000" dirty="0"/>
          </a:p>
        </p:txBody>
      </p:sp>
      <p:sp>
        <p:nvSpPr>
          <p:cNvPr id="3" name="Content Placeholder 2">
            <a:extLst>
              <a:ext uri="{FF2B5EF4-FFF2-40B4-BE49-F238E27FC236}">
                <a16:creationId xmlns:a16="http://schemas.microsoft.com/office/drawing/2014/main" id="{3ED15E2E-E321-4987-A5B4-30102FB7D00C}"/>
              </a:ext>
            </a:extLst>
          </p:cNvPr>
          <p:cNvSpPr>
            <a:spLocks noGrp="1"/>
          </p:cNvSpPr>
          <p:nvPr>
            <p:ph idx="1"/>
          </p:nvPr>
        </p:nvSpPr>
        <p:spPr>
          <a:xfrm>
            <a:off x="838200" y="1295401"/>
            <a:ext cx="10515600" cy="4881562"/>
          </a:xfrm>
        </p:spPr>
        <p:txBody>
          <a:bodyPr>
            <a:normAutofit/>
          </a:bodyPr>
          <a:lstStyle/>
          <a:p>
            <a:pPr marL="0" indent="0">
              <a:buNone/>
            </a:pPr>
            <a:r>
              <a:rPr lang="en-US" sz="1800" dirty="0"/>
              <a:t>QUERY:-</a:t>
            </a:r>
          </a:p>
          <a:p>
            <a:pPr marL="0" indent="0">
              <a:buNone/>
            </a:pPr>
            <a:r>
              <a:rPr lang="en-US" sz="1800" dirty="0"/>
              <a:t>select venue,</a:t>
            </a:r>
          </a:p>
          <a:p>
            <a:pPr marL="0" indent="0">
              <a:buNone/>
            </a:pPr>
            <a:r>
              <a:rPr lang="en-US" sz="1800" dirty="0"/>
              <a:t>sum(</a:t>
            </a:r>
            <a:r>
              <a:rPr lang="en-US" sz="1800" dirty="0" err="1"/>
              <a:t>total_runs</a:t>
            </a:r>
            <a:r>
              <a:rPr lang="en-US" sz="1800" dirty="0"/>
              <a:t>) as </a:t>
            </a:r>
            <a:r>
              <a:rPr lang="en-US" sz="1800" dirty="0" err="1"/>
              <a:t>total_runs_venue</a:t>
            </a:r>
            <a:endParaRPr lang="en-US" sz="1800" dirty="0"/>
          </a:p>
          <a:p>
            <a:pPr marL="0" indent="0">
              <a:buNone/>
            </a:pPr>
            <a:r>
              <a:rPr lang="en-US" sz="1800" dirty="0"/>
              <a:t>from deliveries_v03</a:t>
            </a:r>
          </a:p>
          <a:p>
            <a:pPr marL="0" indent="0">
              <a:buNone/>
            </a:pPr>
            <a:r>
              <a:rPr lang="en-US" sz="1800" dirty="0"/>
              <a:t>group by venue</a:t>
            </a:r>
          </a:p>
          <a:p>
            <a:pPr marL="0" indent="0">
              <a:buNone/>
            </a:pPr>
            <a:r>
              <a:rPr lang="en-US" sz="1800" dirty="0"/>
              <a:t>order by </a:t>
            </a:r>
            <a:r>
              <a:rPr lang="en-US" sz="1800" dirty="0" err="1"/>
              <a:t>total_runs_venue</a:t>
            </a:r>
            <a:r>
              <a:rPr lang="en-US" sz="1800" dirty="0"/>
              <a:t> desc;</a:t>
            </a:r>
          </a:p>
        </p:txBody>
      </p:sp>
    </p:spTree>
    <p:extLst>
      <p:ext uri="{BB962C8B-B14F-4D97-AF65-F5344CB8AC3E}">
        <p14:creationId xmlns:p14="http://schemas.microsoft.com/office/powerpoint/2010/main" val="23902514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0177463-BF7F-4A8D-BD89-E04CF9F89EB7}"/>
              </a:ext>
            </a:extLst>
          </p:cNvPr>
          <p:cNvPicPr>
            <a:picLocks noChangeAspect="1"/>
          </p:cNvPicPr>
          <p:nvPr/>
        </p:nvPicPr>
        <p:blipFill>
          <a:blip r:embed="rId2"/>
          <a:stretch>
            <a:fillRect/>
          </a:stretch>
        </p:blipFill>
        <p:spPr>
          <a:xfrm>
            <a:off x="251159" y="251158"/>
            <a:ext cx="5652336" cy="6390273"/>
          </a:xfrm>
          <a:prstGeom prst="rect">
            <a:avLst/>
          </a:prstGeom>
        </p:spPr>
      </p:pic>
      <p:pic>
        <p:nvPicPr>
          <p:cNvPr id="5" name="Picture 4">
            <a:extLst>
              <a:ext uri="{FF2B5EF4-FFF2-40B4-BE49-F238E27FC236}">
                <a16:creationId xmlns:a16="http://schemas.microsoft.com/office/drawing/2014/main" id="{2FF06AB1-221E-46FC-8F60-A7D3410CDF88}"/>
              </a:ext>
            </a:extLst>
          </p:cNvPr>
          <p:cNvPicPr>
            <a:picLocks noChangeAspect="1"/>
          </p:cNvPicPr>
          <p:nvPr/>
        </p:nvPicPr>
        <p:blipFill>
          <a:blip r:embed="rId3"/>
          <a:stretch>
            <a:fillRect/>
          </a:stretch>
        </p:blipFill>
        <p:spPr>
          <a:xfrm>
            <a:off x="6288507" y="251157"/>
            <a:ext cx="5652334" cy="3935832"/>
          </a:xfrm>
          <a:prstGeom prst="rect">
            <a:avLst/>
          </a:prstGeom>
        </p:spPr>
      </p:pic>
    </p:spTree>
    <p:extLst>
      <p:ext uri="{BB962C8B-B14F-4D97-AF65-F5344CB8AC3E}">
        <p14:creationId xmlns:p14="http://schemas.microsoft.com/office/powerpoint/2010/main" val="28675272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60FDB-099E-478A-86CE-0F2D4E37BCC5}"/>
              </a:ext>
            </a:extLst>
          </p:cNvPr>
          <p:cNvSpPr>
            <a:spLocks noGrp="1"/>
          </p:cNvSpPr>
          <p:nvPr>
            <p:ph type="title"/>
          </p:nvPr>
        </p:nvSpPr>
        <p:spPr>
          <a:xfrm>
            <a:off x="838200" y="257175"/>
            <a:ext cx="10515600" cy="847725"/>
          </a:xfrm>
        </p:spPr>
        <p:txBody>
          <a:bodyPr>
            <a:normAutofit/>
          </a:bodyPr>
          <a:lstStyle/>
          <a:p>
            <a:r>
              <a:rPr lang="en-US" sz="1400" dirty="0"/>
              <a:t>10. Write a query to fetch the year-wise total runs scored at Eden Gardens and order it in the descending order of total runs scored</a:t>
            </a:r>
            <a:endParaRPr lang="en-US" sz="2000" dirty="0"/>
          </a:p>
        </p:txBody>
      </p:sp>
      <p:sp>
        <p:nvSpPr>
          <p:cNvPr id="3" name="Content Placeholder 2">
            <a:extLst>
              <a:ext uri="{FF2B5EF4-FFF2-40B4-BE49-F238E27FC236}">
                <a16:creationId xmlns:a16="http://schemas.microsoft.com/office/drawing/2014/main" id="{3ED15E2E-E321-4987-A5B4-30102FB7D00C}"/>
              </a:ext>
            </a:extLst>
          </p:cNvPr>
          <p:cNvSpPr>
            <a:spLocks noGrp="1"/>
          </p:cNvSpPr>
          <p:nvPr>
            <p:ph idx="1"/>
          </p:nvPr>
        </p:nvSpPr>
        <p:spPr>
          <a:xfrm>
            <a:off x="838200" y="1295401"/>
            <a:ext cx="10515600" cy="4881562"/>
          </a:xfrm>
        </p:spPr>
        <p:txBody>
          <a:bodyPr>
            <a:normAutofit/>
          </a:bodyPr>
          <a:lstStyle/>
          <a:p>
            <a:pPr marL="0" indent="0">
              <a:buNone/>
            </a:pPr>
            <a:r>
              <a:rPr lang="en-US" sz="1800" dirty="0"/>
              <a:t>QUERY:-</a:t>
            </a:r>
          </a:p>
          <a:p>
            <a:pPr marL="0" indent="0">
              <a:buNone/>
            </a:pPr>
            <a:r>
              <a:rPr lang="en-US" sz="1800" dirty="0"/>
              <a:t>select venue,</a:t>
            </a:r>
          </a:p>
          <a:p>
            <a:pPr marL="0" indent="0">
              <a:buNone/>
            </a:pPr>
            <a:r>
              <a:rPr lang="en-US" sz="1800" dirty="0"/>
              <a:t>extract('year' from </a:t>
            </a:r>
            <a:r>
              <a:rPr lang="en-US" sz="1800" dirty="0" err="1"/>
              <a:t>match_date</a:t>
            </a:r>
            <a:r>
              <a:rPr lang="en-US" sz="1800" dirty="0"/>
              <a:t>) as </a:t>
            </a:r>
            <a:r>
              <a:rPr lang="en-US" sz="1800" dirty="0" err="1"/>
              <a:t>match_dates</a:t>
            </a:r>
            <a:r>
              <a:rPr lang="en-US" sz="1800" dirty="0"/>
              <a:t>,</a:t>
            </a:r>
          </a:p>
          <a:p>
            <a:pPr marL="0" indent="0">
              <a:buNone/>
            </a:pPr>
            <a:r>
              <a:rPr lang="en-US" sz="1800" dirty="0"/>
              <a:t>sum(</a:t>
            </a:r>
            <a:r>
              <a:rPr lang="en-US" sz="1800" dirty="0" err="1"/>
              <a:t>total_runs</a:t>
            </a:r>
            <a:r>
              <a:rPr lang="en-US" sz="1800" dirty="0"/>
              <a:t>) as </a:t>
            </a:r>
            <a:r>
              <a:rPr lang="en-US" sz="1800" dirty="0" err="1"/>
              <a:t>total_runs_scored</a:t>
            </a:r>
            <a:endParaRPr lang="en-US" sz="1800" dirty="0"/>
          </a:p>
          <a:p>
            <a:pPr marL="0" indent="0">
              <a:buNone/>
            </a:pPr>
            <a:r>
              <a:rPr lang="en-US" sz="1800" dirty="0"/>
              <a:t>from deliveries_v03</a:t>
            </a:r>
          </a:p>
          <a:p>
            <a:pPr marL="0" indent="0">
              <a:buNone/>
            </a:pPr>
            <a:r>
              <a:rPr lang="en-US" sz="1800" dirty="0"/>
              <a:t>where venue='Eden Gardens'</a:t>
            </a:r>
          </a:p>
          <a:p>
            <a:pPr marL="0" indent="0">
              <a:buNone/>
            </a:pPr>
            <a:r>
              <a:rPr lang="en-US" sz="1800" dirty="0"/>
              <a:t>group by extract('year' from </a:t>
            </a:r>
            <a:r>
              <a:rPr lang="en-US" sz="1800" dirty="0" err="1"/>
              <a:t>match_date</a:t>
            </a:r>
            <a:r>
              <a:rPr lang="en-US" sz="1800" dirty="0"/>
              <a:t>),venue</a:t>
            </a:r>
          </a:p>
          <a:p>
            <a:pPr marL="0" indent="0">
              <a:buNone/>
            </a:pPr>
            <a:r>
              <a:rPr lang="en-US" sz="1800" dirty="0"/>
              <a:t>order by </a:t>
            </a:r>
            <a:r>
              <a:rPr lang="en-US" sz="1800" dirty="0" err="1"/>
              <a:t>total_runs_scored</a:t>
            </a:r>
            <a:r>
              <a:rPr lang="en-US" sz="1800" dirty="0"/>
              <a:t> desc;</a:t>
            </a:r>
            <a:endParaRPr lang="en-IN" sz="1800" dirty="0"/>
          </a:p>
        </p:txBody>
      </p:sp>
    </p:spTree>
    <p:extLst>
      <p:ext uri="{BB962C8B-B14F-4D97-AF65-F5344CB8AC3E}">
        <p14:creationId xmlns:p14="http://schemas.microsoft.com/office/powerpoint/2010/main" val="4167719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60FDB-099E-478A-86CE-0F2D4E37BCC5}"/>
              </a:ext>
            </a:extLst>
          </p:cNvPr>
          <p:cNvSpPr>
            <a:spLocks noGrp="1"/>
          </p:cNvSpPr>
          <p:nvPr>
            <p:ph type="title"/>
          </p:nvPr>
        </p:nvSpPr>
        <p:spPr>
          <a:xfrm>
            <a:off x="838200" y="257175"/>
            <a:ext cx="10515600" cy="647701"/>
          </a:xfrm>
        </p:spPr>
        <p:txBody>
          <a:bodyPr>
            <a:normAutofit fontScale="90000"/>
          </a:bodyPr>
          <a:lstStyle/>
          <a:p>
            <a:r>
              <a:rPr lang="en-US" sz="2000" dirty="0"/>
              <a:t>--Question 2 - Players with good Average who have played more than 2 </a:t>
            </a:r>
            <a:r>
              <a:rPr lang="en-US" sz="2000" dirty="0" err="1"/>
              <a:t>ipl</a:t>
            </a:r>
            <a:r>
              <a:rPr lang="en-US" sz="2000" dirty="0"/>
              <a:t> seasons.</a:t>
            </a:r>
          </a:p>
        </p:txBody>
      </p:sp>
      <p:sp>
        <p:nvSpPr>
          <p:cNvPr id="3" name="Content Placeholder 2">
            <a:extLst>
              <a:ext uri="{FF2B5EF4-FFF2-40B4-BE49-F238E27FC236}">
                <a16:creationId xmlns:a16="http://schemas.microsoft.com/office/drawing/2014/main" id="{3ED15E2E-E321-4987-A5B4-30102FB7D00C}"/>
              </a:ext>
            </a:extLst>
          </p:cNvPr>
          <p:cNvSpPr>
            <a:spLocks noGrp="1"/>
          </p:cNvSpPr>
          <p:nvPr>
            <p:ph idx="1"/>
          </p:nvPr>
        </p:nvSpPr>
        <p:spPr>
          <a:xfrm>
            <a:off x="838200" y="1247775"/>
            <a:ext cx="10515600" cy="4929188"/>
          </a:xfrm>
        </p:spPr>
        <p:txBody>
          <a:bodyPr>
            <a:normAutofit fontScale="85000" lnSpcReduction="20000"/>
          </a:bodyPr>
          <a:lstStyle/>
          <a:p>
            <a:pPr marL="0" indent="0">
              <a:buNone/>
            </a:pPr>
            <a:r>
              <a:rPr lang="en-US" sz="1800" dirty="0"/>
              <a:t>QUERY:-</a:t>
            </a:r>
          </a:p>
          <a:p>
            <a:pPr marL="0" indent="0">
              <a:buNone/>
            </a:pPr>
            <a:endParaRPr lang="en-US" sz="1800" dirty="0"/>
          </a:p>
          <a:p>
            <a:pPr marL="0" indent="0">
              <a:buNone/>
            </a:pPr>
            <a:r>
              <a:rPr lang="en-US" sz="1800" dirty="0"/>
              <a:t>select </a:t>
            </a:r>
            <a:r>
              <a:rPr lang="en-US" sz="1800" dirty="0" err="1"/>
              <a:t>a.player_of_match</a:t>
            </a:r>
            <a:r>
              <a:rPr lang="en-US" sz="1800" dirty="0"/>
              <a:t>,</a:t>
            </a:r>
          </a:p>
          <a:p>
            <a:pPr marL="0" indent="0">
              <a:buNone/>
            </a:pPr>
            <a:r>
              <a:rPr lang="en-US" sz="1800" dirty="0"/>
              <a:t>count(distinct extract('year' from </a:t>
            </a:r>
            <a:r>
              <a:rPr lang="en-US" sz="1800" dirty="0" err="1"/>
              <a:t>a.date</a:t>
            </a:r>
            <a:r>
              <a:rPr lang="en-US" sz="1800" dirty="0"/>
              <a:t>)) as </a:t>
            </a:r>
            <a:r>
              <a:rPr lang="en-US" sz="1800" dirty="0" err="1"/>
              <a:t>season_played</a:t>
            </a:r>
            <a:r>
              <a:rPr lang="en-US" sz="1800" dirty="0"/>
              <a:t>,</a:t>
            </a:r>
          </a:p>
          <a:p>
            <a:pPr marL="0" indent="0">
              <a:buNone/>
            </a:pPr>
            <a:r>
              <a:rPr lang="en-US" sz="1800" dirty="0" err="1"/>
              <a:t>b.total_runs</a:t>
            </a:r>
            <a:r>
              <a:rPr lang="en-US" sz="1800" dirty="0"/>
              <a:t>,</a:t>
            </a:r>
          </a:p>
          <a:p>
            <a:pPr marL="0" indent="0">
              <a:buNone/>
            </a:pPr>
            <a:r>
              <a:rPr lang="en-US" sz="1800" dirty="0" err="1"/>
              <a:t>b.batsman_dismissed</a:t>
            </a:r>
            <a:r>
              <a:rPr lang="en-US" sz="1800" dirty="0"/>
              <a:t>,</a:t>
            </a:r>
          </a:p>
          <a:p>
            <a:pPr marL="0" indent="0">
              <a:buNone/>
            </a:pPr>
            <a:r>
              <a:rPr lang="en-US" sz="1800" dirty="0"/>
              <a:t>round(</a:t>
            </a:r>
            <a:r>
              <a:rPr lang="en-US" sz="1800" dirty="0" err="1"/>
              <a:t>b.total_runs</a:t>
            </a:r>
            <a:r>
              <a:rPr lang="en-US" sz="1800" dirty="0"/>
              <a:t>*1.0/</a:t>
            </a:r>
            <a:r>
              <a:rPr lang="en-US" sz="1800" dirty="0" err="1"/>
              <a:t>nullif</a:t>
            </a:r>
            <a:r>
              <a:rPr lang="en-US" sz="1800" dirty="0"/>
              <a:t>(b.batsman_dismissed,0),2) as </a:t>
            </a:r>
            <a:r>
              <a:rPr lang="en-US" sz="1800" dirty="0" err="1"/>
              <a:t>average_strike_rate</a:t>
            </a:r>
            <a:endParaRPr lang="en-US" sz="1800" dirty="0"/>
          </a:p>
          <a:p>
            <a:pPr marL="0" indent="0">
              <a:buNone/>
            </a:pPr>
            <a:r>
              <a:rPr lang="en-US" sz="1800" dirty="0"/>
              <a:t>from </a:t>
            </a:r>
            <a:r>
              <a:rPr lang="en-US" sz="1800" dirty="0" err="1"/>
              <a:t>ipl_matches</a:t>
            </a:r>
            <a:r>
              <a:rPr lang="en-US" sz="1800" dirty="0"/>
              <a:t> as a</a:t>
            </a:r>
          </a:p>
          <a:p>
            <a:pPr marL="0" indent="0">
              <a:buNone/>
            </a:pPr>
            <a:r>
              <a:rPr lang="en-US" sz="1800" dirty="0"/>
              <a:t>join (select batsman, </a:t>
            </a:r>
          </a:p>
          <a:p>
            <a:pPr marL="0" indent="0">
              <a:buNone/>
            </a:pPr>
            <a:r>
              <a:rPr lang="en-US" sz="1800" dirty="0"/>
              <a:t>	  sum(</a:t>
            </a:r>
            <a:r>
              <a:rPr lang="en-US" sz="1800" dirty="0" err="1"/>
              <a:t>batsman_runs</a:t>
            </a:r>
            <a:r>
              <a:rPr lang="en-US" sz="1800" dirty="0"/>
              <a:t>) as </a:t>
            </a:r>
            <a:r>
              <a:rPr lang="en-US" sz="1800" dirty="0" err="1"/>
              <a:t>total_runs</a:t>
            </a:r>
            <a:r>
              <a:rPr lang="en-US" sz="1800" dirty="0"/>
              <a:t>,</a:t>
            </a:r>
          </a:p>
          <a:p>
            <a:pPr marL="0" indent="0">
              <a:buNone/>
            </a:pPr>
            <a:r>
              <a:rPr lang="en-US" sz="1800" dirty="0"/>
              <a:t>	  count(case when </a:t>
            </a:r>
            <a:r>
              <a:rPr lang="en-US" sz="1800" dirty="0" err="1"/>
              <a:t>is_wicket</a:t>
            </a:r>
            <a:r>
              <a:rPr lang="en-US" sz="1800" dirty="0"/>
              <a:t> != '0' then </a:t>
            </a:r>
            <a:r>
              <a:rPr lang="en-US" sz="1800" dirty="0" err="1"/>
              <a:t>is_wicket</a:t>
            </a:r>
            <a:r>
              <a:rPr lang="en-US" sz="1800" dirty="0"/>
              <a:t> end) as </a:t>
            </a:r>
            <a:r>
              <a:rPr lang="en-US" sz="1800" dirty="0" err="1"/>
              <a:t>batsman_dismissed</a:t>
            </a:r>
            <a:endParaRPr lang="en-US" sz="1800" dirty="0"/>
          </a:p>
          <a:p>
            <a:pPr marL="0" indent="0">
              <a:buNone/>
            </a:pPr>
            <a:r>
              <a:rPr lang="en-US" sz="1800" dirty="0"/>
              <a:t>	  from </a:t>
            </a:r>
            <a:r>
              <a:rPr lang="en-US" sz="1800" dirty="0" err="1"/>
              <a:t>ipl_ball</a:t>
            </a:r>
            <a:r>
              <a:rPr lang="en-US" sz="1800" dirty="0"/>
              <a:t> group by batsman)as b </a:t>
            </a:r>
          </a:p>
          <a:p>
            <a:pPr marL="0" indent="0">
              <a:buNone/>
            </a:pPr>
            <a:r>
              <a:rPr lang="en-US" sz="1800" dirty="0"/>
              <a:t>on </a:t>
            </a:r>
            <a:r>
              <a:rPr lang="en-US" sz="1800" dirty="0" err="1"/>
              <a:t>a.player_of_match</a:t>
            </a:r>
            <a:r>
              <a:rPr lang="en-US" sz="1800" dirty="0"/>
              <a:t>=</a:t>
            </a:r>
            <a:r>
              <a:rPr lang="en-US" sz="1800" dirty="0" err="1"/>
              <a:t>b.batsman</a:t>
            </a:r>
            <a:endParaRPr lang="en-US" sz="1800" dirty="0"/>
          </a:p>
          <a:p>
            <a:pPr marL="0" indent="0">
              <a:buNone/>
            </a:pPr>
            <a:r>
              <a:rPr lang="en-US" sz="1800" dirty="0"/>
              <a:t>group by </a:t>
            </a:r>
            <a:r>
              <a:rPr lang="en-US" sz="1800" dirty="0" err="1"/>
              <a:t>a.player_of_match,b.total_runs,b.batsman_dismissed</a:t>
            </a:r>
            <a:endParaRPr lang="en-US" sz="1800" dirty="0"/>
          </a:p>
          <a:p>
            <a:pPr marL="0" indent="0">
              <a:buNone/>
            </a:pPr>
            <a:r>
              <a:rPr lang="en-US" sz="1800" dirty="0"/>
              <a:t>having count(distinct extract('year' from date))&gt;2</a:t>
            </a:r>
          </a:p>
          <a:p>
            <a:pPr marL="0" indent="0">
              <a:buNone/>
            </a:pPr>
            <a:r>
              <a:rPr lang="en-US" sz="1800" dirty="0"/>
              <a:t>order by </a:t>
            </a:r>
            <a:r>
              <a:rPr lang="en-US" sz="1800" dirty="0" err="1"/>
              <a:t>average_strike_rate</a:t>
            </a:r>
            <a:r>
              <a:rPr lang="en-US" sz="1800" dirty="0"/>
              <a:t> desc limit 10;</a:t>
            </a:r>
            <a:endParaRPr lang="en-IN" sz="1800" dirty="0"/>
          </a:p>
        </p:txBody>
      </p:sp>
    </p:spTree>
    <p:extLst>
      <p:ext uri="{BB962C8B-B14F-4D97-AF65-F5344CB8AC3E}">
        <p14:creationId xmlns:p14="http://schemas.microsoft.com/office/powerpoint/2010/main" val="39292008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7F94F94-CB08-4629-B099-65E206830DC5}"/>
              </a:ext>
            </a:extLst>
          </p:cNvPr>
          <p:cNvPicPr>
            <a:picLocks noChangeAspect="1"/>
          </p:cNvPicPr>
          <p:nvPr/>
        </p:nvPicPr>
        <p:blipFill>
          <a:blip r:embed="rId2"/>
          <a:stretch>
            <a:fillRect/>
          </a:stretch>
        </p:blipFill>
        <p:spPr>
          <a:xfrm>
            <a:off x="2115837" y="561474"/>
            <a:ext cx="7370260" cy="5309937"/>
          </a:xfrm>
          <a:prstGeom prst="rect">
            <a:avLst/>
          </a:prstGeom>
        </p:spPr>
      </p:pic>
    </p:spTree>
    <p:extLst>
      <p:ext uri="{BB962C8B-B14F-4D97-AF65-F5344CB8AC3E}">
        <p14:creationId xmlns:p14="http://schemas.microsoft.com/office/powerpoint/2010/main" val="876541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0BE00DD-5323-4ED2-92ED-4A5F8A11014C}"/>
              </a:ext>
            </a:extLst>
          </p:cNvPr>
          <p:cNvPicPr>
            <a:picLocks noChangeAspect="1"/>
          </p:cNvPicPr>
          <p:nvPr/>
        </p:nvPicPr>
        <p:blipFill>
          <a:blip r:embed="rId2"/>
          <a:stretch>
            <a:fillRect/>
          </a:stretch>
        </p:blipFill>
        <p:spPr>
          <a:xfrm>
            <a:off x="1074821" y="577515"/>
            <a:ext cx="9689432" cy="3978443"/>
          </a:xfrm>
          <a:prstGeom prst="rect">
            <a:avLst/>
          </a:prstGeom>
        </p:spPr>
      </p:pic>
    </p:spTree>
    <p:extLst>
      <p:ext uri="{BB962C8B-B14F-4D97-AF65-F5344CB8AC3E}">
        <p14:creationId xmlns:p14="http://schemas.microsoft.com/office/powerpoint/2010/main" val="1046156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a:extLst>
              <a:ext uri="{FF2B5EF4-FFF2-40B4-BE49-F238E27FC236}">
                <a16:creationId xmlns:a16="http://schemas.microsoft.com/office/drawing/2014/main" id="{489B0183-F1BB-4A2A-9762-1B2E9A3802A5}"/>
              </a:ext>
            </a:extLst>
          </p:cNvPr>
          <p:cNvGraphicFramePr>
            <a:graphicFrameLocks/>
          </p:cNvGraphicFramePr>
          <p:nvPr>
            <p:extLst>
              <p:ext uri="{D42A27DB-BD31-4B8C-83A1-F6EECF244321}">
                <p14:modId xmlns:p14="http://schemas.microsoft.com/office/powerpoint/2010/main" val="1253886422"/>
              </p:ext>
            </p:extLst>
          </p:nvPr>
        </p:nvGraphicFramePr>
        <p:xfrm>
          <a:off x="2314575" y="285750"/>
          <a:ext cx="7562849" cy="314325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8D3D7201-743C-4F23-9BF5-F08F5EA6C5A9}"/>
              </a:ext>
            </a:extLst>
          </p:cNvPr>
          <p:cNvGraphicFramePr>
            <a:graphicFrameLocks/>
          </p:cNvGraphicFramePr>
          <p:nvPr>
            <p:extLst>
              <p:ext uri="{D42A27DB-BD31-4B8C-83A1-F6EECF244321}">
                <p14:modId xmlns:p14="http://schemas.microsoft.com/office/powerpoint/2010/main" val="687975748"/>
              </p:ext>
            </p:extLst>
          </p:nvPr>
        </p:nvGraphicFramePr>
        <p:xfrm>
          <a:off x="2314575" y="3645693"/>
          <a:ext cx="7562849" cy="306943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27023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60FDB-099E-478A-86CE-0F2D4E37BCC5}"/>
              </a:ext>
            </a:extLst>
          </p:cNvPr>
          <p:cNvSpPr>
            <a:spLocks noGrp="1"/>
          </p:cNvSpPr>
          <p:nvPr>
            <p:ph type="title"/>
          </p:nvPr>
        </p:nvSpPr>
        <p:spPr>
          <a:xfrm>
            <a:off x="838200" y="257175"/>
            <a:ext cx="10515600" cy="647701"/>
          </a:xfrm>
        </p:spPr>
        <p:txBody>
          <a:bodyPr>
            <a:normAutofit fontScale="90000"/>
          </a:bodyPr>
          <a:lstStyle/>
          <a:p>
            <a:r>
              <a:rPr lang="en-US" sz="2000" dirty="0"/>
              <a:t>--Question 3 - Hard-hitting players who have scored most runs in boundaries and have played more then 2 </a:t>
            </a:r>
            <a:r>
              <a:rPr lang="en-US" sz="2000" dirty="0" err="1"/>
              <a:t>ipl</a:t>
            </a:r>
            <a:r>
              <a:rPr lang="en-US" sz="2000" dirty="0"/>
              <a:t> season.</a:t>
            </a:r>
          </a:p>
        </p:txBody>
      </p:sp>
      <p:sp>
        <p:nvSpPr>
          <p:cNvPr id="3" name="Content Placeholder 2">
            <a:extLst>
              <a:ext uri="{FF2B5EF4-FFF2-40B4-BE49-F238E27FC236}">
                <a16:creationId xmlns:a16="http://schemas.microsoft.com/office/drawing/2014/main" id="{3ED15E2E-E321-4987-A5B4-30102FB7D00C}"/>
              </a:ext>
            </a:extLst>
          </p:cNvPr>
          <p:cNvSpPr>
            <a:spLocks noGrp="1"/>
          </p:cNvSpPr>
          <p:nvPr>
            <p:ph idx="1"/>
          </p:nvPr>
        </p:nvSpPr>
        <p:spPr>
          <a:xfrm>
            <a:off x="838200" y="1247775"/>
            <a:ext cx="10515600" cy="4929188"/>
          </a:xfrm>
        </p:spPr>
        <p:txBody>
          <a:bodyPr>
            <a:normAutofit fontScale="85000" lnSpcReduction="20000"/>
          </a:bodyPr>
          <a:lstStyle/>
          <a:p>
            <a:pPr marL="0" indent="0">
              <a:buNone/>
            </a:pPr>
            <a:r>
              <a:rPr lang="en-US" sz="1800" dirty="0"/>
              <a:t>QUERY:-</a:t>
            </a:r>
          </a:p>
          <a:p>
            <a:pPr marL="0" indent="0">
              <a:buNone/>
            </a:pPr>
            <a:endParaRPr lang="en-US" sz="1800" dirty="0"/>
          </a:p>
          <a:p>
            <a:pPr marL="0" indent="0">
              <a:buNone/>
            </a:pPr>
            <a:r>
              <a:rPr lang="en-US" sz="1800" dirty="0"/>
              <a:t>select </a:t>
            </a:r>
            <a:r>
              <a:rPr lang="en-US" sz="1800" dirty="0" err="1"/>
              <a:t>a.player_of_match</a:t>
            </a:r>
            <a:r>
              <a:rPr lang="en-US" sz="1800" dirty="0"/>
              <a:t>,</a:t>
            </a:r>
          </a:p>
          <a:p>
            <a:pPr marL="0" indent="0">
              <a:buNone/>
            </a:pPr>
            <a:r>
              <a:rPr lang="en-US" sz="1800" dirty="0"/>
              <a:t>count(distinct extract('year' from date)) as </a:t>
            </a:r>
            <a:r>
              <a:rPr lang="en-US" sz="1800" dirty="0" err="1"/>
              <a:t>season_played</a:t>
            </a:r>
            <a:r>
              <a:rPr lang="en-US" sz="1800" dirty="0"/>
              <a:t>,</a:t>
            </a:r>
          </a:p>
          <a:p>
            <a:pPr marL="0" indent="0">
              <a:buNone/>
            </a:pPr>
            <a:r>
              <a:rPr lang="en-US" sz="1800" dirty="0" err="1"/>
              <a:t>b.no_of_boundaries</a:t>
            </a:r>
            <a:r>
              <a:rPr lang="en-US" sz="1800" dirty="0"/>
              <a:t>,</a:t>
            </a:r>
          </a:p>
          <a:p>
            <a:pPr marL="0" indent="0">
              <a:buNone/>
            </a:pPr>
            <a:r>
              <a:rPr lang="en-US" sz="1800" dirty="0" err="1"/>
              <a:t>b.total_runs</a:t>
            </a:r>
            <a:r>
              <a:rPr lang="en-US" sz="1800" dirty="0"/>
              <a:t>,</a:t>
            </a:r>
          </a:p>
          <a:p>
            <a:pPr marL="0" indent="0">
              <a:buNone/>
            </a:pPr>
            <a:r>
              <a:rPr lang="en-US" sz="1800" dirty="0"/>
              <a:t>round(</a:t>
            </a:r>
            <a:r>
              <a:rPr lang="en-US" sz="1800" dirty="0" err="1"/>
              <a:t>b.no_of_boundaries</a:t>
            </a:r>
            <a:r>
              <a:rPr lang="en-US" sz="1800" dirty="0"/>
              <a:t>*100.0/</a:t>
            </a:r>
            <a:r>
              <a:rPr lang="en-US" sz="1800" dirty="0" err="1"/>
              <a:t>nullif</a:t>
            </a:r>
            <a:r>
              <a:rPr lang="en-US" sz="1800" dirty="0"/>
              <a:t>(b.total_runs,0),2)as </a:t>
            </a:r>
            <a:r>
              <a:rPr lang="en-US" sz="1800" dirty="0" err="1"/>
              <a:t>boundary_percentage</a:t>
            </a:r>
            <a:endParaRPr lang="en-US" sz="1800" dirty="0"/>
          </a:p>
          <a:p>
            <a:pPr marL="0" indent="0">
              <a:buNone/>
            </a:pPr>
            <a:r>
              <a:rPr lang="en-US" sz="1800" dirty="0"/>
              <a:t>from </a:t>
            </a:r>
            <a:r>
              <a:rPr lang="en-US" sz="1800" dirty="0" err="1"/>
              <a:t>ipl_matches</a:t>
            </a:r>
            <a:r>
              <a:rPr lang="en-US" sz="1800" dirty="0"/>
              <a:t> as a</a:t>
            </a:r>
          </a:p>
          <a:p>
            <a:pPr marL="0" indent="0">
              <a:buNone/>
            </a:pPr>
            <a:r>
              <a:rPr lang="en-US" sz="1800" dirty="0"/>
              <a:t>join (select batsman,</a:t>
            </a:r>
          </a:p>
          <a:p>
            <a:pPr marL="0" indent="0">
              <a:buNone/>
            </a:pPr>
            <a:r>
              <a:rPr lang="en-US" sz="1800" dirty="0"/>
              <a:t>	  count(case when </a:t>
            </a:r>
            <a:r>
              <a:rPr lang="en-US" sz="1800" dirty="0" err="1"/>
              <a:t>batsman_runs</a:t>
            </a:r>
            <a:r>
              <a:rPr lang="en-US" sz="1800" dirty="0"/>
              <a:t>='4' or </a:t>
            </a:r>
            <a:r>
              <a:rPr lang="en-US" sz="1800" dirty="0" err="1"/>
              <a:t>batsman_runs</a:t>
            </a:r>
            <a:r>
              <a:rPr lang="en-US" sz="1800" dirty="0"/>
              <a:t>='6' then </a:t>
            </a:r>
            <a:r>
              <a:rPr lang="en-US" sz="1800" dirty="0" err="1"/>
              <a:t>batsman_runs</a:t>
            </a:r>
            <a:r>
              <a:rPr lang="en-US" sz="1800" dirty="0"/>
              <a:t> end)as </a:t>
            </a:r>
            <a:r>
              <a:rPr lang="en-US" sz="1800" dirty="0" err="1"/>
              <a:t>no_of_boundaries</a:t>
            </a:r>
            <a:r>
              <a:rPr lang="en-US" sz="1800" dirty="0"/>
              <a:t>,</a:t>
            </a:r>
          </a:p>
          <a:p>
            <a:pPr marL="0" indent="0">
              <a:buNone/>
            </a:pPr>
            <a:r>
              <a:rPr lang="en-US" sz="1800" dirty="0"/>
              <a:t>	  sum(</a:t>
            </a:r>
            <a:r>
              <a:rPr lang="en-US" sz="1800" dirty="0" err="1"/>
              <a:t>batsman_runs</a:t>
            </a:r>
            <a:r>
              <a:rPr lang="en-US" sz="1800" dirty="0"/>
              <a:t>) as </a:t>
            </a:r>
            <a:r>
              <a:rPr lang="en-US" sz="1800" dirty="0" err="1"/>
              <a:t>total_runs</a:t>
            </a:r>
            <a:r>
              <a:rPr lang="en-US" sz="1800" dirty="0"/>
              <a:t>	  </a:t>
            </a:r>
          </a:p>
          <a:p>
            <a:pPr marL="0" indent="0">
              <a:buNone/>
            </a:pPr>
            <a:r>
              <a:rPr lang="en-US" sz="1800" dirty="0"/>
              <a:t>	  from </a:t>
            </a:r>
            <a:r>
              <a:rPr lang="en-US" sz="1800" dirty="0" err="1"/>
              <a:t>ipl_ball</a:t>
            </a:r>
            <a:r>
              <a:rPr lang="en-US" sz="1800" dirty="0"/>
              <a:t> group by batsman)as b</a:t>
            </a:r>
          </a:p>
          <a:p>
            <a:pPr marL="0" indent="0">
              <a:buNone/>
            </a:pPr>
            <a:r>
              <a:rPr lang="en-US" sz="1800" dirty="0"/>
              <a:t>on </a:t>
            </a:r>
            <a:r>
              <a:rPr lang="en-US" sz="1800" dirty="0" err="1"/>
              <a:t>a.player_of_match</a:t>
            </a:r>
            <a:r>
              <a:rPr lang="en-US" sz="1800" dirty="0"/>
              <a:t>=</a:t>
            </a:r>
            <a:r>
              <a:rPr lang="en-US" sz="1800" dirty="0" err="1"/>
              <a:t>b.batsman</a:t>
            </a:r>
            <a:endParaRPr lang="en-US" sz="1800" dirty="0"/>
          </a:p>
          <a:p>
            <a:pPr marL="0" indent="0">
              <a:buNone/>
            </a:pPr>
            <a:r>
              <a:rPr lang="en-US" sz="1800" dirty="0"/>
              <a:t>group by </a:t>
            </a:r>
            <a:r>
              <a:rPr lang="en-US" sz="1800" dirty="0" err="1"/>
              <a:t>a.player_of_match,b.no_of_boundaries,b.total_runs</a:t>
            </a:r>
            <a:endParaRPr lang="en-US" sz="1800" dirty="0"/>
          </a:p>
          <a:p>
            <a:pPr marL="0" indent="0">
              <a:buNone/>
            </a:pPr>
            <a:r>
              <a:rPr lang="en-US" sz="1800" dirty="0"/>
              <a:t>having count(distinct extract('year' from date))&gt;2</a:t>
            </a:r>
          </a:p>
          <a:p>
            <a:pPr marL="0" indent="0">
              <a:buNone/>
            </a:pPr>
            <a:r>
              <a:rPr lang="en-US" sz="1800" dirty="0"/>
              <a:t>order by </a:t>
            </a:r>
            <a:r>
              <a:rPr lang="en-US" sz="1800" dirty="0" err="1"/>
              <a:t>boundary_percentage</a:t>
            </a:r>
            <a:r>
              <a:rPr lang="en-US" sz="1800" dirty="0"/>
              <a:t> desc limit 10;</a:t>
            </a:r>
            <a:endParaRPr lang="en-IN" sz="1800" dirty="0"/>
          </a:p>
        </p:txBody>
      </p:sp>
    </p:spTree>
    <p:extLst>
      <p:ext uri="{BB962C8B-B14F-4D97-AF65-F5344CB8AC3E}">
        <p14:creationId xmlns:p14="http://schemas.microsoft.com/office/powerpoint/2010/main" val="3969927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88DF126-C38F-4949-B83A-EFF03F06D6D6}"/>
              </a:ext>
            </a:extLst>
          </p:cNvPr>
          <p:cNvPicPr>
            <a:picLocks noChangeAspect="1"/>
          </p:cNvPicPr>
          <p:nvPr/>
        </p:nvPicPr>
        <p:blipFill>
          <a:blip r:embed="rId2"/>
          <a:stretch>
            <a:fillRect/>
          </a:stretch>
        </p:blipFill>
        <p:spPr>
          <a:xfrm>
            <a:off x="889083" y="561473"/>
            <a:ext cx="10629149" cy="4604085"/>
          </a:xfrm>
          <a:prstGeom prst="rect">
            <a:avLst/>
          </a:prstGeom>
        </p:spPr>
      </p:pic>
    </p:spTree>
    <p:extLst>
      <p:ext uri="{BB962C8B-B14F-4D97-AF65-F5344CB8AC3E}">
        <p14:creationId xmlns:p14="http://schemas.microsoft.com/office/powerpoint/2010/main" val="1383820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F1CB2536-D195-46E2-B7D4-C2E6A0905907}"/>
              </a:ext>
            </a:extLst>
          </p:cNvPr>
          <p:cNvGraphicFramePr>
            <a:graphicFrameLocks/>
          </p:cNvGraphicFramePr>
          <p:nvPr>
            <p:extLst>
              <p:ext uri="{D42A27DB-BD31-4B8C-83A1-F6EECF244321}">
                <p14:modId xmlns:p14="http://schemas.microsoft.com/office/powerpoint/2010/main" val="1019056463"/>
              </p:ext>
            </p:extLst>
          </p:nvPr>
        </p:nvGraphicFramePr>
        <p:xfrm>
          <a:off x="2676525" y="152400"/>
          <a:ext cx="6838949"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4D7A1F00-F541-443B-B56D-D0E3B5962420}"/>
              </a:ext>
            </a:extLst>
          </p:cNvPr>
          <p:cNvGraphicFramePr>
            <a:graphicFrameLocks/>
          </p:cNvGraphicFramePr>
          <p:nvPr>
            <p:extLst>
              <p:ext uri="{D42A27DB-BD31-4B8C-83A1-F6EECF244321}">
                <p14:modId xmlns:p14="http://schemas.microsoft.com/office/powerpoint/2010/main" val="2851231877"/>
              </p:ext>
            </p:extLst>
          </p:nvPr>
        </p:nvGraphicFramePr>
        <p:xfrm>
          <a:off x="2676525" y="3429000"/>
          <a:ext cx="6838949" cy="310515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01939555"/>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TM10001115[[fn=Parcel]]</Template>
  <TotalTime>372</TotalTime>
  <Words>1893</Words>
  <Application>Microsoft Office PowerPoint</Application>
  <PresentationFormat>Widescreen</PresentationFormat>
  <Paragraphs>209</Paragraphs>
  <Slides>40</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44" baseType="lpstr">
      <vt:lpstr>Arial</vt:lpstr>
      <vt:lpstr>Gill Sans MT</vt:lpstr>
      <vt:lpstr>Parcel</vt:lpstr>
      <vt:lpstr>Worksheet</vt:lpstr>
      <vt:lpstr>--Question 1 - Players with high S.R who have faced at least 500 balls.</vt:lpstr>
      <vt:lpstr>PowerPoint Presentation</vt:lpstr>
      <vt:lpstr>PowerPoint Presentation</vt:lpstr>
      <vt:lpstr>--Question 2 - Players with good Average who have played more than 2 ipl seasons.</vt:lpstr>
      <vt:lpstr>PowerPoint Presentation</vt:lpstr>
      <vt:lpstr>PowerPoint Presentation</vt:lpstr>
      <vt:lpstr>--Question 3 - Hard-hitting players who have scored most runs in boundaries and have played more then 2 ipl season.</vt:lpstr>
      <vt:lpstr>PowerPoint Presentation</vt:lpstr>
      <vt:lpstr>PowerPoint Presentation</vt:lpstr>
      <vt:lpstr>--Question 4 - Bowlers with good economy who have bowled at least 500 balls in IPL so far.</vt:lpstr>
      <vt:lpstr>PowerPoint Presentation</vt:lpstr>
      <vt:lpstr>PowerPoint Presentation</vt:lpstr>
      <vt:lpstr>--Question 5 - Bowlers with the best strike rate and who have bowled at least 500 balls in IPL so far. with good economy who have bowled at least 500 balls in IPL so far.</vt:lpstr>
      <vt:lpstr>PowerPoint Presentation</vt:lpstr>
      <vt:lpstr>PowerPoint Presentation</vt:lpstr>
      <vt:lpstr>--Question 6 - All rounders who have faced at least 500 balls in IPL so far and have bowled minimum 300 balls.</vt:lpstr>
      <vt:lpstr>PowerPoint Presentation</vt:lpstr>
      <vt:lpstr>PowerPoint Presentation</vt:lpstr>
      <vt:lpstr>--Question 7 – Wicketkeeper criteria</vt:lpstr>
      <vt:lpstr>--Additional Questions for Final Assessment</vt:lpstr>
      <vt:lpstr>1. Get the count of cities that have hosted an IPL match</vt:lpstr>
      <vt:lpstr>PowerPoint Presentation</vt:lpstr>
      <vt:lpstr>2. Create table deliveries_v02 with all the columns of the table ‘deliveries’ and an additional column ball_result containing values boundary, dot or other depending on the total_run.</vt:lpstr>
      <vt:lpstr>PowerPoint Presentation</vt:lpstr>
      <vt:lpstr>3. Write a query to fetch the total number of boundaries and dot balls from the deliveries_v02 table. </vt:lpstr>
      <vt:lpstr>PowerPoint Presentation</vt:lpstr>
      <vt:lpstr>4. Write a query to fetch the total number of boundaries scored by each team from the deliveries_v02 table and order it in descending order of the number of boundaries scored. </vt:lpstr>
      <vt:lpstr>PowerPoint Presentation</vt:lpstr>
      <vt:lpstr>5. Write a query to fetch the total number of dot balls bowled by each team and order it in descending order of the total number of dot balls bowled.</vt:lpstr>
      <vt:lpstr>PowerPoint Presentation</vt:lpstr>
      <vt:lpstr>6. Write a query to fetch the total number of dismissals by dismissal kinds where dismissal kind is not NA.</vt:lpstr>
      <vt:lpstr>PowerPoint Presentation</vt:lpstr>
      <vt:lpstr>7. Write a query to get the top 5 bowlers who conceded maximum extra runs from the deliveries table.</vt:lpstr>
      <vt:lpstr>PowerPoint Presentation</vt:lpstr>
      <vt:lpstr>8. Write a query to create a table named deliveries_v03 with all the columns of deliveries_v02 table and two additional column (named venue and match_date) of venue and date from table matches.</vt:lpstr>
      <vt:lpstr>PowerPoint Presentation</vt:lpstr>
      <vt:lpstr>9. Write a query to fetch the total runs scored for each venue and order it in the descending order of total runs scored. </vt:lpstr>
      <vt:lpstr>PowerPoint Presentation</vt:lpstr>
      <vt:lpstr>10. Write a query to fetch the year-wise total runs scored at Eden Gardens and order it in the descending order of total runs scored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--Question 1 - Players with high S.R who have faced at least 500 balls.</dc:title>
  <dc:creator>Admin - Desktop</dc:creator>
  <cp:lastModifiedBy>Admin - Desktop</cp:lastModifiedBy>
  <cp:revision>22</cp:revision>
  <dcterms:created xsi:type="dcterms:W3CDTF">2023-07-23T11:35:01Z</dcterms:created>
  <dcterms:modified xsi:type="dcterms:W3CDTF">2023-08-05T17:22:48Z</dcterms:modified>
</cp:coreProperties>
</file>