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57" r:id="rId3"/>
    <p:sldId id="259" r:id="rId4"/>
    <p:sldId id="264" r:id="rId5"/>
    <p:sldId id="260" r:id="rId6"/>
    <p:sldId id="263" r:id="rId7"/>
    <p:sldId id="265" r:id="rId8"/>
    <p:sldId id="261" r:id="rId9"/>
    <p:sldId id="266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BC5D6-7CFA-4F6D-9985-32DBB97086A6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D32D8-3C43-4FDF-93C4-8CFD8BD0E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A2DD-D2E5-4665-B78F-10D11C8D677D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Abstract classes &amp; Interface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45B7-F6A0-4669-AF3A-D7DBF6A8C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D300-835A-4D36-8272-F2F1EC2D717F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Abstract classes &amp; Interface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45B7-F6A0-4669-AF3A-D7DBF6A8C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AEE2-71F1-48A2-8396-E7C3D5F822CC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Abstract classes &amp; Interface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45B7-F6A0-4669-AF3A-D7DBF6A8C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D208F-7137-414C-9026-43E6EFD1DEAB}" type="datetime1">
              <a:rPr lang="en-US" smtClean="0"/>
              <a:pPr>
                <a:defRPr/>
              </a:pPr>
              <a:t>2/15/2016</a:t>
            </a:fld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Abstract classes &amp; Interface</a:t>
            </a: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0BFD4-8DC7-4C31-A32B-30E69EE46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19ED-E005-4F65-A240-AA5EAE900976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Abstract classes &amp; Interface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45B7-F6A0-4669-AF3A-D7DBF6A8C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33E-264D-49A1-A4A6-B07E3CC1F50B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Abstract classes &amp; Interface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45B7-F6A0-4669-AF3A-D7DBF6A8C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460B-7CAC-43CA-AE30-42BCD4666097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Abstract classes &amp; Interface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45B7-F6A0-4669-AF3A-D7DBF6A8C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D524-7401-46AE-A008-DDF7BDA2C9E2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Abstract classes &amp; Interface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45B7-F6A0-4669-AF3A-D7DBF6A8C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72B2-E01D-4AF8-9348-DABCA3E8F014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Abstract classes &amp; Interface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45B7-F6A0-4669-AF3A-D7DBF6A8C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361B-B1EA-42D7-AC30-99F003A6FFA2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Abstract classes &amp; Interface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45B7-F6A0-4669-AF3A-D7DBF6A8C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4911-FB53-4ABA-B032-F71DD8E3A30E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Abstract classes &amp; Interface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45B7-F6A0-4669-AF3A-D7DBF6A8C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28D2-D426-4669-976B-6AAEFEAECA35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Abstract classes &amp; Interface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45B7-F6A0-4669-AF3A-D7DBF6A8C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EE58D-8E9A-438C-BA53-09E7660720B2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Abstract classes &amp; Interface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345B7-F6A0-4669-AF3A-D7DBF6A8C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8407"/>
            <a:ext cx="8229600" cy="245838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/>
              <a:t>Interfaces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71F4-A71C-46A8-BDE4-D2CE753ECEF0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45B7-F6A0-4669-AF3A-D7DBF6A8C05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633413"/>
            <a:ext cx="8243887" cy="585787"/>
          </a:xfrm>
          <a:noFill/>
        </p:spPr>
        <p:txBody>
          <a:bodyPr anchor="ctr" anchorCtr="1">
            <a:spAutoFit/>
          </a:bodyPr>
          <a:lstStyle/>
          <a:p>
            <a:r>
              <a:rPr lang="en-US" altLang="zh-CN" sz="3600">
                <a:latin typeface="Arial" charset="0"/>
                <a:ea typeface="宋体" pitchFamily="2" charset="-122"/>
              </a:rPr>
              <a:t>Instantiation properties of interfaces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5611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latin typeface="Arial" charset="0"/>
                <a:ea typeface="宋体" pitchFamily="2" charset="-122"/>
              </a:rPr>
              <a:t>Interfaces are not classes. You can never use the 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new</a:t>
            </a:r>
            <a:r>
              <a:rPr lang="en-US" altLang="zh-CN" sz="2400">
                <a:latin typeface="Arial" charset="0"/>
                <a:ea typeface="宋体" pitchFamily="2" charset="-122"/>
              </a:rPr>
              <a:t> operator to instantiate an interface.</a:t>
            </a:r>
          </a:p>
          <a:p>
            <a:pPr lvl="3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CN" sz="1800">
                <a:latin typeface="Courier New" pitchFamily="49" charset="0"/>
                <a:ea typeface="宋体" pitchFamily="2" charset="-122"/>
              </a:rPr>
              <a:t>	public interface Comparable {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itchFamily="49" charset="0"/>
                <a:ea typeface="宋体" pitchFamily="2" charset="-122"/>
              </a:rPr>
              <a:t>		. . . }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800">
              <a:latin typeface="Courier New" pitchFamily="49" charset="0"/>
              <a:ea typeface="宋体" pitchFamily="2" charset="-122"/>
            </a:endParaRP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itchFamily="49" charset="0"/>
                <a:ea typeface="宋体" pitchFamily="2" charset="-122"/>
              </a:rPr>
              <a:t>	Comparable x = new Comparable( 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You can still declare interface variables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pitchFamily="49" charset="0"/>
                <a:ea typeface="宋体" pitchFamily="2" charset="-122"/>
              </a:rPr>
              <a:t>	Comparable x;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charset="0"/>
                <a:ea typeface="宋体" pitchFamily="2" charset="-122"/>
              </a:rPr>
              <a:t>	but they must refer to an object of a class that implements the interface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pitchFamily="49" charset="0"/>
                <a:ea typeface="宋体" pitchFamily="2" charset="-122"/>
              </a:rPr>
              <a:t>	class Employee implements Comparable {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itchFamily="49" charset="0"/>
                <a:ea typeface="宋体" pitchFamily="2" charset="-122"/>
              </a:rPr>
              <a:t>			. . . 	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itchFamily="49" charset="0"/>
                <a:ea typeface="宋体" pitchFamily="2" charset="-122"/>
              </a:rPr>
              <a:t>	}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itchFamily="49" charset="0"/>
                <a:ea typeface="宋体" pitchFamily="2" charset="-122"/>
              </a:rPr>
              <a:t>	x = new Employee( );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048000" y="2895600"/>
            <a:ext cx="914400" cy="304800"/>
            <a:chOff x="1920" y="1920"/>
            <a:chExt cx="624" cy="192"/>
          </a:xfrm>
        </p:grpSpPr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>
              <a:off x="1920" y="1920"/>
              <a:ext cx="624" cy="19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 flipH="1">
              <a:off x="1920" y="1920"/>
              <a:ext cx="624" cy="19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743200" y="3581400"/>
            <a:ext cx="838200" cy="381000"/>
            <a:chOff x="1728" y="2256"/>
            <a:chExt cx="528" cy="240"/>
          </a:xfrm>
        </p:grpSpPr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1728" y="2352"/>
              <a:ext cx="144" cy="14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V="1">
              <a:off x="1872" y="2256"/>
              <a:ext cx="384" cy="24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667000" y="5486400"/>
            <a:ext cx="914400" cy="381000"/>
            <a:chOff x="1728" y="2256"/>
            <a:chExt cx="528" cy="240"/>
          </a:xfrm>
        </p:grpSpPr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1728" y="2352"/>
              <a:ext cx="144" cy="14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V="1">
              <a:off x="1872" y="2256"/>
              <a:ext cx="384" cy="24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2D2D-5CB0-43CC-8422-A9EA4E7E910A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45B7-F6A0-4669-AF3A-D7DBF6A8C05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Interface and Abstract Classes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763588" y="1600200"/>
            <a:ext cx="7923212" cy="38862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dirty="0" smtClean="0"/>
              <a:t>An interface cannot implement any methods, whereas an abstract class can. </a:t>
            </a:r>
          </a:p>
          <a:p>
            <a:pPr algn="just" eaLnBrk="1" hangingPunct="1">
              <a:defRPr/>
            </a:pPr>
            <a:r>
              <a:rPr lang="en-US" dirty="0" smtClean="0"/>
              <a:t>A class can implement many interfaces but can have only one </a:t>
            </a:r>
            <a:r>
              <a:rPr lang="en-US" dirty="0" err="1" smtClean="0"/>
              <a:t>superclass</a:t>
            </a:r>
            <a:r>
              <a:rPr lang="en-US" dirty="0" smtClean="0"/>
              <a:t>.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10D932-C870-4D67-8962-B0154904A077}" type="datetime1">
              <a:rPr lang="en-US" smtClean="0"/>
              <a:pPr>
                <a:defRPr/>
              </a:pPr>
              <a:t>2/15/2016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4AE4E-FB9A-483E-8EF1-8597C0E0771A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is Interface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194872" y="1371600"/>
            <a:ext cx="870928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 interface is a named collection of method definitions and constants ONLY.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An interface defines a protocol of behavior that can be implemented by any class anywhere in the class hierarchy.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An interface </a:t>
            </a:r>
            <a:r>
              <a:rPr lang="en-US" sz="2800" u="sng" dirty="0" smtClean="0"/>
              <a:t>declares </a:t>
            </a:r>
            <a:r>
              <a:rPr lang="en-US" sz="2800" dirty="0" smtClean="0"/>
              <a:t>a set of methods but does not </a:t>
            </a:r>
            <a:r>
              <a:rPr lang="en-US" sz="2800" u="sng" dirty="0" smtClean="0"/>
              <a:t>implement</a:t>
            </a:r>
            <a:r>
              <a:rPr lang="en-US" sz="2800" dirty="0" smtClean="0"/>
              <a:t> them.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A class that implements the  interface agrees to implement all the methods defined in the interface, thereby agreeing to certain behaviors.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606B52-E32C-4F80-BFCA-400244A37E17}" type="datetime1">
              <a:rPr lang="en-US" smtClean="0"/>
              <a:pPr>
                <a:defRPr/>
              </a:pPr>
              <a:t>2/15/2016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29A162-79E2-45D5-9841-C1EFC209055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Multiple Inheritance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3C452A-9736-40E2-AEFF-FBD644AE789E}" type="datetime1">
              <a:rPr lang="en-US" smtClean="0"/>
              <a:pPr>
                <a:defRPr/>
              </a:pPr>
              <a:t>2/15/2016</a:t>
            </a:fld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601E38-B856-43E7-84E6-4453E37BCDA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2286000" y="1371600"/>
            <a:ext cx="12350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pitchFamily="18" charset="0"/>
              </a:rPr>
              <a:t>Class A</a:t>
            </a:r>
          </a:p>
        </p:txBody>
      </p: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4038600" y="1371600"/>
            <a:ext cx="121285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pitchFamily="18" charset="0"/>
              </a:rPr>
              <a:t>Class B</a:t>
            </a:r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5715000" y="1371600"/>
            <a:ext cx="12192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pitchFamily="18" charset="0"/>
              </a:rPr>
              <a:t>Class C</a:t>
            </a:r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3810000" y="2590800"/>
            <a:ext cx="16795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pitchFamily="18" charset="0"/>
              </a:rPr>
              <a:t>Class ABC</a:t>
            </a:r>
          </a:p>
        </p:txBody>
      </p:sp>
      <p:sp>
        <p:nvSpPr>
          <p:cNvPr id="13322" name="Line 8"/>
          <p:cNvSpPr>
            <a:spLocks noChangeShapeType="1"/>
          </p:cNvSpPr>
          <p:nvPr/>
        </p:nvSpPr>
        <p:spPr bwMode="auto">
          <a:xfrm>
            <a:off x="3276600" y="19050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3" name="Line 9"/>
          <p:cNvSpPr>
            <a:spLocks noChangeShapeType="1"/>
          </p:cNvSpPr>
          <p:nvPr/>
        </p:nvSpPr>
        <p:spPr bwMode="auto">
          <a:xfrm>
            <a:off x="4648200" y="190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 flipH="1">
            <a:off x="5105400" y="19050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5" name="Text Box 11"/>
          <p:cNvSpPr txBox="1">
            <a:spLocks noChangeArrowheads="1"/>
          </p:cNvSpPr>
          <p:nvPr/>
        </p:nvSpPr>
        <p:spPr bwMode="auto">
          <a:xfrm>
            <a:off x="554637" y="3352800"/>
            <a:ext cx="820675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Garamond" pitchFamily="18" charset="0"/>
              </a:rPr>
              <a:t>Class ABC inherits all variables and methods from Class A, Class B, and Class C.</a:t>
            </a:r>
          </a:p>
          <a:p>
            <a:endParaRPr lang="en-US" sz="2800" dirty="0">
              <a:solidFill>
                <a:srgbClr val="FF0000"/>
              </a:solidFill>
              <a:latin typeface="Garamond" pitchFamily="18" charset="0"/>
            </a:endParaRPr>
          </a:p>
          <a:p>
            <a:r>
              <a:rPr lang="en-US" sz="2800" dirty="0"/>
              <a:t>Java does NOT support multiple </a:t>
            </a:r>
            <a:r>
              <a:rPr lang="en-US" sz="2800" dirty="0" smtClean="0"/>
              <a:t>inheritances. </a:t>
            </a:r>
            <a:r>
              <a:rPr lang="en-US" sz="2800" dirty="0" smtClean="0">
                <a:latin typeface="Garamond" pitchFamily="18" charset="0"/>
              </a:rPr>
              <a:t>However</a:t>
            </a:r>
            <a:r>
              <a:rPr lang="en-US" sz="2800" dirty="0">
                <a:latin typeface="Garamond" pitchFamily="18" charset="0"/>
              </a:rPr>
              <a:t>, you can use </a:t>
            </a:r>
            <a:r>
              <a:rPr lang="en-US" sz="2800" dirty="0"/>
              <a:t>interface</a:t>
            </a:r>
            <a:r>
              <a:rPr lang="en-US" sz="2800" dirty="0">
                <a:latin typeface="Garamond" pitchFamily="18" charset="0"/>
              </a:rPr>
              <a:t> to implement the functionality of multiple inheritance.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altLang="zh-CN" sz="3600" dirty="0">
                <a:latin typeface="Arial" charset="0"/>
                <a:ea typeface="宋体" pitchFamily="2" charset="-122"/>
              </a:rPr>
              <a:t>Interface declarations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862" y="1600200"/>
            <a:ext cx="8724276" cy="43434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宋体" pitchFamily="2" charset="-122"/>
              </a:rPr>
              <a:t>The declaration consists of a </a:t>
            </a:r>
            <a:r>
              <a:rPr lang="en-US" altLang="zh-CN" sz="2800" dirty="0" smtClean="0">
                <a:latin typeface="Arial" charset="0"/>
                <a:ea typeface="宋体" pitchFamily="2" charset="-122"/>
              </a:rPr>
              <a:t>keyword </a:t>
            </a:r>
            <a:r>
              <a:rPr lang="en-US" altLang="zh-CN" sz="2800" dirty="0" smtClean="0">
                <a:latin typeface="Courier New" pitchFamily="49" charset="0"/>
                <a:ea typeface="宋体" pitchFamily="2" charset="-122"/>
              </a:rPr>
              <a:t>interface</a:t>
            </a:r>
            <a:r>
              <a:rPr lang="en-US" altLang="zh-CN" sz="2800" dirty="0">
                <a:latin typeface="Arial" charset="0"/>
                <a:ea typeface="宋体" pitchFamily="2" charset="-122"/>
              </a:rPr>
              <a:t>, its name, and the members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charset="0"/>
                <a:ea typeface="宋体" pitchFamily="2" charset="-122"/>
              </a:rPr>
              <a:t>Similar to classes, interfaces can have three types of members</a:t>
            </a:r>
          </a:p>
          <a:p>
            <a:pPr lvl="1"/>
            <a:r>
              <a:rPr lang="en-US" altLang="zh-CN" sz="2400" dirty="0">
                <a:latin typeface="Arial" charset="0"/>
                <a:ea typeface="宋体" pitchFamily="2" charset="-122"/>
              </a:rPr>
              <a:t> constants (fields)</a:t>
            </a:r>
          </a:p>
          <a:p>
            <a:pPr lvl="1"/>
            <a:r>
              <a:rPr lang="en-US" altLang="zh-CN" sz="2400" dirty="0">
                <a:latin typeface="Arial" charset="0"/>
                <a:ea typeface="宋体" pitchFamily="2" charset="-122"/>
              </a:rPr>
              <a:t> methods</a:t>
            </a:r>
          </a:p>
          <a:p>
            <a:pPr lvl="1"/>
            <a:r>
              <a:rPr lang="en-US" altLang="zh-CN" sz="2400" dirty="0">
                <a:latin typeface="Arial" charset="0"/>
                <a:ea typeface="宋体" pitchFamily="2" charset="-122"/>
              </a:rPr>
              <a:t> nested classes and interfaces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1C13-D658-4BFB-BFD6-1F56411239C3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45B7-F6A0-4669-AF3A-D7DBF6A8C05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67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Interface Body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4202"/>
            <a:ext cx="8229600" cy="488179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The interface body contains method declarations for </a:t>
            </a:r>
            <a:r>
              <a:rPr lang="en-US" sz="2800" b="1" dirty="0" smtClean="0"/>
              <a:t>ALL</a:t>
            </a:r>
            <a:r>
              <a:rPr lang="en-US" sz="2800" dirty="0" smtClean="0"/>
              <a:t> the methods included in the interface. </a:t>
            </a:r>
          </a:p>
          <a:p>
            <a:pPr eaLnBrk="1" hangingPunct="1">
              <a:buNone/>
              <a:defRPr/>
            </a:pPr>
            <a:endParaRPr lang="en-US" sz="2800" dirty="0" smtClean="0"/>
          </a:p>
          <a:p>
            <a:pPr algn="just" eaLnBrk="1" hangingPunct="1">
              <a:defRPr/>
            </a:pPr>
            <a:r>
              <a:rPr lang="en-US" sz="2800" dirty="0" smtClean="0"/>
              <a:t>A method declaration within an interface is followed by a semicolon (;) because an interface does not provide implementations for the methods declared within it. 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algn="just" eaLnBrk="1" hangingPunct="1">
              <a:defRPr/>
            </a:pPr>
            <a:r>
              <a:rPr lang="en-US" sz="2800" dirty="0" smtClean="0"/>
              <a:t>All methods declared in an interface are implicitly </a:t>
            </a:r>
            <a:r>
              <a:rPr lang="en-US" sz="2800" u="sng" dirty="0" smtClean="0"/>
              <a:t>public</a:t>
            </a:r>
            <a:r>
              <a:rPr lang="en-US" sz="2800" dirty="0" smtClean="0"/>
              <a:t> and  </a:t>
            </a:r>
            <a:r>
              <a:rPr lang="en-US" sz="2800" u="sng" dirty="0" smtClean="0"/>
              <a:t>abstract</a:t>
            </a:r>
            <a:r>
              <a:rPr lang="en-US" sz="2800" dirty="0" smtClean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5A3664-047C-40B3-9F2D-14EF4C12B8ED}" type="datetime1">
              <a:rPr lang="en-US" smtClean="0"/>
              <a:pPr>
                <a:defRPr/>
              </a:pPr>
              <a:t>2/15/2016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2B5C8D-B193-42C4-B3F8-17CB1B69BEA7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4614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3200" dirty="0">
                <a:latin typeface="Arial" charset="0"/>
                <a:ea typeface="宋体" pitchFamily="2" charset="-122"/>
              </a:rPr>
              <a:t>Interface member – constants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843" y="1289154"/>
            <a:ext cx="8446957" cy="5010602"/>
          </a:xfr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atin typeface="Arial" charset="0"/>
                <a:ea typeface="宋体" pitchFamily="2" charset="-122"/>
              </a:rPr>
              <a:t>An interface can define named constants, which are 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public</a:t>
            </a:r>
            <a:r>
              <a:rPr lang="en-US" altLang="zh-CN" sz="2400" b="1" dirty="0">
                <a:latin typeface="Arial" charset="0"/>
                <a:ea typeface="宋体" pitchFamily="2" charset="-122"/>
              </a:rPr>
              <a:t>, 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static</a:t>
            </a:r>
            <a:r>
              <a:rPr lang="en-US" altLang="zh-CN" sz="2400" b="1" dirty="0">
                <a:latin typeface="Arial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and 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final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 (these modifiers are omitted by convention) automatically. Interfaces never contain instant fields.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All the named constants MUST be initialized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		</a:t>
            </a:r>
            <a:r>
              <a:rPr lang="en-US" altLang="zh-CN" sz="2000" b="1" i="1" u="sng" dirty="0">
                <a:latin typeface="Arial" charset="0"/>
                <a:ea typeface="宋体" pitchFamily="2" charset="-122"/>
              </a:rPr>
              <a:t>An example interface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latin typeface="Arial" charset="0"/>
                <a:ea typeface="宋体" pitchFamily="2" charset="-122"/>
              </a:rPr>
              <a:t>	</a:t>
            </a:r>
            <a:r>
              <a:rPr lang="en-US" altLang="zh-CN" sz="800" b="1" dirty="0">
                <a:latin typeface="Courier New" pitchFamily="49" charset="0"/>
                <a:ea typeface="宋体" pitchFamily="2" charset="-122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latin typeface="Courier New" pitchFamily="49" charset="0"/>
                <a:ea typeface="宋体" pitchFamily="2" charset="-122"/>
              </a:rPr>
              <a:t>		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Interface 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</a:rPr>
              <a:t>Verbose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</a:rPr>
              <a:t>       {</a:t>
            </a:r>
            <a:endParaRPr lang="en-US" altLang="zh-CN" sz="2000" b="1" dirty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		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 SILENT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		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 TERSE = 1;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		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 NORMAL = 2;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		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 VERBOSE = 3;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b="1" dirty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		void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setVerbosity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 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 level);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		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getVerbosity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		</a:t>
            </a:r>
            <a:r>
              <a:rPr lang="en-US" altLang="zh-CN" sz="2000" dirty="0" smtClean="0">
                <a:latin typeface="Courier New" pitchFamily="49" charset="0"/>
                <a:ea typeface="宋体" pitchFamily="2" charset="-122"/>
              </a:rPr>
              <a:t> }</a:t>
            </a:r>
            <a:endParaRPr lang="en-US" altLang="zh-CN" sz="2000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AC52-AC46-4009-8F37-1FD8B232D7F2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45B7-F6A0-4669-AF3A-D7DBF6A8C05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100013"/>
            <a:ext cx="8245475" cy="1316037"/>
          </a:xfrm>
          <a:noFill/>
          <a:ln/>
        </p:spPr>
        <p:txBody>
          <a:bodyPr anchor="ctr"/>
          <a:lstStyle/>
          <a:p>
            <a:r>
              <a:rPr lang="en-US" altLang="zh-CN" sz="3600" dirty="0">
                <a:latin typeface="Arial" charset="0"/>
                <a:ea typeface="宋体" pitchFamily="2" charset="-122"/>
              </a:rPr>
              <a:t>Interface member – methods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843" y="1600200"/>
            <a:ext cx="8709285" cy="4525963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latin typeface="Arial" charset="0"/>
                <a:ea typeface="宋体" pitchFamily="2" charset="-122"/>
              </a:rPr>
              <a:t>They are implicitly </a:t>
            </a:r>
            <a:r>
              <a:rPr lang="en-US" altLang="zh-CN" sz="2800" b="1" dirty="0">
                <a:latin typeface="Courier New" pitchFamily="49" charset="0"/>
                <a:ea typeface="宋体" pitchFamily="2" charset="-122"/>
              </a:rPr>
              <a:t>abstract</a:t>
            </a:r>
            <a:r>
              <a:rPr lang="en-US" altLang="zh-CN" sz="2800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Arial" charset="0"/>
                <a:ea typeface="宋体" pitchFamily="2" charset="-122"/>
              </a:rPr>
              <a:t>(omitted </a:t>
            </a:r>
            <a:r>
              <a:rPr lang="en-US" altLang="zh-CN" sz="2800" dirty="0" smtClean="0">
                <a:latin typeface="Arial" charset="0"/>
                <a:ea typeface="宋体" pitchFamily="2" charset="-122"/>
              </a:rPr>
              <a:t>by  convention</a:t>
            </a:r>
            <a:r>
              <a:rPr lang="en-US" altLang="zh-CN" sz="2800" dirty="0">
                <a:latin typeface="Arial" charset="0"/>
                <a:ea typeface="宋体" pitchFamily="2" charset="-122"/>
              </a:rPr>
              <a:t>). So every method declaration consists of the method header and a semicolon.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latin typeface="Arial" charset="0"/>
                <a:ea typeface="宋体" pitchFamily="2" charset="-122"/>
              </a:rPr>
              <a:t>They are implicitly </a:t>
            </a:r>
            <a:r>
              <a:rPr lang="en-US" altLang="zh-CN" sz="2800" b="1" dirty="0">
                <a:latin typeface="Courier New" pitchFamily="49" charset="0"/>
                <a:ea typeface="宋体" pitchFamily="2" charset="-122"/>
              </a:rPr>
              <a:t>public</a:t>
            </a:r>
            <a:r>
              <a:rPr lang="en-US" altLang="zh-CN" sz="2800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Arial" charset="0"/>
                <a:ea typeface="宋体" pitchFamily="2" charset="-122"/>
              </a:rPr>
              <a:t>(omitted by convention). No other types of access modifiers are allowed.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latin typeface="Arial" charset="0"/>
                <a:ea typeface="宋体" pitchFamily="2" charset="-122"/>
              </a:rPr>
              <a:t>They can’t be </a:t>
            </a:r>
            <a:r>
              <a:rPr lang="en-US" altLang="zh-CN" sz="2800" b="1" dirty="0">
                <a:latin typeface="Courier New" pitchFamily="49" charset="0"/>
                <a:ea typeface="宋体" pitchFamily="2" charset="-122"/>
              </a:rPr>
              <a:t>final</a:t>
            </a:r>
            <a:r>
              <a:rPr lang="en-US" altLang="zh-CN" sz="2800" dirty="0">
                <a:latin typeface="Arial" charset="0"/>
                <a:ea typeface="宋体" pitchFamily="2" charset="-122"/>
              </a:rPr>
              <a:t>, nor</a:t>
            </a:r>
            <a:r>
              <a:rPr lang="en-US" altLang="zh-CN" sz="2800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800" b="1" dirty="0" smtClean="0">
                <a:latin typeface="Courier New" pitchFamily="49" charset="0"/>
                <a:ea typeface="宋体" pitchFamily="2" charset="-122"/>
              </a:rPr>
              <a:t>static.</a:t>
            </a:r>
            <a:endParaRPr lang="en-US" altLang="zh-CN" sz="2800" b="1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1106-0A04-4DDF-B491-BBF2CA0377B8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45B7-F6A0-4669-AF3A-D7DBF6A8C05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Implement an Interface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299803" y="1600200"/>
            <a:ext cx="8529404" cy="45259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800" dirty="0" smtClean="0"/>
              <a:t>An interface defines a protocol of behavior. </a:t>
            </a:r>
          </a:p>
          <a:p>
            <a:pPr algn="just" eaLnBrk="1" hangingPunct="1"/>
            <a:r>
              <a:rPr lang="en-US" sz="2800" dirty="0" smtClean="0"/>
              <a:t>A class that implements an interface adheres to the protocol defined by that interface. </a:t>
            </a:r>
          </a:p>
          <a:p>
            <a:pPr algn="just" eaLnBrk="1" hangingPunct="1"/>
            <a:r>
              <a:rPr lang="en-US" sz="2800" dirty="0" smtClean="0"/>
              <a:t>To declare a class that implements an interface, include an implements clause in the class  declaration.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48CBE7-CE0A-430E-8A1D-B2F1AF9B0325}" type="datetime1">
              <a:rPr lang="en-US" smtClean="0"/>
              <a:pPr>
                <a:defRPr/>
              </a:pPr>
              <a:t>2/15/2016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3BD013-B43C-47B5-9538-D742B1EF4324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304800"/>
            <a:ext cx="8243887" cy="585788"/>
          </a:xfrm>
          <a:noFill/>
        </p:spPr>
        <p:txBody>
          <a:bodyPr anchor="ctr" anchorCtr="1">
            <a:spAutoFit/>
          </a:bodyPr>
          <a:lstStyle/>
          <a:p>
            <a:r>
              <a:rPr lang="en-US" altLang="zh-CN" sz="3600" dirty="0">
                <a:latin typeface="Arial" charset="0"/>
                <a:ea typeface="宋体" pitchFamily="2" charset="-122"/>
              </a:rPr>
              <a:t>To implement interfaces in a class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799"/>
            <a:ext cx="8229600" cy="5570756"/>
          </a:xfr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charset="0"/>
                <a:ea typeface="宋体" pitchFamily="2" charset="-122"/>
              </a:rPr>
              <a:t>Two steps to make a class implement an interface</a:t>
            </a:r>
          </a:p>
          <a:p>
            <a:pPr lvl="1">
              <a:buFontTx/>
              <a:buNone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1. declare that the class intends to implement the given interface by using the 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implements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 keyword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class Employee implements Comparable { . . . }</a:t>
            </a:r>
          </a:p>
          <a:p>
            <a:pPr lvl="1">
              <a:buFontTx/>
              <a:buNone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2. supply definitions for </a:t>
            </a:r>
            <a:r>
              <a:rPr lang="en-US" altLang="zh-CN" sz="20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all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 methods in the interface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US" altLang="zh-CN" b="1" dirty="0" smtClean="0">
              <a:latin typeface="Courier New" pitchFamily="49" charset="0"/>
              <a:ea typeface="宋体" pitchFamily="2" charset="-122"/>
            </a:endParaRP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public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compareTo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(Object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otherObject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{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	 Employee other = (Employee)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otherObject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;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	 if (salary &lt;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other.salary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) return -1;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	 if (salary &gt;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other.salary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) return 1;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	 return 0; </a:t>
            </a:r>
            <a:endParaRPr lang="en-US" altLang="zh-CN" b="1" dirty="0" smtClean="0">
              <a:latin typeface="Courier New" pitchFamily="49" charset="0"/>
              <a:ea typeface="宋体" pitchFamily="2" charset="-122"/>
            </a:endParaRP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}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b="1" dirty="0">
              <a:latin typeface="Courier New" pitchFamily="49" charset="0"/>
              <a:ea typeface="宋体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i="1" dirty="0">
                <a:latin typeface="Arial" charset="0"/>
                <a:ea typeface="宋体" pitchFamily="2" charset="-122"/>
              </a:rPr>
              <a:t>note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: in the 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Comparable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 interface declaration, the method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compareTo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()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 is 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public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 implicitly but this modifier is omitted. But in the 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Employee 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class design, you cannot omit the 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public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 modifier,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C9B-61E3-4499-8988-FDB385BC1A5C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45B7-F6A0-4669-AF3A-D7DBF6A8C05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484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What is Interface</vt:lpstr>
      <vt:lpstr>Multiple Inheritance</vt:lpstr>
      <vt:lpstr>Interface declarations</vt:lpstr>
      <vt:lpstr>Interface Body</vt:lpstr>
      <vt:lpstr>Interface member – constants</vt:lpstr>
      <vt:lpstr>Interface member – methods</vt:lpstr>
      <vt:lpstr>Implement an Interface</vt:lpstr>
      <vt:lpstr>To implement interfaces in a class</vt:lpstr>
      <vt:lpstr>Instantiation properties of interfaces</vt:lpstr>
      <vt:lpstr>Interface and Abstract Classes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lnmiit</dc:creator>
  <cp:lastModifiedBy>lnmiit</cp:lastModifiedBy>
  <cp:revision>5</cp:revision>
  <dcterms:created xsi:type="dcterms:W3CDTF">2013-09-13T08:23:41Z</dcterms:created>
  <dcterms:modified xsi:type="dcterms:W3CDTF">2016-02-15T03:23:13Z</dcterms:modified>
</cp:coreProperties>
</file>