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64" r:id="rId11"/>
    <p:sldId id="265" r:id="rId12"/>
    <p:sldId id="267" r:id="rId13"/>
    <p:sldId id="268"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A971-566B-41B5-AB94-3AC84DA79628}"/>
              </a:ext>
            </a:extLst>
          </p:cNvPr>
          <p:cNvSpPr>
            <a:spLocks noGrp="1"/>
          </p:cNvSpPr>
          <p:nvPr>
            <p:ph type="ctrTitle"/>
          </p:nvPr>
        </p:nvSpPr>
        <p:spPr/>
        <p:txBody>
          <a:bodyPr/>
          <a:lstStyle/>
          <a:p>
            <a:r>
              <a:rPr lang="en-US" sz="4000" b="1" dirty="0"/>
              <a:t>Capstone project</a:t>
            </a:r>
            <a:br>
              <a:rPr lang="en-US" sz="4000" b="1" dirty="0"/>
            </a:br>
            <a:endParaRPr lang="en-US" sz="4000" b="1" dirty="0"/>
          </a:p>
        </p:txBody>
      </p:sp>
      <p:sp>
        <p:nvSpPr>
          <p:cNvPr id="3" name="Subtitle 2">
            <a:extLst>
              <a:ext uri="{FF2B5EF4-FFF2-40B4-BE49-F238E27FC236}">
                <a16:creationId xmlns:a16="http://schemas.microsoft.com/office/drawing/2014/main" id="{C8CE0500-307F-497F-9AD2-2B72CB302338}"/>
              </a:ext>
            </a:extLst>
          </p:cNvPr>
          <p:cNvSpPr>
            <a:spLocks noGrp="1"/>
          </p:cNvSpPr>
          <p:nvPr>
            <p:ph type="subTitle" idx="1"/>
          </p:nvPr>
        </p:nvSpPr>
        <p:spPr>
          <a:xfrm>
            <a:off x="2679906" y="3667125"/>
            <a:ext cx="7730919" cy="1819275"/>
          </a:xfrm>
        </p:spPr>
        <p:txBody>
          <a:bodyPr>
            <a:normAutofit fontScale="77500" lnSpcReduction="20000"/>
          </a:bodyPr>
          <a:lstStyle/>
          <a:p>
            <a:r>
              <a:rPr lang="en-US" sz="2800" b="1" dirty="0"/>
              <a:t>Predicting House Price Based on School and Venues Vicinity </a:t>
            </a:r>
          </a:p>
          <a:p>
            <a:endParaRPr lang="en-US" sz="2400" dirty="0"/>
          </a:p>
          <a:p>
            <a:endParaRPr lang="en-US" sz="2400" dirty="0"/>
          </a:p>
          <a:p>
            <a:r>
              <a:rPr lang="en-US" sz="2400" dirty="0"/>
              <a:t>						- Divya Mahesh</a:t>
            </a:r>
            <a:br>
              <a:rPr lang="en-US" sz="2400" dirty="0"/>
            </a:br>
            <a:endParaRPr lang="en-US" dirty="0"/>
          </a:p>
        </p:txBody>
      </p:sp>
    </p:spTree>
    <p:extLst>
      <p:ext uri="{BB962C8B-B14F-4D97-AF65-F5344CB8AC3E}">
        <p14:creationId xmlns:p14="http://schemas.microsoft.com/office/powerpoint/2010/main" val="400967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C71529-CF26-449F-AF4F-2B737D22BAC4}"/>
              </a:ext>
            </a:extLst>
          </p:cNvPr>
          <p:cNvSpPr/>
          <p:nvPr/>
        </p:nvSpPr>
        <p:spPr>
          <a:xfrm>
            <a:off x="1040597" y="491609"/>
            <a:ext cx="4896725" cy="523220"/>
          </a:xfrm>
          <a:prstGeom prst="rect">
            <a:avLst/>
          </a:prstGeom>
        </p:spPr>
        <p:txBody>
          <a:bodyPr wrap="none">
            <a:spAutoFit/>
          </a:bodyPr>
          <a:lstStyle/>
          <a:p>
            <a:r>
              <a:rPr lang="en-US" sz="2800" b="1" dirty="0">
                <a:solidFill>
                  <a:srgbClr val="747676"/>
                </a:solidFill>
                <a:latin typeface="DINCondensed-Bold"/>
              </a:rPr>
              <a:t>MODELLING TECHNIQUES USED</a:t>
            </a:r>
            <a:endParaRPr lang="en-US" sz="2800" dirty="0"/>
          </a:p>
        </p:txBody>
      </p:sp>
      <p:sp>
        <p:nvSpPr>
          <p:cNvPr id="3" name="Rectangle 2">
            <a:extLst>
              <a:ext uri="{FF2B5EF4-FFF2-40B4-BE49-F238E27FC236}">
                <a16:creationId xmlns:a16="http://schemas.microsoft.com/office/drawing/2014/main" id="{9F58380E-2544-414F-B460-6621A9C80978}"/>
              </a:ext>
            </a:extLst>
          </p:cNvPr>
          <p:cNvSpPr/>
          <p:nvPr/>
        </p:nvSpPr>
        <p:spPr>
          <a:xfrm>
            <a:off x="1265770" y="1546383"/>
            <a:ext cx="9343104" cy="3416320"/>
          </a:xfrm>
          <a:prstGeom prst="rect">
            <a:avLst/>
          </a:prstGeom>
        </p:spPr>
        <p:txBody>
          <a:bodyPr wrap="square">
            <a:spAutoFit/>
          </a:bodyPr>
          <a:lstStyle/>
          <a:p>
            <a:pPr marL="342900" indent="-342900">
              <a:buFont typeface="+mj-lt"/>
              <a:buAutoNum type="arabicPeriod"/>
            </a:pPr>
            <a:r>
              <a:rPr lang="en-US" dirty="0">
                <a:latin typeface="Arial" panose="020B0604020202020204" pitchFamily="34" charset="0"/>
                <a:ea typeface="Calibri" panose="020F0502020204030204" pitchFamily="34" charset="0"/>
              </a:rPr>
              <a:t>Linear Regression:</a:t>
            </a:r>
          </a:p>
          <a:p>
            <a:endParaRPr lang="en-US" dirty="0">
              <a:latin typeface="Arial" panose="020B0604020202020204" pitchFamily="34" charset="0"/>
              <a:ea typeface="Calibri" panose="020F0502020204030204" pitchFamily="34" charset="0"/>
            </a:endParaRPr>
          </a:p>
          <a:p>
            <a:r>
              <a:rPr lang="en-US" dirty="0"/>
              <a:t>Linear Regression was chosen because it is a simple technique. And by using </a:t>
            </a:r>
            <a:r>
              <a:rPr lang="en-US" dirty="0" err="1"/>
              <a:t>Sklearn</a:t>
            </a:r>
            <a:r>
              <a:rPr lang="en-US" dirty="0"/>
              <a:t> library, implementing the model is quick and easy. Which is perfect to start the analyzing process</a:t>
            </a:r>
          </a:p>
          <a:p>
            <a:endParaRPr lang="en-US" dirty="0">
              <a:latin typeface="Arial" panose="020B0604020202020204" pitchFamily="34" charset="0"/>
            </a:endParaRPr>
          </a:p>
          <a:p>
            <a:r>
              <a:rPr lang="en-US" dirty="0">
                <a:latin typeface="Arial" panose="020B0604020202020204" pitchFamily="34" charset="0"/>
              </a:rPr>
              <a:t>2. </a:t>
            </a:r>
            <a:r>
              <a:rPr lang="en-US" dirty="0"/>
              <a:t>Gradient Boosting Regression (GBR):</a:t>
            </a:r>
          </a:p>
          <a:p>
            <a:endParaRPr lang="en-US" dirty="0">
              <a:latin typeface="Arial" panose="020B0604020202020204" pitchFamily="34" charset="0"/>
            </a:endParaRPr>
          </a:p>
          <a:p>
            <a:r>
              <a:rPr lang="en-US" dirty="0"/>
              <a:t>"Boosting" in machine learning is a way of combining multiple simple models into a single composite model. This is also why boosting is known as an additive model, since simple models (also known as weak learners) are added one at a time, while keeping existing trees in the model unchanged.</a:t>
            </a:r>
          </a:p>
          <a:p>
            <a:endParaRPr lang="en-US" dirty="0">
              <a:latin typeface="Arial" panose="020B0604020202020204" pitchFamily="34" charset="0"/>
            </a:endParaRPr>
          </a:p>
        </p:txBody>
      </p:sp>
    </p:spTree>
    <p:extLst>
      <p:ext uri="{BB962C8B-B14F-4D97-AF65-F5344CB8AC3E}">
        <p14:creationId xmlns:p14="http://schemas.microsoft.com/office/powerpoint/2010/main" val="2511091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A259F7-8F73-4FB8-9916-D6AA969EFB7C}"/>
              </a:ext>
            </a:extLst>
          </p:cNvPr>
          <p:cNvSpPr/>
          <p:nvPr/>
        </p:nvSpPr>
        <p:spPr>
          <a:xfrm>
            <a:off x="1069172" y="424934"/>
            <a:ext cx="1433919" cy="523220"/>
          </a:xfrm>
          <a:prstGeom prst="rect">
            <a:avLst/>
          </a:prstGeom>
        </p:spPr>
        <p:txBody>
          <a:bodyPr wrap="none">
            <a:spAutoFit/>
          </a:bodyPr>
          <a:lstStyle/>
          <a:p>
            <a:r>
              <a:rPr lang="en-US" sz="2800" b="1" dirty="0">
                <a:solidFill>
                  <a:srgbClr val="747676"/>
                </a:solidFill>
                <a:latin typeface="DINCondensed-Bold"/>
              </a:rPr>
              <a:t>RESULTS</a:t>
            </a:r>
            <a:endParaRPr lang="en-US" sz="2800" dirty="0"/>
          </a:p>
        </p:txBody>
      </p:sp>
      <p:pic>
        <p:nvPicPr>
          <p:cNvPr id="3" name="Picture 2">
            <a:extLst>
              <a:ext uri="{FF2B5EF4-FFF2-40B4-BE49-F238E27FC236}">
                <a16:creationId xmlns:a16="http://schemas.microsoft.com/office/drawing/2014/main" id="{EFC89AB7-B307-4A0F-A410-E67833458F3D}"/>
              </a:ext>
            </a:extLst>
          </p:cNvPr>
          <p:cNvPicPr/>
          <p:nvPr/>
        </p:nvPicPr>
        <p:blipFill>
          <a:blip r:embed="rId2"/>
          <a:stretch>
            <a:fillRect/>
          </a:stretch>
        </p:blipFill>
        <p:spPr>
          <a:xfrm>
            <a:off x="1900237" y="1885950"/>
            <a:ext cx="3533775" cy="571500"/>
          </a:xfrm>
          <a:prstGeom prst="rect">
            <a:avLst/>
          </a:prstGeom>
        </p:spPr>
      </p:pic>
      <p:pic>
        <p:nvPicPr>
          <p:cNvPr id="4" name="Picture 3">
            <a:extLst>
              <a:ext uri="{FF2B5EF4-FFF2-40B4-BE49-F238E27FC236}">
                <a16:creationId xmlns:a16="http://schemas.microsoft.com/office/drawing/2014/main" id="{5F9B96F8-25A2-485D-9571-374497656715}"/>
              </a:ext>
            </a:extLst>
          </p:cNvPr>
          <p:cNvPicPr/>
          <p:nvPr/>
        </p:nvPicPr>
        <p:blipFill>
          <a:blip r:embed="rId3"/>
          <a:stretch>
            <a:fillRect/>
          </a:stretch>
        </p:blipFill>
        <p:spPr>
          <a:xfrm>
            <a:off x="1900237" y="2828925"/>
            <a:ext cx="3122930" cy="457200"/>
          </a:xfrm>
          <a:prstGeom prst="rect">
            <a:avLst/>
          </a:prstGeom>
        </p:spPr>
      </p:pic>
      <p:sp>
        <p:nvSpPr>
          <p:cNvPr id="5" name="Rectangle 4">
            <a:extLst>
              <a:ext uri="{FF2B5EF4-FFF2-40B4-BE49-F238E27FC236}">
                <a16:creationId xmlns:a16="http://schemas.microsoft.com/office/drawing/2014/main" id="{13CBD0CB-4B42-465B-8B97-5B50161C291B}"/>
              </a:ext>
            </a:extLst>
          </p:cNvPr>
          <p:cNvSpPr/>
          <p:nvPr/>
        </p:nvSpPr>
        <p:spPr>
          <a:xfrm>
            <a:off x="1199782" y="1257597"/>
            <a:ext cx="7939033" cy="369332"/>
          </a:xfrm>
          <a:prstGeom prst="rect">
            <a:avLst/>
          </a:prstGeom>
        </p:spPr>
        <p:txBody>
          <a:bodyPr wrap="none">
            <a:spAutoFit/>
          </a:bodyPr>
          <a:lstStyle/>
          <a:p>
            <a:pPr marL="342900" indent="-342900">
              <a:buFont typeface="+mj-lt"/>
              <a:buAutoNum type="arabicPeriod"/>
            </a:pPr>
            <a:r>
              <a:rPr lang="en-US" dirty="0">
                <a:latin typeface="Arial" panose="020B0604020202020204" pitchFamily="34" charset="0"/>
                <a:ea typeface="Calibri" panose="020F0502020204030204" pitchFamily="34" charset="0"/>
              </a:rPr>
              <a:t>Linear Regression:  The model generated the below R2 and MSE values</a:t>
            </a:r>
          </a:p>
        </p:txBody>
      </p:sp>
      <p:sp>
        <p:nvSpPr>
          <p:cNvPr id="6" name="Rectangle 5">
            <a:extLst>
              <a:ext uri="{FF2B5EF4-FFF2-40B4-BE49-F238E27FC236}">
                <a16:creationId xmlns:a16="http://schemas.microsoft.com/office/drawing/2014/main" id="{89B7ADC6-0BA1-4E78-99D1-1CB069CC666F}"/>
              </a:ext>
            </a:extLst>
          </p:cNvPr>
          <p:cNvSpPr/>
          <p:nvPr/>
        </p:nvSpPr>
        <p:spPr>
          <a:xfrm>
            <a:off x="1199782" y="3571876"/>
            <a:ext cx="10150407" cy="1477328"/>
          </a:xfrm>
          <a:prstGeom prst="rect">
            <a:avLst/>
          </a:prstGeom>
        </p:spPr>
        <p:txBody>
          <a:bodyPr wrap="none">
            <a:spAutoFit/>
          </a:bodyPr>
          <a:lstStyle/>
          <a:p>
            <a:pPr marL="342900" indent="-342900">
              <a:buAutoNum type="arabicPeriod" startAt="2"/>
            </a:pPr>
            <a:r>
              <a:rPr lang="en-US" dirty="0">
                <a:latin typeface="Arial" panose="020B0604020202020204" pitchFamily="34" charset="0"/>
                <a:ea typeface="Calibri" panose="020F0502020204030204" pitchFamily="34" charset="0"/>
              </a:rPr>
              <a:t>GBR: :  The model generated the below R2 and MSE values.</a:t>
            </a:r>
            <a:r>
              <a:rPr lang="en-US" dirty="0"/>
              <a:t> The result is promising as it shows</a:t>
            </a:r>
          </a:p>
          <a:p>
            <a:r>
              <a:rPr lang="en-US" dirty="0"/>
              <a:t>improvement over the simple Linear Regression.</a:t>
            </a:r>
          </a:p>
          <a:p>
            <a:endParaRPr lang="en-US" dirty="0"/>
          </a:p>
          <a:p>
            <a:r>
              <a:rPr lang="en-US" dirty="0"/>
              <a:t>The insight is still consistent compared to the Linear Regression’s.</a:t>
            </a:r>
          </a:p>
          <a:p>
            <a:endParaRPr lang="en-US" dirty="0">
              <a:latin typeface="Arial" panose="020B060402020202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BA3B3B26-B483-4542-B7AC-C8D817C71254}"/>
              </a:ext>
            </a:extLst>
          </p:cNvPr>
          <p:cNvPicPr/>
          <p:nvPr/>
        </p:nvPicPr>
        <p:blipFill>
          <a:blip r:embed="rId4"/>
          <a:stretch>
            <a:fillRect/>
          </a:stretch>
        </p:blipFill>
        <p:spPr>
          <a:xfrm>
            <a:off x="1910941" y="4941629"/>
            <a:ext cx="1962150" cy="485775"/>
          </a:xfrm>
          <a:prstGeom prst="rect">
            <a:avLst/>
          </a:prstGeom>
        </p:spPr>
      </p:pic>
      <p:pic>
        <p:nvPicPr>
          <p:cNvPr id="8" name="Picture 7">
            <a:extLst>
              <a:ext uri="{FF2B5EF4-FFF2-40B4-BE49-F238E27FC236}">
                <a16:creationId xmlns:a16="http://schemas.microsoft.com/office/drawing/2014/main" id="{DF4847B8-0F69-4C72-BB04-DD7995F1CBD1}"/>
              </a:ext>
            </a:extLst>
          </p:cNvPr>
          <p:cNvPicPr/>
          <p:nvPr/>
        </p:nvPicPr>
        <p:blipFill>
          <a:blip r:embed="rId5"/>
          <a:stretch>
            <a:fillRect/>
          </a:stretch>
        </p:blipFill>
        <p:spPr>
          <a:xfrm>
            <a:off x="1900237" y="5795962"/>
            <a:ext cx="2514600" cy="409575"/>
          </a:xfrm>
          <a:prstGeom prst="rect">
            <a:avLst/>
          </a:prstGeom>
        </p:spPr>
      </p:pic>
    </p:spTree>
    <p:extLst>
      <p:ext uri="{BB962C8B-B14F-4D97-AF65-F5344CB8AC3E}">
        <p14:creationId xmlns:p14="http://schemas.microsoft.com/office/powerpoint/2010/main" val="902780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3" name="Rectangle 12">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6D6DE7F-397F-4D97-A85E-BA3D994A9BEB}"/>
              </a:ext>
            </a:extLst>
          </p:cNvPr>
          <p:cNvPicPr/>
          <p:nvPr/>
        </p:nvPicPr>
        <p:blipFill>
          <a:blip r:embed="rId2"/>
          <a:stretch>
            <a:fillRect/>
          </a:stretch>
        </p:blipFill>
        <p:spPr>
          <a:xfrm>
            <a:off x="2845561" y="1289918"/>
            <a:ext cx="6503847" cy="4242853"/>
          </a:xfrm>
          <a:prstGeom prst="rect">
            <a:avLst/>
          </a:prstGeom>
        </p:spPr>
      </p:pic>
    </p:spTree>
    <p:extLst>
      <p:ext uri="{BB962C8B-B14F-4D97-AF65-F5344CB8AC3E}">
        <p14:creationId xmlns:p14="http://schemas.microsoft.com/office/powerpoint/2010/main" val="141273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7"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8"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30" name="Rectangle 29">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7072482-FB17-4C16-B4C9-07DDF1174011}"/>
              </a:ext>
            </a:extLst>
          </p:cNvPr>
          <p:cNvPicPr/>
          <p:nvPr/>
        </p:nvPicPr>
        <p:blipFill>
          <a:blip r:embed="rId2"/>
          <a:stretch>
            <a:fillRect/>
          </a:stretch>
        </p:blipFill>
        <p:spPr>
          <a:xfrm>
            <a:off x="1322194" y="2198342"/>
            <a:ext cx="4405291" cy="2433923"/>
          </a:xfrm>
          <a:prstGeom prst="rect">
            <a:avLst/>
          </a:prstGeom>
        </p:spPr>
      </p:pic>
      <p:sp>
        <p:nvSpPr>
          <p:cNvPr id="32" name="Rectangle 31">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6744944-15CD-4A76-A4EC-54A923704526}"/>
              </a:ext>
            </a:extLst>
          </p:cNvPr>
          <p:cNvPicPr/>
          <p:nvPr/>
        </p:nvPicPr>
        <p:blipFill>
          <a:blip r:embed="rId3"/>
          <a:stretch>
            <a:fillRect/>
          </a:stretch>
        </p:blipFill>
        <p:spPr>
          <a:xfrm>
            <a:off x="6453003" y="2060678"/>
            <a:ext cx="4405288" cy="2709251"/>
          </a:xfrm>
          <a:prstGeom prst="rect">
            <a:avLst/>
          </a:prstGeom>
        </p:spPr>
      </p:pic>
    </p:spTree>
    <p:extLst>
      <p:ext uri="{BB962C8B-B14F-4D97-AF65-F5344CB8AC3E}">
        <p14:creationId xmlns:p14="http://schemas.microsoft.com/office/powerpoint/2010/main" val="1631172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6C1CF0-0E19-4ADE-8641-BF52250B9CE4}"/>
              </a:ext>
            </a:extLst>
          </p:cNvPr>
          <p:cNvSpPr/>
          <p:nvPr/>
        </p:nvSpPr>
        <p:spPr>
          <a:xfrm>
            <a:off x="992972" y="405884"/>
            <a:ext cx="2165786" cy="523220"/>
          </a:xfrm>
          <a:prstGeom prst="rect">
            <a:avLst/>
          </a:prstGeom>
        </p:spPr>
        <p:txBody>
          <a:bodyPr wrap="none">
            <a:spAutoFit/>
          </a:bodyPr>
          <a:lstStyle/>
          <a:p>
            <a:r>
              <a:rPr lang="en-US" sz="2800" b="1" dirty="0">
                <a:solidFill>
                  <a:srgbClr val="747676"/>
                </a:solidFill>
                <a:latin typeface="DINCondensed-Bold"/>
              </a:rPr>
              <a:t>CONCLUSION</a:t>
            </a:r>
            <a:endParaRPr lang="en-US" sz="2800" dirty="0"/>
          </a:p>
        </p:txBody>
      </p:sp>
      <p:sp>
        <p:nvSpPr>
          <p:cNvPr id="3" name="Rectangle 2">
            <a:extLst>
              <a:ext uri="{FF2B5EF4-FFF2-40B4-BE49-F238E27FC236}">
                <a16:creationId xmlns:a16="http://schemas.microsoft.com/office/drawing/2014/main" id="{026C0D06-C31F-4071-8EB0-B0D82E1009EE}"/>
              </a:ext>
            </a:extLst>
          </p:cNvPr>
          <p:cNvSpPr/>
          <p:nvPr/>
        </p:nvSpPr>
        <p:spPr>
          <a:xfrm>
            <a:off x="838200" y="1411146"/>
            <a:ext cx="9725025" cy="3970318"/>
          </a:xfrm>
          <a:prstGeom prst="rect">
            <a:avLst/>
          </a:prstGeom>
        </p:spPr>
        <p:txBody>
          <a:bodyPr wrap="square">
            <a:spAutoFit/>
          </a:bodyPr>
          <a:lstStyle/>
          <a:p>
            <a:pPr marL="285750" indent="-285750">
              <a:buFont typeface="Wingdings" panose="05000000000000000000" pitchFamily="2" charset="2"/>
              <a:buChar char="Ø"/>
            </a:pPr>
            <a:r>
              <a:rPr lang="en-US" dirty="0"/>
              <a:t>Even though the scores seem to be improved after applying a more sophisticate method, the model is still not suitable for the dataset. Thus, it can’t be used to precisely predict a neighborhood average price.</a:t>
            </a:r>
          </a:p>
          <a:p>
            <a:endParaRPr lang="en-US" dirty="0"/>
          </a:p>
          <a:p>
            <a:pPr marL="285750" indent="-285750">
              <a:buFont typeface="Wingdings" panose="05000000000000000000" pitchFamily="2" charset="2"/>
              <a:buChar char="Ø"/>
            </a:pPr>
            <a:r>
              <a:rPr lang="en-US" dirty="0"/>
              <a:t>Explanations for the poor model can be:</a:t>
            </a:r>
          </a:p>
          <a:p>
            <a:pPr lvl="0"/>
            <a:r>
              <a:rPr lang="en-US" dirty="0"/>
              <a:t>	The real estate price depends on number of factors.</a:t>
            </a:r>
          </a:p>
          <a:p>
            <a:pPr lvl="0"/>
            <a:r>
              <a:rPr lang="en-US" dirty="0"/>
              <a:t>	The data is incomplete (small sample size, missing deciding factors).</a:t>
            </a:r>
          </a:p>
          <a:p>
            <a:pPr lvl="0"/>
            <a:r>
              <a:rPr lang="en-US" dirty="0"/>
              <a:t>	The machine learning techniques are chosen poorly.</a:t>
            </a:r>
          </a:p>
          <a:p>
            <a:pPr lvl="0"/>
            <a:endParaRPr lang="en-US" dirty="0"/>
          </a:p>
          <a:p>
            <a:pPr marL="285750" lvl="0" indent="-285750">
              <a:buFont typeface="Wingdings" panose="05000000000000000000" pitchFamily="2" charset="2"/>
              <a:buChar char="Ø"/>
            </a:pPr>
            <a:r>
              <a:rPr lang="en-US" dirty="0">
                <a:latin typeface="Arial" panose="020B0604020202020204" pitchFamily="34" charset="0"/>
                <a:ea typeface="Calibri" panose="020F0502020204030204" pitchFamily="34" charset="0"/>
                <a:cs typeface="Times New Roman" panose="02020603050405020304" pitchFamily="18" charset="0"/>
              </a:rPr>
              <a:t>We focused our efforts on finding out if the number of schools and venues present in the vicinity affects the price of a property.</a:t>
            </a:r>
          </a:p>
          <a:p>
            <a:pPr lvl="0"/>
            <a:endParaRPr lang="en-US" dirty="0">
              <a:latin typeface="Arial" panose="020B0604020202020204" pitchFamily="34" charset="0"/>
              <a:ea typeface="Calibri" panose="020F0502020204030204" pitchFamily="34" charset="0"/>
              <a:cs typeface="Times New Roman" panose="02020603050405020304" pitchFamily="18" charset="0"/>
            </a:endParaRPr>
          </a:p>
          <a:p>
            <a:pPr marL="285750" lvl="0" indent="-285750">
              <a:buFont typeface="Wingdings" panose="05000000000000000000" pitchFamily="2" charset="2"/>
              <a:buChar char="Ø"/>
            </a:pPr>
            <a:r>
              <a:rPr lang="en-US" dirty="0">
                <a:latin typeface="Arial" panose="020B0604020202020204" pitchFamily="34" charset="0"/>
                <a:ea typeface="Calibri" panose="020F0502020204030204" pitchFamily="34" charset="0"/>
                <a:cs typeface="Times New Roman" panose="02020603050405020304" pitchFamily="18" charset="0"/>
              </a:rPr>
              <a:t>As natural next step, we would like to gather more data on the quality and rankings of these schools and built a model to predict prices.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7990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5EBD32-2860-4AD5-854D-4E8DC8A814D9}"/>
              </a:ext>
            </a:extLst>
          </p:cNvPr>
          <p:cNvSpPr/>
          <p:nvPr/>
        </p:nvSpPr>
        <p:spPr>
          <a:xfrm>
            <a:off x="1238250" y="752475"/>
            <a:ext cx="4057649" cy="523220"/>
          </a:xfrm>
          <a:prstGeom prst="rect">
            <a:avLst/>
          </a:prstGeom>
        </p:spPr>
        <p:txBody>
          <a:bodyPr wrap="square">
            <a:spAutoFit/>
          </a:bodyPr>
          <a:lstStyle/>
          <a:p>
            <a:r>
              <a:rPr lang="en-US" sz="2800" b="1" dirty="0">
                <a:solidFill>
                  <a:srgbClr val="747676"/>
                </a:solidFill>
                <a:latin typeface="DINCondensed-Bold"/>
              </a:rPr>
              <a:t>PROBLEM STATEMENT</a:t>
            </a:r>
            <a:endParaRPr lang="en-US" sz="2800" dirty="0"/>
          </a:p>
        </p:txBody>
      </p:sp>
      <p:sp>
        <p:nvSpPr>
          <p:cNvPr id="3" name="TextBox 2">
            <a:extLst>
              <a:ext uri="{FF2B5EF4-FFF2-40B4-BE49-F238E27FC236}">
                <a16:creationId xmlns:a16="http://schemas.microsoft.com/office/drawing/2014/main" id="{BBBB3C94-84A1-4970-9BEB-7A2B7B0B3EE9}"/>
              </a:ext>
            </a:extLst>
          </p:cNvPr>
          <p:cNvSpPr txBox="1"/>
          <p:nvPr/>
        </p:nvSpPr>
        <p:spPr>
          <a:xfrm>
            <a:off x="1543050" y="3571875"/>
            <a:ext cx="45719" cy="369332"/>
          </a:xfrm>
          <a:prstGeom prst="rect">
            <a:avLst/>
          </a:prstGeom>
          <a:noFill/>
        </p:spPr>
        <p:txBody>
          <a:bodyPr wrap="square" rtlCol="0">
            <a:spAutoFit/>
          </a:bodyPr>
          <a:lstStyle/>
          <a:p>
            <a:endParaRPr lang="en-US" dirty="0"/>
          </a:p>
        </p:txBody>
      </p:sp>
      <p:sp>
        <p:nvSpPr>
          <p:cNvPr id="4" name="Rectangle 3">
            <a:extLst>
              <a:ext uri="{FF2B5EF4-FFF2-40B4-BE49-F238E27FC236}">
                <a16:creationId xmlns:a16="http://schemas.microsoft.com/office/drawing/2014/main" id="{5441AE81-4E96-4AD0-95C9-249889138D9E}"/>
              </a:ext>
            </a:extLst>
          </p:cNvPr>
          <p:cNvSpPr/>
          <p:nvPr/>
        </p:nvSpPr>
        <p:spPr>
          <a:xfrm>
            <a:off x="1238250" y="1785968"/>
            <a:ext cx="10210800" cy="3416320"/>
          </a:xfrm>
          <a:prstGeom prst="rect">
            <a:avLst/>
          </a:prstGeom>
        </p:spPr>
        <p:txBody>
          <a:bodyPr wrap="square">
            <a:spAutoFit/>
          </a:bodyPr>
          <a:lstStyle/>
          <a:p>
            <a:pPr marL="285750" indent="-285750">
              <a:buFont typeface="Wingdings" panose="05000000000000000000" pitchFamily="2" charset="2"/>
              <a:buChar char="Ø"/>
            </a:pPr>
            <a:r>
              <a:rPr lang="en-US" dirty="0"/>
              <a:t>The vicinity of schools in a neighborhood is widely believed to be a key determinant of housing prices. However, the strength of the consensus is puzzling, given the formidable empirical challenges facing any homeowner or empirical researcher seeking to answer the question carefully.</a:t>
            </a:r>
          </a:p>
          <a:p>
            <a:endParaRPr lang="en-US" dirty="0"/>
          </a:p>
          <a:p>
            <a:pPr marL="285750" indent="-285750">
              <a:buFont typeface="Wingdings" panose="05000000000000000000" pitchFamily="2" charset="2"/>
              <a:buChar char="Ø"/>
            </a:pPr>
            <a:r>
              <a:rPr lang="en-US" dirty="0"/>
              <a:t>Good schools usually come bundled with other neighborhood qualities—such as proximity to employment, shopping and recreational conveniences, and neighborhood peers. Because the home buyers who enjoy (and can afford) such amenities tend to congregate together, it is difficult to isolate the effect of schools from the effect of these other traits that accompany good schools.</a:t>
            </a:r>
          </a:p>
          <a:p>
            <a:endParaRPr lang="en-US" dirty="0"/>
          </a:p>
          <a:p>
            <a:pPr marL="285750" indent="-285750">
              <a:buFont typeface="Wingdings" panose="05000000000000000000" pitchFamily="2" charset="2"/>
              <a:buChar char="Ø"/>
            </a:pPr>
            <a:r>
              <a:rPr lang="en-US" dirty="0"/>
              <a:t>The main goal will be exploring the neighborhoods of Greater Toronto Area in order to find out if the average house price of any given neighborhood depends on the number of schools and venues present in the vicinity.</a:t>
            </a:r>
          </a:p>
        </p:txBody>
      </p:sp>
    </p:spTree>
    <p:extLst>
      <p:ext uri="{BB962C8B-B14F-4D97-AF65-F5344CB8AC3E}">
        <p14:creationId xmlns:p14="http://schemas.microsoft.com/office/powerpoint/2010/main" val="51178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55AD1B-6C4B-4436-841E-708651E1F1F6}"/>
              </a:ext>
            </a:extLst>
          </p:cNvPr>
          <p:cNvSpPr/>
          <p:nvPr/>
        </p:nvSpPr>
        <p:spPr>
          <a:xfrm>
            <a:off x="1051758" y="434459"/>
            <a:ext cx="3362074" cy="523220"/>
          </a:xfrm>
          <a:prstGeom prst="rect">
            <a:avLst/>
          </a:prstGeom>
        </p:spPr>
        <p:txBody>
          <a:bodyPr wrap="none">
            <a:spAutoFit/>
          </a:bodyPr>
          <a:lstStyle/>
          <a:p>
            <a:r>
              <a:rPr lang="en-US" sz="2800" b="1" dirty="0">
                <a:solidFill>
                  <a:srgbClr val="747676"/>
                </a:solidFill>
                <a:latin typeface="DINCondensed-Bold"/>
              </a:rPr>
              <a:t>INTENDED AUDIENCE</a:t>
            </a:r>
            <a:endParaRPr lang="en-US" sz="2800" dirty="0"/>
          </a:p>
        </p:txBody>
      </p:sp>
      <p:sp>
        <p:nvSpPr>
          <p:cNvPr id="3" name="Rectangle 2">
            <a:extLst>
              <a:ext uri="{FF2B5EF4-FFF2-40B4-BE49-F238E27FC236}">
                <a16:creationId xmlns:a16="http://schemas.microsoft.com/office/drawing/2014/main" id="{C64ADC4C-D906-4DB9-A878-9EAF6FFE44D0}"/>
              </a:ext>
            </a:extLst>
          </p:cNvPr>
          <p:cNvSpPr/>
          <p:nvPr/>
        </p:nvSpPr>
        <p:spPr>
          <a:xfrm>
            <a:off x="1051758" y="1359664"/>
            <a:ext cx="8277225" cy="1754326"/>
          </a:xfrm>
          <a:prstGeom prst="rect">
            <a:avLst/>
          </a:prstGeom>
        </p:spPr>
        <p:txBody>
          <a:bodyPr wrap="square">
            <a:spAutoFit/>
          </a:bodyPr>
          <a:lstStyle/>
          <a:p>
            <a:r>
              <a:rPr lang="en-US" dirty="0"/>
              <a:t>The target audience for this report are: - </a:t>
            </a:r>
          </a:p>
          <a:p>
            <a:endParaRPr lang="en-US" dirty="0"/>
          </a:p>
          <a:p>
            <a:pPr marL="285750" indent="-285750">
              <a:buFont typeface="Arial" panose="020B0604020202020204" pitchFamily="34" charset="0"/>
              <a:buChar char="•"/>
            </a:pPr>
            <a:r>
              <a:rPr lang="en-US" dirty="0"/>
              <a:t>Potential buyers who can roughly estimate the value of a house based on the surrounding venues and number of schools in the vicinity. </a:t>
            </a:r>
          </a:p>
          <a:p>
            <a:pPr marL="285750" indent="-285750">
              <a:buFont typeface="Arial" panose="020B0604020202020204" pitchFamily="34" charset="0"/>
              <a:buChar char="•"/>
            </a:pPr>
            <a:r>
              <a:rPr lang="en-US" dirty="0"/>
              <a:t>Real estate makers and planners who can decide what kind of venues to put around their products to maximize selling price. </a:t>
            </a:r>
          </a:p>
        </p:txBody>
      </p:sp>
    </p:spTree>
    <p:extLst>
      <p:ext uri="{BB962C8B-B14F-4D97-AF65-F5344CB8AC3E}">
        <p14:creationId xmlns:p14="http://schemas.microsoft.com/office/powerpoint/2010/main" val="2110932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A37CA3-CED9-4DC1-BF4C-E5DBFA5E88E6}"/>
              </a:ext>
            </a:extLst>
          </p:cNvPr>
          <p:cNvSpPr/>
          <p:nvPr/>
        </p:nvSpPr>
        <p:spPr>
          <a:xfrm>
            <a:off x="952499" y="523875"/>
            <a:ext cx="6067425" cy="523220"/>
          </a:xfrm>
          <a:prstGeom prst="rect">
            <a:avLst/>
          </a:prstGeom>
        </p:spPr>
        <p:txBody>
          <a:bodyPr wrap="square">
            <a:spAutoFit/>
          </a:bodyPr>
          <a:lstStyle/>
          <a:p>
            <a:r>
              <a:rPr lang="en-US" sz="2800" b="1" dirty="0">
                <a:solidFill>
                  <a:srgbClr val="747676"/>
                </a:solidFill>
                <a:latin typeface="DINCondensed-Bold"/>
              </a:rPr>
              <a:t>DATA DESCRIPTION</a:t>
            </a:r>
          </a:p>
        </p:txBody>
      </p:sp>
      <p:sp>
        <p:nvSpPr>
          <p:cNvPr id="3" name="Rectangle 2">
            <a:extLst>
              <a:ext uri="{FF2B5EF4-FFF2-40B4-BE49-F238E27FC236}">
                <a16:creationId xmlns:a16="http://schemas.microsoft.com/office/drawing/2014/main" id="{4DB5A621-7707-440F-A124-679749FB266B}"/>
              </a:ext>
            </a:extLst>
          </p:cNvPr>
          <p:cNvSpPr/>
          <p:nvPr/>
        </p:nvSpPr>
        <p:spPr>
          <a:xfrm>
            <a:off x="1095375" y="1281802"/>
            <a:ext cx="10229850" cy="4568174"/>
          </a:xfrm>
          <a:prstGeom prst="rect">
            <a:avLst/>
          </a:prstGeom>
        </p:spPr>
        <p:txBody>
          <a:bodyPr wrap="square">
            <a:spAutoFit/>
          </a:bodyPr>
          <a:lstStyle/>
          <a:p>
            <a:pPr marL="228600" marR="0">
              <a:lnSpc>
                <a:spcPct val="107000"/>
              </a:lnSpc>
              <a:spcBef>
                <a:spcPts val="0"/>
              </a:spcBef>
              <a:spcAft>
                <a:spcPts val="800"/>
              </a:spcAft>
            </a:pPr>
            <a:r>
              <a:rPr lang="en-US" dirty="0">
                <a:ea typeface="Calibri" panose="020F0502020204030204" pitchFamily="34" charset="0"/>
                <a:cs typeface="Times New Roman" panose="02020603050405020304" pitchFamily="18" charset="0"/>
              </a:rPr>
              <a:t>GTA neighborhoods were chosen as the observation target due to the following reasons:</a:t>
            </a:r>
            <a:endParaRPr lang="en-US" sz="1400" dirty="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0"/>
              </a:spcAft>
              <a:buFont typeface="Arial" panose="020B0604020202020204" pitchFamily="34" charset="0"/>
              <a:buChar char="-"/>
            </a:pPr>
            <a:r>
              <a:rPr lang="en-US" dirty="0">
                <a:ea typeface="Calibri" panose="020F0502020204030204" pitchFamily="34" charset="0"/>
                <a:cs typeface="Times New Roman" panose="02020603050405020304" pitchFamily="18" charset="0"/>
              </a:rPr>
              <a:t>The availability of real estate prices. </a:t>
            </a:r>
            <a:endParaRPr lang="en-US" sz="1400" dirty="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0"/>
              </a:spcAft>
              <a:buFont typeface="Arial" panose="020B0604020202020204" pitchFamily="34" charset="0"/>
              <a:buChar char="-"/>
            </a:pPr>
            <a:r>
              <a:rPr lang="en-US" dirty="0">
                <a:ea typeface="Calibri" panose="020F0502020204030204" pitchFamily="34" charset="0"/>
                <a:cs typeface="Times New Roman" panose="02020603050405020304" pitchFamily="18" charset="0"/>
              </a:rPr>
              <a:t>The diversity of prices between neighborhoods. </a:t>
            </a:r>
            <a:endParaRPr lang="en-US" sz="1400" dirty="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800"/>
              </a:spcAft>
              <a:buFont typeface="Arial" panose="020B0604020202020204" pitchFamily="34" charset="0"/>
              <a:buChar char="-"/>
            </a:pPr>
            <a:r>
              <a:rPr lang="en-US" dirty="0">
                <a:ea typeface="Calibri" panose="020F0502020204030204" pitchFamily="34" charset="0"/>
                <a:cs typeface="Times New Roman" panose="02020603050405020304" pitchFamily="18" charset="0"/>
              </a:rPr>
              <a:t>The availability of school data.</a:t>
            </a:r>
            <a:endParaRPr lang="en-US" sz="1400" dirty="0">
              <a:ea typeface="Calibri" panose="020F0502020204030204" pitchFamily="34" charset="0"/>
              <a:cs typeface="Times New Roman" panose="02020603050405020304" pitchFamily="18" charset="0"/>
            </a:endParaRPr>
          </a:p>
          <a:p>
            <a:pPr marL="228600" marR="0">
              <a:lnSpc>
                <a:spcPct val="107000"/>
              </a:lnSpc>
              <a:spcBef>
                <a:spcPts val="600"/>
              </a:spcBef>
              <a:spcAft>
                <a:spcPts val="800"/>
              </a:spcAft>
            </a:pPr>
            <a:r>
              <a:rPr lang="en-US" dirty="0">
                <a:ea typeface="Calibri" panose="020F0502020204030204" pitchFamily="34" charset="0"/>
                <a:cs typeface="Times New Roman" panose="02020603050405020304" pitchFamily="18" charset="0"/>
              </a:rPr>
              <a:t>The type of real estate to be considered is detached homes.</a:t>
            </a:r>
            <a:endParaRPr lang="en-US" sz="1400" dirty="0">
              <a:ea typeface="Calibri" panose="020F0502020204030204" pitchFamily="34" charset="0"/>
              <a:cs typeface="Times New Roman" panose="02020603050405020304" pitchFamily="18" charset="0"/>
            </a:endParaRPr>
          </a:p>
          <a:p>
            <a:pPr marL="228600" marR="0">
              <a:lnSpc>
                <a:spcPct val="107000"/>
              </a:lnSpc>
              <a:spcBef>
                <a:spcPts val="600"/>
              </a:spcBef>
              <a:spcAft>
                <a:spcPts val="800"/>
              </a:spcAft>
            </a:pPr>
            <a:r>
              <a:rPr lang="en-US" dirty="0">
                <a:ea typeface="Calibri" panose="020F0502020204030204" pitchFamily="34" charset="0"/>
                <a:cs typeface="Times New Roman" panose="02020603050405020304" pitchFamily="18" charset="0"/>
              </a:rPr>
              <a:t> </a:t>
            </a:r>
            <a:endParaRPr lang="en-US" sz="1400" dirty="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u="sng" dirty="0">
                <a:ea typeface="Calibri" panose="020F0502020204030204" pitchFamily="34" charset="0"/>
                <a:cs typeface="Times New Roman" panose="02020603050405020304" pitchFamily="18" charset="0"/>
              </a:rPr>
              <a:t>Data sets used:</a:t>
            </a:r>
          </a:p>
          <a:p>
            <a:pPr marL="228600" marR="0">
              <a:lnSpc>
                <a:spcPct val="107000"/>
              </a:lnSpc>
              <a:spcBef>
                <a:spcPts val="0"/>
              </a:spcBef>
              <a:spcAft>
                <a:spcPts val="800"/>
              </a:spcAft>
            </a:pPr>
            <a:endParaRPr lang="en-US" sz="14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a typeface="Calibri" panose="020F0502020204030204" pitchFamily="34" charset="0"/>
                <a:cs typeface="Times New Roman" panose="02020603050405020304" pitchFamily="18" charset="0"/>
              </a:rPr>
              <a:t>Zolo.ca – Toronto Real Estate Website</a:t>
            </a:r>
            <a:endParaRPr lang="en-US" sz="14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a typeface="Calibri" panose="020F0502020204030204" pitchFamily="34" charset="0"/>
                <a:cs typeface="Times New Roman" panose="02020603050405020304" pitchFamily="18" charset="0"/>
              </a:rPr>
              <a:t>TDSB – Toronto District School Board</a:t>
            </a:r>
            <a:endParaRPr lang="en-US" sz="14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err="1">
                <a:ea typeface="Calibri" panose="020F0502020204030204" pitchFamily="34" charset="0"/>
                <a:cs typeface="Times New Roman" panose="02020603050405020304" pitchFamily="18" charset="0"/>
              </a:rPr>
              <a:t>FourSquare</a:t>
            </a:r>
            <a:r>
              <a:rPr lang="en-US" dirty="0">
                <a:ea typeface="Calibri" panose="020F0502020204030204" pitchFamily="34" charset="0"/>
                <a:cs typeface="Times New Roman" panose="02020603050405020304" pitchFamily="18" charset="0"/>
              </a:rPr>
              <a:t> Data</a:t>
            </a:r>
            <a:endParaRPr lang="en-US" sz="14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a:ea typeface="Calibri" panose="020F0502020204030204" pitchFamily="34" charset="0"/>
                <a:cs typeface="Times New Roman" panose="02020603050405020304" pitchFamily="18" charset="0"/>
              </a:rPr>
              <a:t>Wikipedia</a:t>
            </a:r>
            <a:endParaRPr lang="en-US" sz="1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948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85C0C8-FC23-44BA-88E7-49AA6263F755}"/>
              </a:ext>
            </a:extLst>
          </p:cNvPr>
          <p:cNvSpPr/>
          <p:nvPr/>
        </p:nvSpPr>
        <p:spPr>
          <a:xfrm>
            <a:off x="1030962" y="415409"/>
            <a:ext cx="3322704" cy="523220"/>
          </a:xfrm>
          <a:prstGeom prst="rect">
            <a:avLst/>
          </a:prstGeom>
        </p:spPr>
        <p:txBody>
          <a:bodyPr wrap="none">
            <a:spAutoFit/>
          </a:bodyPr>
          <a:lstStyle/>
          <a:p>
            <a:r>
              <a:rPr lang="en-US" sz="2800" b="1" dirty="0">
                <a:solidFill>
                  <a:srgbClr val="747676"/>
                </a:solidFill>
                <a:latin typeface="DINCondensed-Bold"/>
              </a:rPr>
              <a:t>DATA VISUALIZATION</a:t>
            </a:r>
            <a:endParaRPr lang="en-US" sz="2800" dirty="0"/>
          </a:p>
        </p:txBody>
      </p:sp>
      <p:pic>
        <p:nvPicPr>
          <p:cNvPr id="3" name="Picture 2">
            <a:extLst>
              <a:ext uri="{FF2B5EF4-FFF2-40B4-BE49-F238E27FC236}">
                <a16:creationId xmlns:a16="http://schemas.microsoft.com/office/drawing/2014/main" id="{9F028D27-4F72-48A6-BB0B-94EA17A36F68}"/>
              </a:ext>
            </a:extLst>
          </p:cNvPr>
          <p:cNvPicPr>
            <a:picLocks noChangeAspect="1"/>
          </p:cNvPicPr>
          <p:nvPr/>
        </p:nvPicPr>
        <p:blipFill>
          <a:blip r:embed="rId2"/>
          <a:stretch>
            <a:fillRect/>
          </a:stretch>
        </p:blipFill>
        <p:spPr>
          <a:xfrm>
            <a:off x="1030962" y="1621155"/>
            <a:ext cx="5438775" cy="2895600"/>
          </a:xfrm>
          <a:prstGeom prst="rect">
            <a:avLst/>
          </a:prstGeom>
        </p:spPr>
      </p:pic>
      <p:pic>
        <p:nvPicPr>
          <p:cNvPr id="4" name="Picture 3">
            <a:extLst>
              <a:ext uri="{FF2B5EF4-FFF2-40B4-BE49-F238E27FC236}">
                <a16:creationId xmlns:a16="http://schemas.microsoft.com/office/drawing/2014/main" id="{69FC6CA9-36E5-455A-8F3A-A8732211C7F4}"/>
              </a:ext>
            </a:extLst>
          </p:cNvPr>
          <p:cNvPicPr>
            <a:picLocks noChangeAspect="1"/>
          </p:cNvPicPr>
          <p:nvPr/>
        </p:nvPicPr>
        <p:blipFill>
          <a:blip r:embed="rId3"/>
          <a:stretch>
            <a:fillRect/>
          </a:stretch>
        </p:blipFill>
        <p:spPr>
          <a:xfrm>
            <a:off x="7173277" y="1621155"/>
            <a:ext cx="4429125" cy="2867025"/>
          </a:xfrm>
          <a:prstGeom prst="rect">
            <a:avLst/>
          </a:prstGeom>
        </p:spPr>
      </p:pic>
    </p:spTree>
    <p:extLst>
      <p:ext uri="{BB962C8B-B14F-4D97-AF65-F5344CB8AC3E}">
        <p14:creationId xmlns:p14="http://schemas.microsoft.com/office/powerpoint/2010/main" val="392110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31B78C-94A3-403D-AEF7-A32A1AC89486}"/>
              </a:ext>
            </a:extLst>
          </p:cNvPr>
          <p:cNvSpPr/>
          <p:nvPr/>
        </p:nvSpPr>
        <p:spPr>
          <a:xfrm>
            <a:off x="1031072" y="520184"/>
            <a:ext cx="2074029" cy="523220"/>
          </a:xfrm>
          <a:prstGeom prst="rect">
            <a:avLst/>
          </a:prstGeom>
        </p:spPr>
        <p:txBody>
          <a:bodyPr wrap="none">
            <a:spAutoFit/>
          </a:bodyPr>
          <a:lstStyle/>
          <a:p>
            <a:r>
              <a:rPr lang="en-US" sz="2800" b="1" dirty="0">
                <a:solidFill>
                  <a:srgbClr val="747676"/>
                </a:solidFill>
                <a:latin typeface="DINCondensed-Bold"/>
              </a:rPr>
              <a:t>VENUE DATA</a:t>
            </a:r>
            <a:endParaRPr lang="en-US" sz="2800" dirty="0"/>
          </a:p>
        </p:txBody>
      </p:sp>
      <p:sp>
        <p:nvSpPr>
          <p:cNvPr id="3" name="Rectangle 2">
            <a:extLst>
              <a:ext uri="{FF2B5EF4-FFF2-40B4-BE49-F238E27FC236}">
                <a16:creationId xmlns:a16="http://schemas.microsoft.com/office/drawing/2014/main" id="{A2443FAB-AC23-424A-AA37-639A34D1B82B}"/>
              </a:ext>
            </a:extLst>
          </p:cNvPr>
          <p:cNvSpPr/>
          <p:nvPr/>
        </p:nvSpPr>
        <p:spPr>
          <a:xfrm>
            <a:off x="1031072" y="1255615"/>
            <a:ext cx="10179853" cy="373757"/>
          </a:xfrm>
          <a:prstGeom prst="rect">
            <a:avLst/>
          </a:prstGeom>
        </p:spPr>
        <p:txBody>
          <a:bodyPr wrap="square">
            <a:spAutoFit/>
          </a:bodyPr>
          <a:lstStyle/>
          <a:p>
            <a:pPr marR="0" lvl="0">
              <a:lnSpc>
                <a:spcPct val="107000"/>
              </a:lnSpc>
              <a:spcBef>
                <a:spcPts val="60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Venues present for each neighborhood were collected using Foursquare data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789E3CA-79D7-4574-BAD9-29BD88145E7D}"/>
              </a:ext>
            </a:extLst>
          </p:cNvPr>
          <p:cNvPicPr>
            <a:picLocks noChangeAspect="1"/>
          </p:cNvPicPr>
          <p:nvPr/>
        </p:nvPicPr>
        <p:blipFill>
          <a:blip r:embed="rId2"/>
          <a:stretch>
            <a:fillRect/>
          </a:stretch>
        </p:blipFill>
        <p:spPr>
          <a:xfrm>
            <a:off x="1719262" y="2243137"/>
            <a:ext cx="9628646" cy="2033588"/>
          </a:xfrm>
          <a:prstGeom prst="rect">
            <a:avLst/>
          </a:prstGeom>
        </p:spPr>
      </p:pic>
    </p:spTree>
    <p:extLst>
      <p:ext uri="{BB962C8B-B14F-4D97-AF65-F5344CB8AC3E}">
        <p14:creationId xmlns:p14="http://schemas.microsoft.com/office/powerpoint/2010/main" val="55244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806A8B-0B0C-4C19-88C4-80C4EFB7049E}"/>
              </a:ext>
            </a:extLst>
          </p:cNvPr>
          <p:cNvSpPr/>
          <p:nvPr/>
        </p:nvSpPr>
        <p:spPr>
          <a:xfrm>
            <a:off x="1097747" y="691634"/>
            <a:ext cx="2264787" cy="523220"/>
          </a:xfrm>
          <a:prstGeom prst="rect">
            <a:avLst/>
          </a:prstGeom>
        </p:spPr>
        <p:txBody>
          <a:bodyPr wrap="none">
            <a:spAutoFit/>
          </a:bodyPr>
          <a:lstStyle/>
          <a:p>
            <a:r>
              <a:rPr lang="en-US" sz="2800" b="1">
                <a:solidFill>
                  <a:srgbClr val="747676"/>
                </a:solidFill>
                <a:latin typeface="DINCondensed-Bold"/>
              </a:rPr>
              <a:t>SCHOOL DATA</a:t>
            </a:r>
            <a:endParaRPr lang="en-US" sz="2800" dirty="0"/>
          </a:p>
        </p:txBody>
      </p:sp>
      <p:sp>
        <p:nvSpPr>
          <p:cNvPr id="3" name="Rectangle 2">
            <a:extLst>
              <a:ext uri="{FF2B5EF4-FFF2-40B4-BE49-F238E27FC236}">
                <a16:creationId xmlns:a16="http://schemas.microsoft.com/office/drawing/2014/main" id="{D74CB71D-6861-4659-88AF-B8B5703D883B}"/>
              </a:ext>
            </a:extLst>
          </p:cNvPr>
          <p:cNvSpPr/>
          <p:nvPr/>
        </p:nvSpPr>
        <p:spPr>
          <a:xfrm>
            <a:off x="1393022" y="1374134"/>
            <a:ext cx="8258175" cy="670120"/>
          </a:xfrm>
          <a:prstGeom prst="rect">
            <a:avLst/>
          </a:prstGeom>
        </p:spPr>
        <p:txBody>
          <a:bodyPr wrap="square">
            <a:spAutoFit/>
          </a:bodyPr>
          <a:lstStyle/>
          <a:p>
            <a:pPr marR="0" lvl="0">
              <a:lnSpc>
                <a:spcPct val="107000"/>
              </a:lnSpc>
              <a:spcBef>
                <a:spcPts val="60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For each neighborhood, find the total number of elementary, intermediate and secondary schools from TDSB website (Toronto District School Board)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641E2C2-AD2D-4C05-8643-9FE5A8F971AA}"/>
              </a:ext>
            </a:extLst>
          </p:cNvPr>
          <p:cNvPicPr>
            <a:picLocks noChangeAspect="1"/>
          </p:cNvPicPr>
          <p:nvPr/>
        </p:nvPicPr>
        <p:blipFill>
          <a:blip r:embed="rId2"/>
          <a:stretch>
            <a:fillRect/>
          </a:stretch>
        </p:blipFill>
        <p:spPr>
          <a:xfrm>
            <a:off x="4943474" y="2619374"/>
            <a:ext cx="4143375" cy="2910635"/>
          </a:xfrm>
          <a:prstGeom prst="rect">
            <a:avLst/>
          </a:prstGeom>
        </p:spPr>
      </p:pic>
    </p:spTree>
    <p:extLst>
      <p:ext uri="{BB962C8B-B14F-4D97-AF65-F5344CB8AC3E}">
        <p14:creationId xmlns:p14="http://schemas.microsoft.com/office/powerpoint/2010/main" val="386868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0E0C18-A9D6-4755-83F8-D6BD5EB1B0AB}"/>
              </a:ext>
            </a:extLst>
          </p:cNvPr>
          <p:cNvSpPr/>
          <p:nvPr/>
        </p:nvSpPr>
        <p:spPr>
          <a:xfrm>
            <a:off x="1021547" y="634484"/>
            <a:ext cx="2895986" cy="523220"/>
          </a:xfrm>
          <a:prstGeom prst="rect">
            <a:avLst/>
          </a:prstGeom>
        </p:spPr>
        <p:txBody>
          <a:bodyPr wrap="none">
            <a:spAutoFit/>
          </a:bodyPr>
          <a:lstStyle/>
          <a:p>
            <a:r>
              <a:rPr lang="en-US" sz="2800" b="1" dirty="0">
                <a:solidFill>
                  <a:srgbClr val="747676"/>
                </a:solidFill>
                <a:latin typeface="DINCondensed-Bold"/>
              </a:rPr>
              <a:t>REAL ESTATE DATA</a:t>
            </a:r>
            <a:endParaRPr lang="en-US" sz="2800" dirty="0"/>
          </a:p>
        </p:txBody>
      </p:sp>
      <p:sp>
        <p:nvSpPr>
          <p:cNvPr id="3" name="Rectangle 2">
            <a:extLst>
              <a:ext uri="{FF2B5EF4-FFF2-40B4-BE49-F238E27FC236}">
                <a16:creationId xmlns:a16="http://schemas.microsoft.com/office/drawing/2014/main" id="{B6481BCE-351B-4F17-9FDA-2B43C59DC2D1}"/>
              </a:ext>
            </a:extLst>
          </p:cNvPr>
          <p:cNvSpPr/>
          <p:nvPr/>
        </p:nvSpPr>
        <p:spPr>
          <a:xfrm>
            <a:off x="1152525" y="1307459"/>
            <a:ext cx="9886950" cy="670120"/>
          </a:xfrm>
          <a:prstGeom prst="rect">
            <a:avLst/>
          </a:prstGeom>
        </p:spPr>
        <p:txBody>
          <a:bodyPr wrap="square">
            <a:spAutoFit/>
          </a:bodyPr>
          <a:lstStyle/>
          <a:p>
            <a:pPr marR="0" lvl="0">
              <a:lnSpc>
                <a:spcPct val="107000"/>
              </a:lnSpc>
              <a:spcBef>
                <a:spcPts val="60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Scrapped zolo.ca webpage for a list of GTA neighborhoods and their corresponding detached home average price.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24AE9BD-077F-4DEE-9D5B-0A7857B17800}"/>
              </a:ext>
            </a:extLst>
          </p:cNvPr>
          <p:cNvPicPr>
            <a:picLocks noChangeAspect="1"/>
          </p:cNvPicPr>
          <p:nvPr/>
        </p:nvPicPr>
        <p:blipFill>
          <a:blip r:embed="rId2"/>
          <a:stretch>
            <a:fillRect/>
          </a:stretch>
        </p:blipFill>
        <p:spPr>
          <a:xfrm>
            <a:off x="3657599" y="2566987"/>
            <a:ext cx="6544081" cy="2313435"/>
          </a:xfrm>
          <a:prstGeom prst="rect">
            <a:avLst/>
          </a:prstGeom>
        </p:spPr>
      </p:pic>
    </p:spTree>
    <p:extLst>
      <p:ext uri="{BB962C8B-B14F-4D97-AF65-F5344CB8AC3E}">
        <p14:creationId xmlns:p14="http://schemas.microsoft.com/office/powerpoint/2010/main" val="1247684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330C9E-9257-4D52-A1CB-35B1F574C3CF}"/>
              </a:ext>
            </a:extLst>
          </p:cNvPr>
          <p:cNvSpPr/>
          <p:nvPr/>
        </p:nvSpPr>
        <p:spPr>
          <a:xfrm>
            <a:off x="1324070" y="501134"/>
            <a:ext cx="2433102" cy="523220"/>
          </a:xfrm>
          <a:prstGeom prst="rect">
            <a:avLst/>
          </a:prstGeom>
        </p:spPr>
        <p:txBody>
          <a:bodyPr wrap="none">
            <a:spAutoFit/>
          </a:bodyPr>
          <a:lstStyle/>
          <a:p>
            <a:r>
              <a:rPr lang="en-US" sz="2800" b="1" dirty="0">
                <a:solidFill>
                  <a:srgbClr val="747676"/>
                </a:solidFill>
                <a:latin typeface="DINCondensed-Bold"/>
              </a:rPr>
              <a:t>FINAL DATASET</a:t>
            </a:r>
            <a:endParaRPr lang="en-US" sz="2800" dirty="0"/>
          </a:p>
        </p:txBody>
      </p:sp>
      <p:pic>
        <p:nvPicPr>
          <p:cNvPr id="3" name="Picture 2">
            <a:extLst>
              <a:ext uri="{FF2B5EF4-FFF2-40B4-BE49-F238E27FC236}">
                <a16:creationId xmlns:a16="http://schemas.microsoft.com/office/drawing/2014/main" id="{261B08FB-CFF5-407B-9D7E-DCA9EFF9BB9A}"/>
              </a:ext>
            </a:extLst>
          </p:cNvPr>
          <p:cNvPicPr>
            <a:picLocks noChangeAspect="1"/>
          </p:cNvPicPr>
          <p:nvPr/>
        </p:nvPicPr>
        <p:blipFill>
          <a:blip r:embed="rId2"/>
          <a:stretch>
            <a:fillRect/>
          </a:stretch>
        </p:blipFill>
        <p:spPr>
          <a:xfrm>
            <a:off x="838199" y="1912964"/>
            <a:ext cx="11058526" cy="2344711"/>
          </a:xfrm>
          <a:prstGeom prst="rect">
            <a:avLst/>
          </a:prstGeom>
        </p:spPr>
      </p:pic>
    </p:spTree>
    <p:extLst>
      <p:ext uri="{BB962C8B-B14F-4D97-AF65-F5344CB8AC3E}">
        <p14:creationId xmlns:p14="http://schemas.microsoft.com/office/powerpoint/2010/main" val="305652358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163</TotalTime>
  <Words>536</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DINCondensed-Bold</vt:lpstr>
      <vt:lpstr>Franklin Gothic Book</vt:lpstr>
      <vt:lpstr>Symbol</vt:lpstr>
      <vt:lpstr>Wingdings</vt:lpstr>
      <vt:lpstr>Crop</vt:lpstr>
      <vt:lpstr>Capstone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Divya Mahesh</dc:creator>
  <cp:lastModifiedBy>Divya Mahesh</cp:lastModifiedBy>
  <cp:revision>16</cp:revision>
  <dcterms:created xsi:type="dcterms:W3CDTF">2020-04-21T22:15:59Z</dcterms:created>
  <dcterms:modified xsi:type="dcterms:W3CDTF">2020-04-22T01:01:53Z</dcterms:modified>
</cp:coreProperties>
</file>