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3" r:id="rId5"/>
    <p:sldId id="257" r:id="rId6"/>
    <p:sldId id="258" r:id="rId7"/>
    <p:sldId id="259" r:id="rId8"/>
    <p:sldId id="260" r:id="rId9"/>
    <p:sldId id="261" r:id="rId10"/>
    <p:sldId id="262" r:id="rId11"/>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3342" y="-108"/>
      </p:cViewPr>
      <p:guideLst>
        <p:guide orient="horz" pos="31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175FC5-C79E-49EE-B0C4-DEB07195B9A7}" type="datetimeFigureOut">
              <a:rPr lang="en-US" smtClean="0"/>
              <a:t>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1DB4A-DEC7-4833-AF07-9D18DDA1FDFD}" type="slidenum">
              <a:rPr lang="en-US" smtClean="0"/>
              <a:t>‹#›</a:t>
            </a:fld>
            <a:endParaRPr lang="en-US"/>
          </a:p>
        </p:txBody>
      </p:sp>
    </p:spTree>
    <p:extLst>
      <p:ext uri="{BB962C8B-B14F-4D97-AF65-F5344CB8AC3E}">
        <p14:creationId xmlns:p14="http://schemas.microsoft.com/office/powerpoint/2010/main" val="68710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175FC5-C79E-49EE-B0C4-DEB07195B9A7}" type="datetimeFigureOut">
              <a:rPr lang="en-US" smtClean="0"/>
              <a:t>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1DB4A-DEC7-4833-AF07-9D18DDA1FDFD}" type="slidenum">
              <a:rPr lang="en-US" smtClean="0"/>
              <a:t>‹#›</a:t>
            </a:fld>
            <a:endParaRPr lang="en-US"/>
          </a:p>
        </p:txBody>
      </p:sp>
    </p:spTree>
    <p:extLst>
      <p:ext uri="{BB962C8B-B14F-4D97-AF65-F5344CB8AC3E}">
        <p14:creationId xmlns:p14="http://schemas.microsoft.com/office/powerpoint/2010/main" val="418223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29697"/>
            <a:ext cx="1157288" cy="11268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6" y="529697"/>
            <a:ext cx="3357563" cy="11268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175FC5-C79E-49EE-B0C4-DEB07195B9A7}" type="datetimeFigureOut">
              <a:rPr lang="en-US" smtClean="0"/>
              <a:t>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1DB4A-DEC7-4833-AF07-9D18DDA1FDFD}" type="slidenum">
              <a:rPr lang="en-US" smtClean="0"/>
              <a:t>‹#›</a:t>
            </a:fld>
            <a:endParaRPr lang="en-US"/>
          </a:p>
        </p:txBody>
      </p:sp>
    </p:spTree>
    <p:extLst>
      <p:ext uri="{BB962C8B-B14F-4D97-AF65-F5344CB8AC3E}">
        <p14:creationId xmlns:p14="http://schemas.microsoft.com/office/powerpoint/2010/main" val="328664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175FC5-C79E-49EE-B0C4-DEB07195B9A7}" type="datetimeFigureOut">
              <a:rPr lang="en-US" smtClean="0"/>
              <a:t>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1DB4A-DEC7-4833-AF07-9D18DDA1FDFD}" type="slidenum">
              <a:rPr lang="en-US" smtClean="0"/>
              <a:t>‹#›</a:t>
            </a:fld>
            <a:endParaRPr lang="en-US"/>
          </a:p>
        </p:txBody>
      </p:sp>
    </p:spTree>
    <p:extLst>
      <p:ext uri="{BB962C8B-B14F-4D97-AF65-F5344CB8AC3E}">
        <p14:creationId xmlns:p14="http://schemas.microsoft.com/office/powerpoint/2010/main" val="237964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2"/>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7"/>
            <a:ext cx="5829300" cy="216693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175FC5-C79E-49EE-B0C4-DEB07195B9A7}" type="datetimeFigureOut">
              <a:rPr lang="en-US" smtClean="0"/>
              <a:t>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1DB4A-DEC7-4833-AF07-9D18DDA1FDFD}" type="slidenum">
              <a:rPr lang="en-US" smtClean="0"/>
              <a:t>‹#›</a:t>
            </a:fld>
            <a:endParaRPr lang="en-US"/>
          </a:p>
        </p:txBody>
      </p:sp>
    </p:spTree>
    <p:extLst>
      <p:ext uri="{BB962C8B-B14F-4D97-AF65-F5344CB8AC3E}">
        <p14:creationId xmlns:p14="http://schemas.microsoft.com/office/powerpoint/2010/main" val="385724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6" y="3081867"/>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1" y="3081867"/>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175FC5-C79E-49EE-B0C4-DEB07195B9A7}" type="datetimeFigureOut">
              <a:rPr lang="en-US" smtClean="0"/>
              <a:t>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1DB4A-DEC7-4833-AF07-9D18DDA1FDFD}" type="slidenum">
              <a:rPr lang="en-US" smtClean="0"/>
              <a:t>‹#›</a:t>
            </a:fld>
            <a:endParaRPr lang="en-US"/>
          </a:p>
        </p:txBody>
      </p:sp>
    </p:spTree>
    <p:extLst>
      <p:ext uri="{BB962C8B-B14F-4D97-AF65-F5344CB8AC3E}">
        <p14:creationId xmlns:p14="http://schemas.microsoft.com/office/powerpoint/2010/main" val="124468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175FC5-C79E-49EE-B0C4-DEB07195B9A7}" type="datetimeFigureOut">
              <a:rPr lang="en-US" smtClean="0"/>
              <a:t>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C1DB4A-DEC7-4833-AF07-9D18DDA1FDFD}" type="slidenum">
              <a:rPr lang="en-US" smtClean="0"/>
              <a:t>‹#›</a:t>
            </a:fld>
            <a:endParaRPr lang="en-US"/>
          </a:p>
        </p:txBody>
      </p:sp>
    </p:spTree>
    <p:extLst>
      <p:ext uri="{BB962C8B-B14F-4D97-AF65-F5344CB8AC3E}">
        <p14:creationId xmlns:p14="http://schemas.microsoft.com/office/powerpoint/2010/main" val="387851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175FC5-C79E-49EE-B0C4-DEB07195B9A7}" type="datetimeFigureOut">
              <a:rPr lang="en-US" smtClean="0"/>
              <a:t>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C1DB4A-DEC7-4833-AF07-9D18DDA1FDFD}" type="slidenum">
              <a:rPr lang="en-US" smtClean="0"/>
              <a:t>‹#›</a:t>
            </a:fld>
            <a:endParaRPr lang="en-US"/>
          </a:p>
        </p:txBody>
      </p:sp>
    </p:spTree>
    <p:extLst>
      <p:ext uri="{BB962C8B-B14F-4D97-AF65-F5344CB8AC3E}">
        <p14:creationId xmlns:p14="http://schemas.microsoft.com/office/powerpoint/2010/main" val="3647101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75FC5-C79E-49EE-B0C4-DEB07195B9A7}" type="datetimeFigureOut">
              <a:rPr lang="en-US" smtClean="0"/>
              <a:t>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C1DB4A-DEC7-4833-AF07-9D18DDA1FDFD}" type="slidenum">
              <a:rPr lang="en-US" smtClean="0"/>
              <a:t>‹#›</a:t>
            </a:fld>
            <a:endParaRPr lang="en-US"/>
          </a:p>
        </p:txBody>
      </p:sp>
    </p:spTree>
    <p:extLst>
      <p:ext uri="{BB962C8B-B14F-4D97-AF65-F5344CB8AC3E}">
        <p14:creationId xmlns:p14="http://schemas.microsoft.com/office/powerpoint/2010/main" val="1366033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4406"/>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75FC5-C79E-49EE-B0C4-DEB07195B9A7}" type="datetimeFigureOut">
              <a:rPr lang="en-US" smtClean="0"/>
              <a:t>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1DB4A-DEC7-4833-AF07-9D18DDA1FDFD}" type="slidenum">
              <a:rPr lang="en-US" smtClean="0"/>
              <a:t>‹#›</a:t>
            </a:fld>
            <a:endParaRPr lang="en-US"/>
          </a:p>
        </p:txBody>
      </p:sp>
    </p:spTree>
    <p:extLst>
      <p:ext uri="{BB962C8B-B14F-4D97-AF65-F5344CB8AC3E}">
        <p14:creationId xmlns:p14="http://schemas.microsoft.com/office/powerpoint/2010/main" val="97919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1"/>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3"/>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75FC5-C79E-49EE-B0C4-DEB07195B9A7}" type="datetimeFigureOut">
              <a:rPr lang="en-US" smtClean="0"/>
              <a:t>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1DB4A-DEC7-4833-AF07-9D18DDA1FDFD}" type="slidenum">
              <a:rPr lang="en-US" smtClean="0"/>
              <a:t>‹#›</a:t>
            </a:fld>
            <a:endParaRPr lang="en-US"/>
          </a:p>
        </p:txBody>
      </p:sp>
    </p:spTree>
    <p:extLst>
      <p:ext uri="{BB962C8B-B14F-4D97-AF65-F5344CB8AC3E}">
        <p14:creationId xmlns:p14="http://schemas.microsoft.com/office/powerpoint/2010/main" val="3889702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6"/>
            <a:ext cx="1600200" cy="527402"/>
          </a:xfrm>
          <a:prstGeom prst="rect">
            <a:avLst/>
          </a:prstGeom>
        </p:spPr>
        <p:txBody>
          <a:bodyPr vert="horz" lIns="91440" tIns="45720" rIns="91440" bIns="45720" rtlCol="0" anchor="ctr"/>
          <a:lstStyle>
            <a:lvl1pPr algn="l">
              <a:defRPr sz="1200">
                <a:solidFill>
                  <a:schemeClr val="tx1">
                    <a:tint val="75000"/>
                  </a:schemeClr>
                </a:solidFill>
              </a:defRPr>
            </a:lvl1pPr>
          </a:lstStyle>
          <a:p>
            <a:fld id="{0C175FC5-C79E-49EE-B0C4-DEB07195B9A7}" type="datetimeFigureOut">
              <a:rPr lang="en-US" smtClean="0"/>
              <a:t>1/8/2014</a:t>
            </a:fld>
            <a:endParaRPr lang="en-US"/>
          </a:p>
        </p:txBody>
      </p:sp>
      <p:sp>
        <p:nvSpPr>
          <p:cNvPr id="5" name="Footer Placeholder 4"/>
          <p:cNvSpPr>
            <a:spLocks noGrp="1"/>
          </p:cNvSpPr>
          <p:nvPr>
            <p:ph type="ftr" sz="quarter" idx="3"/>
          </p:nvPr>
        </p:nvSpPr>
        <p:spPr>
          <a:xfrm>
            <a:off x="2343150" y="9181396"/>
            <a:ext cx="2171700" cy="5274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6"/>
            <a:ext cx="1600200" cy="527402"/>
          </a:xfrm>
          <a:prstGeom prst="rect">
            <a:avLst/>
          </a:prstGeom>
        </p:spPr>
        <p:txBody>
          <a:bodyPr vert="horz" lIns="91440" tIns="45720" rIns="91440" bIns="45720" rtlCol="0" anchor="ctr"/>
          <a:lstStyle>
            <a:lvl1pPr algn="r">
              <a:defRPr sz="1200">
                <a:solidFill>
                  <a:schemeClr val="tx1">
                    <a:tint val="75000"/>
                  </a:schemeClr>
                </a:solidFill>
              </a:defRPr>
            </a:lvl1pPr>
          </a:lstStyle>
          <a:p>
            <a:fld id="{F6C1DB4A-DEC7-4833-AF07-9D18DDA1FDFD}" type="slidenum">
              <a:rPr lang="en-US" smtClean="0"/>
              <a:t>‹#›</a:t>
            </a:fld>
            <a:endParaRPr lang="en-US"/>
          </a:p>
        </p:txBody>
      </p:sp>
    </p:spTree>
    <p:extLst>
      <p:ext uri="{BB962C8B-B14F-4D97-AF65-F5344CB8AC3E}">
        <p14:creationId xmlns:p14="http://schemas.microsoft.com/office/powerpoint/2010/main" val="2639643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858000" cy="990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b="1" dirty="0" smtClean="0">
                <a:solidFill>
                  <a:schemeClr val="tx1"/>
                </a:solidFill>
                <a:latin typeface="Agency FB" pitchFamily="34" charset="0"/>
              </a:rPr>
              <a:t>Calculator</a:t>
            </a:r>
            <a:endParaRPr lang="en-US" sz="7200" b="1" dirty="0" smtClean="0">
              <a:solidFill>
                <a:schemeClr val="tx1"/>
              </a:solidFill>
              <a:latin typeface="Agency FB" pitchFamily="34" charset="0"/>
            </a:endParaRPr>
          </a:p>
          <a:p>
            <a:pPr algn="ctr"/>
            <a:r>
              <a:rPr lang="en-US" sz="7200" b="1" dirty="0" smtClean="0">
                <a:solidFill>
                  <a:schemeClr val="tx1"/>
                </a:solidFill>
                <a:latin typeface="Agency FB" pitchFamily="34" charset="0"/>
              </a:rPr>
              <a:t>Synopsis</a:t>
            </a:r>
          </a:p>
          <a:p>
            <a:pPr algn="ctr"/>
            <a:endParaRPr lang="en-US" sz="3000" b="1" dirty="0">
              <a:solidFill>
                <a:schemeClr val="tx1"/>
              </a:solidFill>
              <a:latin typeface="Agency FB" pitchFamily="34" charset="0"/>
            </a:endParaRPr>
          </a:p>
          <a:p>
            <a:pPr algn="ctr"/>
            <a:r>
              <a:rPr lang="en-US" sz="3200" b="1" dirty="0" smtClean="0">
                <a:solidFill>
                  <a:schemeClr val="tx1"/>
                </a:solidFill>
                <a:latin typeface="Agency FB" pitchFamily="34" charset="0"/>
              </a:rPr>
              <a:t>DIVYA MAMGAI</a:t>
            </a:r>
            <a:endParaRPr lang="en-US" sz="3200" b="1" dirty="0">
              <a:solidFill>
                <a:schemeClr val="tx1"/>
              </a:solidFill>
              <a:latin typeface="Agency FB" pitchFamily="34" charset="0"/>
            </a:endParaRPr>
          </a:p>
        </p:txBody>
      </p:sp>
      <p:sp>
        <p:nvSpPr>
          <p:cNvPr id="5" name="Rectangle 4"/>
          <p:cNvSpPr/>
          <p:nvPr/>
        </p:nvSpPr>
        <p:spPr>
          <a:xfrm>
            <a:off x="5715000" y="3200400"/>
            <a:ext cx="990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latin typeface="Agency FB" pitchFamily="34" charset="0"/>
              </a:rPr>
              <a:t>1.0</a:t>
            </a:r>
            <a:endParaRPr lang="en-US" sz="4000" b="1" dirty="0">
              <a:solidFill>
                <a:schemeClr val="tx1"/>
              </a:solidFill>
              <a:latin typeface="Agency FB" pitchFamily="34" charset="0"/>
            </a:endParaRPr>
          </a:p>
        </p:txBody>
      </p:sp>
    </p:spTree>
    <p:extLst>
      <p:ext uri="{BB962C8B-B14F-4D97-AF65-F5344CB8AC3E}">
        <p14:creationId xmlns:p14="http://schemas.microsoft.com/office/powerpoint/2010/main" val="3845272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latin typeface="Agency FB" pitchFamily="34" charset="0"/>
            </a:endParaRPr>
          </a:p>
        </p:txBody>
      </p:sp>
      <p:sp>
        <p:nvSpPr>
          <p:cNvPr id="3" name="Rectangle 2"/>
          <p:cNvSpPr/>
          <p:nvPr/>
        </p:nvSpPr>
        <p:spPr>
          <a:xfrm>
            <a:off x="2324100" y="2198318"/>
            <a:ext cx="2209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Settings</a:t>
            </a:r>
            <a:endParaRPr lang="en-US" sz="2400" b="1" dirty="0">
              <a:solidFill>
                <a:schemeClr val="tx1"/>
              </a:solidFill>
              <a:latin typeface="Agency FB" pitchFamily="34" charset="0"/>
            </a:endParaRPr>
          </a:p>
        </p:txBody>
      </p:sp>
      <p:sp>
        <p:nvSpPr>
          <p:cNvPr id="7" name="Rectangle 6"/>
          <p:cNvSpPr/>
          <p:nvPr/>
        </p:nvSpPr>
        <p:spPr>
          <a:xfrm>
            <a:off x="1752600" y="36576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Update Settings</a:t>
            </a:r>
            <a:endParaRPr lang="en-US" sz="2400" b="1" dirty="0">
              <a:solidFill>
                <a:schemeClr val="tx1"/>
              </a:solidFill>
              <a:latin typeface="Agency FB" pitchFamily="34" charset="0"/>
            </a:endParaRPr>
          </a:p>
        </p:txBody>
      </p:sp>
      <p:sp>
        <p:nvSpPr>
          <p:cNvPr id="8" name="Rectangle 7"/>
          <p:cNvSpPr/>
          <p:nvPr/>
        </p:nvSpPr>
        <p:spPr>
          <a:xfrm>
            <a:off x="1752600" y="45720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Play Intro</a:t>
            </a:r>
            <a:endParaRPr lang="en-US" sz="2400" b="1" dirty="0">
              <a:solidFill>
                <a:schemeClr val="tx1"/>
              </a:solidFill>
              <a:latin typeface="Agency FB" pitchFamily="34" charset="0"/>
            </a:endParaRPr>
          </a:p>
        </p:txBody>
      </p:sp>
      <p:sp>
        <p:nvSpPr>
          <p:cNvPr id="12" name="Rectangle 11"/>
          <p:cNvSpPr/>
          <p:nvPr/>
        </p:nvSpPr>
        <p:spPr>
          <a:xfrm>
            <a:off x="3406140" y="2731718"/>
            <a:ext cx="45719" cy="5448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71600" y="3276601"/>
            <a:ext cx="55809" cy="24993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a:off x="2400297" y="2271676"/>
            <a:ext cx="45723"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1567145" y="3784569"/>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1567144" y="4676104"/>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52600" y="54864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Reset Settings</a:t>
            </a:r>
            <a:endParaRPr lang="en-US" sz="2400" b="1" dirty="0">
              <a:solidFill>
                <a:schemeClr val="tx1"/>
              </a:solidFill>
              <a:latin typeface="Agency FB" pitchFamily="34" charset="0"/>
            </a:endParaRPr>
          </a:p>
        </p:txBody>
      </p:sp>
      <p:sp>
        <p:nvSpPr>
          <p:cNvPr id="17" name="Rectangle 16"/>
          <p:cNvSpPr/>
          <p:nvPr/>
        </p:nvSpPr>
        <p:spPr>
          <a:xfrm rot="5400000">
            <a:off x="1564677" y="5590504"/>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28595" y="152400"/>
            <a:ext cx="5486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b="1" dirty="0">
                <a:ln w="25400">
                  <a:noFill/>
                </a:ln>
                <a:solidFill>
                  <a:schemeClr val="tx1">
                    <a:lumMod val="75000"/>
                    <a:lumOff val="25000"/>
                  </a:schemeClr>
                </a:solidFill>
                <a:latin typeface="Agency FB" pitchFamily="34" charset="0"/>
              </a:rPr>
              <a:t>Representation of the Program in a </a:t>
            </a:r>
            <a:r>
              <a:rPr lang="en-US" sz="3600" b="1" dirty="0" smtClean="0">
                <a:ln w="25400">
                  <a:noFill/>
                </a:ln>
                <a:solidFill>
                  <a:schemeClr val="tx1">
                    <a:lumMod val="75000"/>
                    <a:lumOff val="25000"/>
                  </a:schemeClr>
                </a:solidFill>
                <a:latin typeface="Agency FB" pitchFamily="34" charset="0"/>
              </a:rPr>
              <a:t>Nutshell - Settings</a:t>
            </a:r>
            <a:endParaRPr lang="en-US" sz="3600" b="1" dirty="0">
              <a:ln w="25400">
                <a:noFill/>
              </a:ln>
              <a:solidFill>
                <a:schemeClr val="tx1">
                  <a:lumMod val="75000"/>
                  <a:lumOff val="25000"/>
                </a:schemeClr>
              </a:solidFill>
              <a:latin typeface="Agency FB" pitchFamily="34" charset="0"/>
            </a:endParaRPr>
          </a:p>
        </p:txBody>
      </p:sp>
      <p:sp>
        <p:nvSpPr>
          <p:cNvPr id="19" name="Rectangle 18"/>
          <p:cNvSpPr/>
          <p:nvPr/>
        </p:nvSpPr>
        <p:spPr>
          <a:xfrm>
            <a:off x="0" y="1295400"/>
            <a:ext cx="6858000"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51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228595" y="152400"/>
            <a:ext cx="5486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800" b="1" dirty="0" smtClean="0">
                <a:ln w="25400">
                  <a:noFill/>
                </a:ln>
                <a:solidFill>
                  <a:schemeClr val="tx1">
                    <a:lumMod val="75000"/>
                    <a:lumOff val="25000"/>
                  </a:schemeClr>
                </a:solidFill>
                <a:latin typeface="Agency FB" pitchFamily="34" charset="0"/>
              </a:rPr>
              <a:t>Introduction</a:t>
            </a:r>
            <a:endParaRPr lang="en-US" sz="8800" b="1" dirty="0">
              <a:ln w="25400">
                <a:noFill/>
              </a:ln>
              <a:solidFill>
                <a:schemeClr val="tx1">
                  <a:lumMod val="75000"/>
                  <a:lumOff val="25000"/>
                </a:schemeClr>
              </a:solidFill>
              <a:latin typeface="Agency FB" pitchFamily="34" charset="0"/>
            </a:endParaRPr>
          </a:p>
        </p:txBody>
      </p:sp>
      <p:sp>
        <p:nvSpPr>
          <p:cNvPr id="16" name="Rectangle 15"/>
          <p:cNvSpPr/>
          <p:nvPr/>
        </p:nvSpPr>
        <p:spPr>
          <a:xfrm>
            <a:off x="0" y="1295400"/>
            <a:ext cx="6858000"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33400" y="1600200"/>
            <a:ext cx="6019800" cy="800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buAutoNum type="arabicPeriod"/>
            </a:pPr>
            <a:endParaRPr lang="en-US" sz="2400" b="1" dirty="0">
              <a:solidFill>
                <a:schemeClr val="tx1"/>
              </a:solidFill>
              <a:latin typeface="Agency FB" pitchFamily="34" charset="0"/>
            </a:endParaRPr>
          </a:p>
        </p:txBody>
      </p:sp>
      <p:sp>
        <p:nvSpPr>
          <p:cNvPr id="18" name="Rectangle 17"/>
          <p:cNvSpPr/>
          <p:nvPr/>
        </p:nvSpPr>
        <p:spPr>
          <a:xfrm>
            <a:off x="5410200" y="1600200"/>
            <a:ext cx="1143000" cy="800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endParaRPr lang="en-US" sz="2400" b="1" dirty="0">
              <a:solidFill>
                <a:schemeClr val="tx1"/>
              </a:solidFill>
              <a:latin typeface="Agency FB" pitchFamily="34" charset="0"/>
            </a:endParaRPr>
          </a:p>
        </p:txBody>
      </p:sp>
      <p:sp>
        <p:nvSpPr>
          <p:cNvPr id="8" name="Rectangle 7"/>
          <p:cNvSpPr/>
          <p:nvPr/>
        </p:nvSpPr>
        <p:spPr>
          <a:xfrm>
            <a:off x="533400" y="1752600"/>
            <a:ext cx="6172199" cy="800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ea typeface="Segoe UI" pitchFamily="34" charset="0"/>
                <a:cs typeface="Segoe UI" pitchFamily="34" charset="0"/>
              </a:rPr>
              <a:t>Welcome to a program that has been created to improve    the ease of problem solving in daily basis. The Calculator 1.0 can help you to perform complex calculations in a matter of seconds with precession. </a:t>
            </a:r>
          </a:p>
          <a:p>
            <a:endParaRPr lang="en-US" sz="1400" b="1" dirty="0">
              <a:solidFill>
                <a:schemeClr val="tx1"/>
              </a:solidFill>
              <a:ea typeface="Segoe UI" pitchFamily="34" charset="0"/>
              <a:cs typeface="Segoe UI" pitchFamily="34" charset="0"/>
            </a:endParaRPr>
          </a:p>
          <a:p>
            <a:r>
              <a:rPr lang="en-US" sz="1400" b="1" dirty="0">
                <a:solidFill>
                  <a:schemeClr val="tx1"/>
                </a:solidFill>
                <a:ea typeface="Segoe UI" pitchFamily="34" charset="0"/>
                <a:cs typeface="Segoe UI" pitchFamily="34" charset="0"/>
              </a:rPr>
              <a:t>The new GUI interface brings the maximum usability of the program and allows the program to utilized to its full potential by all kinds of users. Rather than dumb and frustrating method of most of the C++ based program of connecting with the user, this program completely redefines the interface between the user and the program</a:t>
            </a:r>
            <a:r>
              <a:rPr lang="en-US" sz="1400" b="1" dirty="0" smtClean="0">
                <a:solidFill>
                  <a:schemeClr val="tx1"/>
                </a:solidFill>
                <a:ea typeface="Segoe UI" pitchFamily="34" charset="0"/>
                <a:cs typeface="Segoe UI" pitchFamily="34" charset="0"/>
              </a:rPr>
              <a:t>.</a:t>
            </a:r>
          </a:p>
          <a:p>
            <a:endParaRPr lang="en-US" sz="1400" b="1" dirty="0">
              <a:solidFill>
                <a:schemeClr val="tx1"/>
              </a:solidFill>
              <a:latin typeface="+mj-lt"/>
              <a:ea typeface="Segoe UI" pitchFamily="34" charset="0"/>
              <a:cs typeface="Segoe UI" pitchFamily="34" charset="0"/>
            </a:endParaRPr>
          </a:p>
          <a:p>
            <a:r>
              <a:rPr lang="en-US" sz="1400" b="1" dirty="0" smtClean="0">
                <a:solidFill>
                  <a:schemeClr val="tx1"/>
                </a:solidFill>
                <a:latin typeface="+mj-lt"/>
                <a:ea typeface="Segoe UI" pitchFamily="34" charset="0"/>
                <a:cs typeface="Segoe UI" pitchFamily="34" charset="0"/>
              </a:rPr>
              <a:t>The Calculator 1.0 aims at improving the daily lives of people who has to deal with complex calculations related to mathematics. The </a:t>
            </a:r>
            <a:r>
              <a:rPr lang="en-US" sz="1400" b="1" dirty="0">
                <a:solidFill>
                  <a:schemeClr val="tx1"/>
                </a:solidFill>
                <a:ea typeface="Segoe UI" pitchFamily="34" charset="0"/>
                <a:cs typeface="Segoe UI" pitchFamily="34" charset="0"/>
              </a:rPr>
              <a:t>Calculator 1.0 </a:t>
            </a:r>
            <a:r>
              <a:rPr lang="en-US" sz="1400" b="1" dirty="0" smtClean="0">
                <a:solidFill>
                  <a:schemeClr val="tx1"/>
                </a:solidFill>
                <a:latin typeface="+mj-lt"/>
                <a:ea typeface="Segoe UI" pitchFamily="34" charset="0"/>
                <a:cs typeface="Segoe UI" pitchFamily="34" charset="0"/>
              </a:rPr>
              <a:t>also has a knowledge database which can help students and teachers to refresh their knowledge or even to learn something new.</a:t>
            </a:r>
            <a:endParaRPr lang="en-US" sz="1400" b="1" dirty="0">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185765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228595" y="152400"/>
            <a:ext cx="5486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800" b="1" dirty="0" smtClean="0">
                <a:ln w="25400">
                  <a:noFill/>
                </a:ln>
                <a:solidFill>
                  <a:schemeClr val="tx1">
                    <a:lumMod val="75000"/>
                    <a:lumOff val="25000"/>
                  </a:schemeClr>
                </a:solidFill>
                <a:latin typeface="Agency FB" pitchFamily="34" charset="0"/>
              </a:rPr>
              <a:t>Application</a:t>
            </a:r>
            <a:endParaRPr lang="en-US" sz="8800" b="1" dirty="0">
              <a:ln w="25400">
                <a:noFill/>
              </a:ln>
              <a:solidFill>
                <a:schemeClr val="tx1">
                  <a:lumMod val="75000"/>
                  <a:lumOff val="25000"/>
                </a:schemeClr>
              </a:solidFill>
              <a:latin typeface="Agency FB" pitchFamily="34" charset="0"/>
            </a:endParaRPr>
          </a:p>
        </p:txBody>
      </p:sp>
      <p:sp>
        <p:nvSpPr>
          <p:cNvPr id="16" name="Rectangle 15"/>
          <p:cNvSpPr/>
          <p:nvPr/>
        </p:nvSpPr>
        <p:spPr>
          <a:xfrm>
            <a:off x="0" y="1295400"/>
            <a:ext cx="6858000"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33400" y="1600200"/>
            <a:ext cx="6019800" cy="800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buAutoNum type="arabicPeriod"/>
            </a:pPr>
            <a:endParaRPr lang="en-US" sz="2400" b="1" dirty="0">
              <a:solidFill>
                <a:schemeClr val="tx1"/>
              </a:solidFill>
              <a:latin typeface="Agency FB" pitchFamily="34" charset="0"/>
            </a:endParaRPr>
          </a:p>
        </p:txBody>
      </p:sp>
      <p:sp>
        <p:nvSpPr>
          <p:cNvPr id="18" name="Rectangle 17"/>
          <p:cNvSpPr/>
          <p:nvPr/>
        </p:nvSpPr>
        <p:spPr>
          <a:xfrm>
            <a:off x="5410200" y="1600200"/>
            <a:ext cx="1143000" cy="800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endParaRPr lang="en-US" sz="2400" b="1" dirty="0">
              <a:solidFill>
                <a:schemeClr val="tx1"/>
              </a:solidFill>
              <a:latin typeface="Agency FB" pitchFamily="34" charset="0"/>
            </a:endParaRPr>
          </a:p>
        </p:txBody>
      </p:sp>
      <p:sp>
        <p:nvSpPr>
          <p:cNvPr id="8" name="Rectangle 7"/>
          <p:cNvSpPr/>
          <p:nvPr/>
        </p:nvSpPr>
        <p:spPr>
          <a:xfrm>
            <a:off x="533400" y="1752600"/>
            <a:ext cx="6172199" cy="800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ea typeface="Segoe UI" pitchFamily="34" charset="0"/>
                <a:cs typeface="Segoe UI" pitchFamily="34" charset="0"/>
              </a:rPr>
              <a:t>Calculator 1.0 can be used by people who want there mathematical related problems to be solved in a fraction of second and without much hesitation. </a:t>
            </a:r>
          </a:p>
          <a:p>
            <a:endParaRPr lang="en-US" sz="1400" b="1" dirty="0">
              <a:solidFill>
                <a:schemeClr val="tx1"/>
              </a:solidFill>
              <a:latin typeface="+mj-lt"/>
              <a:ea typeface="Segoe UI" pitchFamily="34" charset="0"/>
              <a:cs typeface="Segoe UI" pitchFamily="34" charset="0"/>
            </a:endParaRPr>
          </a:p>
          <a:p>
            <a:r>
              <a:rPr lang="en-US" sz="1400" b="1" dirty="0" smtClean="0">
                <a:solidFill>
                  <a:schemeClr val="tx1"/>
                </a:solidFill>
                <a:latin typeface="+mj-lt"/>
                <a:ea typeface="Segoe UI" pitchFamily="34" charset="0"/>
                <a:cs typeface="Segoe UI" pitchFamily="34" charset="0"/>
              </a:rPr>
              <a:t>The Calculator 1.0 is programed to be closer to the user and to provide the user maximum power of control of the program.</a:t>
            </a:r>
          </a:p>
          <a:p>
            <a:r>
              <a:rPr lang="en-US" sz="1400" b="1" dirty="0" smtClean="0">
                <a:solidFill>
                  <a:schemeClr val="tx1"/>
                </a:solidFill>
                <a:latin typeface="+mj-lt"/>
                <a:ea typeface="Segoe UI" pitchFamily="34" charset="0"/>
                <a:cs typeface="Segoe UI" pitchFamily="34" charset="0"/>
              </a:rPr>
              <a:t>The user can easily choose in which field of mathematics they want to perform the calculations. The Calculators aims at following kind of live-ware (human-ware) :-</a:t>
            </a:r>
          </a:p>
          <a:p>
            <a:endParaRPr lang="en-US" sz="1400" b="1" dirty="0" smtClean="0">
              <a:solidFill>
                <a:schemeClr val="tx1"/>
              </a:solidFill>
              <a:latin typeface="+mj-lt"/>
              <a:ea typeface="Segoe UI" pitchFamily="34" charset="0"/>
              <a:cs typeface="Segoe UI" pitchFamily="34" charset="0"/>
            </a:endParaRPr>
          </a:p>
          <a:p>
            <a:pPr marL="342900" indent="-342900">
              <a:buFont typeface="+mj-lt"/>
              <a:buAutoNum type="arabicPeriod"/>
            </a:pPr>
            <a:r>
              <a:rPr lang="en-US" sz="1400" b="1" dirty="0" smtClean="0">
                <a:solidFill>
                  <a:schemeClr val="tx1"/>
                </a:solidFill>
                <a:latin typeface="+mj-lt"/>
                <a:ea typeface="Segoe UI" pitchFamily="34" charset="0"/>
                <a:cs typeface="Segoe UI" pitchFamily="34" charset="0"/>
              </a:rPr>
              <a:t>General Users</a:t>
            </a:r>
          </a:p>
          <a:p>
            <a:endParaRPr lang="en-US" sz="1400" b="1" dirty="0">
              <a:solidFill>
                <a:schemeClr val="tx1"/>
              </a:solidFill>
              <a:latin typeface="+mj-lt"/>
              <a:ea typeface="Segoe UI" pitchFamily="34" charset="0"/>
              <a:cs typeface="Segoe UI" pitchFamily="34" charset="0"/>
            </a:endParaRPr>
          </a:p>
          <a:p>
            <a:pPr lvl="1"/>
            <a:r>
              <a:rPr lang="en-US" sz="1200" b="1" dirty="0" smtClean="0">
                <a:solidFill>
                  <a:schemeClr val="tx1"/>
                </a:solidFill>
                <a:latin typeface="+mj-lt"/>
                <a:ea typeface="Segoe UI" pitchFamily="34" charset="0"/>
                <a:cs typeface="Segoe UI" pitchFamily="34" charset="0"/>
              </a:rPr>
              <a:t>With its easy to use GUI interface it not only aims at the programmers or developers (or specific group of people) but also on the basic users who are used to use the simple GUI interface rather than the technical interface of most of the C++ based programs.</a:t>
            </a:r>
          </a:p>
          <a:p>
            <a:pPr lvl="1"/>
            <a:endParaRPr lang="en-US" sz="1400" b="1" dirty="0" smtClean="0">
              <a:solidFill>
                <a:schemeClr val="tx1"/>
              </a:solidFill>
              <a:latin typeface="+mj-lt"/>
              <a:ea typeface="Segoe UI" pitchFamily="34" charset="0"/>
              <a:cs typeface="Segoe UI" pitchFamily="34" charset="0"/>
            </a:endParaRPr>
          </a:p>
          <a:p>
            <a:pPr marL="342900" indent="-342900">
              <a:buFont typeface="+mj-lt"/>
              <a:buAutoNum type="arabicPeriod" startAt="2"/>
            </a:pPr>
            <a:r>
              <a:rPr lang="en-US" sz="1400" b="1" dirty="0" smtClean="0">
                <a:solidFill>
                  <a:schemeClr val="tx1"/>
                </a:solidFill>
                <a:latin typeface="+mj-lt"/>
                <a:ea typeface="Segoe UI" pitchFamily="34" charset="0"/>
                <a:cs typeface="Segoe UI" pitchFamily="34" charset="0"/>
              </a:rPr>
              <a:t>Schools</a:t>
            </a:r>
          </a:p>
          <a:p>
            <a:endParaRPr lang="en-US" sz="1400" b="1" dirty="0" smtClean="0">
              <a:solidFill>
                <a:schemeClr val="tx1"/>
              </a:solidFill>
              <a:latin typeface="+mj-lt"/>
              <a:ea typeface="Segoe UI" pitchFamily="34" charset="0"/>
              <a:cs typeface="Segoe UI" pitchFamily="34" charset="0"/>
            </a:endParaRPr>
          </a:p>
          <a:p>
            <a:pPr lvl="1"/>
            <a:r>
              <a:rPr lang="en-US" sz="1200" b="1" dirty="0" smtClean="0">
                <a:solidFill>
                  <a:schemeClr val="tx1"/>
                </a:solidFill>
                <a:latin typeface="+mj-lt"/>
                <a:ea typeface="Segoe UI" pitchFamily="34" charset="0"/>
                <a:cs typeface="Segoe UI" pitchFamily="34" charset="0"/>
              </a:rPr>
              <a:t>The Calculator 1.0 can also be used in schools for studies. Teachers can use it to teach the children about some unique mathematical expressions. The students can use it to revise their knowledge of mathematics. They can also use it to make their burden of solving complex problems of polynomials and other such types go away.</a:t>
            </a:r>
            <a:endParaRPr lang="en-US" sz="1400" b="1" dirty="0" smtClean="0">
              <a:solidFill>
                <a:schemeClr val="tx1"/>
              </a:solidFill>
              <a:latin typeface="+mj-lt"/>
              <a:ea typeface="Segoe UI" pitchFamily="34" charset="0"/>
              <a:cs typeface="Segoe UI" pitchFamily="34" charset="0"/>
            </a:endParaRPr>
          </a:p>
          <a:p>
            <a:endParaRPr lang="en-US" sz="1400" b="1" dirty="0" smtClean="0">
              <a:solidFill>
                <a:schemeClr val="tx1"/>
              </a:solidFill>
              <a:latin typeface="+mj-lt"/>
              <a:ea typeface="Segoe UI" pitchFamily="34" charset="0"/>
              <a:cs typeface="Segoe UI" pitchFamily="34" charset="0"/>
            </a:endParaRPr>
          </a:p>
          <a:p>
            <a:pPr marL="342900" indent="-342900">
              <a:buFont typeface="+mj-lt"/>
              <a:buAutoNum type="arabicPeriod" startAt="3"/>
            </a:pPr>
            <a:r>
              <a:rPr lang="en-US" sz="1400" b="1" dirty="0" smtClean="0">
                <a:solidFill>
                  <a:schemeClr val="tx1"/>
                </a:solidFill>
                <a:latin typeface="+mj-lt"/>
                <a:ea typeface="Segoe UI" pitchFamily="34" charset="0"/>
                <a:cs typeface="Segoe UI" pitchFamily="34" charset="0"/>
              </a:rPr>
              <a:t>Developers</a:t>
            </a:r>
          </a:p>
          <a:p>
            <a:endParaRPr lang="en-US" sz="1400" b="1" dirty="0">
              <a:solidFill>
                <a:schemeClr val="tx1"/>
              </a:solidFill>
              <a:latin typeface="+mj-lt"/>
              <a:ea typeface="Segoe UI" pitchFamily="34" charset="0"/>
              <a:cs typeface="Segoe UI" pitchFamily="34" charset="0"/>
            </a:endParaRPr>
          </a:p>
          <a:p>
            <a:pPr lvl="1"/>
            <a:r>
              <a:rPr lang="en-US" sz="1200" b="1" dirty="0" smtClean="0">
                <a:solidFill>
                  <a:schemeClr val="tx1"/>
                </a:solidFill>
                <a:latin typeface="+mj-lt"/>
                <a:ea typeface="Segoe UI" pitchFamily="34" charset="0"/>
                <a:cs typeface="Segoe UI" pitchFamily="34" charset="0"/>
              </a:rPr>
              <a:t>The development of this program is easy and can be performed by most of the programmers with basic knowledge of C++ rules (please refer the Developers Manual) and thus widening its (program) scope of use.</a:t>
            </a:r>
          </a:p>
          <a:p>
            <a:pPr lvl="1"/>
            <a:endParaRPr lang="en-US" sz="1200" b="1" dirty="0">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3238072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24100" y="2198318"/>
            <a:ext cx="2209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Features</a:t>
            </a:r>
            <a:endParaRPr lang="en-US" sz="2400" b="1" dirty="0">
              <a:solidFill>
                <a:schemeClr val="tx1"/>
              </a:solidFill>
              <a:latin typeface="Agency FB" pitchFamily="34" charset="0"/>
            </a:endParaRPr>
          </a:p>
        </p:txBody>
      </p:sp>
      <p:sp>
        <p:nvSpPr>
          <p:cNvPr id="7" name="Rectangle 6"/>
          <p:cNvSpPr/>
          <p:nvPr/>
        </p:nvSpPr>
        <p:spPr>
          <a:xfrm>
            <a:off x="1752600" y="36576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GUI Implementation</a:t>
            </a:r>
            <a:endParaRPr lang="en-US" sz="2400" b="1" dirty="0">
              <a:solidFill>
                <a:schemeClr val="tx1"/>
              </a:solidFill>
              <a:latin typeface="Agency FB" pitchFamily="34" charset="0"/>
            </a:endParaRPr>
          </a:p>
        </p:txBody>
      </p:sp>
      <p:sp>
        <p:nvSpPr>
          <p:cNvPr id="8" name="Rectangle 7"/>
          <p:cNvSpPr/>
          <p:nvPr/>
        </p:nvSpPr>
        <p:spPr>
          <a:xfrm>
            <a:off x="1752600" y="45720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Multi-User Support</a:t>
            </a:r>
            <a:endParaRPr lang="en-US" sz="2400" b="1" dirty="0">
              <a:solidFill>
                <a:schemeClr val="tx1"/>
              </a:solidFill>
              <a:latin typeface="Agency FB" pitchFamily="34" charset="0"/>
            </a:endParaRPr>
          </a:p>
        </p:txBody>
      </p:sp>
      <p:sp>
        <p:nvSpPr>
          <p:cNvPr id="9" name="Rectangle 8"/>
          <p:cNvSpPr/>
          <p:nvPr/>
        </p:nvSpPr>
        <p:spPr>
          <a:xfrm>
            <a:off x="1752600" y="55626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Developer Friendly</a:t>
            </a:r>
            <a:endParaRPr lang="en-US" sz="2400" b="1" dirty="0">
              <a:solidFill>
                <a:schemeClr val="tx1"/>
              </a:solidFill>
              <a:latin typeface="Agency FB" pitchFamily="34" charset="0"/>
            </a:endParaRPr>
          </a:p>
        </p:txBody>
      </p:sp>
      <p:sp>
        <p:nvSpPr>
          <p:cNvPr id="10" name="Rectangle 9"/>
          <p:cNvSpPr/>
          <p:nvPr/>
        </p:nvSpPr>
        <p:spPr>
          <a:xfrm>
            <a:off x="1752600" y="65532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Close To User</a:t>
            </a:r>
            <a:endParaRPr lang="en-US" sz="2400" b="1" dirty="0">
              <a:solidFill>
                <a:schemeClr val="tx1"/>
              </a:solidFill>
              <a:latin typeface="Agency FB" pitchFamily="34" charset="0"/>
            </a:endParaRPr>
          </a:p>
        </p:txBody>
      </p:sp>
      <p:sp>
        <p:nvSpPr>
          <p:cNvPr id="11" name="Rectangle 10"/>
          <p:cNvSpPr/>
          <p:nvPr/>
        </p:nvSpPr>
        <p:spPr>
          <a:xfrm>
            <a:off x="1752600" y="75438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Beautiful Interface</a:t>
            </a:r>
            <a:endParaRPr lang="en-US" sz="2400" b="1" dirty="0">
              <a:solidFill>
                <a:schemeClr val="tx1"/>
              </a:solidFill>
              <a:latin typeface="Agency FB" pitchFamily="34" charset="0"/>
            </a:endParaRPr>
          </a:p>
        </p:txBody>
      </p:sp>
      <p:sp>
        <p:nvSpPr>
          <p:cNvPr id="12" name="Rectangle 11"/>
          <p:cNvSpPr/>
          <p:nvPr/>
        </p:nvSpPr>
        <p:spPr>
          <a:xfrm>
            <a:off x="3406140" y="2731718"/>
            <a:ext cx="45719" cy="5448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71600" y="3276600"/>
            <a:ext cx="55809" cy="4556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a:off x="2400297" y="2271676"/>
            <a:ext cx="45723"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1567145" y="3784569"/>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1567144" y="4676104"/>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5400000">
            <a:off x="1567143" y="5666704"/>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5400000">
            <a:off x="1556947" y="6657304"/>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5400000">
            <a:off x="1567145" y="7647904"/>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28595" y="152400"/>
            <a:ext cx="5486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b="1" dirty="0">
                <a:ln w="25400">
                  <a:noFill/>
                </a:ln>
                <a:solidFill>
                  <a:schemeClr val="tx1">
                    <a:lumMod val="75000"/>
                    <a:lumOff val="25000"/>
                  </a:schemeClr>
                </a:solidFill>
                <a:latin typeface="Agency FB" pitchFamily="34" charset="0"/>
              </a:rPr>
              <a:t>Features of the Program</a:t>
            </a:r>
          </a:p>
        </p:txBody>
      </p:sp>
      <p:sp>
        <p:nvSpPr>
          <p:cNvPr id="21" name="Rectangle 20"/>
          <p:cNvSpPr/>
          <p:nvPr/>
        </p:nvSpPr>
        <p:spPr>
          <a:xfrm>
            <a:off x="0" y="1295400"/>
            <a:ext cx="6858000"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858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latin typeface="Agency FB" pitchFamily="34" charset="0"/>
            </a:endParaRPr>
          </a:p>
        </p:txBody>
      </p:sp>
      <p:sp>
        <p:nvSpPr>
          <p:cNvPr id="3" name="Rectangle 2"/>
          <p:cNvSpPr/>
          <p:nvPr/>
        </p:nvSpPr>
        <p:spPr>
          <a:xfrm>
            <a:off x="2324100" y="2198318"/>
            <a:ext cx="2209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Main Operations</a:t>
            </a:r>
            <a:endParaRPr lang="en-US" sz="2400" b="1" dirty="0">
              <a:solidFill>
                <a:schemeClr val="tx1"/>
              </a:solidFill>
              <a:latin typeface="Agency FB" pitchFamily="34" charset="0"/>
            </a:endParaRPr>
          </a:p>
        </p:txBody>
      </p:sp>
      <p:sp>
        <p:nvSpPr>
          <p:cNvPr id="7" name="Rectangle 6"/>
          <p:cNvSpPr/>
          <p:nvPr/>
        </p:nvSpPr>
        <p:spPr>
          <a:xfrm>
            <a:off x="1752600" y="36576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Geometrical Calculations</a:t>
            </a:r>
            <a:endParaRPr lang="en-US" sz="2400" b="1" dirty="0">
              <a:solidFill>
                <a:schemeClr val="tx1"/>
              </a:solidFill>
              <a:latin typeface="Agency FB" pitchFamily="34" charset="0"/>
            </a:endParaRPr>
          </a:p>
        </p:txBody>
      </p:sp>
      <p:sp>
        <p:nvSpPr>
          <p:cNvPr id="8" name="Rectangle 7"/>
          <p:cNvSpPr/>
          <p:nvPr/>
        </p:nvSpPr>
        <p:spPr>
          <a:xfrm>
            <a:off x="1752600" y="45720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Equations Solving</a:t>
            </a:r>
            <a:endParaRPr lang="en-US" sz="2400" b="1" dirty="0">
              <a:solidFill>
                <a:schemeClr val="tx1"/>
              </a:solidFill>
              <a:latin typeface="Agency FB" pitchFamily="34" charset="0"/>
            </a:endParaRPr>
          </a:p>
        </p:txBody>
      </p:sp>
      <p:sp>
        <p:nvSpPr>
          <p:cNvPr id="9" name="Rectangle 8"/>
          <p:cNvSpPr/>
          <p:nvPr/>
        </p:nvSpPr>
        <p:spPr>
          <a:xfrm>
            <a:off x="1752600" y="55626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Calc</a:t>
            </a:r>
            <a:endParaRPr lang="en-US" sz="2400" b="1" dirty="0">
              <a:solidFill>
                <a:schemeClr val="tx1"/>
              </a:solidFill>
              <a:latin typeface="Agency FB" pitchFamily="34" charset="0"/>
            </a:endParaRPr>
          </a:p>
        </p:txBody>
      </p:sp>
      <p:sp>
        <p:nvSpPr>
          <p:cNvPr id="10" name="Rectangle 9"/>
          <p:cNvSpPr/>
          <p:nvPr/>
        </p:nvSpPr>
        <p:spPr>
          <a:xfrm>
            <a:off x="1752600" y="65532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Conversions</a:t>
            </a:r>
            <a:endParaRPr lang="en-US" sz="2400" b="1" dirty="0">
              <a:solidFill>
                <a:schemeClr val="tx1"/>
              </a:solidFill>
              <a:latin typeface="Agency FB" pitchFamily="34" charset="0"/>
            </a:endParaRPr>
          </a:p>
        </p:txBody>
      </p:sp>
      <p:sp>
        <p:nvSpPr>
          <p:cNvPr id="11" name="Rectangle 10"/>
          <p:cNvSpPr/>
          <p:nvPr/>
        </p:nvSpPr>
        <p:spPr>
          <a:xfrm>
            <a:off x="1752600" y="75438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Settings</a:t>
            </a:r>
            <a:endParaRPr lang="en-US" sz="2400" b="1" dirty="0">
              <a:solidFill>
                <a:schemeClr val="tx1"/>
              </a:solidFill>
              <a:latin typeface="Agency FB" pitchFamily="34" charset="0"/>
            </a:endParaRPr>
          </a:p>
        </p:txBody>
      </p:sp>
      <p:sp>
        <p:nvSpPr>
          <p:cNvPr id="12" name="Rectangle 11"/>
          <p:cNvSpPr/>
          <p:nvPr/>
        </p:nvSpPr>
        <p:spPr>
          <a:xfrm>
            <a:off x="3406140" y="2731718"/>
            <a:ext cx="45719" cy="5448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71600" y="3276600"/>
            <a:ext cx="55809" cy="4556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a:off x="2400297" y="2271676"/>
            <a:ext cx="45723"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1567145" y="3784569"/>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1567144" y="4676104"/>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5400000">
            <a:off x="1567143" y="5666704"/>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5400000">
            <a:off x="1556947" y="6657304"/>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5400000">
            <a:off x="1567145" y="7647904"/>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28595" y="152400"/>
            <a:ext cx="5486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b="1" dirty="0">
                <a:ln w="25400">
                  <a:noFill/>
                </a:ln>
                <a:solidFill>
                  <a:schemeClr val="tx1">
                    <a:lumMod val="75000"/>
                    <a:lumOff val="25000"/>
                  </a:schemeClr>
                </a:solidFill>
                <a:latin typeface="Agency FB" pitchFamily="34" charset="0"/>
              </a:rPr>
              <a:t>Representation of the Program in a </a:t>
            </a:r>
            <a:r>
              <a:rPr lang="en-US" sz="3600" b="1" dirty="0" smtClean="0">
                <a:ln w="25400">
                  <a:noFill/>
                </a:ln>
                <a:solidFill>
                  <a:schemeClr val="tx1">
                    <a:lumMod val="75000"/>
                    <a:lumOff val="25000"/>
                  </a:schemeClr>
                </a:solidFill>
                <a:latin typeface="Agency FB" pitchFamily="34" charset="0"/>
              </a:rPr>
              <a:t>Nutshell - Main </a:t>
            </a:r>
            <a:r>
              <a:rPr lang="en-US" sz="3600" b="1" dirty="0">
                <a:ln w="25400">
                  <a:noFill/>
                </a:ln>
                <a:solidFill>
                  <a:schemeClr val="tx1">
                    <a:lumMod val="75000"/>
                    <a:lumOff val="25000"/>
                  </a:schemeClr>
                </a:solidFill>
                <a:latin typeface="Agency FB" pitchFamily="34" charset="0"/>
              </a:rPr>
              <a:t>Menu</a:t>
            </a:r>
          </a:p>
        </p:txBody>
      </p:sp>
      <p:sp>
        <p:nvSpPr>
          <p:cNvPr id="21" name="Rectangle 20"/>
          <p:cNvSpPr/>
          <p:nvPr/>
        </p:nvSpPr>
        <p:spPr>
          <a:xfrm>
            <a:off x="0" y="1295400"/>
            <a:ext cx="6858000"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11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latin typeface="Agency FB" pitchFamily="34" charset="0"/>
            </a:endParaRPr>
          </a:p>
        </p:txBody>
      </p:sp>
      <p:sp>
        <p:nvSpPr>
          <p:cNvPr id="7" name="Rectangle 6"/>
          <p:cNvSpPr/>
          <p:nvPr/>
        </p:nvSpPr>
        <p:spPr>
          <a:xfrm>
            <a:off x="1752600" y="36576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Triangle</a:t>
            </a:r>
            <a:endParaRPr lang="en-US" sz="2400" b="1" dirty="0">
              <a:solidFill>
                <a:schemeClr val="tx1"/>
              </a:solidFill>
              <a:latin typeface="Agency FB" pitchFamily="34" charset="0"/>
            </a:endParaRPr>
          </a:p>
        </p:txBody>
      </p:sp>
      <p:sp>
        <p:nvSpPr>
          <p:cNvPr id="12" name="Rectangle 11"/>
          <p:cNvSpPr/>
          <p:nvPr/>
        </p:nvSpPr>
        <p:spPr>
          <a:xfrm>
            <a:off x="3406140" y="2731718"/>
            <a:ext cx="45719" cy="5448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71600" y="3276600"/>
            <a:ext cx="45719" cy="32123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a:off x="2400297" y="2271676"/>
            <a:ext cx="45723"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1539239" y="3756664"/>
            <a:ext cx="45719" cy="381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752598" y="2183293"/>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Geometrical Calculations</a:t>
            </a:r>
            <a:endParaRPr lang="en-US" sz="2400" b="1" dirty="0">
              <a:solidFill>
                <a:schemeClr val="tx1"/>
              </a:solidFill>
              <a:latin typeface="Agency FB" pitchFamily="34" charset="0"/>
            </a:endParaRPr>
          </a:p>
        </p:txBody>
      </p:sp>
      <p:sp>
        <p:nvSpPr>
          <p:cNvPr id="18" name="Rectangle 17"/>
          <p:cNvSpPr/>
          <p:nvPr/>
        </p:nvSpPr>
        <p:spPr>
          <a:xfrm>
            <a:off x="1228595" y="152400"/>
            <a:ext cx="5486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dirty="0">
                <a:ln w="25400">
                  <a:noFill/>
                </a:ln>
                <a:solidFill>
                  <a:schemeClr val="tx1">
                    <a:lumMod val="75000"/>
                    <a:lumOff val="25000"/>
                  </a:schemeClr>
                </a:solidFill>
                <a:latin typeface="Agency FB" pitchFamily="34" charset="0"/>
              </a:rPr>
              <a:t>Representation of the Program in a </a:t>
            </a:r>
            <a:r>
              <a:rPr lang="en-US" sz="3200" b="1" dirty="0" smtClean="0">
                <a:ln w="25400">
                  <a:noFill/>
                </a:ln>
                <a:solidFill>
                  <a:schemeClr val="tx1">
                    <a:lumMod val="75000"/>
                    <a:lumOff val="25000"/>
                  </a:schemeClr>
                </a:solidFill>
                <a:latin typeface="Agency FB" pitchFamily="34" charset="0"/>
              </a:rPr>
              <a:t>Nutshell – Geometrical Calculations</a:t>
            </a:r>
            <a:endParaRPr lang="en-US" sz="3200" b="1" dirty="0">
              <a:ln w="25400">
                <a:noFill/>
              </a:ln>
              <a:solidFill>
                <a:schemeClr val="tx1">
                  <a:lumMod val="75000"/>
                  <a:lumOff val="25000"/>
                </a:schemeClr>
              </a:solidFill>
              <a:latin typeface="Agency FB" pitchFamily="34" charset="0"/>
            </a:endParaRPr>
          </a:p>
        </p:txBody>
      </p:sp>
      <p:sp>
        <p:nvSpPr>
          <p:cNvPr id="19" name="Rectangle 18"/>
          <p:cNvSpPr/>
          <p:nvPr/>
        </p:nvSpPr>
        <p:spPr>
          <a:xfrm>
            <a:off x="0" y="1295400"/>
            <a:ext cx="6858000"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752598" y="44958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Quadrilateral</a:t>
            </a:r>
            <a:endParaRPr lang="en-US" sz="2400" b="1" dirty="0">
              <a:solidFill>
                <a:schemeClr val="tx1"/>
              </a:solidFill>
              <a:latin typeface="Agency FB" pitchFamily="34" charset="0"/>
            </a:endParaRPr>
          </a:p>
        </p:txBody>
      </p:sp>
      <p:sp>
        <p:nvSpPr>
          <p:cNvPr id="29" name="Rectangle 28"/>
          <p:cNvSpPr/>
          <p:nvPr/>
        </p:nvSpPr>
        <p:spPr>
          <a:xfrm>
            <a:off x="1775459" y="53340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Pentagon</a:t>
            </a:r>
            <a:endParaRPr lang="en-US" sz="2400" b="1" dirty="0">
              <a:solidFill>
                <a:schemeClr val="tx1"/>
              </a:solidFill>
              <a:latin typeface="Agency FB" pitchFamily="34" charset="0"/>
            </a:endParaRPr>
          </a:p>
        </p:txBody>
      </p:sp>
      <p:sp>
        <p:nvSpPr>
          <p:cNvPr id="30" name="Rectangle 29"/>
          <p:cNvSpPr/>
          <p:nvPr/>
        </p:nvSpPr>
        <p:spPr>
          <a:xfrm>
            <a:off x="1775459" y="61722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Hexagon</a:t>
            </a:r>
            <a:endParaRPr lang="en-US" sz="2400" b="1" dirty="0">
              <a:solidFill>
                <a:schemeClr val="tx1"/>
              </a:solidFill>
              <a:latin typeface="Agency FB" pitchFamily="34" charset="0"/>
            </a:endParaRPr>
          </a:p>
        </p:txBody>
      </p:sp>
      <p:sp>
        <p:nvSpPr>
          <p:cNvPr id="32" name="Rectangle 31"/>
          <p:cNvSpPr/>
          <p:nvPr/>
        </p:nvSpPr>
        <p:spPr>
          <a:xfrm rot="5400000">
            <a:off x="1563332" y="4603717"/>
            <a:ext cx="45719" cy="3785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5400000">
            <a:off x="1550669" y="5410100"/>
            <a:ext cx="45719" cy="403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a:off x="1568431" y="6292115"/>
            <a:ext cx="45719" cy="3479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88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latin typeface="Agency FB" pitchFamily="34" charset="0"/>
            </a:endParaRPr>
          </a:p>
        </p:txBody>
      </p:sp>
      <p:sp>
        <p:nvSpPr>
          <p:cNvPr id="7" name="Rectangle 6"/>
          <p:cNvSpPr/>
          <p:nvPr/>
        </p:nvSpPr>
        <p:spPr>
          <a:xfrm>
            <a:off x="1752600" y="36576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gency FB" pitchFamily="34" charset="0"/>
              </a:rPr>
              <a:t>Linear Equation</a:t>
            </a:r>
          </a:p>
        </p:txBody>
      </p:sp>
      <p:sp>
        <p:nvSpPr>
          <p:cNvPr id="8" name="Rectangle 7"/>
          <p:cNvSpPr/>
          <p:nvPr/>
        </p:nvSpPr>
        <p:spPr>
          <a:xfrm>
            <a:off x="1752600" y="45720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gency FB" pitchFamily="34" charset="0"/>
              </a:rPr>
              <a:t>Quadratic Equation</a:t>
            </a:r>
          </a:p>
        </p:txBody>
      </p:sp>
      <p:sp>
        <p:nvSpPr>
          <p:cNvPr id="12" name="Rectangle 11"/>
          <p:cNvSpPr/>
          <p:nvPr/>
        </p:nvSpPr>
        <p:spPr>
          <a:xfrm>
            <a:off x="3406140" y="2731718"/>
            <a:ext cx="45719" cy="5448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71600" y="3276600"/>
            <a:ext cx="55809" cy="15849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a:off x="2400297" y="2271676"/>
            <a:ext cx="45723"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1567145" y="3784569"/>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1567144" y="4676104"/>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752598" y="2198318"/>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Equations Solving</a:t>
            </a:r>
            <a:endParaRPr lang="en-US" sz="2400" b="1" dirty="0">
              <a:solidFill>
                <a:schemeClr val="tx1"/>
              </a:solidFill>
              <a:latin typeface="Agency FB" pitchFamily="34" charset="0"/>
            </a:endParaRPr>
          </a:p>
        </p:txBody>
      </p:sp>
      <p:sp>
        <p:nvSpPr>
          <p:cNvPr id="23" name="Rectangle 22"/>
          <p:cNvSpPr/>
          <p:nvPr/>
        </p:nvSpPr>
        <p:spPr>
          <a:xfrm>
            <a:off x="1228595" y="152400"/>
            <a:ext cx="5486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b="1" dirty="0">
                <a:ln w="25400">
                  <a:noFill/>
                </a:ln>
                <a:solidFill>
                  <a:schemeClr val="tx1">
                    <a:lumMod val="75000"/>
                    <a:lumOff val="25000"/>
                  </a:schemeClr>
                </a:solidFill>
                <a:latin typeface="Agency FB" pitchFamily="34" charset="0"/>
              </a:rPr>
              <a:t>Representation of the Program in a </a:t>
            </a:r>
            <a:r>
              <a:rPr lang="en-US" sz="3600" b="1" dirty="0" smtClean="0">
                <a:ln w="25400">
                  <a:noFill/>
                </a:ln>
                <a:solidFill>
                  <a:schemeClr val="tx1">
                    <a:lumMod val="75000"/>
                    <a:lumOff val="25000"/>
                  </a:schemeClr>
                </a:solidFill>
                <a:latin typeface="Agency FB" pitchFamily="34" charset="0"/>
              </a:rPr>
              <a:t>Nutshell - Equations </a:t>
            </a:r>
            <a:r>
              <a:rPr lang="en-US" sz="3600" b="1" dirty="0">
                <a:ln w="25400">
                  <a:noFill/>
                </a:ln>
                <a:solidFill>
                  <a:schemeClr val="tx1">
                    <a:lumMod val="75000"/>
                    <a:lumOff val="25000"/>
                  </a:schemeClr>
                </a:solidFill>
                <a:latin typeface="Agency FB" pitchFamily="34" charset="0"/>
              </a:rPr>
              <a:t>Solving</a:t>
            </a:r>
          </a:p>
        </p:txBody>
      </p:sp>
      <p:sp>
        <p:nvSpPr>
          <p:cNvPr id="24" name="Rectangle 23"/>
          <p:cNvSpPr/>
          <p:nvPr/>
        </p:nvSpPr>
        <p:spPr>
          <a:xfrm>
            <a:off x="0" y="1295400"/>
            <a:ext cx="6858000"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81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latin typeface="Agency FB" pitchFamily="34" charset="0"/>
            </a:endParaRPr>
          </a:p>
        </p:txBody>
      </p:sp>
      <p:sp>
        <p:nvSpPr>
          <p:cNvPr id="7" name="Rectangle 6"/>
          <p:cNvSpPr/>
          <p:nvPr/>
        </p:nvSpPr>
        <p:spPr>
          <a:xfrm>
            <a:off x="1752600" y="36576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Basic Mathematical Functions</a:t>
            </a:r>
            <a:endParaRPr lang="en-US" sz="2400" b="1" dirty="0">
              <a:solidFill>
                <a:schemeClr val="tx1"/>
              </a:solidFill>
              <a:latin typeface="Agency FB" pitchFamily="34" charset="0"/>
            </a:endParaRPr>
          </a:p>
        </p:txBody>
      </p:sp>
      <p:sp>
        <p:nvSpPr>
          <p:cNvPr id="8" name="Rectangle 7"/>
          <p:cNvSpPr/>
          <p:nvPr/>
        </p:nvSpPr>
        <p:spPr>
          <a:xfrm>
            <a:off x="1752600" y="45720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Scientific Functions</a:t>
            </a:r>
            <a:endParaRPr lang="en-US" sz="2400" b="1" dirty="0">
              <a:solidFill>
                <a:schemeClr val="tx1"/>
              </a:solidFill>
              <a:latin typeface="Agency FB" pitchFamily="34" charset="0"/>
            </a:endParaRPr>
          </a:p>
        </p:txBody>
      </p:sp>
      <p:sp>
        <p:nvSpPr>
          <p:cNvPr id="9" name="Rectangle 8"/>
          <p:cNvSpPr/>
          <p:nvPr/>
        </p:nvSpPr>
        <p:spPr>
          <a:xfrm>
            <a:off x="1752600" y="5562600"/>
            <a:ext cx="35814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Use of Mathematical Constants</a:t>
            </a:r>
            <a:endParaRPr lang="en-US" sz="2400" b="1" dirty="0">
              <a:solidFill>
                <a:schemeClr val="tx1"/>
              </a:solidFill>
              <a:latin typeface="Agency FB" pitchFamily="34" charset="0"/>
            </a:endParaRPr>
          </a:p>
        </p:txBody>
      </p:sp>
      <p:sp>
        <p:nvSpPr>
          <p:cNvPr id="12" name="Rectangle 11"/>
          <p:cNvSpPr/>
          <p:nvPr/>
        </p:nvSpPr>
        <p:spPr>
          <a:xfrm>
            <a:off x="3406140" y="2731718"/>
            <a:ext cx="45719" cy="5448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71600" y="3276600"/>
            <a:ext cx="55809" cy="25755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a:off x="2400297" y="2271676"/>
            <a:ext cx="45723"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1567145" y="3784569"/>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1567144" y="4676104"/>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5400000">
            <a:off x="1567143" y="5666704"/>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752598" y="2198318"/>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Calc</a:t>
            </a:r>
            <a:endParaRPr lang="en-US" sz="2400" b="1" dirty="0">
              <a:solidFill>
                <a:schemeClr val="tx1"/>
              </a:solidFill>
              <a:latin typeface="Agency FB" pitchFamily="34" charset="0"/>
            </a:endParaRPr>
          </a:p>
        </p:txBody>
      </p:sp>
      <p:sp>
        <p:nvSpPr>
          <p:cNvPr id="18" name="Rectangle 17"/>
          <p:cNvSpPr/>
          <p:nvPr/>
        </p:nvSpPr>
        <p:spPr>
          <a:xfrm>
            <a:off x="1228595" y="152400"/>
            <a:ext cx="5486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b="1" dirty="0">
                <a:ln w="25400">
                  <a:noFill/>
                </a:ln>
                <a:solidFill>
                  <a:schemeClr val="tx1">
                    <a:lumMod val="75000"/>
                    <a:lumOff val="25000"/>
                  </a:schemeClr>
                </a:solidFill>
                <a:latin typeface="Agency FB" pitchFamily="34" charset="0"/>
              </a:rPr>
              <a:t>Representation of the Program in a </a:t>
            </a:r>
            <a:r>
              <a:rPr lang="en-US" sz="3600" b="1" dirty="0" smtClean="0">
                <a:ln w="25400">
                  <a:noFill/>
                </a:ln>
                <a:solidFill>
                  <a:schemeClr val="tx1">
                    <a:lumMod val="75000"/>
                    <a:lumOff val="25000"/>
                  </a:schemeClr>
                </a:solidFill>
                <a:latin typeface="Agency FB" pitchFamily="34" charset="0"/>
              </a:rPr>
              <a:t>Nutshell - Calc</a:t>
            </a:r>
            <a:endParaRPr lang="en-US" sz="3600" b="1" dirty="0">
              <a:ln w="25400">
                <a:noFill/>
              </a:ln>
              <a:solidFill>
                <a:schemeClr val="tx1">
                  <a:lumMod val="75000"/>
                  <a:lumOff val="25000"/>
                </a:schemeClr>
              </a:solidFill>
              <a:latin typeface="Agency FB" pitchFamily="34" charset="0"/>
            </a:endParaRPr>
          </a:p>
        </p:txBody>
      </p:sp>
      <p:sp>
        <p:nvSpPr>
          <p:cNvPr id="19" name="Rectangle 18"/>
          <p:cNvSpPr/>
          <p:nvPr/>
        </p:nvSpPr>
        <p:spPr>
          <a:xfrm>
            <a:off x="0" y="1295400"/>
            <a:ext cx="6858000"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5254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latin typeface="Agency FB" pitchFamily="34" charset="0"/>
            </a:endParaRPr>
          </a:p>
        </p:txBody>
      </p:sp>
      <p:sp>
        <p:nvSpPr>
          <p:cNvPr id="3" name="Rectangle 2"/>
          <p:cNvSpPr/>
          <p:nvPr/>
        </p:nvSpPr>
        <p:spPr>
          <a:xfrm>
            <a:off x="2324100" y="2198318"/>
            <a:ext cx="2209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Conversions</a:t>
            </a:r>
            <a:endParaRPr lang="en-US" sz="2400" b="1" dirty="0">
              <a:solidFill>
                <a:schemeClr val="tx1"/>
              </a:solidFill>
              <a:latin typeface="Agency FB" pitchFamily="34" charset="0"/>
            </a:endParaRPr>
          </a:p>
        </p:txBody>
      </p:sp>
      <p:sp>
        <p:nvSpPr>
          <p:cNvPr id="7" name="Rectangle 6"/>
          <p:cNvSpPr/>
          <p:nvPr/>
        </p:nvSpPr>
        <p:spPr>
          <a:xfrm>
            <a:off x="1752600" y="36576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Currency</a:t>
            </a:r>
            <a:endParaRPr lang="en-US" sz="2400" b="1" dirty="0">
              <a:solidFill>
                <a:schemeClr val="tx1"/>
              </a:solidFill>
              <a:latin typeface="Agency FB" pitchFamily="34" charset="0"/>
            </a:endParaRPr>
          </a:p>
        </p:txBody>
      </p:sp>
      <p:sp>
        <p:nvSpPr>
          <p:cNvPr id="8" name="Rectangle 7"/>
          <p:cNvSpPr/>
          <p:nvPr/>
        </p:nvSpPr>
        <p:spPr>
          <a:xfrm>
            <a:off x="1752600" y="4572000"/>
            <a:ext cx="33528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gency FB" pitchFamily="34" charset="0"/>
              </a:rPr>
              <a:t>Units</a:t>
            </a:r>
            <a:endParaRPr lang="en-US" sz="2400" b="1" dirty="0">
              <a:solidFill>
                <a:schemeClr val="tx1"/>
              </a:solidFill>
              <a:latin typeface="Agency FB" pitchFamily="34" charset="0"/>
            </a:endParaRPr>
          </a:p>
        </p:txBody>
      </p:sp>
      <p:sp>
        <p:nvSpPr>
          <p:cNvPr id="12" name="Rectangle 11"/>
          <p:cNvSpPr/>
          <p:nvPr/>
        </p:nvSpPr>
        <p:spPr>
          <a:xfrm>
            <a:off x="3406140" y="2731718"/>
            <a:ext cx="45719" cy="5448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71600" y="3276601"/>
            <a:ext cx="55809" cy="1584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a:off x="2400297" y="2271676"/>
            <a:ext cx="45723"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1567145" y="3784569"/>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1567144" y="4676104"/>
            <a:ext cx="45719" cy="325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28595" y="152400"/>
            <a:ext cx="54864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b="1" dirty="0">
                <a:ln w="25400">
                  <a:noFill/>
                </a:ln>
                <a:solidFill>
                  <a:schemeClr val="tx1">
                    <a:lumMod val="75000"/>
                    <a:lumOff val="25000"/>
                  </a:schemeClr>
                </a:solidFill>
                <a:latin typeface="Agency FB" pitchFamily="34" charset="0"/>
              </a:rPr>
              <a:t>Representation of the Program in a </a:t>
            </a:r>
            <a:r>
              <a:rPr lang="en-US" sz="3600" b="1" dirty="0" smtClean="0">
                <a:ln w="25400">
                  <a:noFill/>
                </a:ln>
                <a:solidFill>
                  <a:schemeClr val="tx1">
                    <a:lumMod val="75000"/>
                    <a:lumOff val="25000"/>
                  </a:schemeClr>
                </a:solidFill>
                <a:latin typeface="Agency FB" pitchFamily="34" charset="0"/>
              </a:rPr>
              <a:t>Nutshell - Conversions</a:t>
            </a:r>
            <a:endParaRPr lang="en-US" sz="3600" b="1" dirty="0">
              <a:ln w="25400">
                <a:noFill/>
              </a:ln>
              <a:solidFill>
                <a:schemeClr val="tx1">
                  <a:lumMod val="75000"/>
                  <a:lumOff val="25000"/>
                </a:schemeClr>
              </a:solidFill>
              <a:latin typeface="Agency FB" pitchFamily="34" charset="0"/>
            </a:endParaRPr>
          </a:p>
        </p:txBody>
      </p:sp>
      <p:sp>
        <p:nvSpPr>
          <p:cNvPr id="17" name="Rectangle 16"/>
          <p:cNvSpPr/>
          <p:nvPr/>
        </p:nvSpPr>
        <p:spPr>
          <a:xfrm>
            <a:off x="0" y="1295400"/>
            <a:ext cx="6858000" cy="4571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481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501</Words>
  <Application>Microsoft Office PowerPoint</Application>
  <PresentationFormat>A4 Paper (210x297 mm)</PresentationFormat>
  <Paragraphs>66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Maximus7</dc:creator>
  <cp:lastModifiedBy>divine</cp:lastModifiedBy>
  <cp:revision>91</cp:revision>
  <dcterms:created xsi:type="dcterms:W3CDTF">2013-07-10T10:07:42Z</dcterms:created>
  <dcterms:modified xsi:type="dcterms:W3CDTF">2014-01-08T03:46:10Z</dcterms:modified>
</cp:coreProperties>
</file>