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0" r:id="rId6"/>
    <p:sldId id="260" r:id="rId7"/>
    <p:sldId id="261" r:id="rId8"/>
    <p:sldId id="262" r:id="rId9"/>
    <p:sldId id="263" r:id="rId10"/>
    <p:sldId id="264" r:id="rId11"/>
    <p:sldId id="265" r:id="rId12"/>
    <p:sldId id="266" r:id="rId13"/>
    <p:sldId id="267" r:id="rId14"/>
    <p:sldId id="268" r:id="rId15"/>
    <p:sldId id="269" r:id="rId1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C6C591-D0DA-47B6-BBB4-7CD57A6BC1EA}" v="1202" dt="2025-06-13T17:07:38.66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95" autoAdjust="0"/>
    <p:restoredTop sz="86405" autoAdjust="0"/>
  </p:normalViewPr>
  <p:slideViewPr>
    <p:cSldViewPr>
      <p:cViewPr varScale="1">
        <p:scale>
          <a:sx n="78" d="100"/>
          <a:sy n="78" d="100"/>
        </p:scale>
        <p:origin x="82" y="331"/>
      </p:cViewPr>
      <p:guideLst>
        <p:guide orient="horz" pos="2880"/>
        <p:guide pos="2160"/>
      </p:guideLst>
    </p:cSldViewPr>
  </p:slideViewPr>
  <p:outlineViewPr>
    <p:cViewPr>
      <p:scale>
        <a:sx n="33" d="100"/>
        <a:sy n="33" d="100"/>
      </p:scale>
      <p:origin x="0" y="-320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025" y="68453"/>
            <a:ext cx="4514215" cy="162560"/>
          </a:xfrm>
          <a:prstGeom prst="rect">
            <a:avLst/>
          </a:prstGeom>
        </p:spPr>
        <p:txBody>
          <a:bodyPr wrap="square" lIns="0" tIns="0" rIns="0" bIns="0">
            <a:spAutoFit/>
          </a:bodyPr>
          <a:lstStyle>
            <a:lvl1pPr>
              <a:defRPr sz="2700" b="1" i="0">
                <a:solidFill>
                  <a:srgbClr val="85200C"/>
                </a:solidFill>
                <a:latin typeface="Times New Roman"/>
                <a:cs typeface="Times New Roman"/>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rgbClr val="85200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6" name="Holder 6"/>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rgbClr val="85200C"/>
                </a:solidFill>
                <a:latin typeface="Times New Roman"/>
                <a:cs typeface="Times New Roman"/>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7" name="Holder 7"/>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1" i="0">
                <a:solidFill>
                  <a:srgbClr val="85200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5" name="Holder 5"/>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280"/>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4" name="Holder 4"/>
          <p:cNvSpPr>
            <a:spLocks noGrp="1"/>
          </p:cNvSpPr>
          <p:nvPr>
            <p:ph type="sldNum" sz="quarter" idx="7"/>
          </p:nvPr>
        </p:nvSpPr>
        <p:spPr/>
        <p:txBody>
          <a:bodyPr lIns="0" tIns="0" rIns="0" bIns="0"/>
          <a:lstStyle>
            <a:lvl1pPr>
              <a:defRPr sz="1000" b="0" i="0">
                <a:solidFill>
                  <a:srgbClr val="595959"/>
                </a:solidFill>
                <a:latin typeface="Arial MT"/>
                <a:cs typeface="Arial MT"/>
              </a:defRPr>
            </a:lvl1pPr>
          </a:lstStyle>
          <a:p>
            <a:pPr marL="108585">
              <a:lnSpc>
                <a:spcPct val="100000"/>
              </a:lnSpc>
              <a:spcBef>
                <a:spcPts val="280"/>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01675" y="292415"/>
            <a:ext cx="7740650" cy="743082"/>
          </a:xfrm>
          <a:prstGeom prst="rect">
            <a:avLst/>
          </a:prstGeom>
        </p:spPr>
        <p:txBody>
          <a:bodyPr wrap="square" lIns="0" tIns="0" rIns="0" bIns="0">
            <a:spAutoFit/>
          </a:bodyPr>
          <a:lstStyle>
            <a:lvl1pPr>
              <a:defRPr sz="2700" b="1" i="0">
                <a:solidFill>
                  <a:srgbClr val="85200C"/>
                </a:solidFill>
                <a:latin typeface="Times New Roman"/>
                <a:cs typeface="Times New Roman"/>
              </a:defRPr>
            </a:lvl1pPr>
          </a:lstStyle>
          <a:p>
            <a:endParaRPr/>
          </a:p>
        </p:txBody>
      </p:sp>
      <p:sp>
        <p:nvSpPr>
          <p:cNvPr id="3" name="Holder 3"/>
          <p:cNvSpPr>
            <a:spLocks noGrp="1"/>
          </p:cNvSpPr>
          <p:nvPr>
            <p:ph type="body" idx="1"/>
          </p:nvPr>
        </p:nvSpPr>
        <p:spPr>
          <a:xfrm>
            <a:off x="327650" y="1186802"/>
            <a:ext cx="8423910" cy="2962910"/>
          </a:xfrm>
          <a:prstGeom prst="rect">
            <a:avLst/>
          </a:prstGeom>
        </p:spPr>
        <p:txBody>
          <a:bodyPr wrap="square" lIns="0" tIns="0" rIns="0" bIns="0">
            <a:spAutoFit/>
          </a:bodyPr>
          <a:lstStyle>
            <a:lvl1pPr>
              <a:defRPr sz="1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6/13/2025</a:t>
            </a:fld>
            <a:endParaRPr lang="en-US"/>
          </a:p>
        </p:txBody>
      </p:sp>
      <p:sp>
        <p:nvSpPr>
          <p:cNvPr id="6" name="Holder 6"/>
          <p:cNvSpPr>
            <a:spLocks noGrp="1"/>
          </p:cNvSpPr>
          <p:nvPr>
            <p:ph type="sldNum" sz="quarter" idx="7"/>
          </p:nvPr>
        </p:nvSpPr>
        <p:spPr>
          <a:xfrm>
            <a:off x="8878967" y="4864742"/>
            <a:ext cx="230631" cy="202890"/>
          </a:xfrm>
          <a:prstGeom prst="rect">
            <a:avLst/>
          </a:prstGeom>
        </p:spPr>
        <p:txBody>
          <a:bodyPr wrap="square" lIns="0" tIns="0" rIns="0" bIns="0">
            <a:spAutoFit/>
          </a:bodyPr>
          <a:lstStyle>
            <a:lvl1pPr>
              <a:defRPr sz="1000" b="0" i="0">
                <a:solidFill>
                  <a:srgbClr val="595959"/>
                </a:solidFill>
                <a:latin typeface="Arial MT"/>
                <a:cs typeface="Arial MT"/>
              </a:defRPr>
            </a:lvl1pPr>
          </a:lstStyle>
          <a:p>
            <a:pPr marL="108585">
              <a:lnSpc>
                <a:spcPct val="100000"/>
              </a:lnSpc>
              <a:spcBef>
                <a:spcPts val="280"/>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66086" y="223300"/>
            <a:ext cx="1078980" cy="1045734"/>
          </a:xfrm>
          <a:prstGeom prst="rect">
            <a:avLst/>
          </a:prstGeom>
        </p:spPr>
      </p:pic>
      <p:sp>
        <p:nvSpPr>
          <p:cNvPr id="3" name="object 3"/>
          <p:cNvSpPr txBox="1"/>
          <p:nvPr/>
        </p:nvSpPr>
        <p:spPr>
          <a:xfrm>
            <a:off x="469174" y="1597402"/>
            <a:ext cx="8148320" cy="1913344"/>
          </a:xfrm>
          <a:prstGeom prst="rect">
            <a:avLst/>
          </a:prstGeom>
        </p:spPr>
        <p:txBody>
          <a:bodyPr vert="horz" wrap="square" lIns="0" tIns="12700" rIns="0" bIns="0" rtlCol="0">
            <a:spAutoFit/>
          </a:bodyPr>
          <a:lstStyle/>
          <a:p>
            <a:pPr marL="57150" algn="ctr">
              <a:lnSpc>
                <a:spcPct val="100000"/>
              </a:lnSpc>
              <a:spcBef>
                <a:spcPts val="100"/>
              </a:spcBef>
            </a:pPr>
            <a:r>
              <a:rPr sz="1900" b="1" dirty="0">
                <a:latin typeface="Times New Roman"/>
                <a:cs typeface="Times New Roman"/>
              </a:rPr>
              <a:t>Department</a:t>
            </a:r>
            <a:r>
              <a:rPr sz="1900" b="1" spc="-70" dirty="0">
                <a:latin typeface="Times New Roman"/>
                <a:cs typeface="Times New Roman"/>
              </a:rPr>
              <a:t> </a:t>
            </a:r>
            <a:r>
              <a:rPr sz="1900" b="1" dirty="0">
                <a:latin typeface="Times New Roman"/>
                <a:cs typeface="Times New Roman"/>
              </a:rPr>
              <a:t>of</a:t>
            </a:r>
            <a:r>
              <a:rPr sz="1900" b="1" spc="-45" dirty="0">
                <a:latin typeface="Times New Roman"/>
                <a:cs typeface="Times New Roman"/>
              </a:rPr>
              <a:t> </a:t>
            </a:r>
            <a:r>
              <a:rPr sz="1900" b="1" spc="-10" dirty="0">
                <a:latin typeface="Times New Roman"/>
                <a:cs typeface="Times New Roman"/>
              </a:rPr>
              <a:t>Electronics</a:t>
            </a:r>
            <a:r>
              <a:rPr sz="1900" b="1" spc="-105" dirty="0">
                <a:latin typeface="Times New Roman"/>
                <a:cs typeface="Times New Roman"/>
              </a:rPr>
              <a:t> </a:t>
            </a:r>
            <a:r>
              <a:rPr sz="1900" b="1" dirty="0">
                <a:latin typeface="Times New Roman"/>
                <a:cs typeface="Times New Roman"/>
              </a:rPr>
              <a:t>And</a:t>
            </a:r>
            <a:r>
              <a:rPr sz="1900" b="1" spc="-45" dirty="0">
                <a:latin typeface="Times New Roman"/>
                <a:cs typeface="Times New Roman"/>
              </a:rPr>
              <a:t> </a:t>
            </a:r>
            <a:r>
              <a:rPr sz="1900" b="1" spc="-10" dirty="0">
                <a:latin typeface="Times New Roman"/>
                <a:cs typeface="Times New Roman"/>
              </a:rPr>
              <a:t>Communication</a:t>
            </a:r>
            <a:r>
              <a:rPr sz="1900" b="1" spc="-50" dirty="0">
                <a:latin typeface="Times New Roman"/>
                <a:cs typeface="Times New Roman"/>
              </a:rPr>
              <a:t> </a:t>
            </a:r>
            <a:r>
              <a:rPr sz="1900" b="1" spc="-10" dirty="0">
                <a:latin typeface="Times New Roman"/>
                <a:cs typeface="Times New Roman"/>
              </a:rPr>
              <a:t>Engineering</a:t>
            </a:r>
            <a:endParaRPr sz="1900" dirty="0">
              <a:latin typeface="Times New Roman"/>
              <a:cs typeface="Times New Roman"/>
            </a:endParaRPr>
          </a:p>
          <a:p>
            <a:pPr>
              <a:lnSpc>
                <a:spcPct val="100000"/>
              </a:lnSpc>
              <a:spcBef>
                <a:spcPts val="245"/>
              </a:spcBef>
            </a:pPr>
            <a:endParaRPr sz="1900" dirty="0">
              <a:latin typeface="Times New Roman"/>
              <a:cs typeface="Times New Roman"/>
            </a:endParaRPr>
          </a:p>
          <a:p>
            <a:pPr marL="57785" algn="ctr">
              <a:lnSpc>
                <a:spcPct val="100000"/>
              </a:lnSpc>
            </a:pPr>
            <a:r>
              <a:rPr sz="1700" dirty="0">
                <a:solidFill>
                  <a:srgbClr val="274E13"/>
                </a:solidFill>
                <a:latin typeface="Times New Roman"/>
                <a:cs typeface="Times New Roman"/>
              </a:rPr>
              <a:t>A</a:t>
            </a:r>
            <a:r>
              <a:rPr sz="1700" spc="-105" dirty="0">
                <a:solidFill>
                  <a:srgbClr val="274E13"/>
                </a:solidFill>
                <a:latin typeface="Times New Roman"/>
                <a:cs typeface="Times New Roman"/>
              </a:rPr>
              <a:t> </a:t>
            </a:r>
            <a:r>
              <a:rPr sz="1700" dirty="0">
                <a:solidFill>
                  <a:srgbClr val="274E13"/>
                </a:solidFill>
                <a:latin typeface="Times New Roman"/>
                <a:cs typeface="Times New Roman"/>
              </a:rPr>
              <a:t>M</a:t>
            </a:r>
            <a:r>
              <a:rPr lang="en-US" sz="1700" dirty="0">
                <a:solidFill>
                  <a:srgbClr val="274E13"/>
                </a:solidFill>
                <a:latin typeface="Times New Roman"/>
                <a:cs typeface="Times New Roman"/>
              </a:rPr>
              <a:t>ini Project/Internship Report </a:t>
            </a:r>
            <a:r>
              <a:rPr sz="1700" spc="-25" dirty="0">
                <a:solidFill>
                  <a:srgbClr val="274E13"/>
                </a:solidFill>
                <a:latin typeface="Times New Roman"/>
                <a:cs typeface="Times New Roman"/>
              </a:rPr>
              <a:t>on</a:t>
            </a:r>
            <a:endParaRPr sz="1700" dirty="0">
              <a:latin typeface="Times New Roman"/>
              <a:cs typeface="Times New Roman"/>
            </a:endParaRPr>
          </a:p>
          <a:p>
            <a:pPr marL="62865" marR="5080" algn="ctr">
              <a:lnSpc>
                <a:spcPct val="100000"/>
              </a:lnSpc>
              <a:spcBef>
                <a:spcPts val="1305"/>
              </a:spcBef>
            </a:pPr>
            <a:r>
              <a:rPr sz="1800" b="1" spc="-20" dirty="0">
                <a:solidFill>
                  <a:srgbClr val="274E13"/>
                </a:solidFill>
                <a:latin typeface="Times New Roman"/>
                <a:cs typeface="Times New Roman"/>
              </a:rPr>
              <a:t>SMART</a:t>
            </a:r>
            <a:r>
              <a:rPr lang="en-US" b="1" spc="-55" dirty="0">
                <a:solidFill>
                  <a:srgbClr val="274E13"/>
                </a:solidFill>
                <a:latin typeface="Times New Roman"/>
                <a:cs typeface="Times New Roman"/>
              </a:rPr>
              <a:t> FENCING TO PROTECT THE CROPS FROM WILD ANIMALS</a:t>
            </a:r>
            <a:endParaRPr sz="1800" dirty="0">
              <a:latin typeface="Times New Roman"/>
              <a:cs typeface="Times New Roman"/>
            </a:endParaRPr>
          </a:p>
          <a:p>
            <a:pPr>
              <a:lnSpc>
                <a:spcPct val="100000"/>
              </a:lnSpc>
              <a:spcBef>
                <a:spcPts val="570"/>
              </a:spcBef>
            </a:pPr>
            <a:endParaRPr sz="1800" dirty="0">
              <a:latin typeface="Times New Roman"/>
              <a:cs typeface="Times New Roman"/>
            </a:endParaRPr>
          </a:p>
          <a:p>
            <a:pPr marL="12700">
              <a:lnSpc>
                <a:spcPct val="100000"/>
              </a:lnSpc>
            </a:pPr>
            <a:r>
              <a:rPr sz="1500" b="1" spc="-20" dirty="0">
                <a:solidFill>
                  <a:srgbClr val="351B75"/>
                </a:solidFill>
                <a:latin typeface="Times New Roman"/>
                <a:cs typeface="Times New Roman"/>
              </a:rPr>
              <a:t>BATCH</a:t>
            </a:r>
            <a:r>
              <a:rPr sz="1500" b="1" spc="-40" dirty="0">
                <a:solidFill>
                  <a:srgbClr val="351B75"/>
                </a:solidFill>
                <a:latin typeface="Times New Roman"/>
                <a:cs typeface="Times New Roman"/>
              </a:rPr>
              <a:t> </a:t>
            </a:r>
            <a:r>
              <a:rPr sz="1500" b="1" dirty="0">
                <a:solidFill>
                  <a:srgbClr val="351B75"/>
                </a:solidFill>
                <a:latin typeface="Times New Roman"/>
                <a:cs typeface="Times New Roman"/>
              </a:rPr>
              <a:t>NO:</a:t>
            </a:r>
            <a:r>
              <a:rPr lang="en-US" sz="1500" b="1" spc="-35" dirty="0">
                <a:solidFill>
                  <a:srgbClr val="351B75"/>
                </a:solidFill>
                <a:latin typeface="Times New Roman"/>
                <a:cs typeface="Times New Roman"/>
              </a:rPr>
              <a:t> D-10</a:t>
            </a:r>
            <a:endParaRPr sz="1500" dirty="0">
              <a:latin typeface="Times New Roman"/>
              <a:cs typeface="Times New Roman"/>
            </a:endParaRPr>
          </a:p>
        </p:txBody>
      </p:sp>
      <p:sp>
        <p:nvSpPr>
          <p:cNvPr id="4" name="object 4"/>
          <p:cNvSpPr txBox="1"/>
          <p:nvPr/>
        </p:nvSpPr>
        <p:spPr>
          <a:xfrm>
            <a:off x="469174" y="3780220"/>
            <a:ext cx="2980146" cy="1200714"/>
          </a:xfrm>
          <a:prstGeom prst="rect">
            <a:avLst/>
          </a:prstGeom>
        </p:spPr>
        <p:txBody>
          <a:bodyPr vert="horz" wrap="square" lIns="0" tIns="12700" rIns="0" bIns="0" rtlCol="0">
            <a:spAutoFit/>
          </a:bodyPr>
          <a:lstStyle/>
          <a:p>
            <a:pPr marL="12700" marR="313690">
              <a:lnSpc>
                <a:spcPct val="150000"/>
              </a:lnSpc>
              <a:spcBef>
                <a:spcPts val="100"/>
              </a:spcBef>
            </a:pPr>
            <a:r>
              <a:rPr sz="1500" b="1" dirty="0">
                <a:solidFill>
                  <a:srgbClr val="660000"/>
                </a:solidFill>
                <a:latin typeface="Times New Roman"/>
                <a:cs typeface="Times New Roman"/>
              </a:rPr>
              <a:t>TEAM</a:t>
            </a:r>
            <a:r>
              <a:rPr sz="1500" b="1" spc="-20" dirty="0">
                <a:solidFill>
                  <a:srgbClr val="660000"/>
                </a:solidFill>
                <a:latin typeface="Times New Roman"/>
                <a:cs typeface="Times New Roman"/>
              </a:rPr>
              <a:t> </a:t>
            </a:r>
            <a:r>
              <a:rPr sz="1500" b="1" spc="-10" dirty="0">
                <a:solidFill>
                  <a:srgbClr val="660000"/>
                </a:solidFill>
                <a:latin typeface="Times New Roman"/>
                <a:cs typeface="Times New Roman"/>
              </a:rPr>
              <a:t>DETAILS: </a:t>
            </a:r>
            <a:r>
              <a:rPr lang="en-US" sz="1500" b="1" spc="-10" dirty="0">
                <a:solidFill>
                  <a:schemeClr val="tx1">
                    <a:lumMod val="95000"/>
                    <a:lumOff val="5000"/>
                  </a:schemeClr>
                </a:solidFill>
                <a:latin typeface="Times New Roman"/>
                <a:cs typeface="Times New Roman"/>
              </a:rPr>
              <a:t>MAMIDIPELLY DIVYA</a:t>
            </a:r>
            <a:endParaRPr sz="1500" dirty="0">
              <a:solidFill>
                <a:schemeClr val="tx1">
                  <a:lumMod val="95000"/>
                  <a:lumOff val="5000"/>
                </a:schemeClr>
              </a:solidFill>
              <a:latin typeface="Times New Roman"/>
              <a:cs typeface="Times New Roman"/>
            </a:endParaRPr>
          </a:p>
          <a:p>
            <a:pPr marL="12700" marR="5080">
              <a:lnSpc>
                <a:spcPct val="100000"/>
              </a:lnSpc>
            </a:pPr>
            <a:r>
              <a:rPr lang="en-US" sz="1500" b="1" spc="-45" dirty="0">
                <a:latin typeface="Times New Roman"/>
                <a:cs typeface="Times New Roman"/>
              </a:rPr>
              <a:t>KAMALAPALLI RUSHIKESH</a:t>
            </a:r>
            <a:endParaRPr lang="en-US" sz="1500" b="1" spc="-20" dirty="0">
              <a:latin typeface="Times New Roman"/>
              <a:cs typeface="Times New Roman"/>
            </a:endParaRPr>
          </a:p>
          <a:p>
            <a:pPr marL="12700" marR="5080">
              <a:lnSpc>
                <a:spcPct val="100000"/>
              </a:lnSpc>
            </a:pPr>
            <a:r>
              <a:rPr lang="en-IN" sz="1500" b="1" spc="-20" dirty="0">
                <a:latin typeface="Times New Roman"/>
                <a:cs typeface="Times New Roman"/>
              </a:rPr>
              <a:t>MADDURU RUDRA SIMHA</a:t>
            </a:r>
            <a:endParaRPr sz="1500" dirty="0">
              <a:latin typeface="Times New Roman"/>
              <a:cs typeface="Times New Roman"/>
            </a:endParaRPr>
          </a:p>
        </p:txBody>
      </p:sp>
      <p:sp>
        <p:nvSpPr>
          <p:cNvPr id="5" name="object 5"/>
          <p:cNvSpPr txBox="1"/>
          <p:nvPr/>
        </p:nvSpPr>
        <p:spPr>
          <a:xfrm>
            <a:off x="3449320" y="4140900"/>
            <a:ext cx="1351280" cy="705321"/>
          </a:xfrm>
          <a:prstGeom prst="rect">
            <a:avLst/>
          </a:prstGeom>
        </p:spPr>
        <p:txBody>
          <a:bodyPr vert="horz" wrap="square" lIns="0" tIns="12700" rIns="0" bIns="0" rtlCol="0">
            <a:spAutoFit/>
          </a:bodyPr>
          <a:lstStyle/>
          <a:p>
            <a:pPr marL="35560" marR="5080" indent="-23495" algn="just">
              <a:lnSpc>
                <a:spcPct val="100000"/>
              </a:lnSpc>
              <a:spcBef>
                <a:spcPts val="100"/>
              </a:spcBef>
            </a:pPr>
            <a:r>
              <a:rPr lang="en-US" sz="1500" b="1" spc="-10" dirty="0">
                <a:latin typeface="Times New Roman"/>
                <a:cs typeface="Times New Roman"/>
              </a:rPr>
              <a:t> </a:t>
            </a:r>
            <a:r>
              <a:rPr sz="1500" b="1" spc="-10" dirty="0">
                <a:latin typeface="Times New Roman"/>
                <a:cs typeface="Times New Roman"/>
              </a:rPr>
              <a:t>(</a:t>
            </a:r>
            <a:r>
              <a:rPr lang="en-IN" sz="1500" b="1" spc="-10" dirty="0">
                <a:latin typeface="Times New Roman"/>
                <a:cs typeface="Times New Roman"/>
              </a:rPr>
              <a:t>22H51A04HO</a:t>
            </a:r>
            <a:r>
              <a:rPr sz="1500" b="1" spc="-10" dirty="0">
                <a:latin typeface="Times New Roman"/>
                <a:cs typeface="Times New Roman"/>
              </a:rPr>
              <a:t>) </a:t>
            </a:r>
            <a:r>
              <a:rPr lang="en-US" sz="1500" b="1" spc="-10" dirty="0">
                <a:latin typeface="Times New Roman"/>
                <a:cs typeface="Times New Roman"/>
              </a:rPr>
              <a:t>  </a:t>
            </a:r>
            <a:r>
              <a:rPr sz="1500" b="1" spc="-10" dirty="0">
                <a:latin typeface="Times New Roman"/>
                <a:cs typeface="Times New Roman"/>
              </a:rPr>
              <a:t>(2</a:t>
            </a:r>
            <a:r>
              <a:rPr lang="en-US" sz="1500" b="1" spc="-10" dirty="0">
                <a:latin typeface="Times New Roman"/>
                <a:cs typeface="Times New Roman"/>
              </a:rPr>
              <a:t>2H51A04G1</a:t>
            </a:r>
            <a:r>
              <a:rPr sz="1500" b="1" spc="-10" dirty="0">
                <a:latin typeface="Times New Roman"/>
                <a:cs typeface="Times New Roman"/>
              </a:rPr>
              <a:t>) (2</a:t>
            </a:r>
            <a:r>
              <a:rPr lang="en-US" sz="1500" b="1" spc="-10" dirty="0">
                <a:latin typeface="Times New Roman"/>
                <a:cs typeface="Times New Roman"/>
              </a:rPr>
              <a:t>2H51A04G8</a:t>
            </a:r>
            <a:r>
              <a:rPr sz="1500" b="1" spc="-10" dirty="0">
                <a:latin typeface="Times New Roman"/>
                <a:cs typeface="Times New Roman"/>
              </a:rPr>
              <a:t>)</a:t>
            </a:r>
            <a:endParaRPr sz="1500" dirty="0">
              <a:latin typeface="Times New Roman"/>
              <a:cs typeface="Times New Roman"/>
            </a:endParaRPr>
          </a:p>
        </p:txBody>
      </p:sp>
      <p:sp>
        <p:nvSpPr>
          <p:cNvPr id="6" name="object 6"/>
          <p:cNvSpPr txBox="1"/>
          <p:nvPr/>
        </p:nvSpPr>
        <p:spPr>
          <a:xfrm>
            <a:off x="5218774" y="3998209"/>
            <a:ext cx="2992755" cy="807720"/>
          </a:xfrm>
          <a:prstGeom prst="rect">
            <a:avLst/>
          </a:prstGeom>
        </p:spPr>
        <p:txBody>
          <a:bodyPr vert="horz" wrap="square" lIns="0" tIns="44450" rIns="0" bIns="0" rtlCol="0">
            <a:spAutoFit/>
          </a:bodyPr>
          <a:lstStyle/>
          <a:p>
            <a:pPr marL="12700">
              <a:lnSpc>
                <a:spcPct val="100000"/>
              </a:lnSpc>
              <a:spcBef>
                <a:spcPts val="350"/>
              </a:spcBef>
            </a:pPr>
            <a:r>
              <a:rPr sz="1500" b="1" dirty="0">
                <a:solidFill>
                  <a:srgbClr val="660000"/>
                </a:solidFill>
                <a:latin typeface="Times New Roman"/>
                <a:cs typeface="Times New Roman"/>
              </a:rPr>
              <a:t>Under</a:t>
            </a:r>
            <a:r>
              <a:rPr sz="1500" b="1" spc="-70" dirty="0">
                <a:solidFill>
                  <a:srgbClr val="660000"/>
                </a:solidFill>
                <a:latin typeface="Times New Roman"/>
                <a:cs typeface="Times New Roman"/>
              </a:rPr>
              <a:t> </a:t>
            </a:r>
            <a:r>
              <a:rPr sz="1500" b="1" dirty="0">
                <a:solidFill>
                  <a:srgbClr val="660000"/>
                </a:solidFill>
                <a:latin typeface="Times New Roman"/>
                <a:cs typeface="Times New Roman"/>
              </a:rPr>
              <a:t>the</a:t>
            </a:r>
            <a:r>
              <a:rPr sz="1500" b="1" spc="-45" dirty="0">
                <a:solidFill>
                  <a:srgbClr val="660000"/>
                </a:solidFill>
                <a:latin typeface="Times New Roman"/>
                <a:cs typeface="Times New Roman"/>
              </a:rPr>
              <a:t> </a:t>
            </a:r>
            <a:r>
              <a:rPr sz="1500" b="1" dirty="0">
                <a:solidFill>
                  <a:srgbClr val="660000"/>
                </a:solidFill>
                <a:latin typeface="Times New Roman"/>
                <a:cs typeface="Times New Roman"/>
              </a:rPr>
              <a:t>esteemed</a:t>
            </a:r>
            <a:r>
              <a:rPr sz="1500" b="1" spc="-45" dirty="0">
                <a:solidFill>
                  <a:srgbClr val="660000"/>
                </a:solidFill>
                <a:latin typeface="Times New Roman"/>
                <a:cs typeface="Times New Roman"/>
              </a:rPr>
              <a:t> </a:t>
            </a:r>
            <a:r>
              <a:rPr sz="1500" b="1" dirty="0">
                <a:solidFill>
                  <a:srgbClr val="660000"/>
                </a:solidFill>
                <a:latin typeface="Times New Roman"/>
                <a:cs typeface="Times New Roman"/>
              </a:rPr>
              <a:t>guidance</a:t>
            </a:r>
            <a:r>
              <a:rPr sz="1500" b="1" spc="-50" dirty="0">
                <a:solidFill>
                  <a:srgbClr val="660000"/>
                </a:solidFill>
                <a:latin typeface="Times New Roman"/>
                <a:cs typeface="Times New Roman"/>
              </a:rPr>
              <a:t> </a:t>
            </a:r>
            <a:r>
              <a:rPr sz="1500" b="1" spc="-25" dirty="0">
                <a:solidFill>
                  <a:srgbClr val="660000"/>
                </a:solidFill>
                <a:latin typeface="Times New Roman"/>
                <a:cs typeface="Times New Roman"/>
              </a:rPr>
              <a:t>of:</a:t>
            </a:r>
            <a:endParaRPr sz="1500" dirty="0">
              <a:latin typeface="Times New Roman"/>
              <a:cs typeface="Times New Roman"/>
            </a:endParaRPr>
          </a:p>
          <a:p>
            <a:pPr marL="12700">
              <a:lnSpc>
                <a:spcPct val="100000"/>
              </a:lnSpc>
              <a:spcBef>
                <a:spcPts val="265"/>
              </a:spcBef>
            </a:pPr>
            <a:r>
              <a:rPr lang="en-US" sz="1600" b="1" dirty="0">
                <a:latin typeface="Times New Roman"/>
                <a:cs typeface="Times New Roman"/>
              </a:rPr>
              <a:t>DR.P.RAVI KIRAN</a:t>
            </a:r>
            <a:endParaRPr sz="1600" dirty="0">
              <a:latin typeface="Times New Roman"/>
              <a:cs typeface="Times New Roman"/>
            </a:endParaRPr>
          </a:p>
          <a:p>
            <a:pPr marL="12700">
              <a:lnSpc>
                <a:spcPct val="100000"/>
              </a:lnSpc>
            </a:pPr>
            <a:r>
              <a:rPr sz="1600" b="1" dirty="0">
                <a:latin typeface="Times New Roman"/>
                <a:cs typeface="Times New Roman"/>
              </a:rPr>
              <a:t>Ass</a:t>
            </a:r>
            <a:r>
              <a:rPr lang="en-US" sz="1600" b="1" dirty="0">
                <a:latin typeface="Times New Roman"/>
                <a:cs typeface="Times New Roman"/>
              </a:rPr>
              <a:t>ociate</a:t>
            </a:r>
            <a:r>
              <a:rPr sz="1600" b="1" spc="-65" dirty="0">
                <a:latin typeface="Times New Roman"/>
                <a:cs typeface="Times New Roman"/>
              </a:rPr>
              <a:t> </a:t>
            </a:r>
            <a:r>
              <a:rPr sz="1600" b="1" spc="-10" dirty="0">
                <a:latin typeface="Times New Roman"/>
                <a:cs typeface="Times New Roman"/>
              </a:rPr>
              <a:t>professor</a:t>
            </a:r>
            <a:endParaRPr sz="1600" dirty="0">
              <a:latin typeface="Times New Roman"/>
              <a:cs typeface="Times New Roman"/>
            </a:endParaRPr>
          </a:p>
        </p:txBody>
      </p:sp>
      <p:sp>
        <p:nvSpPr>
          <p:cNvPr id="7" name="object 7"/>
          <p:cNvSpPr txBox="1">
            <a:spLocks noGrp="1"/>
          </p:cNvSpPr>
          <p:nvPr>
            <p:ph type="title"/>
          </p:nvPr>
        </p:nvSpPr>
        <p:spPr>
          <a:xfrm>
            <a:off x="1514439" y="162566"/>
            <a:ext cx="7396480" cy="375920"/>
          </a:xfrm>
          <a:prstGeom prst="rect">
            <a:avLst/>
          </a:prstGeom>
        </p:spPr>
        <p:txBody>
          <a:bodyPr vert="horz" wrap="square" lIns="0" tIns="12700" rIns="0" bIns="0" rtlCol="0">
            <a:spAutoFit/>
          </a:bodyPr>
          <a:lstStyle/>
          <a:p>
            <a:pPr marL="12700">
              <a:lnSpc>
                <a:spcPct val="100000"/>
              </a:lnSpc>
              <a:spcBef>
                <a:spcPts val="100"/>
              </a:spcBef>
            </a:pPr>
            <a:r>
              <a:rPr sz="2300" dirty="0">
                <a:solidFill>
                  <a:srgbClr val="0000FF"/>
                </a:solidFill>
              </a:rPr>
              <a:t>CMR</a:t>
            </a:r>
            <a:r>
              <a:rPr sz="2300" spc="-60" dirty="0">
                <a:solidFill>
                  <a:srgbClr val="0000FF"/>
                </a:solidFill>
              </a:rPr>
              <a:t> </a:t>
            </a:r>
            <a:r>
              <a:rPr sz="2300" spc="-10" dirty="0">
                <a:solidFill>
                  <a:srgbClr val="0000FF"/>
                </a:solidFill>
              </a:rPr>
              <a:t>COLLEGE</a:t>
            </a:r>
            <a:r>
              <a:rPr sz="2300" spc="-55" dirty="0">
                <a:solidFill>
                  <a:srgbClr val="0000FF"/>
                </a:solidFill>
              </a:rPr>
              <a:t> </a:t>
            </a:r>
            <a:r>
              <a:rPr sz="2300" dirty="0">
                <a:solidFill>
                  <a:srgbClr val="0000FF"/>
                </a:solidFill>
              </a:rPr>
              <a:t>OF</a:t>
            </a:r>
            <a:r>
              <a:rPr sz="2300" spc="-135" dirty="0">
                <a:solidFill>
                  <a:srgbClr val="0000FF"/>
                </a:solidFill>
              </a:rPr>
              <a:t> </a:t>
            </a:r>
            <a:r>
              <a:rPr sz="2300" spc="-10" dirty="0">
                <a:solidFill>
                  <a:srgbClr val="0000FF"/>
                </a:solidFill>
              </a:rPr>
              <a:t>ENGINEERING</a:t>
            </a:r>
            <a:r>
              <a:rPr sz="2300" spc="-60" dirty="0">
                <a:solidFill>
                  <a:srgbClr val="0000FF"/>
                </a:solidFill>
              </a:rPr>
              <a:t> </a:t>
            </a:r>
            <a:r>
              <a:rPr sz="2300" dirty="0">
                <a:solidFill>
                  <a:srgbClr val="0000FF"/>
                </a:solidFill>
              </a:rPr>
              <a:t>&amp;</a:t>
            </a:r>
            <a:r>
              <a:rPr sz="2300" spc="-95" dirty="0">
                <a:solidFill>
                  <a:srgbClr val="0000FF"/>
                </a:solidFill>
              </a:rPr>
              <a:t> </a:t>
            </a:r>
            <a:r>
              <a:rPr sz="2300" spc="-10" dirty="0">
                <a:solidFill>
                  <a:srgbClr val="0000FF"/>
                </a:solidFill>
              </a:rPr>
              <a:t>TECHNOLOGY</a:t>
            </a:r>
            <a:endParaRPr sz="2300" dirty="0"/>
          </a:p>
        </p:txBody>
      </p:sp>
      <p:sp>
        <p:nvSpPr>
          <p:cNvPr id="8" name="object 8"/>
          <p:cNvSpPr txBox="1"/>
          <p:nvPr/>
        </p:nvSpPr>
        <p:spPr>
          <a:xfrm>
            <a:off x="2310414" y="520096"/>
            <a:ext cx="5807710" cy="695325"/>
          </a:xfrm>
          <a:prstGeom prst="rect">
            <a:avLst/>
          </a:prstGeom>
        </p:spPr>
        <p:txBody>
          <a:bodyPr vert="horz" wrap="square" lIns="0" tIns="15240" rIns="0" bIns="0" rtlCol="0">
            <a:spAutoFit/>
          </a:bodyPr>
          <a:lstStyle/>
          <a:p>
            <a:pPr marL="2405380">
              <a:lnSpc>
                <a:spcPct val="100000"/>
              </a:lnSpc>
              <a:spcBef>
                <a:spcPts val="120"/>
              </a:spcBef>
            </a:pPr>
            <a:r>
              <a:rPr sz="900" b="1" dirty="0">
                <a:solidFill>
                  <a:srgbClr val="FF0000"/>
                </a:solidFill>
                <a:latin typeface="Times New Roman"/>
                <a:cs typeface="Times New Roman"/>
              </a:rPr>
              <a:t>(UGC</a:t>
            </a:r>
            <a:r>
              <a:rPr sz="900" b="1" spc="-20" dirty="0">
                <a:solidFill>
                  <a:srgbClr val="FF0000"/>
                </a:solidFill>
                <a:latin typeface="Times New Roman"/>
                <a:cs typeface="Times New Roman"/>
              </a:rPr>
              <a:t> </a:t>
            </a:r>
            <a:r>
              <a:rPr sz="900" b="1" spc="-10" dirty="0">
                <a:solidFill>
                  <a:srgbClr val="FF0000"/>
                </a:solidFill>
                <a:latin typeface="Times New Roman"/>
                <a:cs typeface="Times New Roman"/>
              </a:rPr>
              <a:t>Autonomous)</a:t>
            </a:r>
            <a:endParaRPr sz="900" dirty="0">
              <a:latin typeface="Times New Roman"/>
              <a:cs typeface="Times New Roman"/>
            </a:endParaRPr>
          </a:p>
          <a:p>
            <a:pPr marL="1247140" marR="1252855" indent="292100">
              <a:lnSpc>
                <a:spcPct val="100000"/>
              </a:lnSpc>
              <a:spcBef>
                <a:spcPts val="5"/>
              </a:spcBef>
            </a:pPr>
            <a:r>
              <a:rPr sz="900" b="1" spc="-10" dirty="0">
                <a:solidFill>
                  <a:srgbClr val="A7291E"/>
                </a:solidFill>
                <a:latin typeface="Times New Roman"/>
                <a:cs typeface="Times New Roman"/>
              </a:rPr>
              <a:t>(NAAC</a:t>
            </a:r>
            <a:r>
              <a:rPr sz="900" b="1" spc="-50" dirty="0">
                <a:solidFill>
                  <a:srgbClr val="A7291E"/>
                </a:solidFill>
                <a:latin typeface="Times New Roman"/>
                <a:cs typeface="Times New Roman"/>
              </a:rPr>
              <a:t> </a:t>
            </a:r>
            <a:r>
              <a:rPr sz="900" b="1" spc="-10" dirty="0">
                <a:solidFill>
                  <a:srgbClr val="A7291E"/>
                </a:solidFill>
                <a:latin typeface="Times New Roman"/>
                <a:cs typeface="Times New Roman"/>
              </a:rPr>
              <a:t>Accredited</a:t>
            </a:r>
            <a:r>
              <a:rPr sz="900" b="1" spc="-20" dirty="0">
                <a:solidFill>
                  <a:srgbClr val="A7291E"/>
                </a:solidFill>
                <a:latin typeface="Times New Roman"/>
                <a:cs typeface="Times New Roman"/>
              </a:rPr>
              <a:t> </a:t>
            </a:r>
            <a:r>
              <a:rPr sz="900" b="1" dirty="0">
                <a:solidFill>
                  <a:srgbClr val="A7291E"/>
                </a:solidFill>
                <a:latin typeface="Times New Roman"/>
                <a:cs typeface="Times New Roman"/>
              </a:rPr>
              <a:t>with</a:t>
            </a:r>
            <a:r>
              <a:rPr sz="900" b="1" spc="-10" dirty="0">
                <a:solidFill>
                  <a:srgbClr val="A7291E"/>
                </a:solidFill>
                <a:latin typeface="Times New Roman"/>
                <a:cs typeface="Times New Roman"/>
              </a:rPr>
              <a:t> ‘A+’</a:t>
            </a:r>
            <a:r>
              <a:rPr sz="900" b="1" spc="-70" dirty="0">
                <a:solidFill>
                  <a:srgbClr val="A7291E"/>
                </a:solidFill>
                <a:latin typeface="Times New Roman"/>
                <a:cs typeface="Times New Roman"/>
              </a:rPr>
              <a:t> </a:t>
            </a:r>
            <a:r>
              <a:rPr sz="900" b="1" dirty="0">
                <a:solidFill>
                  <a:srgbClr val="A7291E"/>
                </a:solidFill>
                <a:latin typeface="Times New Roman"/>
                <a:cs typeface="Times New Roman"/>
              </a:rPr>
              <a:t>Grade</a:t>
            </a:r>
            <a:r>
              <a:rPr sz="900" b="1" spc="-10" dirty="0">
                <a:solidFill>
                  <a:srgbClr val="A7291E"/>
                </a:solidFill>
                <a:latin typeface="Times New Roman"/>
                <a:cs typeface="Times New Roman"/>
              </a:rPr>
              <a:t> </a:t>
            </a:r>
            <a:r>
              <a:rPr sz="900" b="1" dirty="0">
                <a:solidFill>
                  <a:srgbClr val="A7291E"/>
                </a:solidFill>
                <a:latin typeface="Times New Roman"/>
                <a:cs typeface="Times New Roman"/>
              </a:rPr>
              <a:t>&amp;</a:t>
            </a:r>
            <a:r>
              <a:rPr sz="900" b="1" spc="-5" dirty="0">
                <a:solidFill>
                  <a:srgbClr val="A7291E"/>
                </a:solidFill>
                <a:latin typeface="Times New Roman"/>
                <a:cs typeface="Times New Roman"/>
              </a:rPr>
              <a:t> </a:t>
            </a:r>
            <a:r>
              <a:rPr sz="900" b="1" spc="-10" dirty="0">
                <a:solidFill>
                  <a:srgbClr val="A7291E"/>
                </a:solidFill>
                <a:latin typeface="Times New Roman"/>
                <a:cs typeface="Times New Roman"/>
              </a:rPr>
              <a:t>NBA</a:t>
            </a:r>
            <a:r>
              <a:rPr sz="900" b="1" spc="-100" dirty="0">
                <a:solidFill>
                  <a:srgbClr val="A7291E"/>
                </a:solidFill>
                <a:latin typeface="Times New Roman"/>
                <a:cs typeface="Times New Roman"/>
              </a:rPr>
              <a:t> </a:t>
            </a:r>
            <a:r>
              <a:rPr sz="900" b="1" spc="-10" dirty="0">
                <a:solidFill>
                  <a:srgbClr val="A7291E"/>
                </a:solidFill>
                <a:latin typeface="Times New Roman"/>
                <a:cs typeface="Times New Roman"/>
              </a:rPr>
              <a:t>Accredited) (Approved</a:t>
            </a:r>
            <a:r>
              <a:rPr sz="900" b="1" spc="5" dirty="0">
                <a:solidFill>
                  <a:srgbClr val="A7291E"/>
                </a:solidFill>
                <a:latin typeface="Times New Roman"/>
                <a:cs typeface="Times New Roman"/>
              </a:rPr>
              <a:t> </a:t>
            </a:r>
            <a:r>
              <a:rPr sz="900" b="1" dirty="0">
                <a:solidFill>
                  <a:srgbClr val="A7291E"/>
                </a:solidFill>
                <a:latin typeface="Times New Roman"/>
                <a:cs typeface="Times New Roman"/>
              </a:rPr>
              <a:t>by</a:t>
            </a:r>
            <a:r>
              <a:rPr sz="900" b="1" spc="-40" dirty="0">
                <a:solidFill>
                  <a:srgbClr val="A7291E"/>
                </a:solidFill>
                <a:latin typeface="Times New Roman"/>
                <a:cs typeface="Times New Roman"/>
              </a:rPr>
              <a:t> </a:t>
            </a:r>
            <a:r>
              <a:rPr sz="900" b="1" dirty="0">
                <a:solidFill>
                  <a:srgbClr val="A7291E"/>
                </a:solidFill>
                <a:latin typeface="Times New Roman"/>
                <a:cs typeface="Times New Roman"/>
              </a:rPr>
              <a:t>AICTE,</a:t>
            </a:r>
            <a:r>
              <a:rPr sz="900" b="1" spc="15" dirty="0">
                <a:solidFill>
                  <a:srgbClr val="A7291E"/>
                </a:solidFill>
                <a:latin typeface="Times New Roman"/>
                <a:cs typeface="Times New Roman"/>
              </a:rPr>
              <a:t> </a:t>
            </a:r>
            <a:r>
              <a:rPr sz="900" b="1" spc="-10" dirty="0">
                <a:solidFill>
                  <a:srgbClr val="A7291E"/>
                </a:solidFill>
                <a:latin typeface="Times New Roman"/>
                <a:cs typeface="Times New Roman"/>
              </a:rPr>
              <a:t>Permanently</a:t>
            </a:r>
            <a:r>
              <a:rPr sz="900" b="1" spc="-40" dirty="0">
                <a:solidFill>
                  <a:srgbClr val="A7291E"/>
                </a:solidFill>
                <a:latin typeface="Times New Roman"/>
                <a:cs typeface="Times New Roman"/>
              </a:rPr>
              <a:t> </a:t>
            </a:r>
            <a:r>
              <a:rPr sz="900" b="1" spc="-10" dirty="0">
                <a:solidFill>
                  <a:srgbClr val="A7291E"/>
                </a:solidFill>
                <a:latin typeface="Times New Roman"/>
                <a:cs typeface="Times New Roman"/>
              </a:rPr>
              <a:t>Affiliated</a:t>
            </a:r>
            <a:r>
              <a:rPr sz="900" b="1" spc="10" dirty="0">
                <a:solidFill>
                  <a:srgbClr val="A7291E"/>
                </a:solidFill>
                <a:latin typeface="Times New Roman"/>
                <a:cs typeface="Times New Roman"/>
              </a:rPr>
              <a:t> </a:t>
            </a:r>
            <a:r>
              <a:rPr sz="900" b="1" dirty="0">
                <a:solidFill>
                  <a:srgbClr val="A7291E"/>
                </a:solidFill>
                <a:latin typeface="Times New Roman"/>
                <a:cs typeface="Times New Roman"/>
              </a:rPr>
              <a:t>to</a:t>
            </a:r>
            <a:r>
              <a:rPr sz="900" b="1" spc="15" dirty="0">
                <a:solidFill>
                  <a:srgbClr val="A7291E"/>
                </a:solidFill>
                <a:latin typeface="Times New Roman"/>
                <a:cs typeface="Times New Roman"/>
              </a:rPr>
              <a:t> </a:t>
            </a:r>
            <a:r>
              <a:rPr sz="900" b="1" dirty="0">
                <a:solidFill>
                  <a:srgbClr val="A7291E"/>
                </a:solidFill>
                <a:latin typeface="Times New Roman"/>
                <a:cs typeface="Times New Roman"/>
              </a:rPr>
              <a:t>JNTU</a:t>
            </a:r>
            <a:r>
              <a:rPr sz="900" b="1" spc="10" dirty="0">
                <a:solidFill>
                  <a:srgbClr val="A7291E"/>
                </a:solidFill>
                <a:latin typeface="Times New Roman"/>
                <a:cs typeface="Times New Roman"/>
              </a:rPr>
              <a:t> </a:t>
            </a:r>
            <a:r>
              <a:rPr sz="900" b="1" spc="-10" dirty="0">
                <a:solidFill>
                  <a:srgbClr val="A7291E"/>
                </a:solidFill>
                <a:latin typeface="Times New Roman"/>
                <a:cs typeface="Times New Roman"/>
              </a:rPr>
              <a:t>Hyderabad)</a:t>
            </a:r>
            <a:endParaRPr sz="900" dirty="0">
              <a:latin typeface="Times New Roman"/>
              <a:cs typeface="Times New Roman"/>
            </a:endParaRPr>
          </a:p>
          <a:p>
            <a:pPr marL="12700">
              <a:lnSpc>
                <a:spcPts val="2010"/>
              </a:lnSpc>
            </a:pPr>
            <a:r>
              <a:rPr sz="1700" b="1" spc="-25" dirty="0">
                <a:solidFill>
                  <a:srgbClr val="3C78D8"/>
                </a:solidFill>
                <a:latin typeface="Times New Roman"/>
                <a:cs typeface="Times New Roman"/>
              </a:rPr>
              <a:t>KANDLAKOYA,</a:t>
            </a:r>
            <a:r>
              <a:rPr sz="1700" b="1" spc="-10" dirty="0">
                <a:solidFill>
                  <a:srgbClr val="3C78D8"/>
                </a:solidFill>
                <a:latin typeface="Times New Roman"/>
                <a:cs typeface="Times New Roman"/>
              </a:rPr>
              <a:t> MEDCHAL</a:t>
            </a:r>
            <a:r>
              <a:rPr sz="1700" b="1" spc="-100" dirty="0">
                <a:solidFill>
                  <a:srgbClr val="3C78D8"/>
                </a:solidFill>
                <a:latin typeface="Times New Roman"/>
                <a:cs typeface="Times New Roman"/>
              </a:rPr>
              <a:t> </a:t>
            </a:r>
            <a:r>
              <a:rPr sz="1700" b="1" dirty="0">
                <a:solidFill>
                  <a:srgbClr val="3C78D8"/>
                </a:solidFill>
                <a:latin typeface="Times New Roman"/>
                <a:cs typeface="Times New Roman"/>
              </a:rPr>
              <a:t>ROAD,</a:t>
            </a:r>
            <a:r>
              <a:rPr sz="1700" b="1" spc="-5" dirty="0">
                <a:solidFill>
                  <a:srgbClr val="3C78D8"/>
                </a:solidFill>
                <a:latin typeface="Times New Roman"/>
                <a:cs typeface="Times New Roman"/>
              </a:rPr>
              <a:t> </a:t>
            </a:r>
            <a:r>
              <a:rPr sz="1700" b="1" dirty="0">
                <a:solidFill>
                  <a:srgbClr val="3C78D8"/>
                </a:solidFill>
                <a:latin typeface="Times New Roman"/>
                <a:cs typeface="Times New Roman"/>
              </a:rPr>
              <a:t>HYDERABAD</a:t>
            </a:r>
            <a:r>
              <a:rPr sz="1700" b="1" spc="-10" dirty="0">
                <a:solidFill>
                  <a:srgbClr val="3C78D8"/>
                </a:solidFill>
                <a:latin typeface="Times New Roman"/>
                <a:cs typeface="Times New Roman"/>
              </a:rPr>
              <a:t> </a:t>
            </a:r>
            <a:r>
              <a:rPr sz="1700" b="1" dirty="0">
                <a:solidFill>
                  <a:srgbClr val="3C78D8"/>
                </a:solidFill>
                <a:latin typeface="Times New Roman"/>
                <a:cs typeface="Times New Roman"/>
              </a:rPr>
              <a:t>-</a:t>
            </a:r>
            <a:r>
              <a:rPr sz="1700" b="1" spc="-5" dirty="0">
                <a:solidFill>
                  <a:srgbClr val="3C78D8"/>
                </a:solidFill>
                <a:latin typeface="Times New Roman"/>
                <a:cs typeface="Times New Roman"/>
              </a:rPr>
              <a:t> </a:t>
            </a:r>
            <a:r>
              <a:rPr sz="1700" b="1" spc="-10" dirty="0">
                <a:solidFill>
                  <a:srgbClr val="3C78D8"/>
                </a:solidFill>
                <a:latin typeface="Times New Roman"/>
                <a:cs typeface="Times New Roman"/>
              </a:rPr>
              <a:t>501</a:t>
            </a:r>
            <a:r>
              <a:rPr sz="1600" b="1" spc="-10" dirty="0">
                <a:solidFill>
                  <a:srgbClr val="3C78D8"/>
                </a:solidFill>
                <a:latin typeface="Times New Roman"/>
                <a:cs typeface="Times New Roman"/>
              </a:rPr>
              <a:t>401</a:t>
            </a:r>
            <a:endParaRPr sz="1600" dirty="0">
              <a:latin typeface="Times New Roman"/>
              <a:cs typeface="Times New Roman"/>
            </a:endParaRPr>
          </a:p>
        </p:txBody>
      </p:sp>
      <p:sp>
        <p:nvSpPr>
          <p:cNvPr id="9" name="object 9"/>
          <p:cNvSpPr txBox="1"/>
          <p:nvPr/>
        </p:nvSpPr>
        <p:spPr>
          <a:xfrm>
            <a:off x="8852129" y="4766036"/>
            <a:ext cx="96520" cy="177800"/>
          </a:xfrm>
          <a:prstGeom prst="rect">
            <a:avLst/>
          </a:prstGeom>
        </p:spPr>
        <p:txBody>
          <a:bodyPr vert="horz" wrap="square" lIns="0" tIns="12700" rIns="0" bIns="0" rtlCol="0">
            <a:spAutoFit/>
          </a:bodyPr>
          <a:lstStyle/>
          <a:p>
            <a:pPr marL="12700">
              <a:lnSpc>
                <a:spcPct val="100000"/>
              </a:lnSpc>
              <a:spcBef>
                <a:spcPts val="100"/>
              </a:spcBef>
            </a:pPr>
            <a:r>
              <a:rPr sz="1000" spc="-50" dirty="0">
                <a:solidFill>
                  <a:srgbClr val="595959"/>
                </a:solidFill>
                <a:latin typeface="Arial MT"/>
                <a:cs typeface="Arial MT"/>
              </a:rPr>
              <a:t>1</a:t>
            </a:r>
            <a:endParaRPr sz="10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pic>
        <p:nvPicPr>
          <p:cNvPr id="3" name="object 3"/>
          <p:cNvPicPr/>
          <p:nvPr/>
        </p:nvPicPr>
        <p:blipFill>
          <a:blip r:embed="rId2" cstate="print"/>
          <a:stretch>
            <a:fillRect/>
          </a:stretch>
        </p:blipFill>
        <p:spPr>
          <a:xfrm>
            <a:off x="8494655" y="76200"/>
            <a:ext cx="585899" cy="567840"/>
          </a:xfrm>
          <a:prstGeom prst="rect">
            <a:avLst/>
          </a:prstGeom>
        </p:spPr>
      </p:pic>
      <p:sp>
        <p:nvSpPr>
          <p:cNvPr id="4" name="object 4"/>
          <p:cNvSpPr txBox="1">
            <a:spLocks noGrp="1"/>
          </p:cNvSpPr>
          <p:nvPr>
            <p:ph type="title"/>
          </p:nvPr>
        </p:nvSpPr>
        <p:spPr>
          <a:prstGeom prst="rect">
            <a:avLst/>
          </a:prstGeom>
        </p:spPr>
        <p:txBody>
          <a:bodyPr vert="horz" wrap="square" lIns="0" tIns="220947" rIns="0" bIns="0" rtlCol="0">
            <a:spAutoFit/>
          </a:bodyPr>
          <a:lstStyle/>
          <a:p>
            <a:pPr marL="2773680">
              <a:lnSpc>
                <a:spcPct val="100000"/>
              </a:lnSpc>
              <a:spcBef>
                <a:spcPts val="120"/>
              </a:spcBef>
            </a:pPr>
            <a:r>
              <a:rPr sz="2500" spc="-25" dirty="0">
                <a:solidFill>
                  <a:srgbClr val="682523"/>
                </a:solidFill>
                <a:latin typeface="Arial"/>
                <a:cs typeface="Arial"/>
              </a:rPr>
              <a:t>ADVANTAGES</a:t>
            </a:r>
            <a:endParaRPr sz="2500" dirty="0">
              <a:latin typeface="Arial"/>
              <a:cs typeface="Arial"/>
            </a:endParaRPr>
          </a:p>
        </p:txBody>
      </p:sp>
      <p:pic>
        <p:nvPicPr>
          <p:cNvPr id="5" name="object 5"/>
          <p:cNvPicPr/>
          <p:nvPr/>
        </p:nvPicPr>
        <p:blipFill>
          <a:blip r:embed="rId3" cstate="print"/>
          <a:stretch>
            <a:fillRect/>
          </a:stretch>
        </p:blipFill>
        <p:spPr>
          <a:xfrm>
            <a:off x="333887" y="1087124"/>
            <a:ext cx="237194" cy="223242"/>
          </a:xfrm>
          <a:prstGeom prst="rect">
            <a:avLst/>
          </a:prstGeom>
        </p:spPr>
      </p:pic>
      <p:pic>
        <p:nvPicPr>
          <p:cNvPr id="6" name="object 6"/>
          <p:cNvPicPr/>
          <p:nvPr/>
        </p:nvPicPr>
        <p:blipFill>
          <a:blip r:embed="rId3" cstate="print"/>
          <a:stretch>
            <a:fillRect/>
          </a:stretch>
        </p:blipFill>
        <p:spPr>
          <a:xfrm>
            <a:off x="340350" y="2219685"/>
            <a:ext cx="237194" cy="223242"/>
          </a:xfrm>
          <a:prstGeom prst="rect">
            <a:avLst/>
          </a:prstGeom>
        </p:spPr>
      </p:pic>
      <p:pic>
        <p:nvPicPr>
          <p:cNvPr id="7" name="object 7"/>
          <p:cNvPicPr/>
          <p:nvPr/>
        </p:nvPicPr>
        <p:blipFill>
          <a:blip r:embed="rId3" cstate="print"/>
          <a:stretch>
            <a:fillRect/>
          </a:stretch>
        </p:blipFill>
        <p:spPr>
          <a:xfrm>
            <a:off x="332888" y="3249435"/>
            <a:ext cx="237194" cy="223242"/>
          </a:xfrm>
          <a:prstGeom prst="rect">
            <a:avLst/>
          </a:prstGeom>
        </p:spPr>
      </p:pic>
      <p:sp>
        <p:nvSpPr>
          <p:cNvPr id="9" name="object 9"/>
          <p:cNvSpPr txBox="1">
            <a:spLocks noGrp="1"/>
          </p:cNvSpPr>
          <p:nvPr>
            <p:ph type="body" idx="1"/>
          </p:nvPr>
        </p:nvSpPr>
        <p:spPr>
          <a:xfrm>
            <a:off x="701675" y="1035498"/>
            <a:ext cx="8049884" cy="3318088"/>
          </a:xfrm>
          <a:prstGeom prst="rect">
            <a:avLst/>
          </a:prstGeom>
        </p:spPr>
        <p:txBody>
          <a:bodyPr vert="horz" wrap="square" lIns="0" tIns="12700" rIns="0" bIns="0" rtlCol="0">
            <a:spAutoFit/>
          </a:bodyPr>
          <a:lstStyle/>
          <a:p>
            <a:pPr marL="12700" marR="34925" indent="322580" algn="just">
              <a:lnSpc>
                <a:spcPct val="114999"/>
              </a:lnSpc>
              <a:spcBef>
                <a:spcPts val="100"/>
              </a:spcBef>
            </a:pPr>
            <a:r>
              <a:rPr lang="en-US" sz="1500" b="1" dirty="0">
                <a:latin typeface="Times New Roman" panose="02020603050405020304" pitchFamily="18" charset="0"/>
                <a:cs typeface="Times New Roman" panose="02020603050405020304" pitchFamily="18" charset="0"/>
              </a:rPr>
              <a:t>🔹 Protects Crops</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  • Prevents crop damage by detecting and deterring wild animals in real time.</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a:t>
            </a:r>
            <a:r>
              <a:rPr lang="en-US" sz="1500" b="1" dirty="0">
                <a:latin typeface="Times New Roman" panose="02020603050405020304" pitchFamily="18" charset="0"/>
                <a:cs typeface="Times New Roman" panose="02020603050405020304" pitchFamily="18" charset="0"/>
              </a:rPr>
              <a:t>Automatic Operation  </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  • Works without human intervention using sensors and programmed responses.</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a:t>
            </a:r>
            <a:r>
              <a:rPr lang="en-US" sz="1500" b="1" dirty="0">
                <a:latin typeface="Times New Roman" panose="02020603050405020304" pitchFamily="18" charset="0"/>
                <a:cs typeface="Times New Roman" panose="02020603050405020304" pitchFamily="18" charset="0"/>
              </a:rPr>
              <a:t>Cost-Effective </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  • Uses affordable components making it suitable for small farmers.</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a:t>
            </a:r>
            <a:r>
              <a:rPr lang="en-US" sz="1500" b="1" dirty="0">
                <a:latin typeface="Times New Roman" panose="02020603050405020304" pitchFamily="18" charset="0"/>
                <a:cs typeface="Times New Roman" panose="02020603050405020304" pitchFamily="18" charset="0"/>
              </a:rPr>
              <a:t>Energy Efficient  </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  • Can operate on low power and be adapted to run on solar energy.</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a:t>
            </a:r>
            <a:r>
              <a:rPr lang="en-US" sz="1500" b="1" dirty="0">
                <a:latin typeface="Times New Roman" panose="02020603050405020304" pitchFamily="18" charset="0"/>
                <a:cs typeface="Times New Roman" panose="02020603050405020304" pitchFamily="18" charset="0"/>
              </a:rPr>
              <a:t>Quick Response Time </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  • Activates deterrents (buzzer, motor) within seconds of detection.</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a:t>
            </a:r>
            <a:r>
              <a:rPr lang="en-US" sz="1500" b="1" dirty="0">
                <a:latin typeface="Times New Roman" panose="02020603050405020304" pitchFamily="18" charset="0"/>
                <a:cs typeface="Times New Roman" panose="02020603050405020304" pitchFamily="18" charset="0"/>
              </a:rPr>
              <a:t>User-Friendly </a:t>
            </a:r>
            <a:r>
              <a:rPr lang="en-US" sz="1500" dirty="0">
                <a:latin typeface="Times New Roman" panose="02020603050405020304" pitchFamily="18" charset="0"/>
                <a:cs typeface="Times New Roman" panose="02020603050405020304" pitchFamily="18" charset="0"/>
              </a:rPr>
              <a:t> </a:t>
            </a:r>
          </a:p>
          <a:p>
            <a:pPr marL="12700" marR="34925" indent="322580" algn="just">
              <a:lnSpc>
                <a:spcPct val="114999"/>
              </a:lnSpc>
              <a:spcBef>
                <a:spcPts val="100"/>
              </a:spcBef>
            </a:pPr>
            <a:r>
              <a:rPr lang="en-US" sz="1500" dirty="0">
                <a:latin typeface="Times New Roman" panose="02020603050405020304" pitchFamily="18" charset="0"/>
                <a:cs typeface="Times New Roman" panose="02020603050405020304" pitchFamily="18" charset="0"/>
              </a:rPr>
              <a:t>  • Displays status on an LCD for easy monitoring and use..</a:t>
            </a:r>
            <a:endParaRPr sz="1500" dirty="0">
              <a:latin typeface="Times New Roman" panose="02020603050405020304" pitchFamily="18" charset="0"/>
              <a:cs typeface="Times New Roman" panose="02020603050405020304" pitchFamily="18" charset="0"/>
            </a:endParaRPr>
          </a:p>
        </p:txBody>
      </p:sp>
      <p:sp>
        <p:nvSpPr>
          <p:cNvPr id="10" name="object 10"/>
          <p:cNvSpPr txBox="1"/>
          <p:nvPr/>
        </p:nvSpPr>
        <p:spPr>
          <a:xfrm>
            <a:off x="8751559" y="4778067"/>
            <a:ext cx="184161" cy="154529"/>
          </a:xfrm>
          <a:prstGeom prst="rect">
            <a:avLst/>
          </a:prstGeom>
        </p:spPr>
        <p:txBody>
          <a:bodyPr vert="horz" wrap="square" lIns="0" tIns="635" rIns="0" bIns="0" rtlCol="0">
            <a:spAutoFit/>
          </a:bodyPr>
          <a:lstStyle/>
          <a:p>
            <a:pPr marL="12700">
              <a:lnSpc>
                <a:spcPct val="100000"/>
              </a:lnSpc>
              <a:spcBef>
                <a:spcPts val="5"/>
              </a:spcBef>
            </a:pPr>
            <a:r>
              <a:rPr lang="en-US" sz="1000" spc="-50" dirty="0">
                <a:solidFill>
                  <a:srgbClr val="595959"/>
                </a:solidFill>
                <a:latin typeface="Arial MT"/>
                <a:cs typeface="Arial MT"/>
              </a:rPr>
              <a:t>10</a:t>
            </a:r>
            <a:endParaRPr sz="1000" dirty="0">
              <a:latin typeface="Arial MT"/>
              <a:cs typeface="Arial MT"/>
            </a:endParaRPr>
          </a:p>
        </p:txBody>
      </p:sp>
      <p:pic>
        <p:nvPicPr>
          <p:cNvPr id="12" name="object 8">
            <a:extLst>
              <a:ext uri="{FF2B5EF4-FFF2-40B4-BE49-F238E27FC236}">
                <a16:creationId xmlns:a16="http://schemas.microsoft.com/office/drawing/2014/main" id="{F0A16C86-A654-798B-5A6B-A9D0632B5662}"/>
              </a:ext>
            </a:extLst>
          </p:cNvPr>
          <p:cNvPicPr/>
          <p:nvPr/>
        </p:nvPicPr>
        <p:blipFill>
          <a:blip r:embed="rId3" cstate="print"/>
          <a:stretch>
            <a:fillRect/>
          </a:stretch>
        </p:blipFill>
        <p:spPr>
          <a:xfrm>
            <a:off x="340350" y="3825176"/>
            <a:ext cx="237194" cy="223242"/>
          </a:xfrm>
          <a:prstGeom prst="rect">
            <a:avLst/>
          </a:prstGeom>
        </p:spPr>
      </p:pic>
      <p:pic>
        <p:nvPicPr>
          <p:cNvPr id="13" name="object 8">
            <a:extLst>
              <a:ext uri="{FF2B5EF4-FFF2-40B4-BE49-F238E27FC236}">
                <a16:creationId xmlns:a16="http://schemas.microsoft.com/office/drawing/2014/main" id="{9757FC95-F9CE-8002-05C3-777BAA4CA393}"/>
              </a:ext>
            </a:extLst>
          </p:cNvPr>
          <p:cNvPicPr/>
          <p:nvPr/>
        </p:nvPicPr>
        <p:blipFill>
          <a:blip r:embed="rId3" cstate="print"/>
          <a:stretch>
            <a:fillRect/>
          </a:stretch>
        </p:blipFill>
        <p:spPr>
          <a:xfrm>
            <a:off x="340350" y="2755648"/>
            <a:ext cx="237194" cy="223242"/>
          </a:xfrm>
          <a:prstGeom prst="rect">
            <a:avLst/>
          </a:prstGeom>
        </p:spPr>
      </p:pic>
      <p:pic>
        <p:nvPicPr>
          <p:cNvPr id="14" name="object 8">
            <a:extLst>
              <a:ext uri="{FF2B5EF4-FFF2-40B4-BE49-F238E27FC236}">
                <a16:creationId xmlns:a16="http://schemas.microsoft.com/office/drawing/2014/main" id="{82E902D5-12B4-74B3-10A3-1E49CC1EB86F}"/>
              </a:ext>
            </a:extLst>
          </p:cNvPr>
          <p:cNvPicPr/>
          <p:nvPr/>
        </p:nvPicPr>
        <p:blipFill>
          <a:blip r:embed="rId3" cstate="print"/>
          <a:stretch>
            <a:fillRect/>
          </a:stretch>
        </p:blipFill>
        <p:spPr>
          <a:xfrm>
            <a:off x="332888" y="1656489"/>
            <a:ext cx="237194" cy="223242"/>
          </a:xfrm>
          <a:prstGeom prst="rect">
            <a:avLst/>
          </a:prstGeom>
        </p:spPr>
      </p:pic>
      <p:sp>
        <p:nvSpPr>
          <p:cNvPr id="15" name="object 42">
            <a:extLst>
              <a:ext uri="{FF2B5EF4-FFF2-40B4-BE49-F238E27FC236}">
                <a16:creationId xmlns:a16="http://schemas.microsoft.com/office/drawing/2014/main" id="{91C3E069-85FF-687D-ABC7-450B33675B49}"/>
              </a:ext>
            </a:extLst>
          </p:cNvPr>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pic>
        <p:nvPicPr>
          <p:cNvPr id="3" name="object 3"/>
          <p:cNvPicPr/>
          <p:nvPr/>
        </p:nvPicPr>
        <p:blipFill>
          <a:blip r:embed="rId2" cstate="print"/>
          <a:stretch>
            <a:fillRect/>
          </a:stretch>
        </p:blipFill>
        <p:spPr>
          <a:xfrm>
            <a:off x="8494655" y="76200"/>
            <a:ext cx="585899" cy="567840"/>
          </a:xfrm>
          <a:prstGeom prst="rect">
            <a:avLst/>
          </a:prstGeom>
        </p:spPr>
      </p:pic>
      <p:sp>
        <p:nvSpPr>
          <p:cNvPr id="4" name="object 4"/>
          <p:cNvSpPr txBox="1">
            <a:spLocks noGrp="1"/>
          </p:cNvSpPr>
          <p:nvPr>
            <p:ph type="title"/>
          </p:nvPr>
        </p:nvSpPr>
        <p:spPr>
          <a:prstGeom prst="rect">
            <a:avLst/>
          </a:prstGeom>
        </p:spPr>
        <p:txBody>
          <a:bodyPr vert="horz" wrap="square" lIns="0" tIns="303662" rIns="0" bIns="0" rtlCol="0">
            <a:spAutoFit/>
          </a:bodyPr>
          <a:lstStyle/>
          <a:p>
            <a:pPr marL="2355850">
              <a:lnSpc>
                <a:spcPct val="100000"/>
              </a:lnSpc>
              <a:spcBef>
                <a:spcPts val="100"/>
              </a:spcBef>
            </a:pPr>
            <a:r>
              <a:rPr sz="2800" spc="-40" dirty="0">
                <a:solidFill>
                  <a:srgbClr val="682523"/>
                </a:solidFill>
                <a:latin typeface="Arial"/>
                <a:cs typeface="Arial"/>
              </a:rPr>
              <a:t>DISADVANTAGES</a:t>
            </a:r>
            <a:endParaRPr sz="2800" dirty="0">
              <a:latin typeface="Arial"/>
              <a:cs typeface="Arial"/>
            </a:endParaRPr>
          </a:p>
        </p:txBody>
      </p:sp>
      <p:pic>
        <p:nvPicPr>
          <p:cNvPr id="5" name="object 5"/>
          <p:cNvPicPr/>
          <p:nvPr/>
        </p:nvPicPr>
        <p:blipFill>
          <a:blip r:embed="rId3" cstate="print"/>
          <a:stretch>
            <a:fillRect/>
          </a:stretch>
        </p:blipFill>
        <p:spPr>
          <a:xfrm>
            <a:off x="327575" y="1560153"/>
            <a:ext cx="187325" cy="193675"/>
          </a:xfrm>
          <a:prstGeom prst="rect">
            <a:avLst/>
          </a:prstGeom>
        </p:spPr>
      </p:pic>
      <p:pic>
        <p:nvPicPr>
          <p:cNvPr id="6" name="object 6"/>
          <p:cNvPicPr/>
          <p:nvPr/>
        </p:nvPicPr>
        <p:blipFill>
          <a:blip r:embed="rId3" cstate="print"/>
          <a:stretch>
            <a:fillRect/>
          </a:stretch>
        </p:blipFill>
        <p:spPr>
          <a:xfrm>
            <a:off x="327575" y="2073090"/>
            <a:ext cx="187325" cy="193675"/>
          </a:xfrm>
          <a:prstGeom prst="rect">
            <a:avLst/>
          </a:prstGeom>
        </p:spPr>
      </p:pic>
      <p:pic>
        <p:nvPicPr>
          <p:cNvPr id="7" name="object 7"/>
          <p:cNvPicPr/>
          <p:nvPr/>
        </p:nvPicPr>
        <p:blipFill>
          <a:blip r:embed="rId3" cstate="print"/>
          <a:stretch>
            <a:fillRect/>
          </a:stretch>
        </p:blipFill>
        <p:spPr>
          <a:xfrm>
            <a:off x="327575" y="2690818"/>
            <a:ext cx="187325" cy="193675"/>
          </a:xfrm>
          <a:prstGeom prst="rect">
            <a:avLst/>
          </a:prstGeom>
        </p:spPr>
      </p:pic>
      <p:pic>
        <p:nvPicPr>
          <p:cNvPr id="8" name="object 8"/>
          <p:cNvPicPr/>
          <p:nvPr/>
        </p:nvPicPr>
        <p:blipFill>
          <a:blip r:embed="rId3" cstate="print"/>
          <a:stretch>
            <a:fillRect/>
          </a:stretch>
        </p:blipFill>
        <p:spPr>
          <a:xfrm>
            <a:off x="327575" y="3790950"/>
            <a:ext cx="187325" cy="193675"/>
          </a:xfrm>
          <a:prstGeom prst="rect">
            <a:avLst/>
          </a:prstGeom>
        </p:spPr>
      </p:pic>
      <p:sp>
        <p:nvSpPr>
          <p:cNvPr id="9" name="object 9"/>
          <p:cNvSpPr txBox="1">
            <a:spLocks noGrp="1"/>
          </p:cNvSpPr>
          <p:nvPr>
            <p:ph type="body" idx="1"/>
          </p:nvPr>
        </p:nvSpPr>
        <p:spPr>
          <a:xfrm>
            <a:off x="1010910" y="1352550"/>
            <a:ext cx="7740650" cy="2965126"/>
          </a:xfrm>
          <a:prstGeom prst="rect">
            <a:avLst/>
          </a:prstGeom>
        </p:spPr>
        <p:txBody>
          <a:bodyPr vert="horz" wrap="square" lIns="0" tIns="214332" rIns="0" bIns="0" rtlCol="0">
            <a:spAutoFit/>
          </a:bodyPr>
          <a:lstStyle/>
          <a:p>
            <a:pPr marL="69215" marR="5080">
              <a:lnSpc>
                <a:spcPct val="114999"/>
              </a:lnSpc>
              <a:spcBef>
                <a:spcPts val="100"/>
              </a:spcBef>
            </a:pP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Limited Detection Range  </a:t>
            </a:r>
          </a:p>
          <a:p>
            <a:pPr marL="69215" marR="5080">
              <a:lnSpc>
                <a:spcPct val="114999"/>
              </a:lnSpc>
              <a:spcBef>
                <a:spcPts val="100"/>
              </a:spcBef>
            </a:pPr>
            <a:r>
              <a:rPr lang="en-US" sz="1500" dirty="0">
                <a:latin typeface="Times New Roman" panose="02020603050405020304" pitchFamily="18" charset="0"/>
                <a:cs typeface="Times New Roman" panose="02020603050405020304" pitchFamily="18" charset="0"/>
              </a:rPr>
              <a:t>•  IR sensors may have a restricted range and might not detect animals at a distance.</a:t>
            </a:r>
          </a:p>
          <a:p>
            <a:pPr marL="69215" marR="5080">
              <a:lnSpc>
                <a:spcPct val="114999"/>
              </a:lnSpc>
              <a:spcBef>
                <a:spcPts val="100"/>
              </a:spcBef>
            </a:pP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False Alarms  </a:t>
            </a:r>
          </a:p>
          <a:p>
            <a:pPr marL="69215" marR="5080">
              <a:lnSpc>
                <a:spcPct val="114999"/>
              </a:lnSpc>
              <a:spcBef>
                <a:spcPts val="100"/>
              </a:spcBef>
            </a:pPr>
            <a:r>
              <a:rPr lang="en-US" sz="1500" dirty="0">
                <a:latin typeface="Times New Roman" panose="02020603050405020304" pitchFamily="18" charset="0"/>
                <a:cs typeface="Times New Roman" panose="02020603050405020304" pitchFamily="18" charset="0"/>
              </a:rPr>
              <a:t>•  Movement of other objects like wind-blown plants or small animals could trigger false alerts.</a:t>
            </a:r>
          </a:p>
          <a:p>
            <a:pPr marL="69215" marR="5080">
              <a:lnSpc>
                <a:spcPct val="114999"/>
              </a:lnSpc>
              <a:spcBef>
                <a:spcPts val="100"/>
              </a:spcBef>
            </a:pPr>
            <a:r>
              <a:rPr lang="en-US" sz="1500" dirty="0">
                <a:latin typeface="Times New Roman" panose="02020603050405020304" pitchFamily="18" charset="0"/>
                <a:cs typeface="Times New Roman" panose="02020603050405020304" pitchFamily="18" charset="0"/>
              </a:rPr>
              <a:t>🔸 </a:t>
            </a:r>
            <a:r>
              <a:rPr lang="en-US" sz="1500" b="1" dirty="0">
                <a:latin typeface="Times New Roman" panose="02020603050405020304" pitchFamily="18" charset="0"/>
                <a:cs typeface="Times New Roman" panose="02020603050405020304" pitchFamily="18" charset="0"/>
              </a:rPr>
              <a:t>Power Dependency</a:t>
            </a:r>
          </a:p>
          <a:p>
            <a:pPr marL="69215" marR="5080">
              <a:lnSpc>
                <a:spcPct val="114999"/>
              </a:lnSpc>
              <a:spcBef>
                <a:spcPts val="100"/>
              </a:spcBef>
            </a:pPr>
            <a:r>
              <a:rPr lang="en-US" sz="1500" dirty="0">
                <a:latin typeface="Times New Roman" panose="02020603050405020304" pitchFamily="18" charset="0"/>
                <a:cs typeface="Times New Roman" panose="02020603050405020304" pitchFamily="18" charset="0"/>
              </a:rPr>
              <a:t>• System requires a stable power source</a:t>
            </a:r>
          </a:p>
          <a:p>
            <a:pPr marL="69215" marR="5080">
              <a:lnSpc>
                <a:spcPct val="114999"/>
              </a:lnSpc>
              <a:spcBef>
                <a:spcPts val="100"/>
              </a:spcBef>
            </a:pPr>
            <a:r>
              <a:rPr lang="en-US" sz="1500" b="1" dirty="0">
                <a:latin typeface="Times New Roman" panose="02020603050405020304" pitchFamily="18" charset="0"/>
                <a:cs typeface="Times New Roman" panose="02020603050405020304" pitchFamily="18" charset="0"/>
              </a:rPr>
              <a:t>🔸 Maintenance Required</a:t>
            </a:r>
          </a:p>
          <a:p>
            <a:pPr marL="69215" marR="5080">
              <a:lnSpc>
                <a:spcPct val="114999"/>
              </a:lnSpc>
              <a:spcBef>
                <a:spcPts val="100"/>
              </a:spcBef>
            </a:pPr>
            <a:r>
              <a:rPr lang="en-US" sz="1500" dirty="0">
                <a:latin typeface="Times New Roman" panose="02020603050405020304" pitchFamily="18" charset="0"/>
                <a:cs typeface="Times New Roman" panose="02020603050405020304" pitchFamily="18" charset="0"/>
              </a:rPr>
              <a:t>• Sensors and mechanical parts need regular maintenance to ensure proper functioning.</a:t>
            </a:r>
          </a:p>
          <a:p>
            <a:pPr marL="69215" marR="5080">
              <a:lnSpc>
                <a:spcPct val="114999"/>
              </a:lnSpc>
              <a:spcBef>
                <a:spcPts val="100"/>
              </a:spcBef>
            </a:pPr>
            <a:r>
              <a:rPr lang="en-US" sz="1500" b="1" dirty="0">
                <a:latin typeface="Times New Roman" panose="02020603050405020304" pitchFamily="18" charset="0"/>
                <a:cs typeface="Times New Roman" panose="02020603050405020304" pitchFamily="18" charset="0"/>
              </a:rPr>
              <a:t>🔸 Initial Setup Cost</a:t>
            </a:r>
          </a:p>
          <a:p>
            <a:pPr marL="69215" marR="5080">
              <a:lnSpc>
                <a:spcPct val="114999"/>
              </a:lnSpc>
              <a:spcBef>
                <a:spcPts val="100"/>
              </a:spcBef>
            </a:pPr>
            <a:r>
              <a:rPr lang="en-US" sz="1500" dirty="0">
                <a:latin typeface="Times New Roman" panose="02020603050405020304" pitchFamily="18" charset="0"/>
                <a:cs typeface="Times New Roman" panose="02020603050405020304" pitchFamily="18" charset="0"/>
              </a:rPr>
              <a:t>• Though affordable, the initial cost may still be a barrier for some small-scale farmers.</a:t>
            </a:r>
          </a:p>
        </p:txBody>
      </p:sp>
      <p:sp>
        <p:nvSpPr>
          <p:cNvPr id="10" name="object 10"/>
          <p:cNvSpPr txBox="1"/>
          <p:nvPr/>
        </p:nvSpPr>
        <p:spPr>
          <a:xfrm>
            <a:off x="8904375" y="4864742"/>
            <a:ext cx="167005" cy="154529"/>
          </a:xfrm>
          <a:prstGeom prst="rect">
            <a:avLst/>
          </a:prstGeom>
        </p:spPr>
        <p:txBody>
          <a:bodyPr vert="horz" wrap="square" lIns="0" tIns="635" rIns="0" bIns="0" rtlCol="0">
            <a:spAutoFit/>
          </a:bodyPr>
          <a:lstStyle/>
          <a:p>
            <a:pPr marL="12700">
              <a:lnSpc>
                <a:spcPct val="100000"/>
              </a:lnSpc>
              <a:spcBef>
                <a:spcPts val="5"/>
              </a:spcBef>
            </a:pPr>
            <a:r>
              <a:rPr sz="1000" spc="-25" dirty="0">
                <a:solidFill>
                  <a:srgbClr val="595959"/>
                </a:solidFill>
                <a:latin typeface="Arial MT"/>
                <a:cs typeface="Arial MT"/>
              </a:rPr>
              <a:t>1</a:t>
            </a:r>
            <a:r>
              <a:rPr lang="en-US" sz="1000" spc="-25" dirty="0">
                <a:solidFill>
                  <a:srgbClr val="595959"/>
                </a:solidFill>
                <a:latin typeface="Arial MT"/>
                <a:cs typeface="Arial MT"/>
              </a:rPr>
              <a:t>1</a:t>
            </a:r>
            <a:endParaRPr sz="1000" dirty="0">
              <a:latin typeface="Arial MT"/>
              <a:cs typeface="Arial MT"/>
            </a:endParaRPr>
          </a:p>
        </p:txBody>
      </p:sp>
      <p:pic>
        <p:nvPicPr>
          <p:cNvPr id="11" name="object 8">
            <a:extLst>
              <a:ext uri="{FF2B5EF4-FFF2-40B4-BE49-F238E27FC236}">
                <a16:creationId xmlns:a16="http://schemas.microsoft.com/office/drawing/2014/main" id="{1638B12D-438A-7246-ACC3-A9501FB5BB4C}"/>
              </a:ext>
            </a:extLst>
          </p:cNvPr>
          <p:cNvPicPr/>
          <p:nvPr/>
        </p:nvPicPr>
        <p:blipFill>
          <a:blip r:embed="rId3" cstate="print"/>
          <a:stretch>
            <a:fillRect/>
          </a:stretch>
        </p:blipFill>
        <p:spPr>
          <a:xfrm>
            <a:off x="327574" y="3285779"/>
            <a:ext cx="187325" cy="193675"/>
          </a:xfrm>
          <a:prstGeom prst="rect">
            <a:avLst/>
          </a:prstGeom>
        </p:spPr>
      </p:pic>
      <p:sp>
        <p:nvSpPr>
          <p:cNvPr id="12" name="object 42">
            <a:extLst>
              <a:ext uri="{FF2B5EF4-FFF2-40B4-BE49-F238E27FC236}">
                <a16:creationId xmlns:a16="http://schemas.microsoft.com/office/drawing/2014/main" id="{2C74CC50-079F-8EC1-0DC1-385E0C80AB0F}"/>
              </a:ext>
            </a:extLst>
          </p:cNvPr>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7247" y="292415"/>
            <a:ext cx="3727450" cy="452120"/>
          </a:xfrm>
          <a:prstGeom prst="rect">
            <a:avLst/>
          </a:prstGeom>
        </p:spPr>
        <p:txBody>
          <a:bodyPr vert="horz" wrap="square" lIns="0" tIns="12700" rIns="0" bIns="0" rtlCol="0">
            <a:spAutoFit/>
          </a:bodyPr>
          <a:lstStyle/>
          <a:p>
            <a:pPr marL="12700">
              <a:lnSpc>
                <a:spcPct val="100000"/>
              </a:lnSpc>
              <a:spcBef>
                <a:spcPts val="100"/>
              </a:spcBef>
            </a:pPr>
            <a:r>
              <a:rPr sz="2800" spc="-35" dirty="0">
                <a:solidFill>
                  <a:srgbClr val="682523"/>
                </a:solidFill>
              </a:rPr>
              <a:t>COMPARISON</a:t>
            </a:r>
            <a:r>
              <a:rPr sz="2800" spc="-85" dirty="0">
                <a:solidFill>
                  <a:srgbClr val="682523"/>
                </a:solidFill>
              </a:rPr>
              <a:t> </a:t>
            </a:r>
            <a:r>
              <a:rPr sz="2800" spc="-20" dirty="0">
                <a:solidFill>
                  <a:srgbClr val="682523"/>
                </a:solidFill>
              </a:rPr>
              <a:t>TABLE</a:t>
            </a:r>
            <a:endParaRPr sz="2800" dirty="0"/>
          </a:p>
        </p:txBody>
      </p:sp>
      <p:graphicFrame>
        <p:nvGraphicFramePr>
          <p:cNvPr id="8" name="Table 7">
            <a:extLst>
              <a:ext uri="{FF2B5EF4-FFF2-40B4-BE49-F238E27FC236}">
                <a16:creationId xmlns:a16="http://schemas.microsoft.com/office/drawing/2014/main" id="{6DFEBC11-EA4E-AC95-FB97-41172D0D96E8}"/>
              </a:ext>
            </a:extLst>
          </p:cNvPr>
          <p:cNvGraphicFramePr>
            <a:graphicFrameLocks noGrp="1"/>
          </p:cNvGraphicFramePr>
          <p:nvPr>
            <p:extLst>
              <p:ext uri="{D42A27DB-BD31-4B8C-83A1-F6EECF244321}">
                <p14:modId xmlns:p14="http://schemas.microsoft.com/office/powerpoint/2010/main" val="2892000915"/>
              </p:ext>
            </p:extLst>
          </p:nvPr>
        </p:nvGraphicFramePr>
        <p:xfrm>
          <a:off x="685800" y="1245868"/>
          <a:ext cx="7239000" cy="2926080"/>
        </p:xfrm>
        <a:graphic>
          <a:graphicData uri="http://schemas.openxmlformats.org/drawingml/2006/table">
            <a:tbl>
              <a:tblPr firstRow="1" bandRow="1">
                <a:tableStyleId>{BDBED569-4797-4DF1-A0F4-6AAB3CD982D8}</a:tableStyleId>
              </a:tblPr>
              <a:tblGrid>
                <a:gridCol w="2413000">
                  <a:extLst>
                    <a:ext uri="{9D8B030D-6E8A-4147-A177-3AD203B41FA5}">
                      <a16:colId xmlns:a16="http://schemas.microsoft.com/office/drawing/2014/main" val="2979338958"/>
                    </a:ext>
                  </a:extLst>
                </a:gridCol>
                <a:gridCol w="2413000">
                  <a:extLst>
                    <a:ext uri="{9D8B030D-6E8A-4147-A177-3AD203B41FA5}">
                      <a16:colId xmlns:a16="http://schemas.microsoft.com/office/drawing/2014/main" val="395776756"/>
                    </a:ext>
                  </a:extLst>
                </a:gridCol>
                <a:gridCol w="2413000">
                  <a:extLst>
                    <a:ext uri="{9D8B030D-6E8A-4147-A177-3AD203B41FA5}">
                      <a16:colId xmlns:a16="http://schemas.microsoft.com/office/drawing/2014/main" val="739283913"/>
                    </a:ext>
                  </a:extLst>
                </a:gridCol>
              </a:tblGrid>
              <a:tr h="314325">
                <a:tc>
                  <a:txBody>
                    <a:bodyPr/>
                    <a:lstStyle/>
                    <a:p>
                      <a:pPr algn="ctr"/>
                      <a:r>
                        <a:rPr lang="en-IN" dirty="0"/>
                        <a:t>Feature </a:t>
                      </a:r>
                    </a:p>
                  </a:txBody>
                  <a:tcPr/>
                </a:tc>
                <a:tc>
                  <a:txBody>
                    <a:bodyPr/>
                    <a:lstStyle/>
                    <a:p>
                      <a:pPr algn="ctr"/>
                      <a:r>
                        <a:rPr lang="en-IN" dirty="0"/>
                        <a:t>Traditional Fencing</a:t>
                      </a:r>
                    </a:p>
                  </a:txBody>
                  <a:tcPr/>
                </a:tc>
                <a:tc>
                  <a:txBody>
                    <a:bodyPr/>
                    <a:lstStyle/>
                    <a:p>
                      <a:pPr algn="ctr"/>
                      <a:r>
                        <a:rPr lang="en-IN" dirty="0"/>
                        <a:t>Arduino smart fence</a:t>
                      </a:r>
                    </a:p>
                  </a:txBody>
                  <a:tcPr/>
                </a:tc>
                <a:extLst>
                  <a:ext uri="{0D108BD9-81ED-4DB2-BD59-A6C34878D82A}">
                    <a16:rowId xmlns:a16="http://schemas.microsoft.com/office/drawing/2014/main" val="1587166064"/>
                  </a:ext>
                </a:extLst>
              </a:tr>
              <a:tr h="314325">
                <a:tc>
                  <a:txBody>
                    <a:bodyPr/>
                    <a:lstStyle/>
                    <a:p>
                      <a:pPr algn="ctr"/>
                      <a:r>
                        <a:rPr lang="en-US" dirty="0"/>
                        <a:t>D</a:t>
                      </a:r>
                      <a:r>
                        <a:rPr lang="en-IN" dirty="0" err="1"/>
                        <a:t>etection</a:t>
                      </a:r>
                      <a:endParaRPr lang="en-IN" dirty="0"/>
                    </a:p>
                  </a:txBody>
                  <a:tcPr/>
                </a:tc>
                <a:tc>
                  <a:txBody>
                    <a:bodyPr/>
                    <a:lstStyle/>
                    <a:p>
                      <a:pPr algn="ctr"/>
                      <a:r>
                        <a:rPr lang="en-US" dirty="0"/>
                        <a:t>N</a:t>
                      </a:r>
                      <a:r>
                        <a:rPr lang="en-IN" dirty="0"/>
                        <a:t>o detection capability</a:t>
                      </a:r>
                    </a:p>
                  </a:txBody>
                  <a:tcPr/>
                </a:tc>
                <a:tc>
                  <a:txBody>
                    <a:bodyPr/>
                    <a:lstStyle/>
                    <a:p>
                      <a:pPr algn="ctr"/>
                      <a:r>
                        <a:rPr lang="en-US" dirty="0"/>
                        <a:t>I</a:t>
                      </a:r>
                      <a:r>
                        <a:rPr lang="en-IN" dirty="0"/>
                        <a:t>R Sensor based</a:t>
                      </a:r>
                    </a:p>
                  </a:txBody>
                  <a:tcPr/>
                </a:tc>
                <a:extLst>
                  <a:ext uri="{0D108BD9-81ED-4DB2-BD59-A6C34878D82A}">
                    <a16:rowId xmlns:a16="http://schemas.microsoft.com/office/drawing/2014/main" val="3430735217"/>
                  </a:ext>
                </a:extLst>
              </a:tr>
              <a:tr h="314325">
                <a:tc>
                  <a:txBody>
                    <a:bodyPr/>
                    <a:lstStyle/>
                    <a:p>
                      <a:pPr algn="ctr"/>
                      <a:r>
                        <a:rPr lang="en-US" dirty="0"/>
                        <a:t>Alerts</a:t>
                      </a:r>
                      <a:endParaRPr lang="en-IN" dirty="0"/>
                    </a:p>
                  </a:txBody>
                  <a:tcPr/>
                </a:tc>
                <a:tc>
                  <a:txBody>
                    <a:bodyPr/>
                    <a:lstStyle/>
                    <a:p>
                      <a:pPr algn="ctr"/>
                      <a:r>
                        <a:rPr lang="en-US" dirty="0"/>
                        <a:t>No Alerts</a:t>
                      </a:r>
                      <a:endParaRPr lang="en-IN" dirty="0"/>
                    </a:p>
                  </a:txBody>
                  <a:tcPr/>
                </a:tc>
                <a:tc>
                  <a:txBody>
                    <a:bodyPr/>
                    <a:lstStyle/>
                    <a:p>
                      <a:pPr algn="ctr"/>
                      <a:r>
                        <a:rPr lang="en-US" dirty="0" err="1"/>
                        <a:t>Buzzer+LCD</a:t>
                      </a:r>
                      <a:endParaRPr lang="en-IN" dirty="0"/>
                    </a:p>
                  </a:txBody>
                  <a:tcPr/>
                </a:tc>
                <a:extLst>
                  <a:ext uri="{0D108BD9-81ED-4DB2-BD59-A6C34878D82A}">
                    <a16:rowId xmlns:a16="http://schemas.microsoft.com/office/drawing/2014/main" val="2732749650"/>
                  </a:ext>
                </a:extLst>
              </a:tr>
              <a:tr h="329567">
                <a:tc>
                  <a:txBody>
                    <a:bodyPr/>
                    <a:lstStyle/>
                    <a:p>
                      <a:pPr algn="ctr"/>
                      <a:r>
                        <a:rPr lang="en-US" dirty="0"/>
                        <a:t>Deterrent</a:t>
                      </a:r>
                      <a:endParaRPr lang="en-IN" dirty="0"/>
                    </a:p>
                  </a:txBody>
                  <a:tcPr/>
                </a:tc>
                <a:tc>
                  <a:txBody>
                    <a:bodyPr/>
                    <a:lstStyle/>
                    <a:p>
                      <a:pPr algn="ctr"/>
                      <a:r>
                        <a:rPr lang="en-US" dirty="0"/>
                        <a:t>Manual</a:t>
                      </a:r>
                      <a:endParaRPr lang="en-IN" dirty="0"/>
                    </a:p>
                  </a:txBody>
                  <a:tcPr/>
                </a:tc>
                <a:tc>
                  <a:txBody>
                    <a:bodyPr/>
                    <a:lstStyle/>
                    <a:p>
                      <a:pPr algn="ctr"/>
                      <a:r>
                        <a:rPr lang="en-US" dirty="0"/>
                        <a:t>Real time(LCD)</a:t>
                      </a:r>
                      <a:endParaRPr lang="en-IN" dirty="0"/>
                    </a:p>
                  </a:txBody>
                  <a:tcPr/>
                </a:tc>
                <a:extLst>
                  <a:ext uri="{0D108BD9-81ED-4DB2-BD59-A6C34878D82A}">
                    <a16:rowId xmlns:a16="http://schemas.microsoft.com/office/drawing/2014/main" val="3696868720"/>
                  </a:ext>
                </a:extLst>
              </a:tr>
              <a:tr h="314325">
                <a:tc>
                  <a:txBody>
                    <a:bodyPr/>
                    <a:lstStyle/>
                    <a:p>
                      <a:pPr algn="ctr"/>
                      <a:r>
                        <a:rPr lang="en-US" dirty="0"/>
                        <a:t>Power</a:t>
                      </a:r>
                      <a:endParaRPr lang="en-IN" dirty="0"/>
                    </a:p>
                  </a:txBody>
                  <a:tcPr/>
                </a:tc>
                <a:tc>
                  <a:txBody>
                    <a:bodyPr/>
                    <a:lstStyle/>
                    <a:p>
                      <a:pPr algn="ctr"/>
                      <a:r>
                        <a:rPr lang="en-US" dirty="0"/>
                        <a:t>Not needed</a:t>
                      </a:r>
                      <a:endParaRPr lang="en-IN" dirty="0"/>
                    </a:p>
                  </a:txBody>
                  <a:tcPr/>
                </a:tc>
                <a:tc>
                  <a:txBody>
                    <a:bodyPr/>
                    <a:lstStyle/>
                    <a:p>
                      <a:pPr algn="ctr"/>
                      <a:r>
                        <a:rPr lang="en-US" dirty="0"/>
                        <a:t>Required(Battery)</a:t>
                      </a:r>
                      <a:endParaRPr lang="en-IN" dirty="0"/>
                    </a:p>
                  </a:txBody>
                  <a:tcPr/>
                </a:tc>
                <a:extLst>
                  <a:ext uri="{0D108BD9-81ED-4DB2-BD59-A6C34878D82A}">
                    <a16:rowId xmlns:a16="http://schemas.microsoft.com/office/drawing/2014/main" val="988840363"/>
                  </a:ext>
                </a:extLst>
              </a:tr>
              <a:tr h="314325">
                <a:tc>
                  <a:txBody>
                    <a:bodyPr/>
                    <a:lstStyle/>
                    <a:p>
                      <a:pPr algn="ctr"/>
                      <a:r>
                        <a:rPr lang="en-US" dirty="0"/>
                        <a:t>A</a:t>
                      </a:r>
                      <a:r>
                        <a:rPr lang="en-IN" dirty="0" err="1"/>
                        <a:t>utomation</a:t>
                      </a:r>
                      <a:endParaRPr lang="en-IN" dirty="0"/>
                    </a:p>
                  </a:txBody>
                  <a:tcPr/>
                </a:tc>
                <a:tc>
                  <a:txBody>
                    <a:bodyPr/>
                    <a:lstStyle/>
                    <a:p>
                      <a:pPr algn="ctr"/>
                      <a:r>
                        <a:rPr lang="en-US" dirty="0"/>
                        <a:t>No</a:t>
                      </a:r>
                      <a:endParaRPr lang="en-IN" dirty="0"/>
                    </a:p>
                  </a:txBody>
                  <a:tcPr/>
                </a:tc>
                <a:tc>
                  <a:txBody>
                    <a:bodyPr/>
                    <a:lstStyle/>
                    <a:p>
                      <a:pPr algn="ctr"/>
                      <a:r>
                        <a:rPr lang="en-US" dirty="0"/>
                        <a:t>Yes</a:t>
                      </a:r>
                      <a:endParaRPr lang="en-IN" dirty="0"/>
                    </a:p>
                  </a:txBody>
                  <a:tcPr/>
                </a:tc>
                <a:extLst>
                  <a:ext uri="{0D108BD9-81ED-4DB2-BD59-A6C34878D82A}">
                    <a16:rowId xmlns:a16="http://schemas.microsoft.com/office/drawing/2014/main" val="628228328"/>
                  </a:ext>
                </a:extLst>
              </a:tr>
              <a:tr h="314325">
                <a:tc>
                  <a:txBody>
                    <a:bodyPr/>
                    <a:lstStyle/>
                    <a:p>
                      <a:pPr algn="ctr"/>
                      <a:r>
                        <a:rPr lang="en-US" dirty="0"/>
                        <a:t>Maintenance</a:t>
                      </a:r>
                      <a:endParaRPr lang="en-IN" dirty="0"/>
                    </a:p>
                  </a:txBody>
                  <a:tcPr/>
                </a:tc>
                <a:tc>
                  <a:txBody>
                    <a:bodyPr/>
                    <a:lstStyle/>
                    <a:p>
                      <a:pPr algn="ctr"/>
                      <a:r>
                        <a:rPr lang="en-US" dirty="0"/>
                        <a:t>Low </a:t>
                      </a:r>
                      <a:endParaRPr lang="en-IN" dirty="0"/>
                    </a:p>
                  </a:txBody>
                  <a:tcPr/>
                </a:tc>
                <a:tc>
                  <a:txBody>
                    <a:bodyPr/>
                    <a:lstStyle/>
                    <a:p>
                      <a:pPr algn="ctr"/>
                      <a:r>
                        <a:rPr lang="en-US" dirty="0"/>
                        <a:t>Moderate</a:t>
                      </a:r>
                      <a:endParaRPr lang="en-IN" dirty="0"/>
                    </a:p>
                  </a:txBody>
                  <a:tcPr/>
                </a:tc>
                <a:extLst>
                  <a:ext uri="{0D108BD9-81ED-4DB2-BD59-A6C34878D82A}">
                    <a16:rowId xmlns:a16="http://schemas.microsoft.com/office/drawing/2014/main" val="3128355810"/>
                  </a:ext>
                </a:extLst>
              </a:tr>
              <a:tr h="314325">
                <a:tc>
                  <a:txBody>
                    <a:bodyPr/>
                    <a:lstStyle/>
                    <a:p>
                      <a:pPr algn="ctr"/>
                      <a:r>
                        <a:rPr lang="en-IN" dirty="0"/>
                        <a:t>Best for </a:t>
                      </a:r>
                    </a:p>
                  </a:txBody>
                  <a:tcPr/>
                </a:tc>
                <a:tc>
                  <a:txBody>
                    <a:bodyPr/>
                    <a:lstStyle/>
                    <a:p>
                      <a:pPr algn="ctr"/>
                      <a:r>
                        <a:rPr lang="en-US" dirty="0"/>
                        <a:t>Large open fields</a:t>
                      </a:r>
                      <a:endParaRPr lang="en-IN" dirty="0"/>
                    </a:p>
                  </a:txBody>
                  <a:tcPr/>
                </a:tc>
                <a:tc>
                  <a:txBody>
                    <a:bodyPr/>
                    <a:lstStyle/>
                    <a:p>
                      <a:pPr algn="ctr"/>
                      <a:r>
                        <a:rPr lang="en-US" dirty="0"/>
                        <a:t>Small Farms</a:t>
                      </a:r>
                      <a:endParaRPr lang="en-IN" dirty="0"/>
                    </a:p>
                  </a:txBody>
                  <a:tcPr/>
                </a:tc>
                <a:extLst>
                  <a:ext uri="{0D108BD9-81ED-4DB2-BD59-A6C34878D82A}">
                    <a16:rowId xmlns:a16="http://schemas.microsoft.com/office/drawing/2014/main" val="306127539"/>
                  </a:ext>
                </a:extLst>
              </a:tr>
            </a:tbl>
          </a:graphicData>
        </a:graphic>
      </p:graphicFrame>
      <p:sp>
        <p:nvSpPr>
          <p:cNvPr id="9" name="object 42">
            <a:extLst>
              <a:ext uri="{FF2B5EF4-FFF2-40B4-BE49-F238E27FC236}">
                <a16:creationId xmlns:a16="http://schemas.microsoft.com/office/drawing/2014/main" id="{2EC75861-92B1-FB39-FA88-9A129888FBF7}"/>
              </a:ext>
            </a:extLst>
          </p:cNvPr>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
        <p:nvSpPr>
          <p:cNvPr id="10" name="object 10">
            <a:extLst>
              <a:ext uri="{FF2B5EF4-FFF2-40B4-BE49-F238E27FC236}">
                <a16:creationId xmlns:a16="http://schemas.microsoft.com/office/drawing/2014/main" id="{991AD005-709A-84B3-2A78-E74FA4B78DAE}"/>
              </a:ext>
            </a:extLst>
          </p:cNvPr>
          <p:cNvSpPr txBox="1"/>
          <p:nvPr/>
        </p:nvSpPr>
        <p:spPr>
          <a:xfrm>
            <a:off x="8839200" y="4864742"/>
            <a:ext cx="167005" cy="154529"/>
          </a:xfrm>
          <a:prstGeom prst="rect">
            <a:avLst/>
          </a:prstGeom>
        </p:spPr>
        <p:txBody>
          <a:bodyPr vert="horz" wrap="square" lIns="0" tIns="635" rIns="0" bIns="0" rtlCol="0">
            <a:spAutoFit/>
          </a:bodyPr>
          <a:lstStyle/>
          <a:p>
            <a:pPr marL="12700">
              <a:lnSpc>
                <a:spcPct val="100000"/>
              </a:lnSpc>
              <a:spcBef>
                <a:spcPts val="5"/>
              </a:spcBef>
            </a:pPr>
            <a:r>
              <a:rPr sz="1000" spc="-25" dirty="0">
                <a:solidFill>
                  <a:srgbClr val="595959"/>
                </a:solidFill>
                <a:latin typeface="Arial MT"/>
                <a:cs typeface="Arial MT"/>
              </a:rPr>
              <a:t>1</a:t>
            </a:r>
            <a:r>
              <a:rPr lang="en-US" sz="1000" spc="-25" dirty="0">
                <a:solidFill>
                  <a:srgbClr val="595959"/>
                </a:solidFill>
                <a:latin typeface="Arial MT"/>
                <a:cs typeface="Arial MT"/>
              </a:rPr>
              <a:t>2</a:t>
            </a:r>
            <a:endParaRPr sz="1000" dirty="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24618" rIns="0" bIns="0" rtlCol="0">
            <a:spAutoFit/>
          </a:bodyPr>
          <a:lstStyle/>
          <a:p>
            <a:pPr marL="2707640">
              <a:lnSpc>
                <a:spcPct val="100000"/>
              </a:lnSpc>
              <a:spcBef>
                <a:spcPts val="100"/>
              </a:spcBef>
            </a:pPr>
            <a:r>
              <a:rPr spc="-10" dirty="0"/>
              <a:t>CONCLUSION</a:t>
            </a:r>
          </a:p>
        </p:txBody>
      </p:sp>
      <p:pic>
        <p:nvPicPr>
          <p:cNvPr id="3" name="object 3"/>
          <p:cNvPicPr/>
          <p:nvPr/>
        </p:nvPicPr>
        <p:blipFill>
          <a:blip r:embed="rId2" cstate="print"/>
          <a:stretch>
            <a:fillRect/>
          </a:stretch>
        </p:blipFill>
        <p:spPr>
          <a:xfrm>
            <a:off x="8453856" y="88925"/>
            <a:ext cx="585899" cy="567840"/>
          </a:xfrm>
          <a:prstGeom prst="rect">
            <a:avLst/>
          </a:prstGeom>
        </p:spPr>
      </p:pic>
      <p:sp>
        <p:nvSpPr>
          <p:cNvPr id="4" name="object 4"/>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13</a:t>
            </a:fld>
            <a:endParaRPr spc="-25" dirty="0"/>
          </a:p>
        </p:txBody>
      </p:sp>
      <p:sp>
        <p:nvSpPr>
          <p:cNvPr id="5" name="object 5"/>
          <p:cNvSpPr txBox="1">
            <a:spLocks noGrp="1"/>
          </p:cNvSpPr>
          <p:nvPr>
            <p:ph type="body" idx="1"/>
          </p:nvPr>
        </p:nvSpPr>
        <p:spPr>
          <a:xfrm>
            <a:off x="1295399" y="1428750"/>
            <a:ext cx="6934201" cy="1866537"/>
          </a:xfrm>
          <a:prstGeom prst="rect">
            <a:avLst/>
          </a:prstGeom>
        </p:spPr>
        <p:txBody>
          <a:bodyPr vert="horz" wrap="square" lIns="0" tIns="12700" rIns="0" bIns="0" rtlCol="0">
            <a:spAutoFit/>
          </a:bodyPr>
          <a:lstStyle/>
          <a:p>
            <a:pPr marL="175260" algn="just">
              <a:lnSpc>
                <a:spcPct val="150000"/>
              </a:lnSpc>
              <a:spcBef>
                <a:spcPts val="100"/>
              </a:spcBef>
              <a:tabLst>
                <a:tab pos="527050" algn="l"/>
              </a:tabLst>
            </a:pPr>
            <a:r>
              <a:rPr lang="en-US" spc="-10" dirty="0"/>
              <a:t>📌 The system successfully detects animal movement using IR sensors.</a:t>
            </a:r>
          </a:p>
          <a:p>
            <a:pPr marL="175260" algn="just">
              <a:lnSpc>
                <a:spcPct val="150000"/>
              </a:lnSpc>
              <a:spcBef>
                <a:spcPts val="100"/>
              </a:spcBef>
              <a:tabLst>
                <a:tab pos="527050" algn="l"/>
              </a:tabLst>
            </a:pPr>
            <a:r>
              <a:rPr lang="en-US" spc="-10" dirty="0"/>
              <a:t>📌 It provides real-time alerts through a buzzer and LCD display.</a:t>
            </a:r>
          </a:p>
          <a:p>
            <a:pPr marL="175260" algn="just">
              <a:lnSpc>
                <a:spcPct val="150000"/>
              </a:lnSpc>
              <a:spcBef>
                <a:spcPts val="100"/>
              </a:spcBef>
              <a:tabLst>
                <a:tab pos="527050" algn="l"/>
              </a:tabLst>
            </a:pPr>
            <a:r>
              <a:rPr lang="en-US" spc="-10" dirty="0"/>
              <a:t>📌 The DC motor activates a deterrent to scare animals away.</a:t>
            </a:r>
          </a:p>
          <a:p>
            <a:pPr marL="175260" algn="just">
              <a:lnSpc>
                <a:spcPct val="150000"/>
              </a:lnSpc>
              <a:spcBef>
                <a:spcPts val="100"/>
              </a:spcBef>
              <a:tabLst>
                <a:tab pos="527050" algn="l"/>
              </a:tabLst>
            </a:pPr>
            <a:r>
              <a:rPr lang="en-US" spc="-10" dirty="0"/>
              <a:t>📌 Improves crop safety and reduces manual effort.</a:t>
            </a:r>
          </a:p>
          <a:p>
            <a:pPr marL="175260" algn="just">
              <a:lnSpc>
                <a:spcPct val="150000"/>
              </a:lnSpc>
              <a:spcBef>
                <a:spcPts val="100"/>
              </a:spcBef>
              <a:tabLst>
                <a:tab pos="527050" algn="l"/>
              </a:tabLst>
            </a:pPr>
            <a:r>
              <a:rPr lang="en-US" spc="-10" dirty="0"/>
              <a:t>📌 Offers automation and monitoring, unlike traditional fencing</a:t>
            </a:r>
            <a:endParaRPr spc="-10" dirty="0"/>
          </a:p>
        </p:txBody>
      </p:sp>
      <p:sp>
        <p:nvSpPr>
          <p:cNvPr id="8" name="object 42">
            <a:extLst>
              <a:ext uri="{FF2B5EF4-FFF2-40B4-BE49-F238E27FC236}">
                <a16:creationId xmlns:a16="http://schemas.microsoft.com/office/drawing/2014/main" id="{6382E474-65FC-B2CE-ACBE-095F164D9049}"/>
              </a:ext>
            </a:extLst>
          </p:cNvPr>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76533" y="367997"/>
            <a:ext cx="2330450" cy="43688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000000"/>
                </a:solidFill>
              </a:rPr>
              <a:t>REFERENCES</a:t>
            </a:r>
          </a:p>
        </p:txBody>
      </p:sp>
      <p:sp>
        <p:nvSpPr>
          <p:cNvPr id="3" name="object 3"/>
          <p:cNvSpPr txBox="1"/>
          <p:nvPr/>
        </p:nvSpPr>
        <p:spPr>
          <a:xfrm>
            <a:off x="762000" y="1242918"/>
            <a:ext cx="7656055" cy="3118161"/>
          </a:xfrm>
          <a:prstGeom prst="rect">
            <a:avLst/>
          </a:prstGeom>
        </p:spPr>
        <p:txBody>
          <a:bodyPr vert="horz" wrap="square" lIns="0" tIns="27305" rIns="0" bIns="0" rtlCol="0">
            <a:spAutoFit/>
          </a:bodyPr>
          <a:lstStyle/>
          <a:p>
            <a:pPr marL="12065" marR="14604" algn="l">
              <a:lnSpc>
                <a:spcPts val="1490"/>
              </a:lnSpc>
              <a:spcBef>
                <a:spcPts val="215"/>
              </a:spcBef>
              <a:tabLst>
                <a:tab pos="379730" algn="l"/>
              </a:tabLst>
            </a:pPr>
            <a:r>
              <a:rPr lang="en-US" sz="1400" spc="-10" dirty="0"/>
              <a:t>[</a:t>
            </a:r>
            <a:r>
              <a:rPr lang="en-US" sz="1400" spc="-10" dirty="0">
                <a:latin typeface="Times New Roman" panose="02020603050405020304" pitchFamily="18" charset="0"/>
                <a:cs typeface="Times New Roman" panose="02020603050405020304" pitchFamily="18" charset="0"/>
              </a:rPr>
              <a:t>1] Rajesh Mallela, </a:t>
            </a:r>
            <a:r>
              <a:rPr lang="en-US" sz="1400" spc="-10" dirty="0" err="1">
                <a:latin typeface="Times New Roman" panose="02020603050405020304" pitchFamily="18" charset="0"/>
                <a:cs typeface="Times New Roman" panose="02020603050405020304" pitchFamily="18" charset="0"/>
              </a:rPr>
              <a:t>Pidugu</a:t>
            </a:r>
            <a:r>
              <a:rPr lang="en-US" sz="1400" spc="-10" dirty="0">
                <a:latin typeface="Times New Roman" panose="02020603050405020304" pitchFamily="18" charset="0"/>
                <a:cs typeface="Times New Roman" panose="02020603050405020304" pitchFamily="18" charset="0"/>
              </a:rPr>
              <a:t> Nagendra, Kadiyala Ramana, Internet of Things –Future Internet Technologies, Elements and Applications, International Journal of Research and Analytical Reviews, Volume.5, Issue 4, Page No pp.960-967, October 2018</a:t>
            </a:r>
          </a:p>
          <a:p>
            <a:pPr marL="12065" marR="14604" algn="l">
              <a:lnSpc>
                <a:spcPts val="1490"/>
              </a:lnSpc>
              <a:spcBef>
                <a:spcPts val="215"/>
              </a:spcBef>
              <a:tabLst>
                <a:tab pos="379730" algn="l"/>
              </a:tabLst>
            </a:pPr>
            <a:endParaRPr lang="en-US" sz="1400" spc="-10" dirty="0">
              <a:latin typeface="Times New Roman" panose="02020603050405020304" pitchFamily="18" charset="0"/>
              <a:cs typeface="Times New Roman" panose="02020603050405020304" pitchFamily="18" charset="0"/>
            </a:endParaRPr>
          </a:p>
          <a:p>
            <a:pPr marL="12065" marR="14604" algn="l">
              <a:lnSpc>
                <a:spcPts val="1490"/>
              </a:lnSpc>
              <a:spcBef>
                <a:spcPts val="215"/>
              </a:spcBef>
              <a:tabLst>
                <a:tab pos="379730" algn="l"/>
              </a:tabLst>
            </a:pPr>
            <a:r>
              <a:rPr lang="en-US" sz="1400" spc="-10" dirty="0">
                <a:latin typeface="Times New Roman" panose="02020603050405020304" pitchFamily="18" charset="0"/>
                <a:cs typeface="Times New Roman" panose="02020603050405020304" pitchFamily="18" charset="0"/>
              </a:rPr>
              <a:t>[2] Bindu D et al, International Journal of Engineering, Basic sciences, Management &amp; Social studies, Volume 1, Issue 1, May 2017. </a:t>
            </a:r>
          </a:p>
          <a:p>
            <a:pPr marL="12065" marR="14604" algn="l">
              <a:lnSpc>
                <a:spcPts val="1490"/>
              </a:lnSpc>
              <a:spcBef>
                <a:spcPts val="215"/>
              </a:spcBef>
              <a:tabLst>
                <a:tab pos="379730" algn="l"/>
              </a:tabLst>
            </a:pPr>
            <a:endParaRPr lang="en-US" sz="1400" spc="-10" dirty="0">
              <a:latin typeface="Times New Roman" panose="02020603050405020304" pitchFamily="18" charset="0"/>
              <a:cs typeface="Times New Roman" panose="02020603050405020304" pitchFamily="18" charset="0"/>
            </a:endParaRPr>
          </a:p>
          <a:p>
            <a:pPr marL="12065" marR="14604" algn="l">
              <a:lnSpc>
                <a:spcPts val="1490"/>
              </a:lnSpc>
              <a:spcBef>
                <a:spcPts val="215"/>
              </a:spcBef>
              <a:tabLst>
                <a:tab pos="379730" algn="l"/>
              </a:tabLst>
            </a:pPr>
            <a:r>
              <a:rPr lang="en-US" sz="1400" spc="-10" dirty="0">
                <a:latin typeface="Times New Roman" panose="02020603050405020304" pitchFamily="18" charset="0"/>
                <a:cs typeface="Times New Roman" panose="02020603050405020304" pitchFamily="18" charset="0"/>
              </a:rPr>
              <a:t>[3] Krishnamurthy b et al, International Journal of Latest Engineering Research and Applications (IJLERA) ISSN: 2455-7137, Volume – 02, Issue – 05, May – 2017, PP – 128-135. </a:t>
            </a:r>
          </a:p>
          <a:p>
            <a:pPr marL="12065" marR="14604" algn="l">
              <a:lnSpc>
                <a:spcPts val="1490"/>
              </a:lnSpc>
              <a:spcBef>
                <a:spcPts val="215"/>
              </a:spcBef>
              <a:tabLst>
                <a:tab pos="379730" algn="l"/>
              </a:tabLst>
            </a:pPr>
            <a:endParaRPr lang="en-US" sz="1400" spc="-10" dirty="0">
              <a:latin typeface="Times New Roman" panose="02020603050405020304" pitchFamily="18" charset="0"/>
              <a:cs typeface="Times New Roman" panose="02020603050405020304" pitchFamily="18" charset="0"/>
            </a:endParaRPr>
          </a:p>
          <a:p>
            <a:pPr marL="12065" marR="14604" algn="l">
              <a:lnSpc>
                <a:spcPts val="1490"/>
              </a:lnSpc>
              <a:spcBef>
                <a:spcPts val="215"/>
              </a:spcBef>
              <a:tabLst>
                <a:tab pos="379730" algn="l"/>
              </a:tabLst>
            </a:pPr>
            <a:r>
              <a:rPr lang="en-US" sz="1400" spc="-10" dirty="0">
                <a:latin typeface="Times New Roman" panose="02020603050405020304" pitchFamily="18" charset="0"/>
                <a:cs typeface="Times New Roman" panose="02020603050405020304" pitchFamily="18" charset="0"/>
              </a:rPr>
              <a:t>[4] Kshama </a:t>
            </a:r>
            <a:r>
              <a:rPr lang="en-US" sz="1400" spc="-10" dirty="0" err="1">
                <a:latin typeface="Times New Roman" panose="02020603050405020304" pitchFamily="18" charset="0"/>
                <a:cs typeface="Times New Roman" panose="02020603050405020304" pitchFamily="18" charset="0"/>
              </a:rPr>
              <a:t>S.Bhise</a:t>
            </a:r>
            <a:r>
              <a:rPr lang="en-US" sz="1400" spc="-10" dirty="0">
                <a:latin typeface="Times New Roman" panose="02020603050405020304" pitchFamily="18" charset="0"/>
                <a:cs typeface="Times New Roman" panose="02020603050405020304" pitchFamily="18" charset="0"/>
              </a:rPr>
              <a:t>, International Journal of Scientific &amp; Engineering Research, Volume 7, Issue 2, February-2016 ISSN 2229-5518. </a:t>
            </a:r>
          </a:p>
          <a:p>
            <a:pPr marL="12065" marR="14604" algn="l">
              <a:lnSpc>
                <a:spcPts val="1490"/>
              </a:lnSpc>
              <a:spcBef>
                <a:spcPts val="215"/>
              </a:spcBef>
              <a:tabLst>
                <a:tab pos="379730" algn="l"/>
              </a:tabLst>
            </a:pPr>
            <a:endParaRPr lang="en-US" sz="1400" spc="-10" dirty="0">
              <a:latin typeface="Times New Roman" panose="02020603050405020304" pitchFamily="18" charset="0"/>
              <a:cs typeface="Times New Roman" panose="02020603050405020304" pitchFamily="18" charset="0"/>
            </a:endParaRPr>
          </a:p>
          <a:p>
            <a:pPr marL="12065" marR="14604" algn="l">
              <a:lnSpc>
                <a:spcPts val="1490"/>
              </a:lnSpc>
              <a:spcBef>
                <a:spcPts val="215"/>
              </a:spcBef>
              <a:tabLst>
                <a:tab pos="379730" algn="l"/>
              </a:tabLst>
            </a:pPr>
            <a:r>
              <a:rPr lang="en-US" sz="1400" spc="-10" dirty="0">
                <a:latin typeface="Times New Roman" panose="02020603050405020304" pitchFamily="18" charset="0"/>
                <a:cs typeface="Times New Roman" panose="02020603050405020304" pitchFamily="18" charset="0"/>
              </a:rPr>
              <a:t>[5] V. Deshpande, International Journal of Science and Research (IJSR) ISSN (Online): 2319-7064 Index Copernicus Value (2013): 6.14 | Impact Factor (2014): 5.611.</a:t>
            </a:r>
          </a:p>
        </p:txBody>
      </p:sp>
      <p:pic>
        <p:nvPicPr>
          <p:cNvPr id="4" name="object 4"/>
          <p:cNvPicPr/>
          <p:nvPr/>
        </p:nvPicPr>
        <p:blipFill>
          <a:blip r:embed="rId2" cstate="print"/>
          <a:stretch>
            <a:fillRect/>
          </a:stretch>
        </p:blipFill>
        <p:spPr>
          <a:xfrm>
            <a:off x="8418055" y="63650"/>
            <a:ext cx="585899" cy="567840"/>
          </a:xfrm>
          <a:prstGeom prst="rect">
            <a:avLst/>
          </a:prstGeom>
        </p:spPr>
      </p:pic>
      <p:sp>
        <p:nvSpPr>
          <p:cNvPr id="5" name="object 5"/>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sp>
        <p:nvSpPr>
          <p:cNvPr id="6" name="object 6"/>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14</a:t>
            </a:fld>
            <a:endParaRPr spc="-25"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82981" y="1829962"/>
            <a:ext cx="5182235" cy="1107440"/>
          </a:xfrm>
          <a:prstGeom prst="rect">
            <a:avLst/>
          </a:prstGeom>
        </p:spPr>
        <p:txBody>
          <a:bodyPr vert="horz" wrap="square" lIns="0" tIns="12700" rIns="0" bIns="0" rtlCol="0">
            <a:spAutoFit/>
          </a:bodyPr>
          <a:lstStyle/>
          <a:p>
            <a:pPr marL="12700">
              <a:lnSpc>
                <a:spcPct val="100000"/>
              </a:lnSpc>
              <a:spcBef>
                <a:spcPts val="100"/>
              </a:spcBef>
            </a:pPr>
            <a:r>
              <a:rPr sz="7100" b="1" spc="135" dirty="0">
                <a:solidFill>
                  <a:srgbClr val="134F5C"/>
                </a:solidFill>
                <a:latin typeface="Cambria"/>
                <a:cs typeface="Cambria"/>
              </a:rPr>
              <a:t>THANK</a:t>
            </a:r>
            <a:r>
              <a:rPr sz="7100" b="1" spc="-135" dirty="0">
                <a:solidFill>
                  <a:srgbClr val="134F5C"/>
                </a:solidFill>
                <a:latin typeface="Cambria"/>
                <a:cs typeface="Cambria"/>
              </a:rPr>
              <a:t> </a:t>
            </a:r>
            <a:r>
              <a:rPr sz="7100" b="1" spc="90" dirty="0">
                <a:solidFill>
                  <a:srgbClr val="134F5C"/>
                </a:solidFill>
                <a:latin typeface="Cambria"/>
                <a:cs typeface="Cambria"/>
              </a:rPr>
              <a:t>YOU</a:t>
            </a:r>
            <a:endParaRPr sz="7100">
              <a:latin typeface="Cambria"/>
              <a:cs typeface="Cambria"/>
            </a:endParaRPr>
          </a:p>
        </p:txBody>
      </p:sp>
      <p:sp>
        <p:nvSpPr>
          <p:cNvPr id="3" name="object 3"/>
          <p:cNvSpPr txBox="1">
            <a:spLocks noGrp="1"/>
          </p:cNvSpPr>
          <p:nvPr>
            <p:ph type="ctrTitle"/>
          </p:nvPr>
        </p:nvSpPr>
        <p:spPr>
          <a:xfrm>
            <a:off x="73025" y="68453"/>
            <a:ext cx="4514215" cy="289823"/>
          </a:xfrm>
          <a:prstGeom prst="rect">
            <a:avLst/>
          </a:prstGeom>
        </p:spPr>
        <p:txBody>
          <a:bodyPr vert="horz" wrap="square" lIns="0" tIns="12700" rIns="0" bIns="0" rtlCol="0">
            <a:spAutoFit/>
          </a:bodyPr>
          <a:lstStyle/>
          <a:p>
            <a:pPr marL="12700">
              <a:spcBef>
                <a:spcPts val="100"/>
              </a:spcBef>
            </a:pPr>
            <a:r>
              <a:rPr lang="en-US" sz="900" spc="-20" dirty="0">
                <a:solidFill>
                  <a:srgbClr val="6AA84F"/>
                </a:solidFill>
              </a:rPr>
              <a:t>SMART FENCING TO PROTECT THE CROPS WILD ANIMALS</a:t>
            </a:r>
            <a:br>
              <a:rPr lang="en-US" sz="900" dirty="0"/>
            </a:br>
            <a:endParaRPr sz="900" dirty="0"/>
          </a:p>
        </p:txBody>
      </p:sp>
      <p:pic>
        <p:nvPicPr>
          <p:cNvPr id="4" name="object 4"/>
          <p:cNvPicPr/>
          <p:nvPr/>
        </p:nvPicPr>
        <p:blipFill>
          <a:blip r:embed="rId2" cstate="print"/>
          <a:stretch>
            <a:fillRect/>
          </a:stretch>
        </p:blipFill>
        <p:spPr>
          <a:xfrm>
            <a:off x="8418055" y="63650"/>
            <a:ext cx="585899" cy="567840"/>
          </a:xfrm>
          <a:prstGeom prst="rect">
            <a:avLst/>
          </a:prstGeom>
        </p:spPr>
      </p:pic>
      <p:sp>
        <p:nvSpPr>
          <p:cNvPr id="5" name="object 5"/>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fld id="{81D60167-4931-47E6-BA6A-407CBD079E47}" type="slidenum">
              <a:rPr spc="-25" dirty="0"/>
              <a:t>15</a:t>
            </a:fld>
            <a:endParaRPr spc="-25" dirty="0"/>
          </a:p>
        </p:txBody>
      </p:sp>
      <p:sp>
        <p:nvSpPr>
          <p:cNvPr id="8" name="object 6">
            <a:extLst>
              <a:ext uri="{FF2B5EF4-FFF2-40B4-BE49-F238E27FC236}">
                <a16:creationId xmlns:a16="http://schemas.microsoft.com/office/drawing/2014/main" id="{53F44BD7-F65A-0DEB-C1EA-3E7653D43F3B}"/>
              </a:ext>
            </a:extLst>
          </p:cNvPr>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4852" rIns="0" bIns="0" rtlCol="0">
            <a:spAutoFit/>
          </a:bodyPr>
          <a:lstStyle/>
          <a:p>
            <a:pPr marL="2752725">
              <a:lnSpc>
                <a:spcPct val="100000"/>
              </a:lnSpc>
              <a:spcBef>
                <a:spcPts val="120"/>
              </a:spcBef>
            </a:pPr>
            <a:r>
              <a:rPr sz="3200" spc="-10" dirty="0">
                <a:solidFill>
                  <a:srgbClr val="682523"/>
                </a:solidFill>
              </a:rPr>
              <a:t>CONTENT</a:t>
            </a:r>
            <a:endParaRPr sz="3200" dirty="0"/>
          </a:p>
        </p:txBody>
      </p:sp>
      <p:sp>
        <p:nvSpPr>
          <p:cNvPr id="3" name="object 3"/>
          <p:cNvSpPr txBox="1"/>
          <p:nvPr/>
        </p:nvSpPr>
        <p:spPr>
          <a:xfrm>
            <a:off x="719796" y="1037877"/>
            <a:ext cx="3643629" cy="3317240"/>
          </a:xfrm>
          <a:prstGeom prst="rect">
            <a:avLst/>
          </a:prstGeom>
        </p:spPr>
        <p:txBody>
          <a:bodyPr vert="horz" wrap="square" lIns="0" tIns="134620" rIns="0" bIns="0" rtlCol="0">
            <a:spAutoFit/>
          </a:bodyPr>
          <a:lstStyle/>
          <a:p>
            <a:pPr marL="363855" indent="-351155">
              <a:lnSpc>
                <a:spcPct val="100000"/>
              </a:lnSpc>
              <a:spcBef>
                <a:spcPts val="1060"/>
              </a:spcBef>
              <a:buFont typeface="Arial MT"/>
              <a:buChar char="●"/>
              <a:tabLst>
                <a:tab pos="363855" algn="l"/>
              </a:tabLst>
            </a:pPr>
            <a:r>
              <a:rPr sz="1600" spc="-25" dirty="0">
                <a:latin typeface="Times New Roman"/>
                <a:cs typeface="Times New Roman"/>
              </a:rPr>
              <a:t>AIM</a:t>
            </a:r>
            <a:endParaRPr sz="1600" dirty="0">
              <a:latin typeface="Times New Roman"/>
              <a:cs typeface="Times New Roman"/>
            </a:endParaRPr>
          </a:p>
          <a:p>
            <a:pPr marL="363855" indent="-351155">
              <a:lnSpc>
                <a:spcPct val="100000"/>
              </a:lnSpc>
              <a:spcBef>
                <a:spcPts val="960"/>
              </a:spcBef>
              <a:buFont typeface="Arial MT"/>
              <a:buChar char="●"/>
              <a:tabLst>
                <a:tab pos="363855" algn="l"/>
              </a:tabLst>
            </a:pPr>
            <a:r>
              <a:rPr sz="1600" spc="-10" dirty="0">
                <a:latin typeface="Times New Roman"/>
                <a:cs typeface="Times New Roman"/>
              </a:rPr>
              <a:t>OBJECTIVES</a:t>
            </a:r>
            <a:endParaRPr sz="1600" dirty="0">
              <a:latin typeface="Times New Roman"/>
              <a:cs typeface="Times New Roman"/>
            </a:endParaRPr>
          </a:p>
          <a:p>
            <a:pPr marL="363855" indent="-351155">
              <a:lnSpc>
                <a:spcPct val="100000"/>
              </a:lnSpc>
              <a:spcBef>
                <a:spcPts val="960"/>
              </a:spcBef>
              <a:buFont typeface="Arial MT"/>
              <a:buChar char="●"/>
              <a:tabLst>
                <a:tab pos="363855" algn="l"/>
              </a:tabLst>
            </a:pPr>
            <a:r>
              <a:rPr sz="1600" dirty="0">
                <a:latin typeface="Times New Roman"/>
                <a:cs typeface="Times New Roman"/>
              </a:rPr>
              <a:t>PROPOSED</a:t>
            </a:r>
            <a:r>
              <a:rPr sz="1600" spc="-40" dirty="0">
                <a:latin typeface="Times New Roman"/>
                <a:cs typeface="Times New Roman"/>
              </a:rPr>
              <a:t> </a:t>
            </a:r>
            <a:r>
              <a:rPr sz="1600" spc="-10" dirty="0">
                <a:latin typeface="Times New Roman"/>
                <a:cs typeface="Times New Roman"/>
              </a:rPr>
              <a:t>METHOD</a:t>
            </a:r>
            <a:endParaRPr sz="1600" dirty="0">
              <a:latin typeface="Times New Roman"/>
              <a:cs typeface="Times New Roman"/>
            </a:endParaRPr>
          </a:p>
          <a:p>
            <a:pPr marL="363855" indent="-351155">
              <a:lnSpc>
                <a:spcPct val="100000"/>
              </a:lnSpc>
              <a:spcBef>
                <a:spcPts val="960"/>
              </a:spcBef>
              <a:buFont typeface="Arial MT"/>
              <a:buChar char="●"/>
              <a:tabLst>
                <a:tab pos="363855" algn="l"/>
              </a:tabLst>
            </a:pPr>
            <a:r>
              <a:rPr sz="1600" dirty="0">
                <a:latin typeface="Times New Roman"/>
                <a:cs typeface="Times New Roman"/>
              </a:rPr>
              <a:t>BLOCK</a:t>
            </a:r>
            <a:r>
              <a:rPr sz="1600" spc="-25" dirty="0">
                <a:latin typeface="Times New Roman"/>
                <a:cs typeface="Times New Roman"/>
              </a:rPr>
              <a:t> </a:t>
            </a:r>
            <a:r>
              <a:rPr sz="1600" spc="-10" dirty="0">
                <a:latin typeface="Times New Roman"/>
                <a:cs typeface="Times New Roman"/>
              </a:rPr>
              <a:t>DIAGRAM</a:t>
            </a:r>
            <a:endParaRPr sz="1600" dirty="0">
              <a:latin typeface="Times New Roman"/>
              <a:cs typeface="Times New Roman"/>
            </a:endParaRPr>
          </a:p>
          <a:p>
            <a:pPr marL="363855" indent="-351155">
              <a:lnSpc>
                <a:spcPct val="100000"/>
              </a:lnSpc>
              <a:spcBef>
                <a:spcPts val="960"/>
              </a:spcBef>
              <a:buFont typeface="Arial MT"/>
              <a:buChar char="●"/>
              <a:tabLst>
                <a:tab pos="363855" algn="l"/>
              </a:tabLst>
            </a:pPr>
            <a:r>
              <a:rPr sz="1600" spc="-10" dirty="0">
                <a:latin typeface="Times New Roman"/>
                <a:cs typeface="Times New Roman"/>
              </a:rPr>
              <a:t>RESULT</a:t>
            </a:r>
            <a:endParaRPr sz="1600" dirty="0">
              <a:latin typeface="Times New Roman"/>
              <a:cs typeface="Times New Roman"/>
            </a:endParaRPr>
          </a:p>
          <a:p>
            <a:pPr marL="363855" indent="-351155">
              <a:lnSpc>
                <a:spcPct val="100000"/>
              </a:lnSpc>
              <a:spcBef>
                <a:spcPts val="960"/>
              </a:spcBef>
              <a:buFont typeface="Arial MT"/>
              <a:buChar char="●"/>
              <a:tabLst>
                <a:tab pos="363855" algn="l"/>
              </a:tabLst>
            </a:pPr>
            <a:r>
              <a:rPr sz="1600" spc="-30" dirty="0">
                <a:latin typeface="Times New Roman"/>
                <a:cs typeface="Times New Roman"/>
              </a:rPr>
              <a:t>DISADVANTAGES</a:t>
            </a:r>
            <a:r>
              <a:rPr sz="1600" spc="-5" dirty="0">
                <a:latin typeface="Times New Roman"/>
                <a:cs typeface="Times New Roman"/>
              </a:rPr>
              <a:t> </a:t>
            </a:r>
            <a:r>
              <a:rPr sz="1600" spc="-20" dirty="0">
                <a:latin typeface="Times New Roman"/>
                <a:cs typeface="Times New Roman"/>
              </a:rPr>
              <a:t>&amp;</a:t>
            </a:r>
            <a:r>
              <a:rPr sz="1600" spc="-85" dirty="0">
                <a:latin typeface="Times New Roman"/>
                <a:cs typeface="Times New Roman"/>
              </a:rPr>
              <a:t> </a:t>
            </a:r>
            <a:r>
              <a:rPr sz="1600" spc="-20" dirty="0">
                <a:latin typeface="Times New Roman"/>
                <a:cs typeface="Times New Roman"/>
              </a:rPr>
              <a:t>ADVANTAGES</a:t>
            </a:r>
            <a:endParaRPr sz="1600" dirty="0">
              <a:latin typeface="Times New Roman"/>
              <a:cs typeface="Times New Roman"/>
            </a:endParaRPr>
          </a:p>
          <a:p>
            <a:pPr marL="363855" indent="-351155">
              <a:lnSpc>
                <a:spcPct val="100000"/>
              </a:lnSpc>
              <a:spcBef>
                <a:spcPts val="960"/>
              </a:spcBef>
              <a:buFont typeface="Arial MT"/>
              <a:buChar char="●"/>
              <a:tabLst>
                <a:tab pos="363855" algn="l"/>
              </a:tabLst>
            </a:pPr>
            <a:r>
              <a:rPr sz="1600" spc="-20" dirty="0">
                <a:latin typeface="Times New Roman"/>
                <a:cs typeface="Times New Roman"/>
              </a:rPr>
              <a:t>COMPARISION</a:t>
            </a:r>
            <a:r>
              <a:rPr sz="1600" spc="-5" dirty="0">
                <a:latin typeface="Times New Roman"/>
                <a:cs typeface="Times New Roman"/>
              </a:rPr>
              <a:t> </a:t>
            </a:r>
            <a:r>
              <a:rPr sz="1600" spc="-10" dirty="0">
                <a:latin typeface="Times New Roman"/>
                <a:cs typeface="Times New Roman"/>
              </a:rPr>
              <a:t>TABLE</a:t>
            </a:r>
            <a:endParaRPr sz="1600" dirty="0">
              <a:latin typeface="Times New Roman"/>
              <a:cs typeface="Times New Roman"/>
            </a:endParaRPr>
          </a:p>
          <a:p>
            <a:pPr marL="363855" indent="-351155">
              <a:lnSpc>
                <a:spcPct val="100000"/>
              </a:lnSpc>
              <a:spcBef>
                <a:spcPts val="960"/>
              </a:spcBef>
              <a:buFont typeface="Arial MT"/>
              <a:buChar char="●"/>
              <a:tabLst>
                <a:tab pos="363855" algn="l"/>
              </a:tabLst>
            </a:pPr>
            <a:r>
              <a:rPr sz="1600" spc="-10" dirty="0">
                <a:latin typeface="Times New Roman"/>
                <a:cs typeface="Times New Roman"/>
              </a:rPr>
              <a:t>CONCLUSION</a:t>
            </a:r>
            <a:endParaRPr sz="1600" dirty="0">
              <a:latin typeface="Times New Roman"/>
              <a:cs typeface="Times New Roman"/>
            </a:endParaRPr>
          </a:p>
          <a:p>
            <a:pPr marL="363855" indent="-351155">
              <a:lnSpc>
                <a:spcPct val="100000"/>
              </a:lnSpc>
              <a:spcBef>
                <a:spcPts val="960"/>
              </a:spcBef>
              <a:buFont typeface="Arial MT"/>
              <a:buChar char="●"/>
              <a:tabLst>
                <a:tab pos="363855" algn="l"/>
              </a:tabLst>
            </a:pPr>
            <a:r>
              <a:rPr sz="1600" spc="-10" dirty="0">
                <a:latin typeface="Times New Roman"/>
                <a:cs typeface="Times New Roman"/>
              </a:rPr>
              <a:t>REFERENCES</a:t>
            </a:r>
            <a:endParaRPr sz="1600" dirty="0">
              <a:latin typeface="Times New Roman"/>
              <a:cs typeface="Times New Roman"/>
            </a:endParaRPr>
          </a:p>
        </p:txBody>
      </p:sp>
      <p:sp>
        <p:nvSpPr>
          <p:cNvPr id="4" name="object 4"/>
          <p:cNvSpPr txBox="1"/>
          <p:nvPr/>
        </p:nvSpPr>
        <p:spPr>
          <a:xfrm>
            <a:off x="73025" y="68453"/>
            <a:ext cx="4514215" cy="151323"/>
          </a:xfrm>
          <a:prstGeom prst="rect">
            <a:avLst/>
          </a:prstGeom>
        </p:spPr>
        <p:txBody>
          <a:bodyPr vert="horz" wrap="square" lIns="0" tIns="12700" rIns="0" bIns="0" rtlCol="0">
            <a:spAutoFit/>
          </a:bodyPr>
          <a:lstStyle/>
          <a:p>
            <a:pPr marL="12700">
              <a:lnSpc>
                <a:spcPct val="100000"/>
              </a:lnSpc>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p:txBody>
      </p:sp>
      <p:pic>
        <p:nvPicPr>
          <p:cNvPr id="5" name="object 5"/>
          <p:cNvPicPr/>
          <p:nvPr/>
        </p:nvPicPr>
        <p:blipFill>
          <a:blip r:embed="rId2" cstate="print"/>
          <a:stretch>
            <a:fillRect/>
          </a:stretch>
        </p:blipFill>
        <p:spPr>
          <a:xfrm>
            <a:off x="8494655" y="76200"/>
            <a:ext cx="585899" cy="567840"/>
          </a:xfrm>
          <a:prstGeom prst="rect">
            <a:avLst/>
          </a:prstGeom>
        </p:spPr>
      </p:pic>
      <p:sp>
        <p:nvSpPr>
          <p:cNvPr id="6" name="object 6"/>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35560" rIns="0" bIns="0" rtlCol="0">
            <a:spAutoFit/>
          </a:bodyPr>
          <a:lstStyle/>
          <a:p>
            <a:pPr marL="108585">
              <a:lnSpc>
                <a:spcPct val="100000"/>
              </a:lnSpc>
              <a:spcBef>
                <a:spcPts val="280"/>
              </a:spcBef>
            </a:pPr>
            <a:fld id="{81D60167-4931-47E6-BA6A-407CBD079E47}" type="slidenum">
              <a:rPr spc="-50" dirty="0"/>
              <a:t>2</a:t>
            </a:fld>
            <a:endParaRPr spc="-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04675" y="664135"/>
            <a:ext cx="807720" cy="482600"/>
          </a:xfrm>
          <a:prstGeom prst="rect">
            <a:avLst/>
          </a:prstGeom>
        </p:spPr>
        <p:txBody>
          <a:bodyPr vert="horz" wrap="square" lIns="0" tIns="12700" rIns="0" bIns="0" rtlCol="0">
            <a:spAutoFit/>
          </a:bodyPr>
          <a:lstStyle/>
          <a:p>
            <a:pPr marL="12700">
              <a:lnSpc>
                <a:spcPct val="100000"/>
              </a:lnSpc>
              <a:spcBef>
                <a:spcPts val="100"/>
              </a:spcBef>
            </a:pPr>
            <a:r>
              <a:rPr sz="3000" b="1" spc="-25" dirty="0">
                <a:latin typeface="Times New Roman"/>
                <a:cs typeface="Times New Roman"/>
              </a:rPr>
              <a:t>AIM</a:t>
            </a:r>
            <a:endParaRPr sz="3000" dirty="0">
              <a:latin typeface="Times New Roman"/>
              <a:cs typeface="Times New Roman"/>
            </a:endParaRPr>
          </a:p>
        </p:txBody>
      </p:sp>
      <p:pic>
        <p:nvPicPr>
          <p:cNvPr id="3" name="object 3"/>
          <p:cNvPicPr/>
          <p:nvPr/>
        </p:nvPicPr>
        <p:blipFill>
          <a:blip r:embed="rId2" cstate="print"/>
          <a:stretch>
            <a:fillRect/>
          </a:stretch>
        </p:blipFill>
        <p:spPr>
          <a:xfrm>
            <a:off x="7076442" y="3106646"/>
            <a:ext cx="1313216" cy="1293904"/>
          </a:xfrm>
          <a:prstGeom prst="rect">
            <a:avLst/>
          </a:prstGeom>
        </p:spPr>
      </p:pic>
      <p:pic>
        <p:nvPicPr>
          <p:cNvPr id="4" name="object 4"/>
          <p:cNvPicPr/>
          <p:nvPr/>
        </p:nvPicPr>
        <p:blipFill>
          <a:blip r:embed="rId3" cstate="print"/>
          <a:stretch>
            <a:fillRect/>
          </a:stretch>
        </p:blipFill>
        <p:spPr>
          <a:xfrm>
            <a:off x="8418055" y="63650"/>
            <a:ext cx="585899" cy="567840"/>
          </a:xfrm>
          <a:prstGeom prst="rect">
            <a:avLst/>
          </a:prstGeom>
        </p:spPr>
      </p:pic>
      <p:sp>
        <p:nvSpPr>
          <p:cNvPr id="5" name="object 5"/>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sp>
        <p:nvSpPr>
          <p:cNvPr id="7" name="object 7"/>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5" dirty="0">
                <a:solidFill>
                  <a:srgbClr val="6AA84F"/>
                </a:solidFill>
                <a:latin typeface="Times New Roman"/>
                <a:cs typeface="Times New Roman"/>
              </a:rPr>
              <a:t>D-10</a:t>
            </a:r>
            <a:endParaRPr sz="900" dirty="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35560" rIns="0" bIns="0" rtlCol="0">
            <a:spAutoFit/>
          </a:bodyPr>
          <a:lstStyle/>
          <a:p>
            <a:pPr marL="108585">
              <a:lnSpc>
                <a:spcPct val="100000"/>
              </a:lnSpc>
              <a:spcBef>
                <a:spcPts val="280"/>
              </a:spcBef>
            </a:pPr>
            <a:fld id="{81D60167-4931-47E6-BA6A-407CBD079E47}" type="slidenum">
              <a:rPr spc="-50" dirty="0"/>
              <a:t>3</a:t>
            </a:fld>
            <a:endParaRPr spc="-50" dirty="0"/>
          </a:p>
        </p:txBody>
      </p:sp>
      <p:sp>
        <p:nvSpPr>
          <p:cNvPr id="6" name="object 6"/>
          <p:cNvSpPr txBox="1"/>
          <p:nvPr/>
        </p:nvSpPr>
        <p:spPr>
          <a:xfrm>
            <a:off x="696500" y="1617139"/>
            <a:ext cx="5018500" cy="1898597"/>
          </a:xfrm>
          <a:prstGeom prst="rect">
            <a:avLst/>
          </a:prstGeom>
        </p:spPr>
        <p:txBody>
          <a:bodyPr vert="horz" wrap="square" lIns="0" tIns="12700" rIns="0" bIns="0" rtlCol="0">
            <a:spAutoFit/>
          </a:bodyPr>
          <a:lstStyle/>
          <a:p>
            <a:pPr marL="298450" marR="5080" indent="-285750" algn="just">
              <a:lnSpc>
                <a:spcPct val="114999"/>
              </a:lnSpc>
              <a:spcBef>
                <a:spcPts val="100"/>
              </a:spcBef>
              <a:buFont typeface="Arial" panose="020B0604020202020204" pitchFamily="34" charset="0"/>
              <a:buChar char="•"/>
            </a:pPr>
            <a:r>
              <a:rPr lang="en-US" dirty="0">
                <a:latin typeface="Times New Roman"/>
                <a:cs typeface="Times New Roman"/>
              </a:rPr>
              <a:t>To design and implement a smart fencing system using advanced sensor technologies and automated deterrents to effectively protect agricultural crops from intrusion and damage caused by wild animals, thereby reducing crop losses and enhancing food security for farmers.</a:t>
            </a:r>
            <a:endParaRPr lang="en-IN"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8650" y="507653"/>
            <a:ext cx="7886700" cy="673100"/>
          </a:xfrm>
          <a:custGeom>
            <a:avLst/>
            <a:gdLst/>
            <a:ahLst/>
            <a:cxnLst/>
            <a:rect l="l" t="t" r="r" b="b"/>
            <a:pathLst>
              <a:path w="7886700" h="673100">
                <a:moveTo>
                  <a:pt x="7886699" y="672899"/>
                </a:moveTo>
                <a:lnTo>
                  <a:pt x="0" y="672899"/>
                </a:lnTo>
                <a:lnTo>
                  <a:pt x="0" y="0"/>
                </a:lnTo>
                <a:lnTo>
                  <a:pt x="7886699" y="0"/>
                </a:lnTo>
                <a:lnTo>
                  <a:pt x="7886699" y="672899"/>
                </a:lnTo>
                <a:close/>
              </a:path>
            </a:pathLst>
          </a:custGeom>
          <a:solidFill>
            <a:srgbClr val="EDF1FA">
              <a:alpha val="72499"/>
            </a:srgbClr>
          </a:solidFill>
        </p:spPr>
        <p:txBody>
          <a:bodyPr wrap="square" lIns="0" tIns="0" rIns="0" bIns="0" rtlCol="0"/>
          <a:lstStyle/>
          <a:p>
            <a:endParaRPr dirty="0"/>
          </a:p>
        </p:txBody>
      </p:sp>
      <p:sp>
        <p:nvSpPr>
          <p:cNvPr id="3" name="object 3"/>
          <p:cNvSpPr txBox="1">
            <a:spLocks noGrp="1"/>
          </p:cNvSpPr>
          <p:nvPr>
            <p:ph type="title"/>
          </p:nvPr>
        </p:nvSpPr>
        <p:spPr>
          <a:prstGeom prst="rect">
            <a:avLst/>
          </a:prstGeom>
        </p:spPr>
        <p:txBody>
          <a:bodyPr vert="horz" wrap="square" lIns="0" tIns="286230" rIns="0" bIns="0" rtlCol="0">
            <a:spAutoFit/>
          </a:bodyPr>
          <a:lstStyle/>
          <a:p>
            <a:pPr marL="12700">
              <a:lnSpc>
                <a:spcPct val="100000"/>
              </a:lnSpc>
              <a:spcBef>
                <a:spcPts val="100"/>
              </a:spcBef>
            </a:pPr>
            <a:r>
              <a:rPr sz="2900" b="0" spc="-10" dirty="0">
                <a:solidFill>
                  <a:srgbClr val="000000"/>
                </a:solidFill>
                <a:latin typeface="Times New Roman"/>
                <a:cs typeface="Times New Roman"/>
              </a:rPr>
              <a:t>OBJECTIVES</a:t>
            </a:r>
            <a:endParaRPr sz="2900" dirty="0">
              <a:latin typeface="Times New Roman"/>
              <a:cs typeface="Times New Roman"/>
            </a:endParaRPr>
          </a:p>
        </p:txBody>
      </p:sp>
      <p:sp>
        <p:nvSpPr>
          <p:cNvPr id="4" name="object 4"/>
          <p:cNvSpPr txBox="1"/>
          <p:nvPr/>
        </p:nvSpPr>
        <p:spPr>
          <a:xfrm>
            <a:off x="628651" y="1591242"/>
            <a:ext cx="7887892" cy="2961708"/>
          </a:xfrm>
          <a:prstGeom prst="rect">
            <a:avLst/>
          </a:prstGeom>
        </p:spPr>
        <p:txBody>
          <a:bodyPr vert="horz" wrap="square" lIns="0" tIns="12700" rIns="0" bIns="0" rtlCol="0">
            <a:spAutoFit/>
          </a:bodyPr>
          <a:lstStyle/>
          <a:p>
            <a:pPr marL="346075" marR="5080" indent="-334010" algn="just">
              <a:lnSpc>
                <a:spcPct val="150000"/>
              </a:lnSpc>
              <a:spcBef>
                <a:spcPts val="100"/>
              </a:spcBef>
              <a:buFont typeface="Arial MT"/>
              <a:buChar char="●"/>
              <a:tabLst>
                <a:tab pos="348615" algn="l"/>
              </a:tabLst>
            </a:pPr>
            <a:r>
              <a:rPr lang="en-US" sz="1600" dirty="0">
                <a:latin typeface="Times New Roman"/>
                <a:cs typeface="Times New Roman"/>
              </a:rPr>
              <a:t>To develop a smart fencing system that can detect the presence of wild animals near agricultural fields using appropriate sensors. </a:t>
            </a:r>
          </a:p>
          <a:p>
            <a:pPr marL="346075" marR="5080" indent="-334010" algn="just">
              <a:lnSpc>
                <a:spcPct val="150000"/>
              </a:lnSpc>
              <a:spcBef>
                <a:spcPts val="100"/>
              </a:spcBef>
              <a:buFont typeface="Arial MT"/>
              <a:buChar char="●"/>
              <a:tabLst>
                <a:tab pos="348615" algn="l"/>
              </a:tabLst>
            </a:pPr>
            <a:r>
              <a:rPr lang="en-US" sz="1600" dirty="0">
                <a:latin typeface="Times New Roman"/>
                <a:cs typeface="Times New Roman"/>
              </a:rPr>
              <a:t>To automatically activate deterrent mechanisms (such as lights, alarms, or water sprinklers) to scare away animals without causing harm.  </a:t>
            </a:r>
          </a:p>
          <a:p>
            <a:pPr marL="346075" marR="5080" indent="-334010" algn="just">
              <a:lnSpc>
                <a:spcPct val="150000"/>
              </a:lnSpc>
              <a:spcBef>
                <a:spcPts val="100"/>
              </a:spcBef>
              <a:buFont typeface="Arial MT"/>
              <a:buChar char="●"/>
              <a:tabLst>
                <a:tab pos="348615" algn="l"/>
              </a:tabLst>
            </a:pPr>
            <a:r>
              <a:rPr lang="en-US" sz="1600" dirty="0">
                <a:latin typeface="Times New Roman"/>
                <a:cs typeface="Times New Roman"/>
              </a:rPr>
              <a:t>To ensure the system is cost-effective, easy to install, and suitable for small and medium-scale farmers.</a:t>
            </a:r>
          </a:p>
          <a:p>
            <a:pPr marL="346075" marR="5080" indent="-334010" algn="just">
              <a:lnSpc>
                <a:spcPct val="150000"/>
              </a:lnSpc>
              <a:spcBef>
                <a:spcPts val="100"/>
              </a:spcBef>
              <a:buFont typeface="Arial MT"/>
              <a:buChar char="●"/>
              <a:tabLst>
                <a:tab pos="348615" algn="l"/>
              </a:tabLst>
            </a:pPr>
            <a:r>
              <a:rPr lang="en-US" sz="1600" dirty="0">
                <a:latin typeface="Times New Roman"/>
                <a:cs typeface="Times New Roman"/>
              </a:rPr>
              <a:t>To reduce crop damage and economic losses caused by wild animals, thereby increasing agricultural productivity.</a:t>
            </a:r>
            <a:endParaRPr sz="1600" dirty="0">
              <a:latin typeface="Times New Roman"/>
              <a:cs typeface="Times New Roman"/>
            </a:endParaRPr>
          </a:p>
        </p:txBody>
      </p:sp>
      <p:grpSp>
        <p:nvGrpSpPr>
          <p:cNvPr id="5" name="object 5"/>
          <p:cNvGrpSpPr/>
          <p:nvPr/>
        </p:nvGrpSpPr>
        <p:grpSpPr>
          <a:xfrm>
            <a:off x="7007609" y="63650"/>
            <a:ext cx="1996439" cy="1286510"/>
            <a:chOff x="7007609" y="63650"/>
            <a:chExt cx="1996439" cy="1286510"/>
          </a:xfrm>
        </p:grpSpPr>
        <p:pic>
          <p:nvPicPr>
            <p:cNvPr id="6" name="object 6"/>
            <p:cNvPicPr/>
            <p:nvPr/>
          </p:nvPicPr>
          <p:blipFill>
            <a:blip r:embed="rId2" cstate="print"/>
            <a:stretch>
              <a:fillRect/>
            </a:stretch>
          </p:blipFill>
          <p:spPr>
            <a:xfrm>
              <a:off x="7007609" y="338625"/>
              <a:ext cx="1010949" cy="1010949"/>
            </a:xfrm>
            <a:prstGeom prst="rect">
              <a:avLst/>
            </a:prstGeom>
          </p:spPr>
        </p:pic>
        <p:pic>
          <p:nvPicPr>
            <p:cNvPr id="7" name="object 7"/>
            <p:cNvPicPr/>
            <p:nvPr/>
          </p:nvPicPr>
          <p:blipFill>
            <a:blip r:embed="rId3" cstate="print"/>
            <a:stretch>
              <a:fillRect/>
            </a:stretch>
          </p:blipFill>
          <p:spPr>
            <a:xfrm>
              <a:off x="8418055" y="63650"/>
              <a:ext cx="585899" cy="591500"/>
            </a:xfrm>
            <a:prstGeom prst="rect">
              <a:avLst/>
            </a:prstGeom>
          </p:spPr>
        </p:pic>
      </p:grpSp>
      <p:sp>
        <p:nvSpPr>
          <p:cNvPr id="8" name="object 8"/>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sp>
        <p:nvSpPr>
          <p:cNvPr id="9" name="object 9"/>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
        <p:nvSpPr>
          <p:cNvPr id="10" name="object 10"/>
          <p:cNvSpPr txBox="1">
            <a:spLocks noGrp="1"/>
          </p:cNvSpPr>
          <p:nvPr>
            <p:ph type="sldNum" sz="quarter" idx="7"/>
          </p:nvPr>
        </p:nvSpPr>
        <p:spPr>
          <a:prstGeom prst="rect">
            <a:avLst/>
          </a:prstGeom>
        </p:spPr>
        <p:txBody>
          <a:bodyPr vert="horz" wrap="square" lIns="0" tIns="35560" rIns="0" bIns="0" rtlCol="0">
            <a:spAutoFit/>
          </a:bodyPr>
          <a:lstStyle/>
          <a:p>
            <a:pPr marL="108585">
              <a:lnSpc>
                <a:spcPct val="100000"/>
              </a:lnSpc>
              <a:spcBef>
                <a:spcPts val="280"/>
              </a:spcBef>
            </a:pPr>
            <a:fld id="{81D60167-4931-47E6-BA6A-407CBD079E47}" type="slidenum">
              <a:rPr spc="-50" dirty="0"/>
              <a:t>4</a:t>
            </a:fld>
            <a:endParaRPr spc="-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45512-1134-6619-5B97-EB9B48097B3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7BE11EF-EEBD-1F2F-7D93-036491036827}"/>
              </a:ext>
            </a:extLst>
          </p:cNvPr>
          <p:cNvSpPr txBox="1">
            <a:spLocks noGrp="1"/>
          </p:cNvSpPr>
          <p:nvPr>
            <p:ph type="title"/>
          </p:nvPr>
        </p:nvSpPr>
        <p:spPr>
          <a:xfrm>
            <a:off x="3048000" y="285750"/>
            <a:ext cx="2895600" cy="330860"/>
          </a:xfrm>
          <a:prstGeom prst="rect">
            <a:avLst/>
          </a:prstGeom>
        </p:spPr>
        <p:txBody>
          <a:bodyPr vert="horz" wrap="square" lIns="0" tIns="15240" rIns="0" bIns="0" rtlCol="0">
            <a:spAutoFit/>
          </a:bodyPr>
          <a:lstStyle/>
          <a:p>
            <a:pPr marL="12700">
              <a:lnSpc>
                <a:spcPct val="100000"/>
              </a:lnSpc>
              <a:spcBef>
                <a:spcPts val="120"/>
              </a:spcBef>
            </a:pPr>
            <a:r>
              <a:rPr sz="2050" dirty="0">
                <a:solidFill>
                  <a:srgbClr val="934000"/>
                </a:solidFill>
              </a:rPr>
              <a:t>PROPOSED</a:t>
            </a:r>
            <a:r>
              <a:rPr sz="2050" spc="75" dirty="0">
                <a:solidFill>
                  <a:srgbClr val="934000"/>
                </a:solidFill>
              </a:rPr>
              <a:t> </a:t>
            </a:r>
            <a:r>
              <a:rPr sz="2050" spc="-10" dirty="0">
                <a:solidFill>
                  <a:srgbClr val="934000"/>
                </a:solidFill>
              </a:rPr>
              <a:t>METHOD</a:t>
            </a:r>
            <a:endParaRPr sz="2050" dirty="0"/>
          </a:p>
        </p:txBody>
      </p:sp>
      <p:sp>
        <p:nvSpPr>
          <p:cNvPr id="3" name="object 3">
            <a:extLst>
              <a:ext uri="{FF2B5EF4-FFF2-40B4-BE49-F238E27FC236}">
                <a16:creationId xmlns:a16="http://schemas.microsoft.com/office/drawing/2014/main" id="{5CDE2F81-DA90-2585-2620-BDCEBD5D7DC6}"/>
              </a:ext>
            </a:extLst>
          </p:cNvPr>
          <p:cNvSpPr txBox="1"/>
          <p:nvPr/>
        </p:nvSpPr>
        <p:spPr>
          <a:xfrm>
            <a:off x="838200" y="1047750"/>
            <a:ext cx="7315200" cy="2551981"/>
          </a:xfrm>
          <a:prstGeom prst="rect">
            <a:avLst/>
          </a:prstGeom>
        </p:spPr>
        <p:txBody>
          <a:bodyPr vert="horz" wrap="square" lIns="0" tIns="12700" rIns="0" bIns="0" rtlCol="0">
            <a:spAutoFit/>
          </a:bodyPr>
          <a:lstStyle/>
          <a:p>
            <a:pPr marL="297815" marR="5080" indent="-285750" algn="just">
              <a:lnSpc>
                <a:spcPct val="100000"/>
              </a:lnSpc>
              <a:spcBef>
                <a:spcPts val="100"/>
              </a:spcBef>
              <a:buFont typeface="Arial" panose="020B0604020202020204" pitchFamily="34" charset="0"/>
              <a:buChar char="•"/>
              <a:tabLst>
                <a:tab pos="340360" algn="l"/>
              </a:tabLst>
            </a:pPr>
            <a:r>
              <a:rPr lang="en-US" sz="1300" dirty="0">
                <a:latin typeface="Times New Roman"/>
                <a:cs typeface="Times New Roman"/>
              </a:rPr>
              <a:t> </a:t>
            </a:r>
            <a:r>
              <a:rPr lang="en-US" sz="1600" dirty="0">
                <a:latin typeface="Times New Roman"/>
                <a:cs typeface="Times New Roman"/>
              </a:rPr>
              <a:t>Install Sensors: Place motion or infrared sensors around the field to detect animal movement.</a:t>
            </a:r>
          </a:p>
          <a:p>
            <a:pPr marL="297815" marR="5080" indent="-285750" algn="just">
              <a:lnSpc>
                <a:spcPct val="100000"/>
              </a:lnSpc>
              <a:spcBef>
                <a:spcPts val="100"/>
              </a:spcBef>
              <a:buFont typeface="Arial" panose="020B0604020202020204" pitchFamily="34" charset="0"/>
              <a:buChar char="•"/>
              <a:tabLst>
                <a:tab pos="340360" algn="l"/>
              </a:tabLst>
            </a:pPr>
            <a:r>
              <a:rPr lang="en-US" sz="1600" dirty="0">
                <a:latin typeface="Times New Roman"/>
                <a:cs typeface="Times New Roman"/>
              </a:rPr>
              <a:t>Use Microcontroller: Connect sensors to a microcontroller (e.g., Arduino) for data processing. </a:t>
            </a:r>
          </a:p>
          <a:p>
            <a:pPr marL="297815" marR="5080" indent="-285750" algn="just">
              <a:lnSpc>
                <a:spcPct val="100000"/>
              </a:lnSpc>
              <a:spcBef>
                <a:spcPts val="100"/>
              </a:spcBef>
              <a:buFont typeface="Arial" panose="020B0604020202020204" pitchFamily="34" charset="0"/>
              <a:buChar char="•"/>
              <a:tabLst>
                <a:tab pos="340360" algn="l"/>
              </a:tabLst>
            </a:pPr>
            <a:r>
              <a:rPr lang="en-US" sz="1600" dirty="0">
                <a:latin typeface="Times New Roman"/>
                <a:cs typeface="Times New Roman"/>
              </a:rPr>
              <a:t>Activate Deterrents: Trigger alarms, lights, or sprinklers automatically to scare animals away.</a:t>
            </a:r>
          </a:p>
          <a:p>
            <a:pPr marL="297815" marR="5080" indent="-285750" algn="just">
              <a:lnSpc>
                <a:spcPct val="100000"/>
              </a:lnSpc>
              <a:spcBef>
                <a:spcPts val="100"/>
              </a:spcBef>
              <a:buFont typeface="Arial" panose="020B0604020202020204" pitchFamily="34" charset="0"/>
              <a:buChar char="•"/>
              <a:tabLst>
                <a:tab pos="340360" algn="l"/>
              </a:tabLst>
            </a:pPr>
            <a:r>
              <a:rPr lang="en-US" sz="1600" dirty="0">
                <a:latin typeface="Times New Roman"/>
                <a:cs typeface="Times New Roman"/>
              </a:rPr>
              <a:t>Send Alerts: Use GSM or IoT modules to send real-time alerts to the farmer’s phone.</a:t>
            </a:r>
          </a:p>
          <a:p>
            <a:pPr marL="297815" marR="5080" indent="-285750" algn="just">
              <a:lnSpc>
                <a:spcPct val="100000"/>
              </a:lnSpc>
              <a:spcBef>
                <a:spcPts val="100"/>
              </a:spcBef>
              <a:buFont typeface="Arial" panose="020B0604020202020204" pitchFamily="34" charset="0"/>
              <a:buChar char="•"/>
              <a:tabLst>
                <a:tab pos="340360" algn="l"/>
              </a:tabLst>
            </a:pPr>
            <a:r>
              <a:rPr lang="en-US" sz="1600" dirty="0">
                <a:latin typeface="Times New Roman"/>
                <a:cs typeface="Times New Roman"/>
              </a:rPr>
              <a:t>Power Supply: Use solar panels for continuous, eco-friendly power.</a:t>
            </a:r>
          </a:p>
          <a:p>
            <a:pPr marL="297815" marR="5080" indent="-285750" algn="just">
              <a:lnSpc>
                <a:spcPct val="100000"/>
              </a:lnSpc>
              <a:spcBef>
                <a:spcPts val="100"/>
              </a:spcBef>
              <a:buFont typeface="Arial" panose="020B0604020202020204" pitchFamily="34" charset="0"/>
              <a:buChar char="•"/>
              <a:tabLst>
                <a:tab pos="340360" algn="l"/>
              </a:tabLst>
            </a:pPr>
            <a:r>
              <a:rPr lang="en-US" sz="1600" dirty="0">
                <a:latin typeface="Times New Roman"/>
                <a:cs typeface="Times New Roman"/>
              </a:rPr>
              <a:t>Testing: Test the system in the field and optimize for performance.</a:t>
            </a:r>
          </a:p>
          <a:p>
            <a:pPr marL="297815" marR="5080" indent="-285750" algn="just">
              <a:lnSpc>
                <a:spcPct val="100000"/>
              </a:lnSpc>
              <a:spcBef>
                <a:spcPts val="100"/>
              </a:spcBef>
              <a:buFont typeface="Arial" panose="020B0604020202020204" pitchFamily="34" charset="0"/>
              <a:buChar char="•"/>
              <a:tabLst>
                <a:tab pos="340360" algn="l"/>
              </a:tabLst>
            </a:pPr>
            <a:r>
              <a:rPr lang="en-US" sz="1600" dirty="0">
                <a:latin typeface="Times New Roman"/>
                <a:cs typeface="Times New Roman"/>
              </a:rPr>
              <a:t>Maintenance: Provide simple maintenance instructions and basic training for farmers.</a:t>
            </a:r>
          </a:p>
        </p:txBody>
      </p:sp>
      <p:pic>
        <p:nvPicPr>
          <p:cNvPr id="4" name="object 4">
            <a:extLst>
              <a:ext uri="{FF2B5EF4-FFF2-40B4-BE49-F238E27FC236}">
                <a16:creationId xmlns:a16="http://schemas.microsoft.com/office/drawing/2014/main" id="{4F1A26B9-9CED-D236-E64A-6E8AD082D9D1}"/>
              </a:ext>
            </a:extLst>
          </p:cNvPr>
          <p:cNvPicPr/>
          <p:nvPr/>
        </p:nvPicPr>
        <p:blipFill>
          <a:blip r:embed="rId2" cstate="print"/>
          <a:stretch>
            <a:fillRect/>
          </a:stretch>
        </p:blipFill>
        <p:spPr>
          <a:xfrm>
            <a:off x="8418055" y="63650"/>
            <a:ext cx="585899" cy="567840"/>
          </a:xfrm>
          <a:prstGeom prst="rect">
            <a:avLst/>
          </a:prstGeom>
        </p:spPr>
      </p:pic>
      <p:sp>
        <p:nvSpPr>
          <p:cNvPr id="5" name="object 5">
            <a:extLst>
              <a:ext uri="{FF2B5EF4-FFF2-40B4-BE49-F238E27FC236}">
                <a16:creationId xmlns:a16="http://schemas.microsoft.com/office/drawing/2014/main" id="{C5136583-0975-A2B6-5284-2A9047B97699}"/>
              </a:ext>
            </a:extLst>
          </p:cNvPr>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sp>
        <p:nvSpPr>
          <p:cNvPr id="6" name="object 6">
            <a:extLst>
              <a:ext uri="{FF2B5EF4-FFF2-40B4-BE49-F238E27FC236}">
                <a16:creationId xmlns:a16="http://schemas.microsoft.com/office/drawing/2014/main" id="{FC4D1523-589A-7353-A911-902E2B9AF879}"/>
              </a:ext>
            </a:extLst>
          </p:cNvPr>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
        <p:nvSpPr>
          <p:cNvPr id="7" name="object 7">
            <a:extLst>
              <a:ext uri="{FF2B5EF4-FFF2-40B4-BE49-F238E27FC236}">
                <a16:creationId xmlns:a16="http://schemas.microsoft.com/office/drawing/2014/main" id="{2DA3DD85-1331-2DDB-2C4E-DEF094CB75A3}"/>
              </a:ext>
            </a:extLst>
          </p:cNvPr>
          <p:cNvSpPr txBox="1">
            <a:spLocks noGrp="1"/>
          </p:cNvSpPr>
          <p:nvPr>
            <p:ph type="sldNum" sz="quarter" idx="7"/>
          </p:nvPr>
        </p:nvSpPr>
        <p:spPr>
          <a:prstGeom prst="rect">
            <a:avLst/>
          </a:prstGeom>
        </p:spPr>
        <p:txBody>
          <a:bodyPr vert="horz" wrap="square" lIns="0" tIns="35560" rIns="0" bIns="0" rtlCol="0">
            <a:spAutoFit/>
          </a:bodyPr>
          <a:lstStyle/>
          <a:p>
            <a:pPr marL="108585">
              <a:lnSpc>
                <a:spcPct val="100000"/>
              </a:lnSpc>
              <a:spcBef>
                <a:spcPts val="280"/>
              </a:spcBef>
            </a:pPr>
            <a:fld id="{81D60167-4931-47E6-BA6A-407CBD079E47}" type="slidenum">
              <a:rPr spc="-50" dirty="0"/>
              <a:t>5</a:t>
            </a:fld>
            <a:endParaRPr spc="-50" dirty="0"/>
          </a:p>
        </p:txBody>
      </p:sp>
    </p:spTree>
    <p:extLst>
      <p:ext uri="{BB962C8B-B14F-4D97-AF65-F5344CB8AC3E}">
        <p14:creationId xmlns:p14="http://schemas.microsoft.com/office/powerpoint/2010/main" val="2559969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59273" y="401334"/>
            <a:ext cx="2719705" cy="340995"/>
          </a:xfrm>
          <a:prstGeom prst="rect">
            <a:avLst/>
          </a:prstGeom>
        </p:spPr>
        <p:txBody>
          <a:bodyPr vert="horz" wrap="square" lIns="0" tIns="15240" rIns="0" bIns="0" rtlCol="0">
            <a:spAutoFit/>
          </a:bodyPr>
          <a:lstStyle/>
          <a:p>
            <a:pPr marL="12700">
              <a:lnSpc>
                <a:spcPct val="100000"/>
              </a:lnSpc>
              <a:spcBef>
                <a:spcPts val="120"/>
              </a:spcBef>
            </a:pPr>
            <a:r>
              <a:rPr sz="2050" dirty="0">
                <a:solidFill>
                  <a:srgbClr val="934000"/>
                </a:solidFill>
              </a:rPr>
              <a:t>PROPOSED</a:t>
            </a:r>
            <a:r>
              <a:rPr sz="2050" spc="75" dirty="0">
                <a:solidFill>
                  <a:srgbClr val="934000"/>
                </a:solidFill>
              </a:rPr>
              <a:t> </a:t>
            </a:r>
            <a:r>
              <a:rPr sz="2050" spc="-10" dirty="0">
                <a:solidFill>
                  <a:srgbClr val="934000"/>
                </a:solidFill>
              </a:rPr>
              <a:t>METHOD</a:t>
            </a:r>
            <a:endParaRPr sz="2050" dirty="0"/>
          </a:p>
        </p:txBody>
      </p:sp>
      <p:sp>
        <p:nvSpPr>
          <p:cNvPr id="3" name="object 3"/>
          <p:cNvSpPr txBox="1"/>
          <p:nvPr/>
        </p:nvSpPr>
        <p:spPr>
          <a:xfrm>
            <a:off x="914401" y="1200150"/>
            <a:ext cx="6934199" cy="2267287"/>
          </a:xfrm>
          <a:prstGeom prst="rect">
            <a:avLst/>
          </a:prstGeom>
        </p:spPr>
        <p:txBody>
          <a:bodyPr vert="horz" wrap="square" lIns="0" tIns="12700" rIns="0" bIns="0" rtlCol="0">
            <a:spAutoFit/>
          </a:bodyPr>
          <a:lstStyle/>
          <a:p>
            <a:pPr marL="12065" marR="5080" algn="just">
              <a:lnSpc>
                <a:spcPct val="100000"/>
              </a:lnSpc>
              <a:spcBef>
                <a:spcPts val="100"/>
              </a:spcBef>
              <a:tabLst>
                <a:tab pos="340360" algn="l"/>
              </a:tabLst>
            </a:pPr>
            <a:r>
              <a:rPr lang="en-US" sz="1600" dirty="0">
                <a:latin typeface="Times New Roman"/>
                <a:cs typeface="Times New Roman"/>
              </a:rPr>
              <a:t>The proposed system is an Arduino-based smart fencing solution designed to protect crops from wild animals. </a:t>
            </a:r>
          </a:p>
          <a:p>
            <a:pPr marL="297815" marR="5080" indent="-285750" algn="just">
              <a:lnSpc>
                <a:spcPct val="100000"/>
              </a:lnSpc>
              <a:spcBef>
                <a:spcPts val="100"/>
              </a:spcBef>
              <a:buFont typeface="Wingdings" panose="05000000000000000000" pitchFamily="2" charset="2"/>
              <a:buChar char="Ø"/>
              <a:tabLst>
                <a:tab pos="340360" algn="l"/>
              </a:tabLst>
            </a:pPr>
            <a:r>
              <a:rPr lang="en-US" sz="1600" dirty="0">
                <a:latin typeface="Times New Roman"/>
                <a:cs typeface="Times New Roman"/>
              </a:rPr>
              <a:t>It uses IR sensors to detect animal movement near the field boundary.</a:t>
            </a:r>
          </a:p>
          <a:p>
            <a:pPr marL="297815" marR="5080" indent="-285750" algn="just">
              <a:lnSpc>
                <a:spcPct val="100000"/>
              </a:lnSpc>
              <a:spcBef>
                <a:spcPts val="100"/>
              </a:spcBef>
              <a:buFont typeface="Wingdings" panose="05000000000000000000" pitchFamily="2" charset="2"/>
              <a:buChar char="Ø"/>
              <a:tabLst>
                <a:tab pos="340360" algn="l"/>
              </a:tabLst>
            </a:pPr>
            <a:r>
              <a:rPr lang="en-US" sz="1600" dirty="0">
                <a:latin typeface="Times New Roman"/>
                <a:cs typeface="Times New Roman"/>
              </a:rPr>
              <a:t> When an intrusion is detected, the system Activates a buzzer to scare away the animal, Turns on a DC motor via a motor driver to simulate mechanical deterrents, Displays alerts on an LCD screen, and Can send alerts to farmers (if GSM/IoT modules are added).</a:t>
            </a:r>
          </a:p>
          <a:p>
            <a:pPr marL="297815" marR="5080" indent="-285750" algn="just">
              <a:lnSpc>
                <a:spcPct val="100000"/>
              </a:lnSpc>
              <a:spcBef>
                <a:spcPts val="100"/>
              </a:spcBef>
              <a:buFont typeface="Wingdings" panose="05000000000000000000" pitchFamily="2" charset="2"/>
              <a:buChar char="Ø"/>
              <a:tabLst>
                <a:tab pos="340360" algn="l"/>
              </a:tabLst>
            </a:pPr>
            <a:r>
              <a:rPr lang="en-US" sz="1600" dirty="0">
                <a:latin typeface="Times New Roman"/>
                <a:cs typeface="Times New Roman"/>
              </a:rPr>
              <a:t>The system runs on a regulated power supply and can be adapted for solar energy in remote areas.</a:t>
            </a:r>
          </a:p>
        </p:txBody>
      </p:sp>
      <p:pic>
        <p:nvPicPr>
          <p:cNvPr id="4" name="object 4"/>
          <p:cNvPicPr/>
          <p:nvPr/>
        </p:nvPicPr>
        <p:blipFill>
          <a:blip r:embed="rId2" cstate="print"/>
          <a:stretch>
            <a:fillRect/>
          </a:stretch>
        </p:blipFill>
        <p:spPr>
          <a:xfrm>
            <a:off x="8418055" y="63650"/>
            <a:ext cx="585899" cy="567840"/>
          </a:xfrm>
          <a:prstGeom prst="rect">
            <a:avLst/>
          </a:prstGeom>
        </p:spPr>
      </p:pic>
      <p:sp>
        <p:nvSpPr>
          <p:cNvPr id="5" name="object 5"/>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sp>
        <p:nvSpPr>
          <p:cNvPr id="6" name="object 6"/>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35560" rIns="0" bIns="0" rtlCol="0">
            <a:spAutoFit/>
          </a:bodyPr>
          <a:lstStyle/>
          <a:p>
            <a:pPr marL="108585">
              <a:lnSpc>
                <a:spcPct val="100000"/>
              </a:lnSpc>
              <a:spcBef>
                <a:spcPts val="280"/>
              </a:spcBef>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9651" y="103703"/>
            <a:ext cx="8002674" cy="580774"/>
          </a:xfrm>
          <a:prstGeom prst="rect">
            <a:avLst/>
          </a:prstGeom>
        </p:spPr>
        <p:txBody>
          <a:bodyPr vert="horz" wrap="square" lIns="0" tIns="148437" rIns="0" bIns="0" rtlCol="0">
            <a:spAutoFit/>
          </a:bodyPr>
          <a:lstStyle/>
          <a:p>
            <a:pPr marL="2306955">
              <a:lnSpc>
                <a:spcPct val="100000"/>
              </a:lnSpc>
              <a:spcBef>
                <a:spcPts val="100"/>
              </a:spcBef>
            </a:pPr>
            <a:r>
              <a:rPr sz="2800" dirty="0">
                <a:solidFill>
                  <a:srgbClr val="BE9000"/>
                </a:solidFill>
              </a:rPr>
              <a:t>BLOCK</a:t>
            </a:r>
            <a:r>
              <a:rPr sz="2800" spc="-25" dirty="0">
                <a:solidFill>
                  <a:srgbClr val="BE9000"/>
                </a:solidFill>
              </a:rPr>
              <a:t> </a:t>
            </a:r>
            <a:r>
              <a:rPr sz="2800" spc="-10" dirty="0">
                <a:solidFill>
                  <a:srgbClr val="BE9000"/>
                </a:solidFill>
              </a:rPr>
              <a:t>DIAGRAM</a:t>
            </a:r>
            <a:endParaRPr sz="2800" dirty="0"/>
          </a:p>
        </p:txBody>
      </p:sp>
      <p:sp>
        <p:nvSpPr>
          <p:cNvPr id="3" name="object 3"/>
          <p:cNvSpPr/>
          <p:nvPr/>
        </p:nvSpPr>
        <p:spPr>
          <a:xfrm>
            <a:off x="2977883" y="1885807"/>
            <a:ext cx="1654810" cy="2874625"/>
          </a:xfrm>
          <a:custGeom>
            <a:avLst/>
            <a:gdLst/>
            <a:ahLst/>
            <a:cxnLst/>
            <a:rect l="l" t="t" r="r" b="b"/>
            <a:pathLst>
              <a:path w="1654810" h="3776979">
                <a:moveTo>
                  <a:pt x="0" y="275705"/>
                </a:moveTo>
                <a:lnTo>
                  <a:pt x="4441" y="226147"/>
                </a:lnTo>
                <a:lnTo>
                  <a:pt x="17248" y="179502"/>
                </a:lnTo>
                <a:lnTo>
                  <a:pt x="37641" y="136551"/>
                </a:lnTo>
                <a:lnTo>
                  <a:pt x="64842" y="98071"/>
                </a:lnTo>
                <a:lnTo>
                  <a:pt x="98071" y="64842"/>
                </a:lnTo>
                <a:lnTo>
                  <a:pt x="136551" y="37641"/>
                </a:lnTo>
                <a:lnTo>
                  <a:pt x="179502" y="17248"/>
                </a:lnTo>
                <a:lnTo>
                  <a:pt x="226147" y="4441"/>
                </a:lnTo>
                <a:lnTo>
                  <a:pt x="275705" y="0"/>
                </a:lnTo>
                <a:lnTo>
                  <a:pt x="1378494" y="0"/>
                </a:lnTo>
                <a:lnTo>
                  <a:pt x="1432533" y="5346"/>
                </a:lnTo>
                <a:lnTo>
                  <a:pt x="1484002" y="20986"/>
                </a:lnTo>
                <a:lnTo>
                  <a:pt x="1531455" y="46321"/>
                </a:lnTo>
                <a:lnTo>
                  <a:pt x="1573447" y="80752"/>
                </a:lnTo>
                <a:lnTo>
                  <a:pt x="1607878" y="122743"/>
                </a:lnTo>
                <a:lnTo>
                  <a:pt x="1633213" y="170197"/>
                </a:lnTo>
                <a:lnTo>
                  <a:pt x="1648853" y="221666"/>
                </a:lnTo>
                <a:lnTo>
                  <a:pt x="1654199" y="275705"/>
                </a:lnTo>
                <a:lnTo>
                  <a:pt x="1654199" y="3500694"/>
                </a:lnTo>
                <a:lnTo>
                  <a:pt x="1649758" y="3550252"/>
                </a:lnTo>
                <a:lnTo>
                  <a:pt x="1636951" y="3596897"/>
                </a:lnTo>
                <a:lnTo>
                  <a:pt x="1616558" y="3639848"/>
                </a:lnTo>
                <a:lnTo>
                  <a:pt x="1589357" y="3678328"/>
                </a:lnTo>
                <a:lnTo>
                  <a:pt x="1556128" y="3711557"/>
                </a:lnTo>
                <a:lnTo>
                  <a:pt x="1517648" y="3738758"/>
                </a:lnTo>
                <a:lnTo>
                  <a:pt x="1474697" y="3759151"/>
                </a:lnTo>
                <a:lnTo>
                  <a:pt x="1428052" y="3771958"/>
                </a:lnTo>
                <a:lnTo>
                  <a:pt x="1378494" y="3776399"/>
                </a:lnTo>
                <a:lnTo>
                  <a:pt x="275705" y="3776399"/>
                </a:lnTo>
                <a:lnTo>
                  <a:pt x="226147" y="3771958"/>
                </a:lnTo>
                <a:lnTo>
                  <a:pt x="179502" y="3759151"/>
                </a:lnTo>
                <a:lnTo>
                  <a:pt x="136551" y="3738758"/>
                </a:lnTo>
                <a:lnTo>
                  <a:pt x="98071" y="3711557"/>
                </a:lnTo>
                <a:lnTo>
                  <a:pt x="64842" y="3678328"/>
                </a:lnTo>
                <a:lnTo>
                  <a:pt x="37641" y="3639848"/>
                </a:lnTo>
                <a:lnTo>
                  <a:pt x="17248" y="3596897"/>
                </a:lnTo>
                <a:lnTo>
                  <a:pt x="4441" y="3550252"/>
                </a:lnTo>
                <a:lnTo>
                  <a:pt x="0" y="3500694"/>
                </a:lnTo>
                <a:lnTo>
                  <a:pt x="0" y="275705"/>
                </a:lnTo>
                <a:close/>
              </a:path>
            </a:pathLst>
          </a:custGeom>
          <a:ln w="28574">
            <a:solidFill>
              <a:srgbClr val="CC0000"/>
            </a:solidFill>
          </a:ln>
        </p:spPr>
        <p:txBody>
          <a:bodyPr wrap="square" lIns="0" tIns="0" rIns="0" bIns="0" rtlCol="0"/>
          <a:lstStyle/>
          <a:p>
            <a:endParaRPr dirty="0"/>
          </a:p>
        </p:txBody>
      </p:sp>
      <p:sp>
        <p:nvSpPr>
          <p:cNvPr id="4" name="object 4"/>
          <p:cNvSpPr txBox="1"/>
          <p:nvPr/>
        </p:nvSpPr>
        <p:spPr>
          <a:xfrm>
            <a:off x="3200401" y="3181351"/>
            <a:ext cx="1219200" cy="320601"/>
          </a:xfrm>
          <a:prstGeom prst="rect">
            <a:avLst/>
          </a:prstGeom>
        </p:spPr>
        <p:txBody>
          <a:bodyPr vert="horz" wrap="square" lIns="0" tIns="12700" rIns="0" bIns="0" rtlCol="0">
            <a:spAutoFit/>
          </a:bodyPr>
          <a:lstStyle/>
          <a:p>
            <a:pPr marL="12700" marR="5080" algn="ctr">
              <a:lnSpc>
                <a:spcPct val="100000"/>
              </a:lnSpc>
              <a:spcBef>
                <a:spcPts val="100"/>
              </a:spcBef>
            </a:pPr>
            <a:r>
              <a:rPr lang="en-US" sz="2000" b="1" spc="-10" dirty="0">
                <a:solidFill>
                  <a:srgbClr val="3E3E3E"/>
                </a:solidFill>
                <a:latin typeface="Times New Roman"/>
                <a:cs typeface="Times New Roman"/>
              </a:rPr>
              <a:t>A</a:t>
            </a:r>
            <a:r>
              <a:rPr lang="en-IN" sz="2000" b="1" spc="-10" dirty="0" err="1">
                <a:solidFill>
                  <a:srgbClr val="3E3E3E"/>
                </a:solidFill>
                <a:latin typeface="Times New Roman"/>
                <a:cs typeface="Times New Roman"/>
              </a:rPr>
              <a:t>rduino</a:t>
            </a:r>
            <a:endParaRPr lang="en-IN" sz="2000" b="1" spc="-25" dirty="0">
              <a:solidFill>
                <a:srgbClr val="3E3E3E"/>
              </a:solidFill>
              <a:latin typeface="Times New Roman"/>
              <a:cs typeface="Times New Roman"/>
            </a:endParaRPr>
          </a:p>
        </p:txBody>
      </p:sp>
      <p:sp>
        <p:nvSpPr>
          <p:cNvPr id="5" name="object 5"/>
          <p:cNvSpPr/>
          <p:nvPr/>
        </p:nvSpPr>
        <p:spPr>
          <a:xfrm>
            <a:off x="167719" y="2143740"/>
            <a:ext cx="2073275" cy="482946"/>
          </a:xfrm>
          <a:custGeom>
            <a:avLst/>
            <a:gdLst/>
            <a:ahLst/>
            <a:cxnLst/>
            <a:rect l="l" t="t" r="r" b="b"/>
            <a:pathLst>
              <a:path w="2073275" h="465455">
                <a:moveTo>
                  <a:pt x="0" y="77501"/>
                </a:moveTo>
                <a:lnTo>
                  <a:pt x="6090" y="47334"/>
                </a:lnTo>
                <a:lnTo>
                  <a:pt x="22699" y="22699"/>
                </a:lnTo>
                <a:lnTo>
                  <a:pt x="47334" y="6090"/>
                </a:lnTo>
                <a:lnTo>
                  <a:pt x="77501" y="0"/>
                </a:lnTo>
                <a:lnTo>
                  <a:pt x="1995198" y="0"/>
                </a:lnTo>
                <a:lnTo>
                  <a:pt x="2038196" y="13021"/>
                </a:lnTo>
                <a:lnTo>
                  <a:pt x="2066800" y="47842"/>
                </a:lnTo>
                <a:lnTo>
                  <a:pt x="2072699" y="77501"/>
                </a:lnTo>
                <a:lnTo>
                  <a:pt x="2072699" y="387498"/>
                </a:lnTo>
                <a:lnTo>
                  <a:pt x="2066609" y="417665"/>
                </a:lnTo>
                <a:lnTo>
                  <a:pt x="2050000" y="442300"/>
                </a:lnTo>
                <a:lnTo>
                  <a:pt x="2025365" y="458909"/>
                </a:lnTo>
                <a:lnTo>
                  <a:pt x="1995198" y="464999"/>
                </a:lnTo>
                <a:lnTo>
                  <a:pt x="77501" y="464999"/>
                </a:lnTo>
                <a:lnTo>
                  <a:pt x="47334" y="458909"/>
                </a:lnTo>
                <a:lnTo>
                  <a:pt x="22699" y="442300"/>
                </a:lnTo>
                <a:lnTo>
                  <a:pt x="6090" y="417665"/>
                </a:lnTo>
                <a:lnTo>
                  <a:pt x="0" y="387498"/>
                </a:lnTo>
                <a:lnTo>
                  <a:pt x="0" y="77501"/>
                </a:lnTo>
                <a:close/>
              </a:path>
            </a:pathLst>
          </a:custGeom>
          <a:ln w="28574">
            <a:solidFill>
              <a:srgbClr val="37761C"/>
            </a:solidFill>
          </a:ln>
        </p:spPr>
        <p:txBody>
          <a:bodyPr wrap="square" lIns="0" tIns="0" rIns="0" bIns="0" rtlCol="0"/>
          <a:lstStyle/>
          <a:p>
            <a:endParaRPr/>
          </a:p>
        </p:txBody>
      </p:sp>
      <p:sp>
        <p:nvSpPr>
          <p:cNvPr id="6" name="object 6"/>
          <p:cNvSpPr txBox="1"/>
          <p:nvPr/>
        </p:nvSpPr>
        <p:spPr>
          <a:xfrm rot="10800000" flipV="1">
            <a:off x="701674" y="2307828"/>
            <a:ext cx="1355725" cy="228268"/>
          </a:xfrm>
          <a:prstGeom prst="rect">
            <a:avLst/>
          </a:prstGeom>
        </p:spPr>
        <p:txBody>
          <a:bodyPr vert="horz" wrap="square" lIns="0" tIns="12700" rIns="0" bIns="0" rtlCol="0">
            <a:spAutoFit/>
          </a:bodyPr>
          <a:lstStyle/>
          <a:p>
            <a:pPr marL="12700" algn="l">
              <a:lnSpc>
                <a:spcPct val="100000"/>
              </a:lnSpc>
              <a:spcBef>
                <a:spcPts val="100"/>
              </a:spcBef>
            </a:pPr>
            <a:r>
              <a:rPr lang="en-US" sz="1400" b="1" dirty="0">
                <a:solidFill>
                  <a:srgbClr val="3E3E3E"/>
                </a:solidFill>
                <a:latin typeface="Times New Roman"/>
                <a:cs typeface="Times New Roman"/>
              </a:rPr>
              <a:t>IR SENSOR</a:t>
            </a:r>
            <a:endParaRPr lang="en-US" sz="1400" b="1" dirty="0">
              <a:latin typeface="Times New Roman"/>
              <a:cs typeface="Times New Roman"/>
            </a:endParaRPr>
          </a:p>
        </p:txBody>
      </p:sp>
      <p:sp>
        <p:nvSpPr>
          <p:cNvPr id="11" name="object 11"/>
          <p:cNvSpPr/>
          <p:nvPr/>
        </p:nvSpPr>
        <p:spPr>
          <a:xfrm>
            <a:off x="168854" y="3812608"/>
            <a:ext cx="2072140" cy="465455"/>
          </a:xfrm>
          <a:custGeom>
            <a:avLst/>
            <a:gdLst/>
            <a:ahLst/>
            <a:cxnLst/>
            <a:rect l="l" t="t" r="r" b="b"/>
            <a:pathLst>
              <a:path w="2073275" h="465454">
                <a:moveTo>
                  <a:pt x="0" y="77501"/>
                </a:moveTo>
                <a:lnTo>
                  <a:pt x="6090" y="47334"/>
                </a:lnTo>
                <a:lnTo>
                  <a:pt x="22699" y="22699"/>
                </a:lnTo>
                <a:lnTo>
                  <a:pt x="47334" y="6090"/>
                </a:lnTo>
                <a:lnTo>
                  <a:pt x="77501" y="0"/>
                </a:lnTo>
                <a:lnTo>
                  <a:pt x="1995198" y="0"/>
                </a:lnTo>
                <a:lnTo>
                  <a:pt x="2038196" y="13021"/>
                </a:lnTo>
                <a:lnTo>
                  <a:pt x="2066800" y="47842"/>
                </a:lnTo>
                <a:lnTo>
                  <a:pt x="2072699" y="77501"/>
                </a:lnTo>
                <a:lnTo>
                  <a:pt x="2072699" y="387498"/>
                </a:lnTo>
                <a:lnTo>
                  <a:pt x="2066609" y="417665"/>
                </a:lnTo>
                <a:lnTo>
                  <a:pt x="2050000" y="442300"/>
                </a:lnTo>
                <a:lnTo>
                  <a:pt x="2025365" y="458909"/>
                </a:lnTo>
                <a:lnTo>
                  <a:pt x="1995198" y="464999"/>
                </a:lnTo>
                <a:lnTo>
                  <a:pt x="77501" y="464999"/>
                </a:lnTo>
                <a:lnTo>
                  <a:pt x="47334" y="458909"/>
                </a:lnTo>
                <a:lnTo>
                  <a:pt x="22699" y="442300"/>
                </a:lnTo>
                <a:lnTo>
                  <a:pt x="6090" y="417665"/>
                </a:lnTo>
                <a:lnTo>
                  <a:pt x="0" y="387498"/>
                </a:lnTo>
                <a:lnTo>
                  <a:pt x="0" y="77501"/>
                </a:lnTo>
                <a:close/>
              </a:path>
            </a:pathLst>
          </a:custGeom>
          <a:ln w="28574">
            <a:solidFill>
              <a:srgbClr val="37761C"/>
            </a:solidFill>
          </a:ln>
        </p:spPr>
        <p:txBody>
          <a:bodyPr wrap="square" lIns="0" tIns="0" rIns="0" bIns="0" rtlCol="0"/>
          <a:lstStyle/>
          <a:p>
            <a:endParaRPr/>
          </a:p>
        </p:txBody>
      </p:sp>
      <p:sp>
        <p:nvSpPr>
          <p:cNvPr id="12" name="object 12"/>
          <p:cNvSpPr txBox="1"/>
          <p:nvPr/>
        </p:nvSpPr>
        <p:spPr>
          <a:xfrm>
            <a:off x="439652" y="3973110"/>
            <a:ext cx="1645102" cy="228268"/>
          </a:xfrm>
          <a:prstGeom prst="rect">
            <a:avLst/>
          </a:prstGeom>
        </p:spPr>
        <p:txBody>
          <a:bodyPr vert="horz" wrap="square" lIns="0" tIns="12700" rIns="0" bIns="0" rtlCol="0">
            <a:spAutoFit/>
          </a:bodyPr>
          <a:lstStyle/>
          <a:p>
            <a:pPr marL="12700">
              <a:lnSpc>
                <a:spcPct val="100000"/>
              </a:lnSpc>
              <a:spcBef>
                <a:spcPts val="100"/>
              </a:spcBef>
            </a:pPr>
            <a:r>
              <a:rPr lang="en-US" sz="1300" b="1" dirty="0">
                <a:solidFill>
                  <a:srgbClr val="3E3E3E"/>
                </a:solidFill>
                <a:latin typeface="Times New Roman"/>
                <a:cs typeface="Times New Roman"/>
              </a:rPr>
              <a:t>      </a:t>
            </a:r>
            <a:r>
              <a:rPr lang="en-US" sz="1400" b="1" dirty="0">
                <a:solidFill>
                  <a:srgbClr val="3E3E3E"/>
                </a:solidFill>
                <a:latin typeface="Times New Roman"/>
                <a:cs typeface="Times New Roman"/>
              </a:rPr>
              <a:t>IR SENSOR</a:t>
            </a:r>
            <a:endParaRPr sz="1400" dirty="0">
              <a:latin typeface="Times New Roman"/>
              <a:cs typeface="Times New Roman"/>
            </a:endParaRPr>
          </a:p>
        </p:txBody>
      </p:sp>
      <p:sp>
        <p:nvSpPr>
          <p:cNvPr id="13" name="object 13"/>
          <p:cNvSpPr/>
          <p:nvPr/>
        </p:nvSpPr>
        <p:spPr>
          <a:xfrm>
            <a:off x="2940243" y="906033"/>
            <a:ext cx="2073275" cy="591820"/>
          </a:xfrm>
          <a:custGeom>
            <a:avLst/>
            <a:gdLst/>
            <a:ahLst/>
            <a:cxnLst/>
            <a:rect l="l" t="t" r="r" b="b"/>
            <a:pathLst>
              <a:path w="2073275" h="591819">
                <a:moveTo>
                  <a:pt x="0" y="98601"/>
                </a:moveTo>
                <a:lnTo>
                  <a:pt x="7748" y="60221"/>
                </a:lnTo>
                <a:lnTo>
                  <a:pt x="28879" y="28879"/>
                </a:lnTo>
                <a:lnTo>
                  <a:pt x="60221" y="7748"/>
                </a:lnTo>
                <a:lnTo>
                  <a:pt x="98601" y="0"/>
                </a:lnTo>
                <a:lnTo>
                  <a:pt x="1974097" y="0"/>
                </a:lnTo>
                <a:lnTo>
                  <a:pt x="2011831" y="7505"/>
                </a:lnTo>
                <a:lnTo>
                  <a:pt x="2043820" y="28879"/>
                </a:lnTo>
                <a:lnTo>
                  <a:pt x="2065194" y="60868"/>
                </a:lnTo>
                <a:lnTo>
                  <a:pt x="2072699" y="98601"/>
                </a:lnTo>
                <a:lnTo>
                  <a:pt x="2072699" y="492998"/>
                </a:lnTo>
                <a:lnTo>
                  <a:pt x="2064951" y="531378"/>
                </a:lnTo>
                <a:lnTo>
                  <a:pt x="2043820" y="562720"/>
                </a:lnTo>
                <a:lnTo>
                  <a:pt x="2012478" y="583851"/>
                </a:lnTo>
                <a:lnTo>
                  <a:pt x="1974097" y="591599"/>
                </a:lnTo>
                <a:lnTo>
                  <a:pt x="98601" y="591599"/>
                </a:lnTo>
                <a:lnTo>
                  <a:pt x="60221" y="583851"/>
                </a:lnTo>
                <a:lnTo>
                  <a:pt x="28879" y="562720"/>
                </a:lnTo>
                <a:lnTo>
                  <a:pt x="7748" y="531378"/>
                </a:lnTo>
                <a:lnTo>
                  <a:pt x="0" y="492998"/>
                </a:lnTo>
                <a:lnTo>
                  <a:pt x="0" y="98601"/>
                </a:lnTo>
                <a:close/>
              </a:path>
            </a:pathLst>
          </a:custGeom>
          <a:ln w="28574">
            <a:solidFill>
              <a:srgbClr val="37761C"/>
            </a:solidFill>
          </a:ln>
        </p:spPr>
        <p:txBody>
          <a:bodyPr wrap="square" lIns="0" tIns="0" rIns="0" bIns="0" rtlCol="0"/>
          <a:lstStyle/>
          <a:p>
            <a:endParaRPr dirty="0"/>
          </a:p>
        </p:txBody>
      </p:sp>
      <p:sp>
        <p:nvSpPr>
          <p:cNvPr id="15" name="object 15"/>
          <p:cNvSpPr/>
          <p:nvPr/>
        </p:nvSpPr>
        <p:spPr>
          <a:xfrm>
            <a:off x="5376133" y="3753887"/>
            <a:ext cx="1755968" cy="423227"/>
          </a:xfrm>
          <a:custGeom>
            <a:avLst/>
            <a:gdLst/>
            <a:ahLst/>
            <a:cxnLst/>
            <a:rect l="l" t="t" r="r" b="b"/>
            <a:pathLst>
              <a:path w="2073275" h="465455">
                <a:moveTo>
                  <a:pt x="0" y="77501"/>
                </a:moveTo>
                <a:lnTo>
                  <a:pt x="6090" y="47334"/>
                </a:lnTo>
                <a:lnTo>
                  <a:pt x="22699" y="22699"/>
                </a:lnTo>
                <a:lnTo>
                  <a:pt x="47334" y="6090"/>
                </a:lnTo>
                <a:lnTo>
                  <a:pt x="77501" y="0"/>
                </a:lnTo>
                <a:lnTo>
                  <a:pt x="1995198" y="0"/>
                </a:lnTo>
                <a:lnTo>
                  <a:pt x="2038196" y="13021"/>
                </a:lnTo>
                <a:lnTo>
                  <a:pt x="2066800" y="47843"/>
                </a:lnTo>
                <a:lnTo>
                  <a:pt x="2072700" y="77501"/>
                </a:lnTo>
                <a:lnTo>
                  <a:pt x="2072700" y="387498"/>
                </a:lnTo>
                <a:lnTo>
                  <a:pt x="2066610" y="417665"/>
                </a:lnTo>
                <a:lnTo>
                  <a:pt x="2050000" y="442300"/>
                </a:lnTo>
                <a:lnTo>
                  <a:pt x="2025365" y="458909"/>
                </a:lnTo>
                <a:lnTo>
                  <a:pt x="1995198" y="464999"/>
                </a:lnTo>
                <a:lnTo>
                  <a:pt x="77501" y="464999"/>
                </a:lnTo>
                <a:lnTo>
                  <a:pt x="47334" y="458909"/>
                </a:lnTo>
                <a:lnTo>
                  <a:pt x="22699" y="442300"/>
                </a:lnTo>
                <a:lnTo>
                  <a:pt x="6090" y="417665"/>
                </a:lnTo>
                <a:lnTo>
                  <a:pt x="0" y="387498"/>
                </a:lnTo>
                <a:lnTo>
                  <a:pt x="0" y="77501"/>
                </a:lnTo>
                <a:close/>
              </a:path>
            </a:pathLst>
          </a:custGeom>
          <a:ln w="28574">
            <a:solidFill>
              <a:srgbClr val="A64D78"/>
            </a:solidFill>
          </a:ln>
        </p:spPr>
        <p:txBody>
          <a:bodyPr wrap="square" lIns="0" tIns="0" rIns="0" bIns="0" rtlCol="0"/>
          <a:lstStyle/>
          <a:p>
            <a:endParaRPr/>
          </a:p>
        </p:txBody>
      </p:sp>
      <p:sp>
        <p:nvSpPr>
          <p:cNvPr id="16" name="object 16"/>
          <p:cNvSpPr txBox="1"/>
          <p:nvPr/>
        </p:nvSpPr>
        <p:spPr>
          <a:xfrm>
            <a:off x="6096000" y="2286737"/>
            <a:ext cx="729633" cy="228268"/>
          </a:xfrm>
          <a:prstGeom prst="rect">
            <a:avLst/>
          </a:prstGeom>
        </p:spPr>
        <p:txBody>
          <a:bodyPr vert="horz" wrap="square" lIns="0" tIns="12700" rIns="0" bIns="0" rtlCol="0">
            <a:spAutoFit/>
          </a:bodyPr>
          <a:lstStyle/>
          <a:p>
            <a:pPr marL="12700">
              <a:lnSpc>
                <a:spcPct val="100000"/>
              </a:lnSpc>
              <a:spcBef>
                <a:spcPts val="100"/>
              </a:spcBef>
            </a:pPr>
            <a:r>
              <a:rPr lang="en-US" sz="1400" b="1" dirty="0">
                <a:solidFill>
                  <a:srgbClr val="3E3E3E"/>
                </a:solidFill>
                <a:latin typeface="Times New Roman"/>
                <a:cs typeface="Times New Roman"/>
              </a:rPr>
              <a:t>  LCD </a:t>
            </a:r>
            <a:endParaRPr sz="1400" dirty="0">
              <a:latin typeface="Times New Roman"/>
              <a:cs typeface="Times New Roman"/>
            </a:endParaRPr>
          </a:p>
        </p:txBody>
      </p:sp>
      <p:pic>
        <p:nvPicPr>
          <p:cNvPr id="38" name="object 38"/>
          <p:cNvPicPr/>
          <p:nvPr/>
        </p:nvPicPr>
        <p:blipFill>
          <a:blip r:embed="rId2" cstate="print"/>
          <a:stretch>
            <a:fillRect/>
          </a:stretch>
        </p:blipFill>
        <p:spPr>
          <a:xfrm>
            <a:off x="8418055" y="63650"/>
            <a:ext cx="585899" cy="567840"/>
          </a:xfrm>
          <a:prstGeom prst="rect">
            <a:avLst/>
          </a:prstGeom>
        </p:spPr>
      </p:pic>
      <p:sp>
        <p:nvSpPr>
          <p:cNvPr id="39" name="object 39"/>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sp>
        <p:nvSpPr>
          <p:cNvPr id="42" name="object 42"/>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
        <p:nvSpPr>
          <p:cNvPr id="43" name="object 43"/>
          <p:cNvSpPr txBox="1">
            <a:spLocks noGrp="1"/>
          </p:cNvSpPr>
          <p:nvPr>
            <p:ph type="sldNum" sz="quarter" idx="7"/>
          </p:nvPr>
        </p:nvSpPr>
        <p:spPr>
          <a:prstGeom prst="rect">
            <a:avLst/>
          </a:prstGeom>
        </p:spPr>
        <p:txBody>
          <a:bodyPr vert="horz" wrap="square" lIns="0" tIns="35560" rIns="0" bIns="0" rtlCol="0">
            <a:spAutoFit/>
          </a:bodyPr>
          <a:lstStyle/>
          <a:p>
            <a:pPr marL="108585">
              <a:lnSpc>
                <a:spcPct val="100000"/>
              </a:lnSpc>
              <a:spcBef>
                <a:spcPts val="280"/>
              </a:spcBef>
            </a:pPr>
            <a:fld id="{81D60167-4931-47E6-BA6A-407CBD079E47}" type="slidenum">
              <a:rPr spc="-50" dirty="0"/>
              <a:t>7</a:t>
            </a:fld>
            <a:endParaRPr spc="-50" dirty="0"/>
          </a:p>
        </p:txBody>
      </p:sp>
      <p:sp>
        <p:nvSpPr>
          <p:cNvPr id="44" name="object 15">
            <a:extLst>
              <a:ext uri="{FF2B5EF4-FFF2-40B4-BE49-F238E27FC236}">
                <a16:creationId xmlns:a16="http://schemas.microsoft.com/office/drawing/2014/main" id="{5BBB0088-EF75-9990-CF9E-53B7D4FA7985}"/>
              </a:ext>
            </a:extLst>
          </p:cNvPr>
          <p:cNvSpPr/>
          <p:nvPr/>
        </p:nvSpPr>
        <p:spPr>
          <a:xfrm>
            <a:off x="5394806" y="2198549"/>
            <a:ext cx="1755969" cy="429881"/>
          </a:xfrm>
          <a:custGeom>
            <a:avLst/>
            <a:gdLst/>
            <a:ahLst/>
            <a:cxnLst/>
            <a:rect l="l" t="t" r="r" b="b"/>
            <a:pathLst>
              <a:path w="2073275" h="465455">
                <a:moveTo>
                  <a:pt x="0" y="77501"/>
                </a:moveTo>
                <a:lnTo>
                  <a:pt x="6090" y="47334"/>
                </a:lnTo>
                <a:lnTo>
                  <a:pt x="22699" y="22699"/>
                </a:lnTo>
                <a:lnTo>
                  <a:pt x="47334" y="6090"/>
                </a:lnTo>
                <a:lnTo>
                  <a:pt x="77501" y="0"/>
                </a:lnTo>
                <a:lnTo>
                  <a:pt x="1995198" y="0"/>
                </a:lnTo>
                <a:lnTo>
                  <a:pt x="2038196" y="13021"/>
                </a:lnTo>
                <a:lnTo>
                  <a:pt x="2066800" y="47843"/>
                </a:lnTo>
                <a:lnTo>
                  <a:pt x="2072700" y="77501"/>
                </a:lnTo>
                <a:lnTo>
                  <a:pt x="2072700" y="387498"/>
                </a:lnTo>
                <a:lnTo>
                  <a:pt x="2066610" y="417665"/>
                </a:lnTo>
                <a:lnTo>
                  <a:pt x="2050000" y="442300"/>
                </a:lnTo>
                <a:lnTo>
                  <a:pt x="2025365" y="458909"/>
                </a:lnTo>
                <a:lnTo>
                  <a:pt x="1995198" y="464999"/>
                </a:lnTo>
                <a:lnTo>
                  <a:pt x="77501" y="464999"/>
                </a:lnTo>
                <a:lnTo>
                  <a:pt x="47334" y="458909"/>
                </a:lnTo>
                <a:lnTo>
                  <a:pt x="22699" y="442300"/>
                </a:lnTo>
                <a:lnTo>
                  <a:pt x="6090" y="417665"/>
                </a:lnTo>
                <a:lnTo>
                  <a:pt x="0" y="387498"/>
                </a:lnTo>
                <a:lnTo>
                  <a:pt x="0" y="77501"/>
                </a:lnTo>
                <a:close/>
              </a:path>
            </a:pathLst>
          </a:custGeom>
          <a:ln w="28574">
            <a:solidFill>
              <a:srgbClr val="A64D78"/>
            </a:solidFill>
          </a:ln>
        </p:spPr>
        <p:txBody>
          <a:bodyPr wrap="square" lIns="0" tIns="0" rIns="0" bIns="0" rtlCol="0"/>
          <a:lstStyle/>
          <a:p>
            <a:endParaRPr dirty="0"/>
          </a:p>
        </p:txBody>
      </p:sp>
      <p:sp>
        <p:nvSpPr>
          <p:cNvPr id="45" name="object 16">
            <a:extLst>
              <a:ext uri="{FF2B5EF4-FFF2-40B4-BE49-F238E27FC236}">
                <a16:creationId xmlns:a16="http://schemas.microsoft.com/office/drawing/2014/main" id="{A0DBC2FE-8379-3ACA-0783-9D4BBE918177}"/>
              </a:ext>
            </a:extLst>
          </p:cNvPr>
          <p:cNvSpPr txBox="1"/>
          <p:nvPr/>
        </p:nvSpPr>
        <p:spPr>
          <a:xfrm>
            <a:off x="5638800" y="3866668"/>
            <a:ext cx="1226181" cy="228268"/>
          </a:xfrm>
          <a:prstGeom prst="rect">
            <a:avLst/>
          </a:prstGeom>
        </p:spPr>
        <p:txBody>
          <a:bodyPr vert="horz" wrap="square" lIns="0" tIns="12700" rIns="0" bIns="0" rtlCol="0">
            <a:spAutoFit/>
          </a:bodyPr>
          <a:lstStyle/>
          <a:p>
            <a:pPr marL="12700">
              <a:lnSpc>
                <a:spcPct val="100000"/>
              </a:lnSpc>
              <a:spcBef>
                <a:spcPts val="100"/>
              </a:spcBef>
            </a:pPr>
            <a:r>
              <a:rPr lang="en-US" sz="1300" b="1" dirty="0">
                <a:solidFill>
                  <a:srgbClr val="3E3E3E"/>
                </a:solidFill>
                <a:latin typeface="Times New Roman"/>
                <a:cs typeface="Times New Roman"/>
              </a:rPr>
              <a:t>   </a:t>
            </a:r>
            <a:r>
              <a:rPr lang="en-US" sz="1400" b="1" dirty="0">
                <a:solidFill>
                  <a:srgbClr val="3E3E3E"/>
                </a:solidFill>
                <a:latin typeface="Times New Roman"/>
                <a:cs typeface="Times New Roman"/>
              </a:rPr>
              <a:t>Motor Driver </a:t>
            </a:r>
            <a:endParaRPr sz="1400" dirty="0">
              <a:latin typeface="Times New Roman"/>
              <a:cs typeface="Times New Roman"/>
            </a:endParaRPr>
          </a:p>
        </p:txBody>
      </p:sp>
      <p:sp>
        <p:nvSpPr>
          <p:cNvPr id="47" name="Arrow: Right 46">
            <a:extLst>
              <a:ext uri="{FF2B5EF4-FFF2-40B4-BE49-F238E27FC236}">
                <a16:creationId xmlns:a16="http://schemas.microsoft.com/office/drawing/2014/main" id="{19AEA382-E89A-528E-DDB3-F899E315BBFF}"/>
              </a:ext>
            </a:extLst>
          </p:cNvPr>
          <p:cNvSpPr/>
          <p:nvPr/>
        </p:nvSpPr>
        <p:spPr>
          <a:xfrm>
            <a:off x="2259084" y="2201034"/>
            <a:ext cx="700709"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8" name="Arrow: Right 47">
            <a:extLst>
              <a:ext uri="{FF2B5EF4-FFF2-40B4-BE49-F238E27FC236}">
                <a16:creationId xmlns:a16="http://schemas.microsoft.com/office/drawing/2014/main" id="{F9CD5175-3F99-A691-FD80-722131DBF5A0}"/>
              </a:ext>
            </a:extLst>
          </p:cNvPr>
          <p:cNvSpPr/>
          <p:nvPr/>
        </p:nvSpPr>
        <p:spPr>
          <a:xfrm>
            <a:off x="2279020" y="3877035"/>
            <a:ext cx="700709"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49" name="Arrow: Right 48">
            <a:extLst>
              <a:ext uri="{FF2B5EF4-FFF2-40B4-BE49-F238E27FC236}">
                <a16:creationId xmlns:a16="http://schemas.microsoft.com/office/drawing/2014/main" id="{101A1270-97A8-5990-C147-98481A065480}"/>
              </a:ext>
            </a:extLst>
          </p:cNvPr>
          <p:cNvSpPr/>
          <p:nvPr/>
        </p:nvSpPr>
        <p:spPr>
          <a:xfrm>
            <a:off x="4666724" y="2268432"/>
            <a:ext cx="700709"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50" name="Arrow: Right 49">
            <a:extLst>
              <a:ext uri="{FF2B5EF4-FFF2-40B4-BE49-F238E27FC236}">
                <a16:creationId xmlns:a16="http://schemas.microsoft.com/office/drawing/2014/main" id="{0CB1401D-4948-7FF8-3966-A56379A61DBC}"/>
              </a:ext>
            </a:extLst>
          </p:cNvPr>
          <p:cNvSpPr/>
          <p:nvPr/>
        </p:nvSpPr>
        <p:spPr>
          <a:xfrm>
            <a:off x="4663694" y="3796114"/>
            <a:ext cx="700709"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51" name="Arrow: Right 50">
            <a:extLst>
              <a:ext uri="{FF2B5EF4-FFF2-40B4-BE49-F238E27FC236}">
                <a16:creationId xmlns:a16="http://schemas.microsoft.com/office/drawing/2014/main" id="{5B5D7779-FE7D-B3B7-558D-D0A5C370F59D}"/>
              </a:ext>
            </a:extLst>
          </p:cNvPr>
          <p:cNvSpPr/>
          <p:nvPr/>
        </p:nvSpPr>
        <p:spPr>
          <a:xfrm rot="5400000">
            <a:off x="3644445" y="1493776"/>
            <a:ext cx="379584"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9" name="Arrow: Right 8">
            <a:extLst>
              <a:ext uri="{FF2B5EF4-FFF2-40B4-BE49-F238E27FC236}">
                <a16:creationId xmlns:a16="http://schemas.microsoft.com/office/drawing/2014/main" id="{06D6C103-602A-5062-D572-0643153E8A1E}"/>
              </a:ext>
            </a:extLst>
          </p:cNvPr>
          <p:cNvSpPr/>
          <p:nvPr/>
        </p:nvSpPr>
        <p:spPr>
          <a:xfrm>
            <a:off x="4669408" y="2972320"/>
            <a:ext cx="700709" cy="38100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14" name="object 15">
            <a:extLst>
              <a:ext uri="{FF2B5EF4-FFF2-40B4-BE49-F238E27FC236}">
                <a16:creationId xmlns:a16="http://schemas.microsoft.com/office/drawing/2014/main" id="{51B2AA0E-04FD-C1C8-E37F-897C9894082A}"/>
              </a:ext>
            </a:extLst>
          </p:cNvPr>
          <p:cNvSpPr/>
          <p:nvPr/>
        </p:nvSpPr>
        <p:spPr>
          <a:xfrm>
            <a:off x="5406832" y="2972320"/>
            <a:ext cx="1755968" cy="381000"/>
          </a:xfrm>
          <a:custGeom>
            <a:avLst/>
            <a:gdLst/>
            <a:ahLst/>
            <a:cxnLst/>
            <a:rect l="l" t="t" r="r" b="b"/>
            <a:pathLst>
              <a:path w="2073275" h="465455">
                <a:moveTo>
                  <a:pt x="0" y="77501"/>
                </a:moveTo>
                <a:lnTo>
                  <a:pt x="6090" y="47334"/>
                </a:lnTo>
                <a:lnTo>
                  <a:pt x="22699" y="22699"/>
                </a:lnTo>
                <a:lnTo>
                  <a:pt x="47334" y="6090"/>
                </a:lnTo>
                <a:lnTo>
                  <a:pt x="77501" y="0"/>
                </a:lnTo>
                <a:lnTo>
                  <a:pt x="1995198" y="0"/>
                </a:lnTo>
                <a:lnTo>
                  <a:pt x="2038196" y="13021"/>
                </a:lnTo>
                <a:lnTo>
                  <a:pt x="2066800" y="47843"/>
                </a:lnTo>
                <a:lnTo>
                  <a:pt x="2072700" y="77501"/>
                </a:lnTo>
                <a:lnTo>
                  <a:pt x="2072700" y="387498"/>
                </a:lnTo>
                <a:lnTo>
                  <a:pt x="2066610" y="417665"/>
                </a:lnTo>
                <a:lnTo>
                  <a:pt x="2050000" y="442300"/>
                </a:lnTo>
                <a:lnTo>
                  <a:pt x="2025365" y="458909"/>
                </a:lnTo>
                <a:lnTo>
                  <a:pt x="1995198" y="464999"/>
                </a:lnTo>
                <a:lnTo>
                  <a:pt x="77501" y="464999"/>
                </a:lnTo>
                <a:lnTo>
                  <a:pt x="47334" y="458909"/>
                </a:lnTo>
                <a:lnTo>
                  <a:pt x="22699" y="442300"/>
                </a:lnTo>
                <a:lnTo>
                  <a:pt x="6090" y="417665"/>
                </a:lnTo>
                <a:lnTo>
                  <a:pt x="0" y="387498"/>
                </a:lnTo>
                <a:lnTo>
                  <a:pt x="0" y="77501"/>
                </a:lnTo>
                <a:close/>
              </a:path>
            </a:pathLst>
          </a:custGeom>
          <a:ln w="28574">
            <a:solidFill>
              <a:srgbClr val="A64D78"/>
            </a:solidFill>
          </a:ln>
        </p:spPr>
        <p:txBody>
          <a:bodyPr wrap="square" lIns="0" tIns="0" rIns="0" bIns="0" rtlCol="0"/>
          <a:lstStyle/>
          <a:p>
            <a:r>
              <a:rPr lang="en-US" sz="1800" b="1" dirty="0">
                <a:solidFill>
                  <a:srgbClr val="3E3E3E"/>
                </a:solidFill>
                <a:latin typeface="Times New Roman"/>
                <a:cs typeface="Times New Roman"/>
              </a:rPr>
              <a:t>          </a:t>
            </a:r>
            <a:r>
              <a:rPr lang="en-US" sz="1600" b="1" dirty="0">
                <a:solidFill>
                  <a:srgbClr val="3E3E3E"/>
                </a:solidFill>
                <a:latin typeface="Times New Roman"/>
                <a:cs typeface="Times New Roman"/>
              </a:rPr>
              <a:t>Buzzer</a:t>
            </a:r>
            <a:endParaRPr sz="1600" b="1" dirty="0"/>
          </a:p>
        </p:txBody>
      </p:sp>
      <p:sp>
        <p:nvSpPr>
          <p:cNvPr id="17" name="object 15">
            <a:extLst>
              <a:ext uri="{FF2B5EF4-FFF2-40B4-BE49-F238E27FC236}">
                <a16:creationId xmlns:a16="http://schemas.microsoft.com/office/drawing/2014/main" id="{7E1D7DF3-B0AD-9962-40FE-C9AB31D54C04}"/>
              </a:ext>
            </a:extLst>
          </p:cNvPr>
          <p:cNvSpPr/>
          <p:nvPr/>
        </p:nvSpPr>
        <p:spPr>
          <a:xfrm>
            <a:off x="7527561" y="3796115"/>
            <a:ext cx="1341276" cy="423227"/>
          </a:xfrm>
          <a:custGeom>
            <a:avLst/>
            <a:gdLst/>
            <a:ahLst/>
            <a:cxnLst/>
            <a:rect l="l" t="t" r="r" b="b"/>
            <a:pathLst>
              <a:path w="2073275" h="465455">
                <a:moveTo>
                  <a:pt x="0" y="77501"/>
                </a:moveTo>
                <a:lnTo>
                  <a:pt x="6090" y="47334"/>
                </a:lnTo>
                <a:lnTo>
                  <a:pt x="22699" y="22699"/>
                </a:lnTo>
                <a:lnTo>
                  <a:pt x="47334" y="6090"/>
                </a:lnTo>
                <a:lnTo>
                  <a:pt x="77501" y="0"/>
                </a:lnTo>
                <a:lnTo>
                  <a:pt x="1995198" y="0"/>
                </a:lnTo>
                <a:lnTo>
                  <a:pt x="2038196" y="13021"/>
                </a:lnTo>
                <a:lnTo>
                  <a:pt x="2066800" y="47843"/>
                </a:lnTo>
                <a:lnTo>
                  <a:pt x="2072700" y="77501"/>
                </a:lnTo>
                <a:lnTo>
                  <a:pt x="2072700" y="387498"/>
                </a:lnTo>
                <a:lnTo>
                  <a:pt x="2066610" y="417665"/>
                </a:lnTo>
                <a:lnTo>
                  <a:pt x="2050000" y="442300"/>
                </a:lnTo>
                <a:lnTo>
                  <a:pt x="2025365" y="458909"/>
                </a:lnTo>
                <a:lnTo>
                  <a:pt x="1995198" y="464999"/>
                </a:lnTo>
                <a:lnTo>
                  <a:pt x="77501" y="464999"/>
                </a:lnTo>
                <a:lnTo>
                  <a:pt x="47334" y="458909"/>
                </a:lnTo>
                <a:lnTo>
                  <a:pt x="22699" y="442300"/>
                </a:lnTo>
                <a:lnTo>
                  <a:pt x="6090" y="417665"/>
                </a:lnTo>
                <a:lnTo>
                  <a:pt x="0" y="387498"/>
                </a:lnTo>
                <a:lnTo>
                  <a:pt x="0" y="77501"/>
                </a:lnTo>
                <a:close/>
              </a:path>
            </a:pathLst>
          </a:custGeom>
          <a:ln w="28574">
            <a:solidFill>
              <a:srgbClr val="A64D78"/>
            </a:solidFill>
          </a:ln>
        </p:spPr>
        <p:txBody>
          <a:bodyPr wrap="square" lIns="0" tIns="0" rIns="0" bIns="0" rtlCol="0"/>
          <a:lstStyle/>
          <a:p>
            <a:endParaRPr dirty="0"/>
          </a:p>
        </p:txBody>
      </p:sp>
      <p:sp>
        <p:nvSpPr>
          <p:cNvPr id="18" name="Arrow: Right 17">
            <a:extLst>
              <a:ext uri="{FF2B5EF4-FFF2-40B4-BE49-F238E27FC236}">
                <a16:creationId xmlns:a16="http://schemas.microsoft.com/office/drawing/2014/main" id="{5DAF9B75-0801-BC03-C3F4-BB779B3CDBE9}"/>
              </a:ext>
            </a:extLst>
          </p:cNvPr>
          <p:cNvSpPr/>
          <p:nvPr/>
        </p:nvSpPr>
        <p:spPr>
          <a:xfrm>
            <a:off x="7150775" y="3866668"/>
            <a:ext cx="349080" cy="21288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ln w="0"/>
              <a:solidFill>
                <a:schemeClr val="tx1"/>
              </a:solidFill>
              <a:effectLst>
                <a:outerShdw blurRad="38100" dist="19050" dir="2700000" algn="tl" rotWithShape="0">
                  <a:schemeClr val="dk1">
                    <a:alpha val="40000"/>
                  </a:schemeClr>
                </a:outerShdw>
              </a:effectLst>
            </a:endParaRPr>
          </a:p>
        </p:txBody>
      </p:sp>
      <p:sp>
        <p:nvSpPr>
          <p:cNvPr id="19" name="TextBox 18">
            <a:extLst>
              <a:ext uri="{FF2B5EF4-FFF2-40B4-BE49-F238E27FC236}">
                <a16:creationId xmlns:a16="http://schemas.microsoft.com/office/drawing/2014/main" id="{AC253798-FF03-DB79-65A9-86A23DEF977B}"/>
              </a:ext>
            </a:extLst>
          </p:cNvPr>
          <p:cNvSpPr txBox="1"/>
          <p:nvPr/>
        </p:nvSpPr>
        <p:spPr>
          <a:xfrm>
            <a:off x="7620000" y="3827589"/>
            <a:ext cx="1755968" cy="307777"/>
          </a:xfrm>
          <a:prstGeom prst="rect">
            <a:avLst/>
          </a:prstGeom>
          <a:noFill/>
        </p:spPr>
        <p:txBody>
          <a:bodyPr wrap="square" rtlCol="0">
            <a:spAutoFit/>
          </a:bodyPr>
          <a:lstStyle/>
          <a:p>
            <a:r>
              <a:rPr lang="en-US" sz="1400" b="1" dirty="0">
                <a:solidFill>
                  <a:srgbClr val="3E3E3E"/>
                </a:solidFill>
                <a:latin typeface="Times New Roman"/>
                <a:cs typeface="Times New Roman"/>
              </a:rPr>
              <a:t>DC Motor</a:t>
            </a:r>
            <a:endParaRPr lang="en-IN" sz="1400" dirty="0"/>
          </a:p>
        </p:txBody>
      </p:sp>
      <p:sp>
        <p:nvSpPr>
          <p:cNvPr id="20" name="TextBox 19">
            <a:extLst>
              <a:ext uri="{FF2B5EF4-FFF2-40B4-BE49-F238E27FC236}">
                <a16:creationId xmlns:a16="http://schemas.microsoft.com/office/drawing/2014/main" id="{C9895FC5-8CDA-7331-B4A4-F223A59CEE21}"/>
              </a:ext>
            </a:extLst>
          </p:cNvPr>
          <p:cNvSpPr txBox="1"/>
          <p:nvPr/>
        </p:nvSpPr>
        <p:spPr>
          <a:xfrm>
            <a:off x="3200401" y="1200151"/>
            <a:ext cx="1676399" cy="307777"/>
          </a:xfrm>
          <a:prstGeom prst="rect">
            <a:avLst/>
          </a:prstGeom>
          <a:noFill/>
        </p:spPr>
        <p:txBody>
          <a:bodyPr wrap="square" rtlCol="0">
            <a:spAutoFit/>
          </a:bodyPr>
          <a:lstStyle/>
          <a:p>
            <a:r>
              <a:rPr lang="en-US" sz="1400" b="1" dirty="0">
                <a:latin typeface="Times New Roman" panose="02020603050405020304" pitchFamily="18" charset="0"/>
                <a:cs typeface="Times New Roman" panose="02020603050405020304" pitchFamily="18" charset="0"/>
              </a:rPr>
              <a:t>Power supply</a:t>
            </a:r>
            <a:endParaRPr lang="en-IN"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pic>
        <p:nvPicPr>
          <p:cNvPr id="3" name="object 3"/>
          <p:cNvPicPr/>
          <p:nvPr/>
        </p:nvPicPr>
        <p:blipFill>
          <a:blip r:embed="rId2" cstate="print"/>
          <a:stretch>
            <a:fillRect/>
          </a:stretch>
        </p:blipFill>
        <p:spPr>
          <a:xfrm>
            <a:off x="8494655" y="76200"/>
            <a:ext cx="585899" cy="567840"/>
          </a:xfrm>
          <a:prstGeom prst="rect">
            <a:avLst/>
          </a:prstGeom>
        </p:spPr>
      </p:pic>
      <p:sp>
        <p:nvSpPr>
          <p:cNvPr id="4" name="object 4"/>
          <p:cNvSpPr txBox="1">
            <a:spLocks noGrp="1"/>
          </p:cNvSpPr>
          <p:nvPr>
            <p:ph type="title"/>
          </p:nvPr>
        </p:nvSpPr>
        <p:spPr>
          <a:xfrm>
            <a:off x="3505200" y="354542"/>
            <a:ext cx="1414780" cy="452120"/>
          </a:xfrm>
          <a:prstGeom prst="rect">
            <a:avLst/>
          </a:prstGeom>
        </p:spPr>
        <p:txBody>
          <a:bodyPr vert="horz" wrap="square" lIns="0" tIns="12700" rIns="0" bIns="0" rtlCol="0">
            <a:spAutoFit/>
          </a:bodyPr>
          <a:lstStyle/>
          <a:p>
            <a:pPr marL="12700">
              <a:lnSpc>
                <a:spcPct val="100000"/>
              </a:lnSpc>
              <a:spcBef>
                <a:spcPts val="100"/>
              </a:spcBef>
            </a:pPr>
            <a:r>
              <a:rPr sz="2800" spc="-35" dirty="0">
                <a:solidFill>
                  <a:srgbClr val="682523"/>
                </a:solidFill>
              </a:rPr>
              <a:t>RESULT</a:t>
            </a:r>
            <a:endParaRPr sz="2800" dirty="0"/>
          </a:p>
        </p:txBody>
      </p:sp>
      <p:sp>
        <p:nvSpPr>
          <p:cNvPr id="9" name="object 9"/>
          <p:cNvSpPr txBox="1"/>
          <p:nvPr/>
        </p:nvSpPr>
        <p:spPr>
          <a:xfrm>
            <a:off x="914401" y="1200150"/>
            <a:ext cx="6629399" cy="2049151"/>
          </a:xfrm>
          <a:prstGeom prst="rect">
            <a:avLst/>
          </a:prstGeom>
        </p:spPr>
        <p:txBody>
          <a:bodyPr vert="horz" wrap="square" lIns="0" tIns="12700" rIns="0" bIns="0" rtlCol="0">
            <a:spAutoFit/>
          </a:bodyPr>
          <a:lstStyle/>
          <a:p>
            <a:pPr marL="298450" marR="20955" indent="-285750">
              <a:lnSpc>
                <a:spcPct val="114999"/>
              </a:lnSpc>
              <a:spcBef>
                <a:spcPts val="10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Detection Accuracy: ~85–90% (IR detects animal movement)</a:t>
            </a:r>
          </a:p>
          <a:p>
            <a:pPr marL="298450" marR="20955" indent="-285750">
              <a:lnSpc>
                <a:spcPct val="114999"/>
              </a:lnSpc>
              <a:spcBef>
                <a:spcPts val="10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Response Time: &lt;1 second (fast alert)</a:t>
            </a:r>
          </a:p>
          <a:p>
            <a:pPr marL="298450" marR="20955" indent="-285750">
              <a:lnSpc>
                <a:spcPct val="114999"/>
              </a:lnSpc>
              <a:spcBef>
                <a:spcPts val="10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Alert System: Buzzer + LCD shows “Intruder Detected”</a:t>
            </a:r>
          </a:p>
          <a:p>
            <a:pPr marL="298450" marR="20955" indent="-285750">
              <a:lnSpc>
                <a:spcPct val="114999"/>
              </a:lnSpc>
              <a:spcBef>
                <a:spcPts val="10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Deterrent Action: DC motor activates moving object or sound</a:t>
            </a:r>
          </a:p>
          <a:p>
            <a:pPr marL="298450" marR="20955" indent="-285750">
              <a:lnSpc>
                <a:spcPct val="114999"/>
              </a:lnSpc>
              <a:spcBef>
                <a:spcPts val="10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Power Use: Low (runs on battery or adapter)</a:t>
            </a:r>
          </a:p>
          <a:p>
            <a:pPr marL="298450" marR="20955" indent="-285750">
              <a:lnSpc>
                <a:spcPct val="114999"/>
              </a:lnSpc>
              <a:spcBef>
                <a:spcPts val="10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Coverage: Small area (\~10–20 cm per sensor)</a:t>
            </a:r>
          </a:p>
          <a:p>
            <a:pPr marL="298450" marR="20955" indent="-285750">
              <a:lnSpc>
                <a:spcPct val="114999"/>
              </a:lnSpc>
              <a:spcBef>
                <a:spcPts val="100"/>
              </a:spcBef>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Limitations: Not suitable for large fields or advanced detection</a:t>
            </a:r>
            <a:endParaRPr sz="1600"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108585">
              <a:lnSpc>
                <a:spcPct val="100000"/>
              </a:lnSpc>
              <a:spcBef>
                <a:spcPts val="5"/>
              </a:spcBef>
            </a:pPr>
            <a:fld id="{81D60167-4931-47E6-BA6A-407CBD079E47}" type="slidenum">
              <a:rPr spc="-50" dirty="0"/>
              <a:t>8</a:t>
            </a:fld>
            <a:endParaRPr spc="-50" dirty="0"/>
          </a:p>
        </p:txBody>
      </p:sp>
      <p:sp>
        <p:nvSpPr>
          <p:cNvPr id="11" name="object 42">
            <a:extLst>
              <a:ext uri="{FF2B5EF4-FFF2-40B4-BE49-F238E27FC236}">
                <a16:creationId xmlns:a16="http://schemas.microsoft.com/office/drawing/2014/main" id="{A0E8116D-04E3-69BB-ADED-48F6DA508809}"/>
              </a:ext>
            </a:extLst>
          </p:cNvPr>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3025" y="68453"/>
            <a:ext cx="4514215" cy="302647"/>
          </a:xfrm>
          <a:prstGeom prst="rect">
            <a:avLst/>
          </a:prstGeom>
        </p:spPr>
        <p:txBody>
          <a:bodyPr vert="horz" wrap="square" lIns="0" tIns="12700" rIns="0" bIns="0" rtlCol="0">
            <a:spAutoFit/>
          </a:bodyPr>
          <a:lstStyle/>
          <a:p>
            <a:pPr marL="12700">
              <a:spcBef>
                <a:spcPts val="100"/>
              </a:spcBef>
            </a:pPr>
            <a:r>
              <a:rPr lang="en-US" sz="900" b="1" spc="-20" dirty="0">
                <a:solidFill>
                  <a:srgbClr val="6AA84F"/>
                </a:solidFill>
                <a:latin typeface="Times New Roman"/>
                <a:cs typeface="Times New Roman"/>
              </a:rPr>
              <a:t>SMART FENCING TO PROTECT THE CROPS WILD ANIMALS</a:t>
            </a:r>
            <a:endParaRPr lang="en-US" sz="900" dirty="0">
              <a:latin typeface="Times New Roman"/>
              <a:cs typeface="Times New Roman"/>
            </a:endParaRPr>
          </a:p>
          <a:p>
            <a:pPr marL="12700">
              <a:lnSpc>
                <a:spcPct val="100000"/>
              </a:lnSpc>
              <a:spcBef>
                <a:spcPts val="100"/>
              </a:spcBef>
            </a:pPr>
            <a:endParaRPr sz="900" dirty="0">
              <a:latin typeface="Times New Roman"/>
              <a:cs typeface="Times New Roman"/>
            </a:endParaRPr>
          </a:p>
        </p:txBody>
      </p:sp>
      <p:pic>
        <p:nvPicPr>
          <p:cNvPr id="3" name="object 3"/>
          <p:cNvPicPr/>
          <p:nvPr/>
        </p:nvPicPr>
        <p:blipFill>
          <a:blip r:embed="rId2" cstate="print"/>
          <a:stretch>
            <a:fillRect/>
          </a:stretch>
        </p:blipFill>
        <p:spPr>
          <a:xfrm>
            <a:off x="8494655" y="76200"/>
            <a:ext cx="585899" cy="567840"/>
          </a:xfrm>
          <a:prstGeom prst="rect">
            <a:avLst/>
          </a:prstGeom>
        </p:spPr>
      </p:pic>
      <p:sp>
        <p:nvSpPr>
          <p:cNvPr id="4" name="object 4"/>
          <p:cNvSpPr txBox="1">
            <a:spLocks noGrp="1"/>
          </p:cNvSpPr>
          <p:nvPr>
            <p:ph type="title"/>
          </p:nvPr>
        </p:nvSpPr>
        <p:spPr>
          <a:xfrm>
            <a:off x="3864260" y="517228"/>
            <a:ext cx="1414780" cy="452120"/>
          </a:xfrm>
          <a:prstGeom prst="rect">
            <a:avLst/>
          </a:prstGeom>
        </p:spPr>
        <p:txBody>
          <a:bodyPr vert="horz" wrap="square" lIns="0" tIns="12700" rIns="0" bIns="0" rtlCol="0">
            <a:spAutoFit/>
          </a:bodyPr>
          <a:lstStyle/>
          <a:p>
            <a:pPr marL="12700">
              <a:lnSpc>
                <a:spcPct val="100000"/>
              </a:lnSpc>
              <a:spcBef>
                <a:spcPts val="100"/>
              </a:spcBef>
            </a:pPr>
            <a:r>
              <a:rPr sz="2800" spc="-35" dirty="0">
                <a:solidFill>
                  <a:srgbClr val="682523"/>
                </a:solidFill>
              </a:rPr>
              <a:t>RESULT</a:t>
            </a:r>
            <a:endParaRPr sz="2800" dirty="0"/>
          </a:p>
        </p:txBody>
      </p:sp>
      <p:sp>
        <p:nvSpPr>
          <p:cNvPr id="11" name="object 11"/>
          <p:cNvSpPr txBox="1">
            <a:spLocks noGrp="1"/>
          </p:cNvSpPr>
          <p:nvPr>
            <p:ph type="sldNum" sz="quarter" idx="7"/>
          </p:nvPr>
        </p:nvSpPr>
        <p:spPr>
          <a:prstGeom prst="rect">
            <a:avLst/>
          </a:prstGeom>
        </p:spPr>
        <p:txBody>
          <a:bodyPr vert="horz" wrap="square" lIns="0" tIns="635" rIns="0" bIns="0" rtlCol="0">
            <a:spAutoFit/>
          </a:bodyPr>
          <a:lstStyle/>
          <a:p>
            <a:pPr marL="108585">
              <a:lnSpc>
                <a:spcPct val="100000"/>
              </a:lnSpc>
              <a:spcBef>
                <a:spcPts val="5"/>
              </a:spcBef>
            </a:pPr>
            <a:fld id="{81D60167-4931-47E6-BA6A-407CBD079E47}" type="slidenum">
              <a:rPr spc="-50" dirty="0"/>
              <a:t>9</a:t>
            </a:fld>
            <a:endParaRPr spc="-50" dirty="0"/>
          </a:p>
        </p:txBody>
      </p:sp>
      <p:sp>
        <p:nvSpPr>
          <p:cNvPr id="10" name="object 10"/>
          <p:cNvSpPr txBox="1"/>
          <p:nvPr/>
        </p:nvSpPr>
        <p:spPr>
          <a:xfrm>
            <a:off x="3581400" y="4224952"/>
            <a:ext cx="1981200" cy="243656"/>
          </a:xfrm>
          <a:prstGeom prst="rect">
            <a:avLst/>
          </a:prstGeom>
        </p:spPr>
        <p:txBody>
          <a:bodyPr vert="horz" wrap="square" lIns="0" tIns="12700" rIns="0" bIns="0" rtlCol="0">
            <a:spAutoFit/>
          </a:bodyPr>
          <a:lstStyle/>
          <a:p>
            <a:pPr marL="12700">
              <a:lnSpc>
                <a:spcPct val="100000"/>
              </a:lnSpc>
              <a:spcBef>
                <a:spcPts val="100"/>
              </a:spcBef>
            </a:pPr>
            <a:r>
              <a:rPr lang="en-US" sz="1500" spc="-10" dirty="0">
                <a:solidFill>
                  <a:srgbClr val="595959"/>
                </a:solidFill>
                <a:latin typeface="Arial MT"/>
                <a:cs typeface="Arial MT"/>
              </a:rPr>
              <a:t>    </a:t>
            </a:r>
            <a:r>
              <a:rPr sz="1500" spc="-10" dirty="0">
                <a:solidFill>
                  <a:srgbClr val="595959"/>
                </a:solidFill>
                <a:latin typeface="Arial MT"/>
                <a:cs typeface="Arial MT"/>
              </a:rPr>
              <a:t>Prototype</a:t>
            </a:r>
            <a:r>
              <a:rPr sz="1500" spc="-20" dirty="0">
                <a:solidFill>
                  <a:srgbClr val="595959"/>
                </a:solidFill>
                <a:latin typeface="Arial MT"/>
                <a:cs typeface="Arial MT"/>
              </a:rPr>
              <a:t> </a:t>
            </a:r>
            <a:r>
              <a:rPr sz="1500" spc="-10" dirty="0">
                <a:solidFill>
                  <a:srgbClr val="595959"/>
                </a:solidFill>
                <a:latin typeface="Arial MT"/>
                <a:cs typeface="Arial MT"/>
              </a:rPr>
              <a:t>design</a:t>
            </a:r>
            <a:endParaRPr sz="1500" dirty="0">
              <a:latin typeface="Arial MT"/>
              <a:cs typeface="Arial MT"/>
            </a:endParaRPr>
          </a:p>
        </p:txBody>
      </p:sp>
      <p:sp>
        <p:nvSpPr>
          <p:cNvPr id="16" name="object 42">
            <a:extLst>
              <a:ext uri="{FF2B5EF4-FFF2-40B4-BE49-F238E27FC236}">
                <a16:creationId xmlns:a16="http://schemas.microsoft.com/office/drawing/2014/main" id="{7D0FF641-1092-489D-9EFE-C98CEEF37F32}"/>
              </a:ext>
            </a:extLst>
          </p:cNvPr>
          <p:cNvSpPr txBox="1"/>
          <p:nvPr/>
        </p:nvSpPr>
        <p:spPr>
          <a:xfrm>
            <a:off x="73025" y="4901298"/>
            <a:ext cx="944244" cy="138499"/>
          </a:xfrm>
          <a:prstGeom prst="rect">
            <a:avLst/>
          </a:prstGeom>
        </p:spPr>
        <p:txBody>
          <a:bodyPr vert="horz" wrap="square" lIns="0" tIns="0" rIns="0" bIns="0" rtlCol="0">
            <a:spAutoFit/>
          </a:bodyPr>
          <a:lstStyle/>
          <a:p>
            <a:pPr marL="12700">
              <a:lnSpc>
                <a:spcPct val="100000"/>
              </a:lnSpc>
            </a:pPr>
            <a:r>
              <a:rPr sz="900" b="1" spc="-10" dirty="0">
                <a:solidFill>
                  <a:srgbClr val="6AA84F"/>
                </a:solidFill>
                <a:latin typeface="Times New Roman"/>
                <a:cs typeface="Times New Roman"/>
              </a:rPr>
              <a:t>BATCH</a:t>
            </a:r>
            <a:r>
              <a:rPr sz="900" b="1" spc="-35" dirty="0">
                <a:solidFill>
                  <a:srgbClr val="6AA84F"/>
                </a:solidFill>
                <a:latin typeface="Times New Roman"/>
                <a:cs typeface="Times New Roman"/>
              </a:rPr>
              <a:t> </a:t>
            </a:r>
            <a:r>
              <a:rPr sz="900" b="1" dirty="0">
                <a:solidFill>
                  <a:srgbClr val="6AA84F"/>
                </a:solidFill>
                <a:latin typeface="Times New Roman"/>
                <a:cs typeface="Times New Roman"/>
              </a:rPr>
              <a:t>NO:</a:t>
            </a:r>
            <a:r>
              <a:rPr sz="900" b="1" spc="-25" dirty="0">
                <a:solidFill>
                  <a:srgbClr val="6AA84F"/>
                </a:solidFill>
                <a:latin typeface="Times New Roman"/>
                <a:cs typeface="Times New Roman"/>
              </a:rPr>
              <a:t> </a:t>
            </a:r>
            <a:r>
              <a:rPr lang="en-US" sz="900" b="1" spc="-20" dirty="0">
                <a:solidFill>
                  <a:srgbClr val="6AA84F"/>
                </a:solidFill>
                <a:latin typeface="Times New Roman"/>
                <a:cs typeface="Times New Roman"/>
              </a:rPr>
              <a:t>D-10</a:t>
            </a:r>
            <a:endParaRPr sz="900" dirty="0">
              <a:latin typeface="Times New Roman"/>
              <a:cs typeface="Times New Roman"/>
            </a:endParaRPr>
          </a:p>
        </p:txBody>
      </p:sp>
      <p:pic>
        <p:nvPicPr>
          <p:cNvPr id="6" name="Picture 5">
            <a:extLst>
              <a:ext uri="{FF2B5EF4-FFF2-40B4-BE49-F238E27FC236}">
                <a16:creationId xmlns:a16="http://schemas.microsoft.com/office/drawing/2014/main" id="{E55E0637-B891-CB09-1971-5F2B574B9F93}"/>
              </a:ext>
            </a:extLst>
          </p:cNvPr>
          <p:cNvPicPr>
            <a:picLocks noChangeAspect="1"/>
          </p:cNvPicPr>
          <p:nvPr/>
        </p:nvPicPr>
        <p:blipFill>
          <a:blip r:embed="rId3"/>
          <a:stretch>
            <a:fillRect/>
          </a:stretch>
        </p:blipFill>
        <p:spPr>
          <a:xfrm>
            <a:off x="2590800" y="1250950"/>
            <a:ext cx="4038600" cy="2692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1209</Words>
  <Application>Microsoft Office PowerPoint</Application>
  <PresentationFormat>On-screen Show (16:9)</PresentationFormat>
  <Paragraphs>174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MT</vt:lpstr>
      <vt:lpstr>Cambria</vt:lpstr>
      <vt:lpstr>Times New Roman</vt:lpstr>
      <vt:lpstr>Wingdings</vt:lpstr>
      <vt:lpstr>Office Theme</vt:lpstr>
      <vt:lpstr>CMR COLLEGE OF ENGINEERING &amp; TECHNOLOGY</vt:lpstr>
      <vt:lpstr>CONTENT</vt:lpstr>
      <vt:lpstr>PowerPoint Presentation</vt:lpstr>
      <vt:lpstr>OBJECTIVES</vt:lpstr>
      <vt:lpstr>PROPOSED METHOD</vt:lpstr>
      <vt:lpstr>PROPOSED METHOD</vt:lpstr>
      <vt:lpstr>BLOCK DIAGRAM</vt:lpstr>
      <vt:lpstr>RESULT</vt:lpstr>
      <vt:lpstr>RESULT</vt:lpstr>
      <vt:lpstr>ADVANTAGES</vt:lpstr>
      <vt:lpstr>DISADVANTAGES</vt:lpstr>
      <vt:lpstr>COMPARISON TABLE</vt:lpstr>
      <vt:lpstr>CONCLUSION</vt:lpstr>
      <vt:lpstr>REFERENCES</vt:lpstr>
      <vt:lpstr>SMART FENCING TO PROTECT THE CROPS WILD ANIMALS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Phase-2 PRC2 ES21</dc:title>
  <cp:lastModifiedBy>917386926095</cp:lastModifiedBy>
  <cp:revision>17</cp:revision>
  <dcterms:created xsi:type="dcterms:W3CDTF">2025-06-13T10:57:43Z</dcterms:created>
  <dcterms:modified xsi:type="dcterms:W3CDTF">2025-06-13T17:08:39Z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2025-06-13T00:00:00Z</vt:filetime>
  </property>
  <property fmtid="{D5CDD505-2E9C-101B-9397-08002B2CF9AE}" pid="3" name="Creator">
    <vt:lpwstr>Google</vt:lpwstr>
  </property>
  <property fmtid="{D5CDD505-2E9C-101B-9397-08002B2CF9AE}" pid="4" name="LastSaved">
    <vt:filetime>2025-06-13T00:00:00Z</vt:filetime>
  </property>
</Properties>
</file>