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8"/>
  </p:notesMasterIdLst>
  <p:handoutMasterIdLst>
    <p:handoutMasterId r:id="rId39"/>
  </p:handoutMasterIdLst>
  <p:sldIdLst>
    <p:sldId id="347" r:id="rId4"/>
    <p:sldId id="342" r:id="rId5"/>
    <p:sldId id="343" r:id="rId6"/>
    <p:sldId id="371" r:id="rId7"/>
    <p:sldId id="411" r:id="rId8"/>
    <p:sldId id="350" r:id="rId9"/>
    <p:sldId id="351" r:id="rId10"/>
    <p:sldId id="395" r:id="rId11"/>
    <p:sldId id="396" r:id="rId12"/>
    <p:sldId id="397" r:id="rId13"/>
    <p:sldId id="398" r:id="rId14"/>
    <p:sldId id="356" r:id="rId15"/>
    <p:sldId id="384" r:id="rId16"/>
    <p:sldId id="408" r:id="rId17"/>
    <p:sldId id="409" r:id="rId18"/>
    <p:sldId id="410" r:id="rId19"/>
    <p:sldId id="399" r:id="rId20"/>
    <p:sldId id="407" r:id="rId21"/>
    <p:sldId id="400" r:id="rId22"/>
    <p:sldId id="401" r:id="rId23"/>
    <p:sldId id="402" r:id="rId24"/>
    <p:sldId id="404" r:id="rId25"/>
    <p:sldId id="405" r:id="rId26"/>
    <p:sldId id="406" r:id="rId27"/>
    <p:sldId id="412" r:id="rId28"/>
    <p:sldId id="385" r:id="rId29"/>
    <p:sldId id="386" r:id="rId30"/>
    <p:sldId id="392" r:id="rId31"/>
    <p:sldId id="413" r:id="rId32"/>
    <p:sldId id="364" r:id="rId33"/>
    <p:sldId id="394" r:id="rId34"/>
    <p:sldId id="366" r:id="rId35"/>
    <p:sldId id="370" r:id="rId36"/>
    <p:sldId id="36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44" autoAdjust="0"/>
    <p:restoredTop sz="96196" autoAdjust="0"/>
  </p:normalViewPr>
  <p:slideViewPr>
    <p:cSldViewPr snapToGrid="0" showGuides="1">
      <p:cViewPr>
        <p:scale>
          <a:sx n="80" d="100"/>
          <a:sy n="80" d="100"/>
        </p:scale>
        <p:origin x="-730" y="-1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524492095018094"/>
          <c:y val="6.9859291285741518E-2"/>
          <c:w val="0.70551784182982358"/>
          <c:h val="0.86028141742852327"/>
        </c:manualLayout>
      </c:layout>
      <c:doughnutChart>
        <c:varyColors val="1"/>
        <c:ser>
          <c:idx val="0"/>
          <c:order val="0"/>
          <c:tx>
            <c:strRef>
              <c:f>Sheet1!$B$1</c:f>
              <c:strCache>
                <c:ptCount val="1"/>
                <c:pt idx="0">
                  <c:v>%</c:v>
                </c:pt>
              </c:strCache>
            </c:strRef>
          </c:tx>
          <c:dPt>
            <c:idx val="0"/>
            <c:spPr>
              <a:solidFill>
                <a:schemeClr val="accent3"/>
              </a:solidFill>
            </c:spPr>
            <c:extLst xmlns:c16r2="http://schemas.microsoft.com/office/drawing/2015/06/chart">
              <c:ext xmlns:c16="http://schemas.microsoft.com/office/drawing/2014/chart" uri="{C3380CC4-5D6E-409C-BE32-E72D297353CC}">
                <c16:uniqueId val="{00000001-43FC-4444-B938-B61DC93B7ABA}"/>
              </c:ext>
            </c:extLst>
          </c:dPt>
          <c:dPt>
            <c:idx val="1"/>
            <c:spPr>
              <a:pattFill prst="ltDnDiag">
                <a:fgClr>
                  <a:schemeClr val="bg1">
                    <a:lumMod val="65000"/>
                  </a:schemeClr>
                </a:fgClr>
                <a:bgClr>
                  <a:schemeClr val="bg1">
                    <a:lumMod val="95000"/>
                  </a:schemeClr>
                </a:bgClr>
              </a:pattFill>
            </c:spPr>
            <c:extLst xmlns:c16r2="http://schemas.microsoft.com/office/drawing/2015/06/chart">
              <c:ext xmlns:c16="http://schemas.microsoft.com/office/drawing/2014/chart" uri="{C3380CC4-5D6E-409C-BE32-E72D297353CC}">
                <c16:uniqueId val="{00000003-43FC-4444-B938-B61DC93B7ABA}"/>
              </c:ext>
            </c:extLst>
          </c:dPt>
          <c:cat>
            <c:strRef>
              <c:f>Sheet1!$A$2:$A$3</c:f>
              <c:strCache>
                <c:ptCount val="2"/>
                <c:pt idx="0">
                  <c:v>colored</c:v>
                </c:pt>
                <c:pt idx="1">
                  <c:v>blank</c:v>
                </c:pt>
              </c:strCache>
            </c:strRef>
          </c:cat>
          <c:val>
            <c:numRef>
              <c:f>Sheet1!$B$2:$B$3</c:f>
              <c:numCache>
                <c:formatCode>General</c:formatCode>
                <c:ptCount val="2"/>
                <c:pt idx="0">
                  <c:v>56</c:v>
                </c:pt>
                <c:pt idx="1">
                  <c:v>54</c:v>
                </c:pt>
              </c:numCache>
            </c:numRef>
          </c:val>
          <c:extLst xmlns:c16r2="http://schemas.microsoft.com/office/drawing/2015/06/chart">
            <c:ext xmlns:c16="http://schemas.microsoft.com/office/drawing/2014/chart" uri="{C3380CC4-5D6E-409C-BE32-E72D297353CC}">
              <c16:uniqueId val="{00000004-43FC-4444-B938-B61DC93B7ABA}"/>
            </c:ext>
          </c:extLst>
        </c:ser>
        <c:firstSliceAng val="0"/>
        <c:holeSize val="84"/>
      </c:doughnutChart>
    </c:plotArea>
    <c:plotVisOnly val="1"/>
    <c:dispBlanksAs val="zero"/>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5244920950180951"/>
          <c:y val="6.9859291285741504E-2"/>
          <c:w val="0.70551784182982358"/>
          <c:h val="0.86028141742852382"/>
        </c:manualLayout>
      </c:layout>
      <c:doughnutChart>
        <c:varyColors val="1"/>
        <c:ser>
          <c:idx val="0"/>
          <c:order val="0"/>
          <c:tx>
            <c:strRef>
              <c:f>Sheet1!$B$1</c:f>
              <c:strCache>
                <c:ptCount val="1"/>
                <c:pt idx="0">
                  <c:v>%</c:v>
                </c:pt>
              </c:strCache>
            </c:strRef>
          </c:tx>
          <c:dPt>
            <c:idx val="0"/>
            <c:spPr>
              <a:solidFill>
                <a:schemeClr val="accent3"/>
              </a:solidFill>
            </c:spPr>
            <c:extLst xmlns:c16r2="http://schemas.microsoft.com/office/drawing/2015/06/chart">
              <c:ext xmlns:c16="http://schemas.microsoft.com/office/drawing/2014/chart" uri="{C3380CC4-5D6E-409C-BE32-E72D297353CC}">
                <c16:uniqueId val="{00000001-43FC-4444-B938-B61DC93B7ABA}"/>
              </c:ext>
            </c:extLst>
          </c:dPt>
          <c:dPt>
            <c:idx val="1"/>
            <c:spPr>
              <a:pattFill prst="ltDnDiag">
                <a:fgClr>
                  <a:schemeClr val="bg1">
                    <a:lumMod val="65000"/>
                  </a:schemeClr>
                </a:fgClr>
                <a:bgClr>
                  <a:schemeClr val="bg1">
                    <a:lumMod val="95000"/>
                  </a:schemeClr>
                </a:bgClr>
              </a:pattFill>
            </c:spPr>
            <c:extLst xmlns:c16r2="http://schemas.microsoft.com/office/drawing/2015/06/chart">
              <c:ext xmlns:c16="http://schemas.microsoft.com/office/drawing/2014/chart" uri="{C3380CC4-5D6E-409C-BE32-E72D297353CC}">
                <c16:uniqueId val="{00000003-43FC-4444-B938-B61DC93B7ABA}"/>
              </c:ext>
            </c:extLst>
          </c:dPt>
          <c:cat>
            <c:strRef>
              <c:f>Sheet1!$A$2:$A$3</c:f>
              <c:strCache>
                <c:ptCount val="2"/>
                <c:pt idx="0">
                  <c:v>colored</c:v>
                </c:pt>
                <c:pt idx="1">
                  <c:v>blank</c:v>
                </c:pt>
              </c:strCache>
            </c:strRef>
          </c:cat>
          <c:val>
            <c:numRef>
              <c:f>Sheet1!$B$2:$B$3</c:f>
              <c:numCache>
                <c:formatCode>General</c:formatCode>
                <c:ptCount val="2"/>
                <c:pt idx="0">
                  <c:v>56</c:v>
                </c:pt>
                <c:pt idx="1">
                  <c:v>54</c:v>
                </c:pt>
              </c:numCache>
            </c:numRef>
          </c:val>
          <c:extLst xmlns:c16r2="http://schemas.microsoft.com/office/drawing/2015/06/chart">
            <c:ext xmlns:c16="http://schemas.microsoft.com/office/drawing/2014/chart" uri="{C3380CC4-5D6E-409C-BE32-E72D297353CC}">
              <c16:uniqueId val="{00000004-43FC-4444-B938-B61DC93B7ABA}"/>
            </c:ext>
          </c:extLst>
        </c:ser>
        <c:firstSliceAng val="0"/>
        <c:holeSize val="84"/>
      </c:doughnutChart>
    </c:plotArea>
    <c:plotVisOnly val="1"/>
    <c:dispBlanksAs val="zero"/>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5244920950180965"/>
          <c:y val="6.9859291285741532E-2"/>
          <c:w val="0.70551784182982358"/>
          <c:h val="0.86028141742852426"/>
        </c:manualLayout>
      </c:layout>
      <c:doughnutChart>
        <c:varyColors val="1"/>
        <c:ser>
          <c:idx val="0"/>
          <c:order val="0"/>
          <c:tx>
            <c:strRef>
              <c:f>Sheet1!$B$1</c:f>
              <c:strCache>
                <c:ptCount val="1"/>
                <c:pt idx="0">
                  <c:v>%</c:v>
                </c:pt>
              </c:strCache>
            </c:strRef>
          </c:tx>
          <c:dPt>
            <c:idx val="0"/>
            <c:spPr>
              <a:solidFill>
                <a:schemeClr val="accent3"/>
              </a:solidFill>
            </c:spPr>
            <c:extLst xmlns:c16r2="http://schemas.microsoft.com/office/drawing/2015/06/chart">
              <c:ext xmlns:c16="http://schemas.microsoft.com/office/drawing/2014/chart" uri="{C3380CC4-5D6E-409C-BE32-E72D297353CC}">
                <c16:uniqueId val="{00000001-43FC-4444-B938-B61DC93B7ABA}"/>
              </c:ext>
            </c:extLst>
          </c:dPt>
          <c:dPt>
            <c:idx val="1"/>
            <c:spPr>
              <a:pattFill prst="ltDnDiag">
                <a:fgClr>
                  <a:schemeClr val="bg1">
                    <a:lumMod val="65000"/>
                  </a:schemeClr>
                </a:fgClr>
                <a:bgClr>
                  <a:schemeClr val="bg1">
                    <a:lumMod val="95000"/>
                  </a:schemeClr>
                </a:bgClr>
              </a:pattFill>
            </c:spPr>
            <c:extLst xmlns:c16r2="http://schemas.microsoft.com/office/drawing/2015/06/chart">
              <c:ext xmlns:c16="http://schemas.microsoft.com/office/drawing/2014/chart" uri="{C3380CC4-5D6E-409C-BE32-E72D297353CC}">
                <c16:uniqueId val="{00000003-43FC-4444-B938-B61DC93B7ABA}"/>
              </c:ext>
            </c:extLst>
          </c:dPt>
          <c:cat>
            <c:strRef>
              <c:f>Sheet1!$A$2:$A$3</c:f>
              <c:strCache>
                <c:ptCount val="2"/>
                <c:pt idx="0">
                  <c:v>colored</c:v>
                </c:pt>
                <c:pt idx="1">
                  <c:v>blank</c:v>
                </c:pt>
              </c:strCache>
            </c:strRef>
          </c:cat>
          <c:val>
            <c:numRef>
              <c:f>Sheet1!$B$2:$B$3</c:f>
              <c:numCache>
                <c:formatCode>General</c:formatCode>
                <c:ptCount val="2"/>
                <c:pt idx="0">
                  <c:v>56</c:v>
                </c:pt>
                <c:pt idx="1">
                  <c:v>54</c:v>
                </c:pt>
              </c:numCache>
            </c:numRef>
          </c:val>
          <c:extLst xmlns:c16r2="http://schemas.microsoft.com/office/drawing/2015/06/chart">
            <c:ext xmlns:c16="http://schemas.microsoft.com/office/drawing/2014/chart" uri="{C3380CC4-5D6E-409C-BE32-E72D297353CC}">
              <c16:uniqueId val="{00000004-43FC-4444-B938-B61DC93B7ABA}"/>
            </c:ext>
          </c:extLst>
        </c:ser>
        <c:firstSliceAng val="0"/>
        <c:holeSize val="84"/>
      </c:doughnutChart>
    </c:plotArea>
    <c:plotVisOnly val="1"/>
    <c:dispBlanksAs val="zero"/>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3F4157-1414-4D0B-9416-9950E6F90908}" type="datetimeFigureOut">
              <a:rPr lang="en-US" smtClean="0"/>
              <a:pPr/>
              <a:t>9/5/2021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0C28AD-5203-465B-BEE0-3B70AA775872}" type="slidenum">
              <a:rPr lang="en-US" smtClean="0"/>
              <a:pPr/>
              <a:t>‹#›</a:t>
            </a:fld>
            <a:endParaRPr lang="en-US"/>
          </a:p>
        </p:txBody>
      </p:sp>
    </p:spTree>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9/5/2021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a:p>
        </p:txBody>
      </p:sp>
    </p:spTree>
    <p:extLst>
      <p:ext uri="{BB962C8B-B14F-4D97-AF65-F5344CB8AC3E}">
        <p14:creationId xmlns:p14="http://schemas.microsoft.com/office/powerpoint/2010/main" xmlns="" val="1405589901"/>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0"/>
          </p:nvPr>
        </p:nvSpPr>
        <p:spPr/>
        <p:txBody>
          <a:bodyPr/>
          <a:lstStyle/>
          <a:p>
            <a:endParaRPr lang="en-US"/>
          </a:p>
        </p:txBody>
      </p:sp>
      <p:sp>
        <p:nvSpPr>
          <p:cNvPr id="6" name="Header Placeholder 5"/>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47691796"/>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2667485"/>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BDDBCD3-13D8-4B61-A324-65F1C4F838CB}"/>
              </a:ext>
            </a:extLst>
          </p:cNvPr>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a16="http://schemas.microsoft.com/office/drawing/2014/main" xmlns="" id="{27C1F53F-D199-4227-A23E-2B5F143EB982}"/>
              </a:ext>
            </a:extLst>
          </p:cNvPr>
          <p:cNvGrpSpPr/>
          <p:nvPr userDrawn="1"/>
        </p:nvGrpSpPr>
        <p:grpSpPr>
          <a:xfrm>
            <a:off x="733478" y="1571013"/>
            <a:ext cx="2664296" cy="4683693"/>
            <a:chOff x="445712" y="1449040"/>
            <a:chExt cx="2113018" cy="3924176"/>
          </a:xfrm>
        </p:grpSpPr>
        <p:sp>
          <p:nvSpPr>
            <p:cNvPr id="4" name="Rounded Rectangle 4">
              <a:extLst>
                <a:ext uri="{FF2B5EF4-FFF2-40B4-BE49-F238E27FC236}">
                  <a16:creationId xmlns:a16="http://schemas.microsoft.com/office/drawing/2014/main" xmlns="" id="{4B09402C-7E86-41C9-8E37-9EF71EDF105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a16="http://schemas.microsoft.com/office/drawing/2014/main" xmlns="" id="{41DF11FE-4210-4E1A-AAC1-AD2FF969D36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xmlns="" id="{0E578CC1-F58F-4C71-AB27-A73396D54EA3}"/>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xmlns="" id="{FF38739C-F2ED-4F4B-9A89-B33A3B4C6A3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xmlns="" id="{42258DA3-8567-4D16-9190-D371531398A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xmlns="" id="{4BFDD25E-3936-4728-A24A-3CD8211A0ED0}"/>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xmlns="" id="{23ED7D35-2C36-4F32-8052-655C68EBBCF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445283475"/>
      </p:ext>
    </p:extLst>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48684626"/>
      </p:ext>
    </p:extLst>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45574303"/>
      </p:ext>
    </p:extLst>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16366204"/>
      </p:ext>
    </p:extLst>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4EA604A-1015-4952-8EE1-CCE52EC0E000}"/>
              </a:ext>
            </a:extLst>
          </p:cNvPr>
          <p:cNvGrpSpPr/>
          <p:nvPr userDrawn="1"/>
        </p:nvGrpSpPr>
        <p:grpSpPr>
          <a:xfrm>
            <a:off x="3095065" y="1780189"/>
            <a:ext cx="6001870" cy="3297621"/>
            <a:chOff x="-548507" y="477868"/>
            <a:chExt cx="11570449" cy="6357177"/>
          </a:xfrm>
        </p:grpSpPr>
        <p:sp>
          <p:nvSpPr>
            <p:cNvPr id="3" name="Freeform: Shape 2">
              <a:extLst>
                <a:ext uri="{FF2B5EF4-FFF2-40B4-BE49-F238E27FC236}">
                  <a16:creationId xmlns:a16="http://schemas.microsoft.com/office/drawing/2014/main" xmlns="" id="{39EEB588-97F3-4BF3-B3B2-294329E1431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xmlns="" id="{79AC13C8-EB64-4309-9F83-DE884AB194A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xmlns="" id="{90A07D5B-242A-465B-B3D3-285BCC72495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CF5AF579-3200-4645-9B4A-C34A0B00A82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xmlns="" id="{4BBA6078-E1D1-4C14-AE2A-562D309320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xmlns="" id="{40F2DB06-6191-4D99-A246-B0F044EEB6D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xmlns="" id="{E0B2AB32-6E87-4708-AD26-26A3474DFD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xmlns="" id="{44A0B59C-D502-416F-87A9-4FFE2F84014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xmlns="" id="{CEDAEF2E-9E44-473D-B13F-ABD8FD19648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xmlns="" id="{77A63B6A-A2C7-42FA-A975-B2C3DBEA0A1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xmlns="" id="{425CD56A-8303-4E00-957E-0BF842A3B05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xmlns="" id="{442D482D-A042-4240-A15D-1E65B56B30D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xmlns="" id="{736F31BD-D2C3-4C53-B8E6-33C74563614F}"/>
              </a:ext>
            </a:extLst>
          </p:cNvPr>
          <p:cNvSpPr>
            <a:spLocks noGrp="1"/>
          </p:cNvSpPr>
          <p:nvPr>
            <p:ph type="pic" idx="12" hasCustomPrompt="1"/>
          </p:nvPr>
        </p:nvSpPr>
        <p:spPr>
          <a:xfrm>
            <a:off x="3909754"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xmlns="" id="{9D8BBD3D-237B-4299-A310-B537C2DF7CA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964928051"/>
      </p:ext>
    </p:extLst>
  </p:cSld>
  <p:clrMapOvr>
    <a:masterClrMapping/>
  </p:clrMapOvr>
  <p:transition>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74830917"/>
      </p:ext>
    </p:extLst>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79604065"/>
      </p:ext>
    </p:extLst>
  </p:cSld>
  <p:clrMapOvr>
    <a:masterClrMapping/>
  </p:clrMapOvr>
  <p:transition>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xmlns="" val="2446392755"/>
      </p:ext>
    </p:extLst>
  </p:cSld>
  <p:clrMapOvr>
    <a:masterClrMapping/>
  </p:clrMapOvr>
  <p:transition>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xmlns="" val="313676580"/>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0667146"/>
      </p:ext>
    </p:extLst>
  </p:cSld>
  <p:clrMapOvr>
    <a:masterClrMapping/>
  </p:clrMapOvr>
  <p:transition>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xmlns=""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630996802"/>
      </p:ext>
    </p:extLst>
  </p:cSld>
  <p:clrMapOvr>
    <a:masterClrMapping/>
  </p:clrMapOvr>
  <p:transition>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C70177A7-4E03-44B8-A2CB-D0A1D4726718}"/>
              </a:ext>
            </a:extLst>
          </p:cNvPr>
          <p:cNvSpPr>
            <a:spLocks noGrp="1"/>
          </p:cNvSpPr>
          <p:nvPr>
            <p:ph type="pic" sz="quarter" idx="14" hasCustomPrompt="1"/>
          </p:nvPr>
        </p:nvSpPr>
        <p:spPr>
          <a:xfrm>
            <a:off x="478972" y="0"/>
            <a:ext cx="5129348" cy="6858000"/>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xmlns="" val="1164082035"/>
      </p:ext>
    </p:extLst>
  </p:cSld>
  <p:clrMapOvr>
    <a:masterClrMapping/>
  </p:clrMapOvr>
  <p:transition>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0667146"/>
      </p:ext>
    </p:extLst>
  </p:cSld>
  <p:clrMapOvr>
    <a:masterClrMapping/>
  </p:clrMapOvr>
  <p:transition>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xmlns=""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xmlns=""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xmlns=""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xmlns="" id="{9EB123B0-D633-4FA6-9EA7-8A395458C603}"/>
              </a:ext>
            </a:extLst>
          </p:cNvPr>
          <p:cNvSpPr>
            <a:spLocks noGrp="1"/>
          </p:cNvSpPr>
          <p:nvPr>
            <p:ph type="pic" sz="quarter" idx="14" hasCustomPrompt="1"/>
          </p:nvPr>
        </p:nvSpPr>
        <p:spPr>
          <a:xfrm>
            <a:off x="7206298"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xmlns="" id="{7DE9F876-6862-4E0C-A11E-9C7D17FE104F}"/>
              </a:ext>
            </a:extLst>
          </p:cNvPr>
          <p:cNvSpPr>
            <a:spLocks noGrp="1"/>
          </p:cNvSpPr>
          <p:nvPr>
            <p:ph type="pic" sz="quarter" idx="15" hasCustomPrompt="1"/>
          </p:nvPr>
        </p:nvSpPr>
        <p:spPr>
          <a:xfrm>
            <a:off x="8770034" y="14068"/>
            <a:ext cx="3421966"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1810554693"/>
      </p:ext>
    </p:extLst>
  </p:cSld>
  <p:clrMapOvr>
    <a:masterClrMapping/>
  </p:clrMapOvr>
  <p:transition>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84720244"/>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899324262"/>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449694420"/>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5839437"/>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2320069"/>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xmlns=""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xmlns=""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xmlns="" id="{7EA72833-AD93-4833-9A2D-CEDAD0BA74BD}"/>
              </a:ext>
            </a:extLst>
          </p:cNvPr>
          <p:cNvSpPr>
            <a:spLocks noGrp="1"/>
          </p:cNvSpPr>
          <p:nvPr>
            <p:ph type="pic" sz="quarter" idx="38" hasCustomPrompt="1"/>
          </p:nvPr>
        </p:nvSpPr>
        <p:spPr>
          <a:xfrm>
            <a:off x="6301102"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xmlns=""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xmlns="" val="768664198"/>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0445115"/>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9112FC24-B0BB-43AE-AB6F-2F8A6318C976}"/>
              </a:ext>
            </a:extLst>
          </p:cNvPr>
          <p:cNvGrpSpPr/>
          <p:nvPr userDrawn="1"/>
        </p:nvGrpSpPr>
        <p:grpSpPr>
          <a:xfrm>
            <a:off x="0" y="477136"/>
            <a:ext cx="11704320" cy="5935130"/>
            <a:chOff x="-161213" y="477136"/>
            <a:chExt cx="11704320" cy="5935130"/>
          </a:xfrm>
        </p:grpSpPr>
        <p:cxnSp>
          <p:nvCxnSpPr>
            <p:cNvPr id="5" name="Straight Connector 4">
              <a:extLst>
                <a:ext uri="{FF2B5EF4-FFF2-40B4-BE49-F238E27FC236}">
                  <a16:creationId xmlns:a16="http://schemas.microsoft.com/office/drawing/2014/main" xmlns="" id="{202B0099-32CD-4A9E-A010-EB75F1B7ADBC}"/>
                </a:ext>
              </a:extLst>
            </p:cNvPr>
            <p:cNvCxnSpPr>
              <a:cxnSpLocks/>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6FFECB2-D63A-4DED-B565-1B5EC1C6DBCE}"/>
                </a:ext>
              </a:extLst>
            </p:cNvPr>
            <p:cNvCxnSpPr>
              <a:cxnSpLocks/>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8423856D-6F4B-428C-8039-92BC2469A811}"/>
                </a:ext>
              </a:extLst>
            </p:cNvPr>
            <p:cNvCxnSpPr>
              <a:cxnSpLocks/>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Picture Placeholder 9">
            <a:extLst>
              <a:ext uri="{FF2B5EF4-FFF2-40B4-BE49-F238E27FC236}">
                <a16:creationId xmlns:a16="http://schemas.microsoft.com/office/drawing/2014/main" xmlns="" id="{EA64BFEB-701F-4523-9B1A-D0CE644C530E}"/>
              </a:ext>
            </a:extLst>
          </p:cNvPr>
          <p:cNvSpPr>
            <a:spLocks noGrp="1"/>
          </p:cNvSpPr>
          <p:nvPr>
            <p:ph type="pic" sz="quarter" idx="14" hasCustomPrompt="1"/>
          </p:nvPr>
        </p:nvSpPr>
        <p:spPr>
          <a:xfrm>
            <a:off x="0" y="0"/>
            <a:ext cx="6923314" cy="6858000"/>
          </a:xfrm>
          <a:custGeom>
            <a:avLst/>
            <a:gdLst>
              <a:gd name="connsiteX0" fmla="*/ 0 w 6923314"/>
              <a:gd name="connsiteY0" fmla="*/ 0 h 6858000"/>
              <a:gd name="connsiteX1" fmla="*/ 5208814 w 6923314"/>
              <a:gd name="connsiteY1" fmla="*/ 0 h 6858000"/>
              <a:gd name="connsiteX2" fmla="*/ 6923314 w 6923314"/>
              <a:gd name="connsiteY2" fmla="*/ 6858000 h 6858000"/>
              <a:gd name="connsiteX3" fmla="*/ 1305197 w 6923314"/>
              <a:gd name="connsiteY3" fmla="*/ 6858000 h 6858000"/>
              <a:gd name="connsiteX4" fmla="*/ 0 w 6923314"/>
              <a:gd name="connsiteY4" fmla="*/ 163721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0" y="0"/>
                </a:moveTo>
                <a:lnTo>
                  <a:pt x="5208814" y="0"/>
                </a:lnTo>
                <a:lnTo>
                  <a:pt x="6923314" y="6858000"/>
                </a:lnTo>
                <a:lnTo>
                  <a:pt x="1305197" y="6858000"/>
                </a:lnTo>
                <a:lnTo>
                  <a:pt x="0" y="1637212"/>
                </a:ln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xmlns="" val="4197172258"/>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ransition>
    <p:split orient="ver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91" r:id="rId7"/>
    <p:sldLayoutId id="2147483680" r:id="rId8"/>
    <p:sldLayoutId id="2147483681" r:id="rId9"/>
    <p:sldLayoutId id="2147483682" r:id="rId10"/>
    <p:sldLayoutId id="2147483684" r:id="rId11"/>
    <p:sldLayoutId id="2147483686" r:id="rId12"/>
    <p:sldLayoutId id="2147483689" r:id="rId13"/>
    <p:sldLayoutId id="2147483687" r:id="rId14"/>
    <p:sldLayoutId id="2147483688" r:id="rId15"/>
    <p:sldLayoutId id="2147483671" r:id="rId16"/>
    <p:sldLayoutId id="2147483672" r:id="rId17"/>
    <p:sldLayoutId id="2147483694" r:id="rId18"/>
    <p:sldLayoutId id="2147483695" r:id="rId19"/>
    <p:sldLayoutId id="2147483696" r:id="rId20"/>
    <p:sldLayoutId id="2147483697" r:id="rId21"/>
  </p:sldLayoutIdLst>
  <p:transition>
    <p:split orient="ver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98408049"/>
      </p:ext>
    </p:extLst>
  </p:cSld>
  <p:clrMap bg1="lt1" tx1="dk1" bg2="lt2" tx2="dk2" accent1="accent1" accent2="accent2" accent3="accent3" accent4="accent4" accent5="accent5" accent6="accent6" hlink="hlink" folHlink="folHlink"/>
  <p:sldLayoutIdLst>
    <p:sldLayoutId id="2147483674" r:id="rId1"/>
  </p:sldLayoutIdLst>
  <p:transition>
    <p:split orient="ver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6.xml"/><Relationship Id="rId1" Type="http://schemas.openxmlformats.org/officeDocument/2006/relationships/audio" Target="file:///D:\New%20folder\PYTHON-SR\output.mp3" TargetMode="Externa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3.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32.png"/><Relationship Id="rId1" Type="http://schemas.openxmlformats.org/officeDocument/2006/relationships/slideLayout" Target="../slideLayouts/slideLayout2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6.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5.xml"/><Relationship Id="rId1" Type="http://schemas.openxmlformats.org/officeDocument/2006/relationships/video" Target="file:///C:\Users\Divya%20Mathew\Desktop\CERTIFICATE\GROUP%2069%20FINAL%20REVIEW\GROUP%2069%20FINAL%20REVIEW\VIT%20DIRECTORY.mp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s://nptel.ac.in/courses" TargetMode="External"/><Relationship Id="rId2" Type="http://schemas.openxmlformats.org/officeDocument/2006/relationships/hyperlink" Target="https://www.python.org/" TargetMode="Externa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 Id="rId6"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0550" y="1104900"/>
            <a:ext cx="6219825" cy="1754326"/>
          </a:xfrm>
          <a:prstGeom prst="rect">
            <a:avLst/>
          </a:prstGeom>
          <a:noFill/>
        </p:spPr>
        <p:txBody>
          <a:bodyPr wrap="square" rtlCol="0">
            <a:spAutoFit/>
          </a:bodyPr>
          <a:lstStyle/>
          <a:p>
            <a:pPr algn="just"/>
            <a:r>
              <a:rPr lang="es" sz="5400" b="1" i="1" dirty="0" smtClean="0">
                <a:latin typeface="Times New Roman" pitchFamily="18" charset="0"/>
                <a:cs typeface="Times New Roman" pitchFamily="18" charset="0"/>
              </a:rPr>
              <a:t>SPEECH </a:t>
            </a:r>
          </a:p>
          <a:p>
            <a:pPr algn="just"/>
            <a:r>
              <a:rPr lang="es" sz="5400" b="1" i="1" dirty="0" smtClean="0">
                <a:latin typeface="Times New Roman" pitchFamily="18" charset="0"/>
                <a:cs typeface="Times New Roman" pitchFamily="18" charset="0"/>
              </a:rPr>
              <a:t>RECOGNITION</a:t>
            </a:r>
            <a:endParaRPr lang="en-US" sz="5400" b="1" i="1" dirty="0">
              <a:latin typeface="Times New Roman" pitchFamily="18" charset="0"/>
              <a:cs typeface="Times New Roman" pitchFamily="18" charset="0"/>
            </a:endParaRPr>
          </a:p>
        </p:txBody>
      </p:sp>
    </p:spTree>
    <p:extLst>
      <p:ext uri="{BB962C8B-B14F-4D97-AF65-F5344CB8AC3E}">
        <p14:creationId xmlns:p14="http://schemas.microsoft.com/office/powerpoint/2010/main" xmlns="" val="2528272030"/>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z="4000" b="1" dirty="0" smtClean="0">
                <a:latin typeface="Times New Roman" pitchFamily="18" charset="0"/>
                <a:cs typeface="Times New Roman" pitchFamily="18" charset="0"/>
              </a:rPr>
              <a:t>LIMITATIONS</a:t>
            </a:r>
            <a:endParaRPr lang="en-US" sz="72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(EXISTING WORK)</a:t>
            </a:r>
            <a:endParaRPr lang="en-US" sz="4000" b="1" dirty="0">
              <a:latin typeface="Times New Roman" pitchFamily="18" charset="0"/>
              <a:cs typeface="Times New Roman" pitchFamily="18" charset="0"/>
            </a:endParaRPr>
          </a:p>
        </p:txBody>
      </p:sp>
      <p:sp>
        <p:nvSpPr>
          <p:cNvPr id="3" name="Rounded Rectangle 2">
            <a:extLst>
              <a:ext uri="{FF2B5EF4-FFF2-40B4-BE49-F238E27FC236}">
                <a16:creationId xmlns:a16="http://schemas.microsoft.com/office/drawing/2014/main" xmlns="" id="{225B3A6A-8989-4958-AA39-7061F4CD3C75}"/>
              </a:ext>
            </a:extLst>
          </p:cNvPr>
          <p:cNvSpPr/>
          <p:nvPr/>
        </p:nvSpPr>
        <p:spPr>
          <a:xfrm>
            <a:off x="932508" y="1945988"/>
            <a:ext cx="10320950" cy="1997362"/>
          </a:xfrm>
          <a:prstGeom prst="roundRect">
            <a:avLst>
              <a:gd name="adj" fmla="val 7849"/>
            </a:avLst>
          </a:prstGeom>
          <a:solidFill>
            <a:schemeClr val="bg1">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Rounded Rectangle 4">
            <a:extLst>
              <a:ext uri="{FF2B5EF4-FFF2-40B4-BE49-F238E27FC236}">
                <a16:creationId xmlns:a16="http://schemas.microsoft.com/office/drawing/2014/main" xmlns="" id="{32D95C90-D345-4461-959D-C700E1DE738B}"/>
              </a:ext>
            </a:extLst>
          </p:cNvPr>
          <p:cNvSpPr/>
          <p:nvPr/>
        </p:nvSpPr>
        <p:spPr>
          <a:xfrm>
            <a:off x="1372086" y="1729964"/>
            <a:ext cx="5819289"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xmlns="" id="{76BD1DF7-1DCD-4D05-8D92-B6E941EF60CE}"/>
              </a:ext>
            </a:extLst>
          </p:cNvPr>
          <p:cNvSpPr txBox="1"/>
          <p:nvPr/>
        </p:nvSpPr>
        <p:spPr>
          <a:xfrm>
            <a:off x="1657054" y="2292310"/>
            <a:ext cx="2450706" cy="307777"/>
          </a:xfrm>
          <a:prstGeom prst="rect">
            <a:avLst/>
          </a:prstGeom>
          <a:noFill/>
        </p:spPr>
        <p:txBody>
          <a:bodyPr wrap="square" rtlCol="0">
            <a:spAutoFit/>
          </a:bodyPr>
          <a:lstStyle/>
          <a:p>
            <a:endParaRPr lang="ko-KR" altLang="en-US" sz="1400" b="1"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xmlns="" id="{89E9BDB6-206F-445D-9055-A348DC4334DA}"/>
              </a:ext>
            </a:extLst>
          </p:cNvPr>
          <p:cNvSpPr txBox="1"/>
          <p:nvPr/>
        </p:nvSpPr>
        <p:spPr>
          <a:xfrm>
            <a:off x="1724025" y="1777335"/>
            <a:ext cx="6896101"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LACK OF ACCURACY &amp; MISINTERPRETATION</a:t>
            </a:r>
            <a:endParaRPr lang="ko-KR" altLang="en-US" sz="1600" b="1" dirty="0">
              <a:solidFill>
                <a:schemeClr val="bg1"/>
              </a:solidFill>
              <a:latin typeface="Times New Roman" pitchFamily="18" charset="0"/>
              <a:cs typeface="Times New Roman" pitchFamily="18" charset="0"/>
            </a:endParaRPr>
          </a:p>
        </p:txBody>
      </p:sp>
      <p:sp>
        <p:nvSpPr>
          <p:cNvPr id="10" name="Rounded Rectangle 9">
            <a:extLst>
              <a:ext uri="{FF2B5EF4-FFF2-40B4-BE49-F238E27FC236}">
                <a16:creationId xmlns:a16="http://schemas.microsoft.com/office/drawing/2014/main" xmlns="" id="{469F5350-C8DE-45FF-939D-48ADFD1CF55A}"/>
              </a:ext>
            </a:extLst>
          </p:cNvPr>
          <p:cNvSpPr/>
          <p:nvPr/>
        </p:nvSpPr>
        <p:spPr>
          <a:xfrm>
            <a:off x="951558" y="4432182"/>
            <a:ext cx="10320950" cy="1856747"/>
          </a:xfrm>
          <a:prstGeom prst="roundRect">
            <a:avLst>
              <a:gd name="adj" fmla="val 7849"/>
            </a:avLst>
          </a:prstGeom>
          <a:solidFill>
            <a:schemeClr val="bg1">
              <a:alpha val="5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11">
            <a:extLst>
              <a:ext uri="{FF2B5EF4-FFF2-40B4-BE49-F238E27FC236}">
                <a16:creationId xmlns:a16="http://schemas.microsoft.com/office/drawing/2014/main" xmlns="" id="{C593D926-00DE-423F-907F-ADD241FE58D6}"/>
              </a:ext>
            </a:extLst>
          </p:cNvPr>
          <p:cNvSpPr/>
          <p:nvPr/>
        </p:nvSpPr>
        <p:spPr>
          <a:xfrm>
            <a:off x="1391135" y="4216158"/>
            <a:ext cx="5857390" cy="46407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15">
            <a:extLst>
              <a:ext uri="{FF2B5EF4-FFF2-40B4-BE49-F238E27FC236}">
                <a16:creationId xmlns:a16="http://schemas.microsoft.com/office/drawing/2014/main" xmlns="" id="{E04D38B5-E90C-4784-A0A8-637E295C5197}"/>
              </a:ext>
            </a:extLst>
          </p:cNvPr>
          <p:cNvSpPr txBox="1"/>
          <p:nvPr/>
        </p:nvSpPr>
        <p:spPr>
          <a:xfrm>
            <a:off x="2828926" y="4263528"/>
            <a:ext cx="4962524"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TIME COSTS &amp; PRODUCTIVITY</a:t>
            </a:r>
            <a:endParaRPr lang="ko-KR" altLang="en-US" sz="1600" b="1" dirty="0">
              <a:solidFill>
                <a:schemeClr val="bg1"/>
              </a:solidFill>
              <a:latin typeface="Times New Roman" pitchFamily="18" charset="0"/>
              <a:cs typeface="Times New Roman" pitchFamily="18" charset="0"/>
            </a:endParaRPr>
          </a:p>
        </p:txBody>
      </p:sp>
      <p:sp>
        <p:nvSpPr>
          <p:cNvPr id="11" name="TextBox 10"/>
          <p:cNvSpPr txBox="1"/>
          <p:nvPr/>
        </p:nvSpPr>
        <p:spPr>
          <a:xfrm>
            <a:off x="1838325" y="2247900"/>
            <a:ext cx="8905875" cy="1600438"/>
          </a:xfrm>
          <a:prstGeom prst="rect">
            <a:avLst/>
          </a:prstGeom>
          <a:noFill/>
        </p:spPr>
        <p:txBody>
          <a:bodyPr wrap="square" rtlCol="0">
            <a:spAutoFit/>
          </a:bodyPr>
          <a:lstStyle/>
          <a:p>
            <a:pPr>
              <a:buSzPct val="133000"/>
              <a:buFont typeface="Wingdings" pitchFamily="2" charset="2"/>
              <a:buChar char="q"/>
            </a:pP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Speech Recognition programs cannot understand the context of language which often leads to misinterpretations.</a:t>
            </a:r>
          </a:p>
          <a:p>
            <a:pPr>
              <a:buSzPct val="133000"/>
            </a:pPr>
            <a:endParaRPr lang="en-US" sz="1400" dirty="0" smtClean="0">
              <a:latin typeface="Times New Roman" pitchFamily="18" charset="0"/>
              <a:cs typeface="Times New Roman" pitchFamily="18" charset="0"/>
            </a:endParaRPr>
          </a:p>
          <a:p>
            <a:pPr marL="342900" indent="-342900">
              <a:buSzPct val="133000"/>
              <a:buFont typeface="Wingdings" pitchFamily="2" charset="2"/>
              <a:buChar char="q"/>
            </a:pPr>
            <a:r>
              <a:rPr lang="en-IN"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Speech recognition program  decodes the speech and give it a meaning which may not be always accurate. For example, it cannot always differentiate between homonyms, such as "their" and "there.“</a:t>
            </a:r>
          </a:p>
          <a:p>
            <a:pPr marL="342900" indent="-342900">
              <a:buSzPct val="133000"/>
              <a:buFont typeface="Wingdings" pitchFamily="2" charset="2"/>
              <a:buChar char="q"/>
            </a:pPr>
            <a:endParaRPr lang="en-IN" sz="1400" dirty="0" smtClean="0">
              <a:latin typeface="Times New Roman" pitchFamily="18" charset="0"/>
              <a:cs typeface="Times New Roman" pitchFamily="18" charset="0"/>
            </a:endParaRPr>
          </a:p>
          <a:p>
            <a:pPr marL="342900" indent="-342900">
              <a:buSzPct val="133000"/>
              <a:buFont typeface="Wingdings" pitchFamily="2" charset="2"/>
              <a:buChar char="q"/>
            </a:pPr>
            <a:r>
              <a:rPr lang="en-US" sz="1400" dirty="0" smtClean="0">
                <a:latin typeface="Times New Roman" pitchFamily="18" charset="0"/>
                <a:cs typeface="Times New Roman" pitchFamily="18" charset="0"/>
              </a:rPr>
              <a:t>It may also have problems with slang, accents, technical words ,acronyms., Style of speaking, voice change(due to cough, cold or throat problem) and language constraints.</a:t>
            </a:r>
            <a:endParaRPr lang="en-US" sz="1400" dirty="0">
              <a:latin typeface="Times New Roman" pitchFamily="18" charset="0"/>
              <a:cs typeface="Times New Roman" pitchFamily="18" charset="0"/>
            </a:endParaRPr>
          </a:p>
        </p:txBody>
      </p:sp>
      <p:sp>
        <p:nvSpPr>
          <p:cNvPr id="13" name="Rectangle 12"/>
          <p:cNvSpPr/>
          <p:nvPr/>
        </p:nvSpPr>
        <p:spPr>
          <a:xfrm>
            <a:off x="1676400" y="4705350"/>
            <a:ext cx="9010650" cy="1384995"/>
          </a:xfrm>
          <a:prstGeom prst="rect">
            <a:avLst/>
          </a:prstGeom>
        </p:spPr>
        <p:txBody>
          <a:bodyPr wrap="square">
            <a:spAutoFit/>
          </a:bodyPr>
          <a:lstStyle/>
          <a:p>
            <a:pPr marL="342900" indent="-342900">
              <a:buSzPct val="133000"/>
              <a:buFont typeface="Wingdings" pitchFamily="2" charset="2"/>
              <a:buChar char="q"/>
            </a:pPr>
            <a:r>
              <a:rPr lang="en-IN" sz="1400" dirty="0" smtClean="0">
                <a:latin typeface="Times New Roman" pitchFamily="18" charset="0"/>
                <a:cs typeface="Times New Roman" pitchFamily="18" charset="0"/>
              </a:rPr>
              <a:t>Speech recognition programs may not always speed up our work and we may have to invest more time than expected in any process. </a:t>
            </a:r>
          </a:p>
          <a:p>
            <a:pPr marL="342900" indent="-342900">
              <a:buSzPct val="133000"/>
              <a:buFont typeface="Wingdings" pitchFamily="2" charset="2"/>
              <a:buChar char="q"/>
            </a:pPr>
            <a:r>
              <a:rPr lang="en-IN" sz="1400" dirty="0" smtClean="0">
                <a:latin typeface="Times New Roman" pitchFamily="18" charset="0"/>
                <a:cs typeface="Times New Roman" pitchFamily="18" charset="0"/>
              </a:rPr>
              <a:t>Some programs adapt to our voice and speech patterns over time; this may slow down our workflow until the program is up to speed. </a:t>
            </a:r>
          </a:p>
          <a:p>
            <a:pPr marL="342900" indent="-342900">
              <a:buSzPct val="133000"/>
              <a:buFont typeface="Wingdings" pitchFamily="2" charset="2"/>
              <a:buChar char="q"/>
            </a:pPr>
            <a:r>
              <a:rPr lang="en-IN" sz="1400" dirty="0" smtClean="0">
                <a:latin typeface="Times New Roman" pitchFamily="18" charset="0"/>
                <a:cs typeface="Times New Roman" pitchFamily="18" charset="0"/>
              </a:rPr>
              <a:t>Getting used to using a system's commands and speaking punctuation out loud is not always easy. This can affect the flow and speed of our speech.</a:t>
            </a:r>
            <a:endParaRPr lang="en-IN" sz="1400" dirty="0">
              <a:latin typeface="Times New Roman" pitchFamily="18" charset="0"/>
              <a:cs typeface="Times New Roman" pitchFamily="18" charset="0"/>
            </a:endParaRPr>
          </a:p>
        </p:txBody>
      </p:sp>
      <p:pic>
        <p:nvPicPr>
          <p:cNvPr id="14" name="Picture 13" descr="Paitent Compliance and Speech Recognition - VDE Medical Devices and Software"/>
          <p:cNvPicPr/>
          <p:nvPr/>
        </p:nvPicPr>
        <p:blipFill>
          <a:blip r:embed="rId2" cstate="print">
            <a:extLst>
              <a:ext uri="{BEBA8EAE-BF5A-486C-A8C5-ECC9F3942E4B}">
                <a14:imgProps xmlns:a14="http://schemas.microsoft.com/office/drawing/2010/main" xmlns="">
                  <a14:imgLayer r:embed="">
                    <a14:imgEffect>
                      <a14:backgroundRemoval t="367" b="100000" l="0" r="93349">
                        <a14:foregroundMark x1="53555" y1="37064" x2="53555" y2="37064"/>
                        <a14:foregroundMark x1="45298" y1="37064" x2="45298" y2="37064"/>
                        <a14:foregroundMark x1="50688" y1="57248" x2="50688" y2="57248"/>
                        <a14:foregroundMark x1="51835" y1="64954" x2="51835" y2="64954"/>
                        <a14:foregroundMark x1="83372" y1="22385" x2="83372" y2="22385"/>
                        <a14:foregroundMark x1="3899" y1="30642" x2="3899" y2="30642"/>
                        <a14:foregroundMark x1="22706" y1="33394" x2="22706" y2="33394"/>
                        <a14:foregroundMark x1="25917" y1="40183" x2="9289" y2="24771"/>
                        <a14:foregroundMark x1="2752" y1="68991" x2="1032" y2="12844"/>
                        <a14:foregroundMark x1="92202" y1="16330" x2="66170" y2="16697"/>
                        <a14:foregroundMark x1="92202" y1="29541" x2="91972" y2="2752"/>
                        <a14:foregroundMark x1="53326" y1="39817" x2="53326" y2="39817"/>
                        <a14:foregroundMark x1="48739" y1="55780" x2="48739" y2="55780"/>
                        <a14:foregroundMark x1="73509" y1="12294" x2="73509" y2="12294"/>
                      </a14:backgroundRemoval>
                    </a14:imgEffect>
                  </a14:imgLayer>
                </a14:imgProps>
              </a:ext>
              <a:ext uri="{28A0092B-C50C-407E-A947-70E740481C1C}">
                <a14:useLocalDpi xmlns:a14="http://schemas.microsoft.com/office/drawing/2010/main" xmlns="" val="0"/>
              </a:ext>
            </a:extLst>
          </a:blip>
          <a:srcRect/>
          <a:stretch>
            <a:fillRect/>
          </a:stretch>
        </p:blipFill>
        <p:spPr bwMode="auto">
          <a:xfrm>
            <a:off x="0" y="0"/>
            <a:ext cx="2390399" cy="1427798"/>
          </a:xfrm>
          <a:prstGeom prst="rect">
            <a:avLst/>
          </a:prstGeom>
          <a:noFill/>
          <a:ln>
            <a:noFill/>
          </a:ln>
        </p:spPr>
      </p:pic>
      <p:pic>
        <p:nvPicPr>
          <p:cNvPr id="17" name="Picture 16" descr="Announcing Real-Time Transcription and Captioning With Our Streaming API |  Speech to Text Blog"/>
          <p:cNvPicPr/>
          <p:nvPr/>
        </p:nvPicPr>
        <p:blipFill rotWithShape="1">
          <a:blip r:embed="rId3" cstate="print">
            <a:extLst>
              <a:ext uri="{28A0092B-C50C-407E-A947-70E740481C1C}">
                <a14:useLocalDpi xmlns:a14="http://schemas.microsoft.com/office/drawing/2010/main" xmlns="" val="0"/>
              </a:ext>
            </a:extLst>
          </a:blip>
          <a:srcRect l="7341" t="26942" r="8080" b="11864"/>
          <a:stretch/>
        </p:blipFill>
        <p:spPr bwMode="auto">
          <a:xfrm>
            <a:off x="8800801" y="0"/>
            <a:ext cx="3391199" cy="1312348"/>
          </a:xfrm>
          <a:prstGeom prst="rect">
            <a:avLst/>
          </a:prstGeom>
          <a:noFill/>
          <a:ln>
            <a:noFill/>
          </a:ln>
        </p:spPr>
      </p:pic>
      <p:sp>
        <p:nvSpPr>
          <p:cNvPr id="18" name="Rectangle 17"/>
          <p:cNvSpPr/>
          <p:nvPr/>
        </p:nvSpPr>
        <p:spPr>
          <a:xfrm>
            <a:off x="0" y="6488668"/>
            <a:ext cx="941283" cy="369332"/>
          </a:xfrm>
          <a:prstGeom prst="rect">
            <a:avLst/>
          </a:prstGeom>
        </p:spPr>
        <p:txBody>
          <a:bodyPr wrap="none">
            <a:spAutoFit/>
          </a:bodyPr>
          <a:lstStyle/>
          <a:p>
            <a:r>
              <a:rPr lang="en-IN" dirty="0" err="1" smtClean="0">
                <a:latin typeface="Times New Roman" pitchFamily="18" charset="0"/>
                <a:cs typeface="Times New Roman" pitchFamily="18" charset="0"/>
              </a:rPr>
              <a:t>anushka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157788945"/>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23529" y="339509"/>
            <a:ext cx="11573197" cy="724247"/>
          </a:xfrm>
        </p:spPr>
        <p:txBody>
          <a:bodyPr/>
          <a:lstStyle/>
          <a:p>
            <a:r>
              <a:rPr lang="en-US" sz="4000" b="1" dirty="0" smtClean="0">
                <a:latin typeface="Times New Roman" pitchFamily="18" charset="0"/>
                <a:cs typeface="Times New Roman" pitchFamily="18" charset="0"/>
              </a:rPr>
              <a:t>LIMITATIONS</a:t>
            </a:r>
            <a:endParaRPr lang="en-US" sz="72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(EXISTING WORK)</a:t>
            </a:r>
            <a:endParaRPr lang="en-US" sz="4000" b="1" dirty="0">
              <a:latin typeface="Times New Roman" pitchFamily="18" charset="0"/>
              <a:cs typeface="Times New Roman" pitchFamily="18" charset="0"/>
            </a:endParaRPr>
          </a:p>
        </p:txBody>
      </p:sp>
      <p:sp>
        <p:nvSpPr>
          <p:cNvPr id="4" name="Rounded Rectangle 3">
            <a:extLst>
              <a:ext uri="{FF2B5EF4-FFF2-40B4-BE49-F238E27FC236}">
                <a16:creationId xmlns:a16="http://schemas.microsoft.com/office/drawing/2014/main" xmlns="" id="{225B3A6A-8989-4958-AA39-7061F4CD3C75}"/>
              </a:ext>
            </a:extLst>
          </p:cNvPr>
          <p:cNvSpPr/>
          <p:nvPr/>
        </p:nvSpPr>
        <p:spPr>
          <a:xfrm>
            <a:off x="932508" y="1945988"/>
            <a:ext cx="10320950" cy="1856747"/>
          </a:xfrm>
          <a:prstGeom prst="roundRect">
            <a:avLst>
              <a:gd name="adj" fmla="val 7849"/>
            </a:avLst>
          </a:prstGeom>
          <a:solidFill>
            <a:schemeClr val="bg1">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Rounded Rectangle 4">
            <a:extLst>
              <a:ext uri="{FF2B5EF4-FFF2-40B4-BE49-F238E27FC236}">
                <a16:creationId xmlns:a16="http://schemas.microsoft.com/office/drawing/2014/main" xmlns="" id="{32D95C90-D345-4461-959D-C700E1DE738B}"/>
              </a:ext>
            </a:extLst>
          </p:cNvPr>
          <p:cNvSpPr/>
          <p:nvPr/>
        </p:nvSpPr>
        <p:spPr>
          <a:xfrm>
            <a:off x="1372086" y="1729964"/>
            <a:ext cx="5819289"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TextBox 5">
            <a:extLst>
              <a:ext uri="{FF2B5EF4-FFF2-40B4-BE49-F238E27FC236}">
                <a16:creationId xmlns:a16="http://schemas.microsoft.com/office/drawing/2014/main" xmlns="" id="{76BD1DF7-1DCD-4D05-8D92-B6E941EF60CE}"/>
              </a:ext>
            </a:extLst>
          </p:cNvPr>
          <p:cNvSpPr txBox="1"/>
          <p:nvPr/>
        </p:nvSpPr>
        <p:spPr>
          <a:xfrm>
            <a:off x="1657054" y="2292310"/>
            <a:ext cx="2450706" cy="307777"/>
          </a:xfrm>
          <a:prstGeom prst="rect">
            <a:avLst/>
          </a:prstGeom>
          <a:noFill/>
        </p:spPr>
        <p:txBody>
          <a:bodyPr wrap="square" rtlCol="0">
            <a:spAutoFit/>
          </a:bodyPr>
          <a:lstStyle/>
          <a:p>
            <a:endParaRPr lang="ko-KR" altLang="en-US" sz="1400"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xmlns="" id="{89E9BDB6-206F-445D-9055-A348DC4334DA}"/>
              </a:ext>
            </a:extLst>
          </p:cNvPr>
          <p:cNvSpPr txBox="1"/>
          <p:nvPr/>
        </p:nvSpPr>
        <p:spPr>
          <a:xfrm>
            <a:off x="2324100" y="1777335"/>
            <a:ext cx="6296025"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BACKGROUND NOISE INTERFERENCE</a:t>
            </a:r>
            <a:endParaRPr lang="ko-KR" altLang="en-US" sz="1600" b="1" dirty="0">
              <a:solidFill>
                <a:schemeClr val="bg1"/>
              </a:solidFill>
              <a:latin typeface="Times New Roman" pitchFamily="18" charset="0"/>
              <a:cs typeface="Times New Roman" pitchFamily="18" charset="0"/>
            </a:endParaRPr>
          </a:p>
        </p:txBody>
      </p:sp>
      <p:sp>
        <p:nvSpPr>
          <p:cNvPr id="8" name="Rounded Rectangle 7">
            <a:extLst>
              <a:ext uri="{FF2B5EF4-FFF2-40B4-BE49-F238E27FC236}">
                <a16:creationId xmlns:a16="http://schemas.microsoft.com/office/drawing/2014/main" xmlns="" id="{469F5350-C8DE-45FF-939D-48ADFD1CF55A}"/>
              </a:ext>
            </a:extLst>
          </p:cNvPr>
          <p:cNvSpPr/>
          <p:nvPr/>
        </p:nvSpPr>
        <p:spPr>
          <a:xfrm>
            <a:off x="932508" y="4146432"/>
            <a:ext cx="10320950" cy="1856747"/>
          </a:xfrm>
          <a:prstGeom prst="roundRect">
            <a:avLst>
              <a:gd name="adj" fmla="val 7849"/>
            </a:avLst>
          </a:prstGeom>
          <a:solidFill>
            <a:schemeClr val="bg1">
              <a:alpha val="5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ounded Rectangle 8">
            <a:extLst>
              <a:ext uri="{FF2B5EF4-FFF2-40B4-BE49-F238E27FC236}">
                <a16:creationId xmlns:a16="http://schemas.microsoft.com/office/drawing/2014/main" xmlns="" id="{C593D926-00DE-423F-907F-ADD241FE58D6}"/>
              </a:ext>
            </a:extLst>
          </p:cNvPr>
          <p:cNvSpPr/>
          <p:nvPr/>
        </p:nvSpPr>
        <p:spPr>
          <a:xfrm>
            <a:off x="1372085" y="3930408"/>
            <a:ext cx="5857390" cy="46407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TextBox 9">
            <a:extLst>
              <a:ext uri="{FF2B5EF4-FFF2-40B4-BE49-F238E27FC236}">
                <a16:creationId xmlns:a16="http://schemas.microsoft.com/office/drawing/2014/main" xmlns="" id="{E04D38B5-E90C-4784-A0A8-637E295C5197}"/>
              </a:ext>
            </a:extLst>
          </p:cNvPr>
          <p:cNvSpPr txBox="1"/>
          <p:nvPr/>
        </p:nvSpPr>
        <p:spPr>
          <a:xfrm>
            <a:off x="3028950" y="3977778"/>
            <a:ext cx="4743449"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PHYSICAL SIDE EFFECTS</a:t>
            </a:r>
            <a:endParaRPr lang="ko-KR" altLang="en-US" sz="1600" b="1" dirty="0">
              <a:solidFill>
                <a:schemeClr val="bg1"/>
              </a:solidFill>
              <a:latin typeface="Times New Roman" pitchFamily="18" charset="0"/>
              <a:cs typeface="Times New Roman" pitchFamily="18" charset="0"/>
            </a:endParaRPr>
          </a:p>
        </p:txBody>
      </p:sp>
      <p:sp>
        <p:nvSpPr>
          <p:cNvPr id="11" name="Rectangle 10"/>
          <p:cNvSpPr/>
          <p:nvPr/>
        </p:nvSpPr>
        <p:spPr>
          <a:xfrm>
            <a:off x="1676401" y="2457450"/>
            <a:ext cx="9058274" cy="1169551"/>
          </a:xfrm>
          <a:prstGeom prst="rect">
            <a:avLst/>
          </a:prstGeom>
        </p:spPr>
        <p:txBody>
          <a:bodyPr wrap="square">
            <a:spAutoFit/>
          </a:bodyPr>
          <a:lstStyle/>
          <a:p>
            <a:pPr marL="342900" indent="-342900">
              <a:buSzPct val="133000"/>
              <a:buFont typeface="Wingdings" pitchFamily="2" charset="2"/>
              <a:buChar char="q"/>
            </a:pPr>
            <a:r>
              <a:rPr lang="en-IN" sz="1400" dirty="0" smtClean="0">
                <a:latin typeface="Times New Roman" pitchFamily="18" charset="0"/>
                <a:cs typeface="Times New Roman" pitchFamily="18" charset="0"/>
              </a:rPr>
              <a:t>To get the best out of speech recognition program, we need to have a quiet environment such as an isolated room.</a:t>
            </a:r>
          </a:p>
          <a:p>
            <a:pPr marL="342900" indent="-342900">
              <a:buSzPct val="133000"/>
            </a:pPr>
            <a:endParaRPr lang="en-IN" sz="1400" dirty="0" smtClean="0">
              <a:latin typeface="Times New Roman" pitchFamily="18" charset="0"/>
              <a:cs typeface="Times New Roman" pitchFamily="18" charset="0"/>
            </a:endParaRPr>
          </a:p>
          <a:p>
            <a:pPr marL="342900" indent="-342900">
              <a:buSzPct val="133000"/>
              <a:buFont typeface="Wingdings" pitchFamily="2" charset="2"/>
              <a:buChar char="q"/>
            </a:pPr>
            <a:r>
              <a:rPr lang="en-IN" sz="1400" dirty="0" smtClean="0">
                <a:latin typeface="Times New Roman" pitchFamily="18" charset="0"/>
                <a:cs typeface="Times New Roman" pitchFamily="18" charset="0"/>
              </a:rPr>
              <a:t>The program may not be able to differentiate between your speech and other ambient noise, leading to transcription mix-ups and errors. </a:t>
            </a:r>
          </a:p>
          <a:p>
            <a:pPr marL="342900" indent="-342900">
              <a:buSzPct val="133000"/>
            </a:pPr>
            <a:endParaRPr lang="en-US" sz="1400" dirty="0">
              <a:latin typeface="Times New Roman" pitchFamily="18" charset="0"/>
              <a:cs typeface="Times New Roman" pitchFamily="18" charset="0"/>
            </a:endParaRPr>
          </a:p>
        </p:txBody>
      </p:sp>
      <p:sp>
        <p:nvSpPr>
          <p:cNvPr id="13" name="Rectangle 12"/>
          <p:cNvSpPr/>
          <p:nvPr/>
        </p:nvSpPr>
        <p:spPr>
          <a:xfrm>
            <a:off x="1638300" y="4676774"/>
            <a:ext cx="9086849" cy="738664"/>
          </a:xfrm>
          <a:prstGeom prst="rect">
            <a:avLst/>
          </a:prstGeom>
        </p:spPr>
        <p:txBody>
          <a:bodyPr wrap="square">
            <a:spAutoFit/>
          </a:bodyPr>
          <a:lstStyle/>
          <a:p>
            <a:pPr marL="342900" indent="-342900">
              <a:buSzPct val="133000"/>
              <a:buFont typeface="Wingdings" pitchFamily="2" charset="2"/>
              <a:buChar char="q"/>
            </a:pPr>
            <a:r>
              <a:rPr lang="en-IN" sz="1400" dirty="0" smtClean="0">
                <a:latin typeface="Times New Roman" pitchFamily="18" charset="0"/>
                <a:cs typeface="Times New Roman" pitchFamily="18" charset="0"/>
              </a:rPr>
              <a:t>If we use voice recognition technology frequently, you may experience some physical discomfort and vocal problems.</a:t>
            </a:r>
          </a:p>
          <a:p>
            <a:pPr marL="342900" indent="-342900">
              <a:buSzPct val="133000"/>
            </a:pPr>
            <a:r>
              <a:rPr lang="en-IN" sz="1400" dirty="0" smtClean="0">
                <a:latin typeface="Times New Roman" pitchFamily="18" charset="0"/>
                <a:cs typeface="Times New Roman" pitchFamily="18" charset="0"/>
              </a:rPr>
              <a:t> </a:t>
            </a:r>
          </a:p>
          <a:p>
            <a:pPr marL="342900" indent="-342900">
              <a:buSzPct val="133000"/>
              <a:buFont typeface="Wingdings" pitchFamily="2" charset="2"/>
              <a:buChar char="q"/>
            </a:pPr>
            <a:r>
              <a:rPr lang="en-IN" sz="1400" dirty="0" smtClean="0">
                <a:latin typeface="Times New Roman" pitchFamily="18" charset="0"/>
                <a:cs typeface="Times New Roman" pitchFamily="18" charset="0"/>
              </a:rPr>
              <a:t>Talking for extended periods can cause hoarseness, dry mouth, muscle fatigue, temporary loss of voice and vocal strain. </a:t>
            </a:r>
          </a:p>
        </p:txBody>
      </p:sp>
      <p:pic>
        <p:nvPicPr>
          <p:cNvPr id="14" name="Picture 13"/>
          <p:cNvPicPr>
            <a:picLocks noChangeAspect="1"/>
          </p:cNvPicPr>
          <p:nvPr/>
        </p:nvPicPr>
        <p:blipFill rotWithShape="1">
          <a:blip r:embed="rId2">
            <a:extLst>
              <a:ext uri="{BEBA8EAE-BF5A-486C-A8C5-ECC9F3942E4B}">
                <a14:imgProps xmlns:a14="http://schemas.microsoft.com/office/drawing/2010/main" xmlns="">
                  <a14:imgLayer r:embed="">
                    <a14:imgEffect>
                      <a14:backgroundRemoval t="10390" b="89935" l="9774" r="94486">
                        <a14:foregroundMark x1="79699" y1="37987" x2="79699" y2="37987"/>
                        <a14:foregroundMark x1="79449" y1="42857" x2="79449" y2="42857"/>
                        <a14:foregroundMark x1="82707" y1="30519" x2="82707" y2="30519"/>
                        <a14:foregroundMark x1="60401" y1="37013" x2="60401" y2="37013"/>
                        <a14:foregroundMark x1="73935" y1="68506" x2="73935" y2="68506"/>
                        <a14:foregroundMark x1="76441" y1="64610" x2="76441" y2="64610"/>
                        <a14:foregroundMark x1="49875" y1="69481" x2="49875" y2="69481"/>
                        <a14:foregroundMark x1="66416" y1="43182" x2="66416" y2="43182"/>
                        <a14:foregroundMark x1="88722" y1="50649" x2="88722" y2="50649"/>
                      </a14:backgroundRemoval>
                    </a14:imgEffect>
                  </a14:imgLayer>
                </a14:imgProps>
              </a:ext>
            </a:extLst>
          </a:blip>
          <a:srcRect l="11839" t="26880" r="9538" b="22694"/>
          <a:stretch/>
        </p:blipFill>
        <p:spPr>
          <a:xfrm>
            <a:off x="-1" y="0"/>
            <a:ext cx="2808929" cy="1390650"/>
          </a:xfrm>
          <a:prstGeom prst="rect">
            <a:avLst/>
          </a:prstGeom>
        </p:spPr>
      </p:pic>
      <p:pic>
        <p:nvPicPr>
          <p:cNvPr id="15" name="Picture 14" descr="Sore Throat Ache Globus Pharyngis Tonsil, PNG, 624x625px, Watercolor,  Cartoon, Flower, Frame, Heart Download Free"/>
          <p:cNvPicPr/>
          <p:nvPr/>
        </p:nvPicPr>
        <p:blipFill>
          <a:blip r:embed="rId3" cstate="print">
            <a:extLst>
              <a:ext uri="{BEBA8EAE-BF5A-486C-A8C5-ECC9F3942E4B}">
                <a14:imgProps xmlns:a14="http://schemas.microsoft.com/office/drawing/2010/main" xmlns="">
                  <a14:imgLayer r:embed="">
                    <a14:imgEffect>
                      <a14:backgroundRemoval t="2080" b="97280" l="10000" r="90000">
                        <a14:foregroundMark x1="36220" y1="69280" x2="36220" y2="69280"/>
                        <a14:foregroundMark x1="38293" y1="75840" x2="38293" y2="75840"/>
                        <a14:foregroundMark x1="25732" y1="38720" x2="25732" y2="38720"/>
                        <a14:foregroundMark x1="31098" y1="48640" x2="24268" y2="33920"/>
                      </a14:backgroundRemoval>
                    </a14:imgEffect>
                  </a14:imgLayer>
                </a14:imgProps>
              </a:ext>
              <a:ext uri="{28A0092B-C50C-407E-A947-70E740481C1C}">
                <a14:useLocalDpi xmlns:a14="http://schemas.microsoft.com/office/drawing/2010/main" xmlns="" val="0"/>
              </a:ext>
            </a:extLst>
          </a:blip>
          <a:srcRect/>
          <a:stretch>
            <a:fillRect/>
          </a:stretch>
        </p:blipFill>
        <p:spPr bwMode="auto">
          <a:xfrm>
            <a:off x="9602361" y="0"/>
            <a:ext cx="2589639" cy="1896300"/>
          </a:xfrm>
          <a:prstGeom prst="rect">
            <a:avLst/>
          </a:prstGeom>
          <a:noFill/>
          <a:ln>
            <a:noFill/>
          </a:ln>
        </p:spPr>
      </p:pic>
      <p:sp>
        <p:nvSpPr>
          <p:cNvPr id="17" name="Rectangle 16"/>
          <p:cNvSpPr/>
          <p:nvPr/>
        </p:nvSpPr>
        <p:spPr>
          <a:xfrm>
            <a:off x="0" y="6488668"/>
            <a:ext cx="941283" cy="369332"/>
          </a:xfrm>
          <a:prstGeom prst="rect">
            <a:avLst/>
          </a:prstGeom>
        </p:spPr>
        <p:txBody>
          <a:bodyPr wrap="none">
            <a:spAutoFit/>
          </a:bodyPr>
          <a:lstStyle/>
          <a:p>
            <a:r>
              <a:rPr lang="en-IN" dirty="0" err="1" smtClean="0">
                <a:latin typeface="Times New Roman" pitchFamily="18" charset="0"/>
                <a:cs typeface="Times New Roman" pitchFamily="18" charset="0"/>
              </a:rPr>
              <a:t>anushka</a:t>
            </a:r>
            <a:endParaRPr lang="en-US"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735AAA2B-667A-4857-8351-8F257BF0BD97}"/>
              </a:ext>
            </a:extLst>
          </p:cNvPr>
          <p:cNvSpPr/>
          <p:nvPr/>
        </p:nvSpPr>
        <p:spPr>
          <a:xfrm>
            <a:off x="6437272" y="5354576"/>
            <a:ext cx="652766" cy="652766"/>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6" name="Rectangle 35">
            <a:extLst>
              <a:ext uri="{FF2B5EF4-FFF2-40B4-BE49-F238E27FC236}">
                <a16:creationId xmlns:a16="http://schemas.microsoft.com/office/drawing/2014/main" xmlns="" id="{509FFE91-8158-416F-BB1D-206AE6F33984}"/>
              </a:ext>
            </a:extLst>
          </p:cNvPr>
          <p:cNvSpPr/>
          <p:nvPr/>
        </p:nvSpPr>
        <p:spPr>
          <a:xfrm>
            <a:off x="6456907" y="1841864"/>
            <a:ext cx="652766" cy="652766"/>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Rectangle 36">
            <a:extLst>
              <a:ext uri="{FF2B5EF4-FFF2-40B4-BE49-F238E27FC236}">
                <a16:creationId xmlns:a16="http://schemas.microsoft.com/office/drawing/2014/main" xmlns="" id="{B1AE79D7-1002-45DA-9A86-D2B8CE611069}"/>
              </a:ext>
            </a:extLst>
          </p:cNvPr>
          <p:cNvSpPr/>
          <p:nvPr/>
        </p:nvSpPr>
        <p:spPr>
          <a:xfrm>
            <a:off x="7050109" y="2920491"/>
            <a:ext cx="652766" cy="652766"/>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8" name="Rectangle 37">
            <a:extLst>
              <a:ext uri="{FF2B5EF4-FFF2-40B4-BE49-F238E27FC236}">
                <a16:creationId xmlns:a16="http://schemas.microsoft.com/office/drawing/2014/main" xmlns="" id="{8C0BDC61-3834-4E3A-AC07-EBFEC977684D}"/>
              </a:ext>
            </a:extLst>
          </p:cNvPr>
          <p:cNvSpPr/>
          <p:nvPr/>
        </p:nvSpPr>
        <p:spPr>
          <a:xfrm>
            <a:off x="7002187" y="4150362"/>
            <a:ext cx="652766" cy="652766"/>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z="4000" b="1" u="sng" dirty="0" smtClean="0">
                <a:latin typeface="Times New Roman" pitchFamily="18" charset="0"/>
                <a:cs typeface="Times New Roman" pitchFamily="18" charset="0"/>
              </a:rPr>
              <a:t>PROPOSED  WORK</a:t>
            </a:r>
            <a:endParaRPr lang="en-US" sz="4000" b="1" u="sng" dirty="0">
              <a:latin typeface="Times New Roman" pitchFamily="18" charset="0"/>
              <a:cs typeface="Times New Roman" pitchFamily="18" charset="0"/>
            </a:endParaRPr>
          </a:p>
        </p:txBody>
      </p:sp>
      <p:sp>
        <p:nvSpPr>
          <p:cNvPr id="3" name="Donut 1">
            <a:extLst>
              <a:ext uri="{FF2B5EF4-FFF2-40B4-BE49-F238E27FC236}">
                <a16:creationId xmlns:a16="http://schemas.microsoft.com/office/drawing/2014/main" xmlns="" id="{5E15D1F9-5473-4CBE-BD89-9FEC99C47972}"/>
              </a:ext>
            </a:extLst>
          </p:cNvPr>
          <p:cNvSpPr/>
          <p:nvPr/>
        </p:nvSpPr>
        <p:spPr>
          <a:xfrm>
            <a:off x="3917693" y="2466975"/>
            <a:ext cx="2911732" cy="2871407"/>
          </a:xfrm>
          <a:prstGeom prst="donut">
            <a:avLst>
              <a:gd name="adj" fmla="val 164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4" name="그룹 12">
            <a:extLst>
              <a:ext uri="{FF2B5EF4-FFF2-40B4-BE49-F238E27FC236}">
                <a16:creationId xmlns:a16="http://schemas.microsoft.com/office/drawing/2014/main" xmlns="" id="{C06D8131-D97E-41C4-994A-33C630CDEDED}"/>
              </a:ext>
            </a:extLst>
          </p:cNvPr>
          <p:cNvGrpSpPr/>
          <p:nvPr/>
        </p:nvGrpSpPr>
        <p:grpSpPr>
          <a:xfrm>
            <a:off x="1151981" y="2171699"/>
            <a:ext cx="2418299" cy="2189778"/>
            <a:chOff x="1989012" y="2074986"/>
            <a:chExt cx="2165302" cy="2189778"/>
          </a:xfrm>
        </p:grpSpPr>
        <p:sp>
          <p:nvSpPr>
            <p:cNvPr id="5" name="TextBox 4">
              <a:extLst>
                <a:ext uri="{FF2B5EF4-FFF2-40B4-BE49-F238E27FC236}">
                  <a16:creationId xmlns:a16="http://schemas.microsoft.com/office/drawing/2014/main" xmlns="" id="{297D908A-36EA-496A-8D94-AF7DC3FB67D4}"/>
                </a:ext>
              </a:extLst>
            </p:cNvPr>
            <p:cNvSpPr txBox="1"/>
            <p:nvPr/>
          </p:nvSpPr>
          <p:spPr>
            <a:xfrm>
              <a:off x="1991544" y="2510438"/>
              <a:ext cx="2162770" cy="1754326"/>
            </a:xfrm>
            <a:prstGeom prst="rect">
              <a:avLst/>
            </a:prstGeom>
            <a:noFill/>
          </p:spPr>
          <p:txBody>
            <a:bodyPr wrap="square" rtlCol="0">
              <a:spAutoFit/>
            </a:bodyPr>
            <a:lstStyle/>
            <a:p>
              <a:pPr algn="r"/>
              <a:r>
                <a:rPr lang="en-IN" sz="1200" dirty="0" smtClean="0">
                  <a:solidFill>
                    <a:schemeClr val="dk1"/>
                  </a:solidFill>
                  <a:latin typeface="Times New Roman" pitchFamily="18" charset="0"/>
                  <a:ea typeface="Josefin Slab"/>
                  <a:cs typeface="Times New Roman" pitchFamily="18" charset="0"/>
                  <a:sym typeface="Josefin Slab"/>
                </a:rPr>
                <a:t>This program uses the speech recognition technology for taking the input in speech format (faculty name)  and giving the output in text format which contains the </a:t>
              </a:r>
              <a:r>
                <a:rPr lang="en-US" sz="1200" dirty="0" smtClean="0">
                  <a:latin typeface="Times New Roman" pitchFamily="18" charset="0"/>
                  <a:cs typeface="Times New Roman" pitchFamily="18" charset="0"/>
                </a:rPr>
                <a:t>phone number and e-mail Id of each faculty and staff working in VIT Bhopal.</a:t>
              </a:r>
              <a:endParaRPr lang="en-IN" sz="1200" dirty="0" smtClean="0">
                <a:solidFill>
                  <a:schemeClr val="dk1"/>
                </a:solidFill>
                <a:latin typeface="Times New Roman" pitchFamily="18" charset="0"/>
                <a:ea typeface="Josefin Slab"/>
                <a:cs typeface="Times New Roman" pitchFamily="18" charset="0"/>
                <a:sym typeface="Josefin Slab"/>
              </a:endParaRPr>
            </a:p>
            <a:p>
              <a:pPr algn="r"/>
              <a:r>
                <a:rPr lang="en-US" altLang="ko-KR" sz="1200" dirty="0" smtClean="0">
                  <a:solidFill>
                    <a:schemeClr val="tx1">
                      <a:lumMod val="75000"/>
                      <a:lumOff val="25000"/>
                    </a:schemeClr>
                  </a:solidFill>
                </a:rPr>
                <a:t>.  </a:t>
              </a:r>
              <a:endParaRPr lang="ko-KR" altLang="en-US" sz="1200" dirty="0">
                <a:solidFill>
                  <a:schemeClr val="tx1">
                    <a:lumMod val="75000"/>
                    <a:lumOff val="25000"/>
                  </a:schemeClr>
                </a:solidFill>
              </a:endParaRPr>
            </a:p>
          </p:txBody>
        </p:sp>
        <p:sp>
          <p:nvSpPr>
            <p:cNvPr id="6" name="TextBox 5">
              <a:extLst>
                <a:ext uri="{FF2B5EF4-FFF2-40B4-BE49-F238E27FC236}">
                  <a16:creationId xmlns:a16="http://schemas.microsoft.com/office/drawing/2014/main" xmlns="" id="{D85DCB59-B472-4C67-8287-081F5DB1BCC6}"/>
                </a:ext>
              </a:extLst>
            </p:cNvPr>
            <p:cNvSpPr txBox="1"/>
            <p:nvPr/>
          </p:nvSpPr>
          <p:spPr>
            <a:xfrm>
              <a:off x="1989012" y="2074986"/>
              <a:ext cx="2162771" cy="369332"/>
            </a:xfrm>
            <a:prstGeom prst="rect">
              <a:avLst/>
            </a:prstGeom>
            <a:noFill/>
          </p:spPr>
          <p:txBody>
            <a:bodyPr wrap="square" rtlCol="0">
              <a:spAutoFit/>
            </a:bodyPr>
            <a:lstStyle/>
            <a:p>
              <a:pPr algn="ctr"/>
              <a:r>
                <a:rPr lang="en-US" altLang="ko-KR" b="1" dirty="0" smtClean="0">
                  <a:solidFill>
                    <a:schemeClr val="tx1">
                      <a:lumMod val="75000"/>
                      <a:lumOff val="25000"/>
                    </a:schemeClr>
                  </a:solidFill>
                  <a:latin typeface="Times New Roman" pitchFamily="18" charset="0"/>
                  <a:cs typeface="Times New Roman" pitchFamily="18" charset="0"/>
                </a:rPr>
                <a:t>VIT DIRECTORY</a:t>
              </a:r>
              <a:endParaRPr lang="ko-KR" altLang="en-US" b="1" dirty="0">
                <a:solidFill>
                  <a:schemeClr val="tx1">
                    <a:lumMod val="75000"/>
                    <a:lumOff val="25000"/>
                  </a:schemeClr>
                </a:solidFill>
                <a:latin typeface="Times New Roman" pitchFamily="18" charset="0"/>
                <a:cs typeface="Times New Roman" pitchFamily="18" charset="0"/>
              </a:endParaRPr>
            </a:p>
          </p:txBody>
        </p:sp>
      </p:grpSp>
      <p:cxnSp>
        <p:nvCxnSpPr>
          <p:cNvPr id="7" name="Straight Connector 6">
            <a:extLst>
              <a:ext uri="{FF2B5EF4-FFF2-40B4-BE49-F238E27FC236}">
                <a16:creationId xmlns:a16="http://schemas.microsoft.com/office/drawing/2014/main" xmlns="" id="{703858EA-826C-407A-8B6C-F2209AD04328}"/>
              </a:ext>
            </a:extLst>
          </p:cNvPr>
          <p:cNvCxnSpPr>
            <a:cxnSpLocks/>
          </p:cNvCxnSpPr>
          <p:nvPr/>
        </p:nvCxnSpPr>
        <p:spPr>
          <a:xfrm>
            <a:off x="951049" y="2578577"/>
            <a:ext cx="2799629" cy="15225"/>
          </a:xfrm>
          <a:prstGeom prst="line">
            <a:avLst/>
          </a:prstGeom>
          <a:ln w="25400">
            <a:solidFill>
              <a:schemeClr val="accent5"/>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23B6D7D3-5C91-4D60-8E38-BDCF1F6B9F01}"/>
              </a:ext>
            </a:extLst>
          </p:cNvPr>
          <p:cNvCxnSpPr>
            <a:cxnSpLocks/>
            <a:endCxn id="3" idx="1"/>
          </p:cNvCxnSpPr>
          <p:nvPr/>
        </p:nvCxnSpPr>
        <p:spPr>
          <a:xfrm>
            <a:off x="3750678" y="2593802"/>
            <a:ext cx="593429" cy="293681"/>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8BDFF808-7742-4324-B770-C26454320738}"/>
              </a:ext>
            </a:extLst>
          </p:cNvPr>
          <p:cNvCxnSpPr>
            <a:cxnSpLocks/>
            <a:stCxn id="38" idx="3"/>
          </p:cNvCxnSpPr>
          <p:nvPr/>
        </p:nvCxnSpPr>
        <p:spPr>
          <a:xfrm flipV="1">
            <a:off x="7654953" y="4471290"/>
            <a:ext cx="3586664" cy="5455"/>
          </a:xfrm>
          <a:prstGeom prst="line">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nvGrpSpPr>
          <p:cNvPr id="10" name="그룹 2">
            <a:extLst>
              <a:ext uri="{FF2B5EF4-FFF2-40B4-BE49-F238E27FC236}">
                <a16:creationId xmlns:a16="http://schemas.microsoft.com/office/drawing/2014/main" xmlns="" id="{636D71C3-775A-4F06-991E-02A7BE158778}"/>
              </a:ext>
            </a:extLst>
          </p:cNvPr>
          <p:cNvGrpSpPr/>
          <p:nvPr/>
        </p:nvGrpSpPr>
        <p:grpSpPr>
          <a:xfrm>
            <a:off x="7677151" y="4161243"/>
            <a:ext cx="3670269" cy="748594"/>
            <a:chOff x="8736091" y="4094174"/>
            <a:chExt cx="2608441" cy="748594"/>
          </a:xfrm>
        </p:grpSpPr>
        <p:sp>
          <p:nvSpPr>
            <p:cNvPr id="13" name="TextBox 12">
              <a:extLst>
                <a:ext uri="{FF2B5EF4-FFF2-40B4-BE49-F238E27FC236}">
                  <a16:creationId xmlns:a16="http://schemas.microsoft.com/office/drawing/2014/main" xmlns="" id="{E67F8D56-26BD-4C22-A138-D6A3A455E228}"/>
                </a:ext>
              </a:extLst>
            </p:cNvPr>
            <p:cNvSpPr txBox="1"/>
            <p:nvPr/>
          </p:nvSpPr>
          <p:spPr>
            <a:xfrm>
              <a:off x="8986558" y="4381103"/>
              <a:ext cx="2357974" cy="461665"/>
            </a:xfrm>
            <a:prstGeom prst="rect">
              <a:avLst/>
            </a:prstGeom>
            <a:noFill/>
          </p:spPr>
          <p:txBody>
            <a:bodyPr wrap="square" rtlCol="0">
              <a:spAutoFit/>
            </a:bodyPr>
            <a:lstStyle/>
            <a:p>
              <a:pPr algn="r"/>
              <a:r>
                <a:rPr lang="en-US" altLang="ko-KR" sz="1200" dirty="0" smtClean="0">
                  <a:solidFill>
                    <a:schemeClr val="tx1">
                      <a:lumMod val="75000"/>
                      <a:lumOff val="25000"/>
                    </a:schemeClr>
                  </a:solidFill>
                </a:rPr>
                <a:t>A Program that takes input in speech form and  converts it into text form using microphone. </a:t>
              </a:r>
              <a:endParaRPr lang="ko-KR" altLang="en-US" sz="1200" dirty="0">
                <a:solidFill>
                  <a:schemeClr val="tx1">
                    <a:lumMod val="75000"/>
                    <a:lumOff val="25000"/>
                  </a:schemeClr>
                </a:solidFill>
              </a:endParaRPr>
            </a:p>
          </p:txBody>
        </p:sp>
        <p:sp>
          <p:nvSpPr>
            <p:cNvPr id="14" name="TextBox 13">
              <a:extLst>
                <a:ext uri="{FF2B5EF4-FFF2-40B4-BE49-F238E27FC236}">
                  <a16:creationId xmlns:a16="http://schemas.microsoft.com/office/drawing/2014/main" xmlns="" id="{E0128720-CA5B-4D16-8AE0-CFDF79167DA1}"/>
                </a:ext>
              </a:extLst>
            </p:cNvPr>
            <p:cNvSpPr txBox="1"/>
            <p:nvPr/>
          </p:nvSpPr>
          <p:spPr>
            <a:xfrm>
              <a:off x="8736091" y="4094174"/>
              <a:ext cx="2492196" cy="523220"/>
            </a:xfrm>
            <a:prstGeom prst="rect">
              <a:avLst/>
            </a:prstGeom>
            <a:noFill/>
          </p:spPr>
          <p:txBody>
            <a:bodyPr wrap="square" rtlCol="0">
              <a:spAutoFit/>
            </a:bodyPr>
            <a:lstStyle/>
            <a:p>
              <a:pPr algn="r"/>
              <a:r>
                <a:rPr lang="en-US" altLang="ko-KR" sz="1400" b="1" dirty="0" smtClean="0">
                  <a:solidFill>
                    <a:schemeClr val="tx1">
                      <a:lumMod val="75000"/>
                      <a:lumOff val="25000"/>
                    </a:schemeClr>
                  </a:solidFill>
                  <a:latin typeface="Times New Roman" pitchFamily="18" charset="0"/>
                  <a:cs typeface="Times New Roman" pitchFamily="18" charset="0"/>
                </a:rPr>
                <a:t>SPEECH TO TEXT  (MICROPHONE)</a:t>
              </a:r>
              <a:endParaRPr lang="ko-KR" altLang="en-US" sz="1400" dirty="0">
                <a:solidFill>
                  <a:schemeClr val="tx1">
                    <a:lumMod val="75000"/>
                    <a:lumOff val="25000"/>
                  </a:schemeClr>
                </a:solidFill>
              </a:endParaRPr>
            </a:p>
          </p:txBody>
        </p:sp>
      </p:grpSp>
      <p:cxnSp>
        <p:nvCxnSpPr>
          <p:cNvPr id="16" name="Straight Connector 15">
            <a:extLst>
              <a:ext uri="{FF2B5EF4-FFF2-40B4-BE49-F238E27FC236}">
                <a16:creationId xmlns:a16="http://schemas.microsoft.com/office/drawing/2014/main" xmlns="" id="{0CA12DE2-A587-44D8-9F4E-6D6D067F4180}"/>
              </a:ext>
            </a:extLst>
          </p:cNvPr>
          <p:cNvCxnSpPr>
            <a:cxnSpLocks/>
          </p:cNvCxnSpPr>
          <p:nvPr/>
        </p:nvCxnSpPr>
        <p:spPr>
          <a:xfrm>
            <a:off x="7096998" y="2168247"/>
            <a:ext cx="4144619" cy="0"/>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12" name="그룹 6">
            <a:extLst>
              <a:ext uri="{FF2B5EF4-FFF2-40B4-BE49-F238E27FC236}">
                <a16:creationId xmlns:a16="http://schemas.microsoft.com/office/drawing/2014/main" xmlns="" id="{B7787FD8-E329-4057-B30B-0021A2DC2FC1}"/>
              </a:ext>
            </a:extLst>
          </p:cNvPr>
          <p:cNvGrpSpPr/>
          <p:nvPr/>
        </p:nvGrpSpPr>
        <p:grpSpPr>
          <a:xfrm>
            <a:off x="7127318" y="1865918"/>
            <a:ext cx="4063349" cy="758119"/>
            <a:chOff x="8306211" y="1865918"/>
            <a:chExt cx="2909365" cy="758119"/>
          </a:xfrm>
        </p:grpSpPr>
        <p:sp>
          <p:nvSpPr>
            <p:cNvPr id="18" name="TextBox 17">
              <a:extLst>
                <a:ext uri="{FF2B5EF4-FFF2-40B4-BE49-F238E27FC236}">
                  <a16:creationId xmlns:a16="http://schemas.microsoft.com/office/drawing/2014/main" xmlns="" id="{3E394ADE-EA93-4846-8A94-F825268D9412}"/>
                </a:ext>
              </a:extLst>
            </p:cNvPr>
            <p:cNvSpPr txBox="1"/>
            <p:nvPr/>
          </p:nvSpPr>
          <p:spPr>
            <a:xfrm>
              <a:off x="8822650" y="2162372"/>
              <a:ext cx="2392926" cy="461665"/>
            </a:xfrm>
            <a:prstGeom prst="rect">
              <a:avLst/>
            </a:prstGeom>
            <a:noFill/>
          </p:spPr>
          <p:txBody>
            <a:bodyPr wrap="square" rtlCol="0">
              <a:spAutoFit/>
            </a:bodyPr>
            <a:lstStyle/>
            <a:p>
              <a:pPr algn="r"/>
              <a:r>
                <a:rPr lang="en-US" altLang="ko-KR" sz="1200" dirty="0" smtClean="0">
                  <a:solidFill>
                    <a:schemeClr val="tx1">
                      <a:lumMod val="75000"/>
                      <a:lumOff val="25000"/>
                    </a:schemeClr>
                  </a:solidFill>
                </a:rPr>
                <a:t>A Program that takes input in text form and  converts it into speech form. </a:t>
              </a:r>
              <a:endParaRPr lang="ko-KR" altLang="en-US" sz="1200" dirty="0">
                <a:solidFill>
                  <a:schemeClr val="tx1">
                    <a:lumMod val="75000"/>
                    <a:lumOff val="25000"/>
                  </a:schemeClr>
                </a:solidFill>
              </a:endParaRPr>
            </a:p>
          </p:txBody>
        </p:sp>
        <p:sp>
          <p:nvSpPr>
            <p:cNvPr id="19" name="TextBox 18">
              <a:extLst>
                <a:ext uri="{FF2B5EF4-FFF2-40B4-BE49-F238E27FC236}">
                  <a16:creationId xmlns:a16="http://schemas.microsoft.com/office/drawing/2014/main" xmlns="" id="{B03ED82A-758A-47B0-9E0D-6EAC8D5E5299}"/>
                </a:ext>
              </a:extLst>
            </p:cNvPr>
            <p:cNvSpPr txBox="1"/>
            <p:nvPr/>
          </p:nvSpPr>
          <p:spPr>
            <a:xfrm>
              <a:off x="8306211" y="1865918"/>
              <a:ext cx="2908198" cy="307777"/>
            </a:xfrm>
            <a:prstGeom prst="rect">
              <a:avLst/>
            </a:prstGeom>
            <a:noFill/>
          </p:spPr>
          <p:txBody>
            <a:bodyPr wrap="square" rtlCol="0">
              <a:spAutoFit/>
            </a:bodyPr>
            <a:lstStyle/>
            <a:p>
              <a:pPr algn="r"/>
              <a:r>
                <a:rPr lang="en-US" altLang="ko-KR" sz="1400" b="1" dirty="0" smtClean="0">
                  <a:solidFill>
                    <a:schemeClr val="tx1">
                      <a:lumMod val="75000"/>
                      <a:lumOff val="25000"/>
                    </a:schemeClr>
                  </a:solidFill>
                  <a:latin typeface="Times New Roman" pitchFamily="18" charset="0"/>
                  <a:cs typeface="Times New Roman" pitchFamily="18" charset="0"/>
                </a:rPr>
                <a:t>TEXT  TO  SPEECH</a:t>
              </a:r>
              <a:endParaRPr lang="ko-KR" altLang="en-US" sz="1400" b="1" dirty="0">
                <a:solidFill>
                  <a:schemeClr val="tx1">
                    <a:lumMod val="75000"/>
                    <a:lumOff val="25000"/>
                  </a:schemeClr>
                </a:solidFill>
                <a:latin typeface="Times New Roman" pitchFamily="18" charset="0"/>
                <a:cs typeface="Times New Roman" pitchFamily="18" charset="0"/>
              </a:endParaRPr>
            </a:p>
          </p:txBody>
        </p:sp>
      </p:grpSp>
      <p:cxnSp>
        <p:nvCxnSpPr>
          <p:cNvPr id="21" name="Straight Connector 20">
            <a:extLst>
              <a:ext uri="{FF2B5EF4-FFF2-40B4-BE49-F238E27FC236}">
                <a16:creationId xmlns:a16="http://schemas.microsoft.com/office/drawing/2014/main" xmlns="" id="{0B23E1BE-57F2-48DC-8CD4-6DD73AF036AE}"/>
              </a:ext>
            </a:extLst>
          </p:cNvPr>
          <p:cNvCxnSpPr>
            <a:cxnSpLocks/>
          </p:cNvCxnSpPr>
          <p:nvPr/>
        </p:nvCxnSpPr>
        <p:spPr>
          <a:xfrm>
            <a:off x="7096998" y="5685029"/>
            <a:ext cx="4144619" cy="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15" name="그룹 7">
            <a:extLst>
              <a:ext uri="{FF2B5EF4-FFF2-40B4-BE49-F238E27FC236}">
                <a16:creationId xmlns:a16="http://schemas.microsoft.com/office/drawing/2014/main" xmlns="" id="{8908A21D-A050-43EB-8E09-1F960D8DD22B}"/>
              </a:ext>
            </a:extLst>
          </p:cNvPr>
          <p:cNvGrpSpPr/>
          <p:nvPr/>
        </p:nvGrpSpPr>
        <p:grpSpPr>
          <a:xfrm>
            <a:off x="7127313" y="5374777"/>
            <a:ext cx="4063354" cy="767847"/>
            <a:chOff x="8306211" y="5374777"/>
            <a:chExt cx="2909370" cy="767847"/>
          </a:xfrm>
        </p:grpSpPr>
        <p:sp>
          <p:nvSpPr>
            <p:cNvPr id="23" name="TextBox 22">
              <a:extLst>
                <a:ext uri="{FF2B5EF4-FFF2-40B4-BE49-F238E27FC236}">
                  <a16:creationId xmlns:a16="http://schemas.microsoft.com/office/drawing/2014/main" xmlns="" id="{A86837C9-8DE8-4913-AC9B-253FB7AEAE88}"/>
                </a:ext>
              </a:extLst>
            </p:cNvPr>
            <p:cNvSpPr txBox="1"/>
            <p:nvPr/>
          </p:nvSpPr>
          <p:spPr>
            <a:xfrm>
              <a:off x="8529397" y="5680959"/>
              <a:ext cx="2686184" cy="461665"/>
            </a:xfrm>
            <a:prstGeom prst="rect">
              <a:avLst/>
            </a:prstGeom>
            <a:noFill/>
          </p:spPr>
          <p:txBody>
            <a:bodyPr wrap="square" rtlCol="0">
              <a:spAutoFit/>
            </a:bodyPr>
            <a:lstStyle/>
            <a:p>
              <a:pPr algn="r"/>
              <a:r>
                <a:rPr lang="en-US" altLang="ko-KR" sz="1200" dirty="0" smtClean="0">
                  <a:solidFill>
                    <a:schemeClr val="tx1">
                      <a:lumMod val="75000"/>
                      <a:lumOff val="25000"/>
                    </a:schemeClr>
                  </a:solidFill>
                </a:rPr>
                <a:t>This program is capable of performing all operations (STT , TTS) in a single program. </a:t>
              </a:r>
              <a:endParaRPr lang="ko-KR" altLang="en-US" sz="1200" dirty="0">
                <a:solidFill>
                  <a:schemeClr val="tx1">
                    <a:lumMod val="75000"/>
                    <a:lumOff val="25000"/>
                  </a:schemeClr>
                </a:solidFill>
              </a:endParaRPr>
            </a:p>
          </p:txBody>
        </p:sp>
        <p:sp>
          <p:nvSpPr>
            <p:cNvPr id="24" name="TextBox 23">
              <a:extLst>
                <a:ext uri="{FF2B5EF4-FFF2-40B4-BE49-F238E27FC236}">
                  <a16:creationId xmlns:a16="http://schemas.microsoft.com/office/drawing/2014/main" xmlns="" id="{8752D866-EBEB-4866-82F7-7C76C1C55ED0}"/>
                </a:ext>
              </a:extLst>
            </p:cNvPr>
            <p:cNvSpPr txBox="1"/>
            <p:nvPr/>
          </p:nvSpPr>
          <p:spPr>
            <a:xfrm>
              <a:off x="8306211" y="5374777"/>
              <a:ext cx="2908198" cy="307777"/>
            </a:xfrm>
            <a:prstGeom prst="rect">
              <a:avLst/>
            </a:prstGeom>
            <a:noFill/>
          </p:spPr>
          <p:txBody>
            <a:bodyPr wrap="square" rtlCol="0">
              <a:spAutoFit/>
            </a:bodyPr>
            <a:lstStyle/>
            <a:p>
              <a:pPr algn="r"/>
              <a:r>
                <a:rPr lang="en-US" altLang="ko-KR" sz="1400" b="1" dirty="0" smtClean="0">
                  <a:solidFill>
                    <a:schemeClr val="tx1">
                      <a:lumMod val="75000"/>
                      <a:lumOff val="25000"/>
                    </a:schemeClr>
                  </a:solidFill>
                  <a:latin typeface="Times New Roman" pitchFamily="18" charset="0"/>
                  <a:cs typeface="Times New Roman" pitchFamily="18" charset="0"/>
                </a:rPr>
                <a:t>VIRTUAL   ASSISTANCE</a:t>
              </a:r>
              <a:endParaRPr lang="ko-KR" altLang="en-US" sz="1400" b="1" dirty="0">
                <a:solidFill>
                  <a:schemeClr val="tx1">
                    <a:lumMod val="75000"/>
                    <a:lumOff val="25000"/>
                  </a:schemeClr>
                </a:solidFill>
                <a:latin typeface="Times New Roman" pitchFamily="18" charset="0"/>
                <a:cs typeface="Times New Roman" pitchFamily="18" charset="0"/>
              </a:endParaRPr>
            </a:p>
          </p:txBody>
        </p:sp>
      </p:grpSp>
      <p:cxnSp>
        <p:nvCxnSpPr>
          <p:cNvPr id="26" name="Straight Connector 25">
            <a:extLst>
              <a:ext uri="{FF2B5EF4-FFF2-40B4-BE49-F238E27FC236}">
                <a16:creationId xmlns:a16="http://schemas.microsoft.com/office/drawing/2014/main" xmlns="" id="{24281E34-7DDC-4A0D-9E48-227F2BB1AD7C}"/>
              </a:ext>
            </a:extLst>
          </p:cNvPr>
          <p:cNvCxnSpPr>
            <a:cxnSpLocks/>
            <a:stCxn id="37" idx="3"/>
          </p:cNvCxnSpPr>
          <p:nvPr/>
        </p:nvCxnSpPr>
        <p:spPr>
          <a:xfrm flipV="1">
            <a:off x="7702875" y="3239888"/>
            <a:ext cx="3538742" cy="6986"/>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17" name="그룹 5">
            <a:extLst>
              <a:ext uri="{FF2B5EF4-FFF2-40B4-BE49-F238E27FC236}">
                <a16:creationId xmlns:a16="http://schemas.microsoft.com/office/drawing/2014/main" xmlns="" id="{D3FB6BFF-1DB4-46A5-8566-7FAEC212D9DA}"/>
              </a:ext>
            </a:extLst>
          </p:cNvPr>
          <p:cNvGrpSpPr/>
          <p:nvPr/>
        </p:nvGrpSpPr>
        <p:grpSpPr>
          <a:xfrm>
            <a:off x="8077201" y="2933707"/>
            <a:ext cx="3336754" cy="786897"/>
            <a:chOff x="8620533" y="2990115"/>
            <a:chExt cx="2776772" cy="786897"/>
          </a:xfrm>
        </p:grpSpPr>
        <p:sp>
          <p:nvSpPr>
            <p:cNvPr id="28" name="TextBox 27">
              <a:extLst>
                <a:ext uri="{FF2B5EF4-FFF2-40B4-BE49-F238E27FC236}">
                  <a16:creationId xmlns:a16="http://schemas.microsoft.com/office/drawing/2014/main" xmlns="" id="{3D17F3BA-5A50-48AC-B6D2-1A23D6BD89A4}"/>
                </a:ext>
              </a:extLst>
            </p:cNvPr>
            <p:cNvSpPr txBox="1"/>
            <p:nvPr/>
          </p:nvSpPr>
          <p:spPr>
            <a:xfrm>
              <a:off x="8620533" y="3315347"/>
              <a:ext cx="2776772" cy="461665"/>
            </a:xfrm>
            <a:prstGeom prst="rect">
              <a:avLst/>
            </a:prstGeom>
            <a:noFill/>
          </p:spPr>
          <p:txBody>
            <a:bodyPr wrap="square" rtlCol="0">
              <a:spAutoFit/>
            </a:bodyPr>
            <a:lstStyle/>
            <a:p>
              <a:pPr algn="r"/>
              <a:r>
                <a:rPr lang="en-US" altLang="ko-KR" sz="1200" dirty="0" smtClean="0">
                  <a:solidFill>
                    <a:schemeClr val="tx1">
                      <a:lumMod val="75000"/>
                      <a:lumOff val="25000"/>
                    </a:schemeClr>
                  </a:solidFill>
                </a:rPr>
                <a:t>A Program that takes input in speech form and  converts it into text form using audio file</a:t>
              </a:r>
              <a:endParaRPr lang="ko-KR" altLang="en-US" sz="1200" dirty="0">
                <a:solidFill>
                  <a:schemeClr val="tx1">
                    <a:lumMod val="75000"/>
                    <a:lumOff val="25000"/>
                  </a:schemeClr>
                </a:solidFill>
              </a:endParaRPr>
            </a:p>
          </p:txBody>
        </p:sp>
        <p:sp>
          <p:nvSpPr>
            <p:cNvPr id="29" name="TextBox 28">
              <a:extLst>
                <a:ext uri="{FF2B5EF4-FFF2-40B4-BE49-F238E27FC236}">
                  <a16:creationId xmlns:a16="http://schemas.microsoft.com/office/drawing/2014/main" xmlns="" id="{F6DBA130-DF25-4E9C-89E4-780C6365848D}"/>
                </a:ext>
              </a:extLst>
            </p:cNvPr>
            <p:cNvSpPr txBox="1"/>
            <p:nvPr/>
          </p:nvSpPr>
          <p:spPr>
            <a:xfrm>
              <a:off x="8697852" y="2990115"/>
              <a:ext cx="2492196" cy="307777"/>
            </a:xfrm>
            <a:prstGeom prst="rect">
              <a:avLst/>
            </a:prstGeom>
            <a:noFill/>
          </p:spPr>
          <p:txBody>
            <a:bodyPr wrap="square" rtlCol="0">
              <a:spAutoFit/>
            </a:bodyPr>
            <a:lstStyle/>
            <a:p>
              <a:pPr algn="r"/>
              <a:r>
                <a:rPr lang="en-US" altLang="ko-KR" sz="1400" b="1" dirty="0" smtClean="0">
                  <a:solidFill>
                    <a:schemeClr val="tx1">
                      <a:lumMod val="75000"/>
                      <a:lumOff val="25000"/>
                    </a:schemeClr>
                  </a:solidFill>
                  <a:latin typeface="Times New Roman" pitchFamily="18" charset="0"/>
                  <a:cs typeface="Times New Roman" pitchFamily="18" charset="0"/>
                </a:rPr>
                <a:t>SPEECH TO TEXT  (AUDIO FILE)</a:t>
              </a:r>
              <a:endParaRPr lang="ko-KR" altLang="en-US" sz="1400" dirty="0">
                <a:solidFill>
                  <a:schemeClr val="tx1">
                    <a:lumMod val="75000"/>
                    <a:lumOff val="25000"/>
                  </a:schemeClr>
                </a:solidFill>
              </a:endParaRPr>
            </a:p>
          </p:txBody>
        </p:sp>
      </p:grpSp>
      <p:sp>
        <p:nvSpPr>
          <p:cNvPr id="31" name="Rectangle 30">
            <a:extLst>
              <a:ext uri="{FF2B5EF4-FFF2-40B4-BE49-F238E27FC236}">
                <a16:creationId xmlns:a16="http://schemas.microsoft.com/office/drawing/2014/main" xmlns="" id="{FF33891A-6938-44F8-BF3B-7DFA11A0001C}"/>
              </a:ext>
            </a:extLst>
          </p:cNvPr>
          <p:cNvSpPr/>
          <p:nvPr/>
        </p:nvSpPr>
        <p:spPr>
          <a:xfrm>
            <a:off x="7228383" y="3097120"/>
            <a:ext cx="295624" cy="29476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ame 17">
            <a:extLst>
              <a:ext uri="{FF2B5EF4-FFF2-40B4-BE49-F238E27FC236}">
                <a16:creationId xmlns:a16="http://schemas.microsoft.com/office/drawing/2014/main" xmlns="" id="{542EFEC0-C569-42E9-9CE9-E56BBC07A82C}"/>
              </a:ext>
            </a:extLst>
          </p:cNvPr>
          <p:cNvSpPr/>
          <p:nvPr/>
        </p:nvSpPr>
        <p:spPr>
          <a:xfrm>
            <a:off x="6639201" y="2019806"/>
            <a:ext cx="294760" cy="29476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Isosceles Triangle 8">
            <a:extLst>
              <a:ext uri="{FF2B5EF4-FFF2-40B4-BE49-F238E27FC236}">
                <a16:creationId xmlns:a16="http://schemas.microsoft.com/office/drawing/2014/main" xmlns="" id="{C7E27FCE-B4C1-4749-9B6F-BC5A3574F96D}"/>
              </a:ext>
            </a:extLst>
          </p:cNvPr>
          <p:cNvSpPr/>
          <p:nvPr/>
        </p:nvSpPr>
        <p:spPr>
          <a:xfrm rot="16200000">
            <a:off x="6605952" y="5508530"/>
            <a:ext cx="290652" cy="346534"/>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Donut 39">
            <a:extLst>
              <a:ext uri="{FF2B5EF4-FFF2-40B4-BE49-F238E27FC236}">
                <a16:creationId xmlns:a16="http://schemas.microsoft.com/office/drawing/2014/main" xmlns="" id="{32ECEBB5-A9C7-459B-8157-21960F9AFF97}"/>
              </a:ext>
            </a:extLst>
          </p:cNvPr>
          <p:cNvSpPr/>
          <p:nvPr/>
        </p:nvSpPr>
        <p:spPr>
          <a:xfrm>
            <a:off x="7140551" y="4278904"/>
            <a:ext cx="376632" cy="3766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9" name="Rectangle 9">
            <a:extLst>
              <a:ext uri="{FF2B5EF4-FFF2-40B4-BE49-F238E27FC236}">
                <a16:creationId xmlns:a16="http://schemas.microsoft.com/office/drawing/2014/main" xmlns="" id="{444E6227-4972-4DE6-BEB0-C3FC42991182}"/>
              </a:ext>
            </a:extLst>
          </p:cNvPr>
          <p:cNvSpPr/>
          <p:nvPr/>
        </p:nvSpPr>
        <p:spPr>
          <a:xfrm>
            <a:off x="4181475" y="2952750"/>
            <a:ext cx="2438401" cy="177165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2">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Right Triangle 17">
            <a:extLst>
              <a:ext uri="{FF2B5EF4-FFF2-40B4-BE49-F238E27FC236}">
                <a16:creationId xmlns:a16="http://schemas.microsoft.com/office/drawing/2014/main" xmlns="" id="{6ADCC979-BA1C-4251-B6F5-CE5AA2B72FD0}"/>
              </a:ext>
            </a:extLst>
          </p:cNvPr>
          <p:cNvSpPr/>
          <p:nvPr/>
        </p:nvSpPr>
        <p:spPr>
          <a:xfrm rot="1283158">
            <a:off x="5619768" y="3543683"/>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Isosceles Triangle 8">
            <a:extLst>
              <a:ext uri="{FF2B5EF4-FFF2-40B4-BE49-F238E27FC236}">
                <a16:creationId xmlns:a16="http://schemas.microsoft.com/office/drawing/2014/main" xmlns="" id="{FED1BF7A-7546-4AF8-89CC-3CEC8A5874C0}"/>
              </a:ext>
            </a:extLst>
          </p:cNvPr>
          <p:cNvSpPr/>
          <p:nvPr/>
        </p:nvSpPr>
        <p:spPr>
          <a:xfrm rot="17636836">
            <a:off x="4883184" y="3377193"/>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42" name="Picture 41" descr="Developers now have access to Google Assistant's speech recognition tech -  9to5Google"/>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5552495"/>
            <a:ext cx="2743200" cy="1305505"/>
          </a:xfrm>
          <a:prstGeom prst="rect">
            <a:avLst/>
          </a:prstGeom>
          <a:noFill/>
          <a:ln>
            <a:noFill/>
          </a:ln>
        </p:spPr>
      </p:pic>
      <p:pic>
        <p:nvPicPr>
          <p:cNvPr id="44" name="Picture 11" descr="C:\Users\Divya Mathew\AppData\Local\Microsoft\Windows\INetCache\IE\FPWBOVM1\email-icon-png-blue-9vzn7mz2[1].png"/>
          <p:cNvPicPr>
            <a:picLocks noChangeAspect="1" noChangeArrowheads="1"/>
          </p:cNvPicPr>
          <p:nvPr/>
        </p:nvPicPr>
        <p:blipFill>
          <a:blip r:embed="rId3" cstate="print"/>
          <a:srcRect/>
          <a:stretch>
            <a:fillRect/>
          </a:stretch>
        </p:blipFill>
        <p:spPr bwMode="auto">
          <a:xfrm>
            <a:off x="203177" y="200276"/>
            <a:ext cx="1144178" cy="1147861"/>
          </a:xfrm>
          <a:prstGeom prst="rect">
            <a:avLst/>
          </a:prstGeom>
          <a:noFill/>
        </p:spPr>
      </p:pic>
      <p:sp>
        <p:nvSpPr>
          <p:cNvPr id="45" name="Rectangle 44"/>
          <p:cNvSpPr/>
          <p:nvPr/>
        </p:nvSpPr>
        <p:spPr>
          <a:xfrm>
            <a:off x="11163300" y="6488668"/>
            <a:ext cx="1028700" cy="369332"/>
          </a:xfrm>
          <a:prstGeom prst="rect">
            <a:avLst/>
          </a:prstGeom>
        </p:spPr>
        <p:txBody>
          <a:bodyPr wrap="square">
            <a:spAutoFit/>
          </a:bodyPr>
          <a:lstStyle/>
          <a:p>
            <a:r>
              <a:rPr lang="en-IN" dirty="0" err="1" smtClean="0">
                <a:latin typeface="Times New Roman" pitchFamily="18" charset="0"/>
                <a:cs typeface="Times New Roman" pitchFamily="18" charset="0"/>
              </a:rPr>
              <a:t>anushka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423133475"/>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 y="196634"/>
            <a:ext cx="12191999" cy="724247"/>
          </a:xfrm>
        </p:spPr>
        <p:txBody>
          <a:bodyPr/>
          <a:lstStyle/>
          <a:p>
            <a:r>
              <a:rPr lang="en-IN" sz="4000" b="1" u="sng" dirty="0" smtClean="0">
                <a:solidFill>
                  <a:schemeClr val="tx1"/>
                </a:solidFill>
                <a:latin typeface="Times New Roman" pitchFamily="18" charset="0"/>
                <a:cs typeface="Times New Roman" pitchFamily="18" charset="0"/>
              </a:rPr>
              <a:t>METHODOLOGY</a:t>
            </a:r>
            <a:endParaRPr lang="en-US" sz="4000" b="1" u="sng" dirty="0">
              <a:solidFill>
                <a:schemeClr val="tx1"/>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xmlns="" id="{BE116248-E88B-4EE5-A5EF-437D06630134}"/>
              </a:ext>
            </a:extLst>
          </p:cNvPr>
          <p:cNvSpPr txBox="1"/>
          <p:nvPr/>
        </p:nvSpPr>
        <p:spPr>
          <a:xfrm>
            <a:off x="3933786" y="2505596"/>
            <a:ext cx="8666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40%</a:t>
            </a:r>
            <a:endParaRPr lang="ko-KR" altLang="en-US" sz="2400" b="1" dirty="0">
              <a:solidFill>
                <a:schemeClr val="bg1"/>
              </a:solidFill>
              <a:cs typeface="Arial" pitchFamily="34" charset="0"/>
            </a:endParaRPr>
          </a:p>
        </p:txBody>
      </p:sp>
      <p:sp>
        <p:nvSpPr>
          <p:cNvPr id="6" name="TextBox 5">
            <a:extLst>
              <a:ext uri="{FF2B5EF4-FFF2-40B4-BE49-F238E27FC236}">
                <a16:creationId xmlns:a16="http://schemas.microsoft.com/office/drawing/2014/main" xmlns="" id="{3B35308C-2614-4CBB-BC69-478741A2B4AF}"/>
              </a:ext>
            </a:extLst>
          </p:cNvPr>
          <p:cNvSpPr txBox="1"/>
          <p:nvPr/>
        </p:nvSpPr>
        <p:spPr>
          <a:xfrm>
            <a:off x="2526338" y="4685641"/>
            <a:ext cx="8666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30%</a:t>
            </a:r>
            <a:endParaRPr lang="ko-KR" altLang="en-US" sz="2400" b="1" dirty="0">
              <a:solidFill>
                <a:schemeClr val="bg1"/>
              </a:solidFill>
              <a:cs typeface="Arial" pitchFamily="34" charset="0"/>
            </a:endParaRPr>
          </a:p>
        </p:txBody>
      </p:sp>
      <p:sp>
        <p:nvSpPr>
          <p:cNvPr id="7" name="TextBox 6">
            <a:extLst>
              <a:ext uri="{FF2B5EF4-FFF2-40B4-BE49-F238E27FC236}">
                <a16:creationId xmlns:a16="http://schemas.microsoft.com/office/drawing/2014/main" xmlns="" id="{E97D8372-4AA8-4F5D-9B18-2A1566CC4A08}"/>
              </a:ext>
            </a:extLst>
          </p:cNvPr>
          <p:cNvSpPr txBox="1"/>
          <p:nvPr/>
        </p:nvSpPr>
        <p:spPr>
          <a:xfrm>
            <a:off x="781378" y="3249347"/>
            <a:ext cx="8666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20%</a:t>
            </a:r>
            <a:endParaRPr lang="ko-KR" altLang="en-US" sz="2400" b="1" dirty="0">
              <a:solidFill>
                <a:schemeClr val="bg1"/>
              </a:solidFill>
              <a:cs typeface="Arial" pitchFamily="34" charset="0"/>
            </a:endParaRPr>
          </a:p>
        </p:txBody>
      </p:sp>
      <p:sp>
        <p:nvSpPr>
          <p:cNvPr id="8" name="TextBox 7">
            <a:extLst>
              <a:ext uri="{FF2B5EF4-FFF2-40B4-BE49-F238E27FC236}">
                <a16:creationId xmlns:a16="http://schemas.microsoft.com/office/drawing/2014/main" xmlns="" id="{C50AE7F6-CCEA-4A43-899E-4097026EE1D8}"/>
              </a:ext>
            </a:extLst>
          </p:cNvPr>
          <p:cNvSpPr txBox="1"/>
          <p:nvPr/>
        </p:nvSpPr>
        <p:spPr>
          <a:xfrm>
            <a:off x="1876616" y="1787271"/>
            <a:ext cx="866638"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10%</a:t>
            </a:r>
            <a:endParaRPr lang="ko-KR" altLang="en-US" sz="2400" b="1" dirty="0">
              <a:solidFill>
                <a:schemeClr val="bg1"/>
              </a:solidFill>
              <a:cs typeface="Arial" pitchFamily="34" charset="0"/>
            </a:endParaRPr>
          </a:p>
        </p:txBody>
      </p:sp>
      <p:sp>
        <p:nvSpPr>
          <p:cNvPr id="9" name="Rounded Rectangle 14">
            <a:extLst>
              <a:ext uri="{FF2B5EF4-FFF2-40B4-BE49-F238E27FC236}">
                <a16:creationId xmlns:a16="http://schemas.microsoft.com/office/drawing/2014/main" xmlns="" id="{B0A0A90B-B929-4670-8C95-6501E0A7B8C4}"/>
              </a:ext>
            </a:extLst>
          </p:cNvPr>
          <p:cNvSpPr/>
          <p:nvPr/>
        </p:nvSpPr>
        <p:spPr>
          <a:xfrm>
            <a:off x="6313325" y="1315627"/>
            <a:ext cx="5569158" cy="936460"/>
          </a:xfrm>
          <a:prstGeom prst="roundRect">
            <a:avLst>
              <a:gd name="adj" fmla="val 1187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TextBox 9">
            <a:extLst>
              <a:ext uri="{FF2B5EF4-FFF2-40B4-BE49-F238E27FC236}">
                <a16:creationId xmlns:a16="http://schemas.microsoft.com/office/drawing/2014/main" xmlns="" id="{31255FC3-88A0-4244-B5F6-944DFF839A6A}"/>
              </a:ext>
            </a:extLst>
          </p:cNvPr>
          <p:cNvSpPr txBox="1"/>
          <p:nvPr/>
        </p:nvSpPr>
        <p:spPr>
          <a:xfrm>
            <a:off x="6372225" y="1286927"/>
            <a:ext cx="5438775" cy="338554"/>
          </a:xfrm>
          <a:prstGeom prst="rect">
            <a:avLst/>
          </a:prstGeom>
          <a:noFill/>
        </p:spPr>
        <p:txBody>
          <a:bodyPr wrap="square" rtlCol="0" anchor="ctr">
            <a:spAutoFit/>
          </a:bodyPr>
          <a:lstStyle/>
          <a:p>
            <a:pPr algn="ctr"/>
            <a:r>
              <a:rPr lang="en-US" sz="1600" b="1" u="sng" dirty="0" smtClean="0">
                <a:latin typeface="Times New Roman" pitchFamily="18" charset="0"/>
                <a:cs typeface="Times New Roman" pitchFamily="18" charset="0"/>
              </a:rPr>
              <a:t>Acoustic Front-end</a:t>
            </a:r>
            <a:endParaRPr lang="ko-KR" altLang="en-US" sz="1600" b="1" u="sng" dirty="0">
              <a:solidFill>
                <a:schemeClr val="accent1"/>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xmlns="" id="{A2F78BAF-82DF-4A7C-9E57-3411A5E952AB}"/>
              </a:ext>
            </a:extLst>
          </p:cNvPr>
          <p:cNvSpPr txBox="1"/>
          <p:nvPr/>
        </p:nvSpPr>
        <p:spPr>
          <a:xfrm>
            <a:off x="6343651" y="1580419"/>
            <a:ext cx="5534024" cy="677108"/>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With the help of microphone audio is input the system. The pc sound card produces the equivalent digital representation of received audio. Acoustic model is responsible for signal process and feature extraction</a:t>
            </a:r>
            <a:r>
              <a:rPr lang="en-US" sz="1400" dirty="0" smtClean="0"/>
              <a:t>.</a:t>
            </a:r>
            <a:endParaRPr lang="ko-KR" altLang="en-US" sz="1400" dirty="0">
              <a:solidFill>
                <a:schemeClr val="tx1">
                  <a:lumMod val="75000"/>
                  <a:lumOff val="25000"/>
                </a:schemeClr>
              </a:solidFill>
              <a:cs typeface="Arial" pitchFamily="34" charset="0"/>
            </a:endParaRPr>
          </a:p>
        </p:txBody>
      </p:sp>
      <p:sp>
        <p:nvSpPr>
          <p:cNvPr id="12" name="Rounded Rectangle 23">
            <a:extLst>
              <a:ext uri="{FF2B5EF4-FFF2-40B4-BE49-F238E27FC236}">
                <a16:creationId xmlns:a16="http://schemas.microsoft.com/office/drawing/2014/main" xmlns="" id="{F19A6E1B-348A-4381-B3CF-EC2319C6BD1C}"/>
              </a:ext>
            </a:extLst>
          </p:cNvPr>
          <p:cNvSpPr/>
          <p:nvPr/>
        </p:nvSpPr>
        <p:spPr>
          <a:xfrm>
            <a:off x="6313325" y="2407814"/>
            <a:ext cx="5569158" cy="936460"/>
          </a:xfrm>
          <a:prstGeom prst="roundRect">
            <a:avLst>
              <a:gd name="adj" fmla="val 11877"/>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3" name="TextBox 12">
            <a:extLst>
              <a:ext uri="{FF2B5EF4-FFF2-40B4-BE49-F238E27FC236}">
                <a16:creationId xmlns:a16="http://schemas.microsoft.com/office/drawing/2014/main" xmlns="" id="{6E31582F-AFA1-47E0-B823-AB27AE480206}"/>
              </a:ext>
            </a:extLst>
          </p:cNvPr>
          <p:cNvSpPr txBox="1"/>
          <p:nvPr/>
        </p:nvSpPr>
        <p:spPr>
          <a:xfrm>
            <a:off x="6324600" y="2362200"/>
            <a:ext cx="5534025" cy="338554"/>
          </a:xfrm>
          <a:prstGeom prst="rect">
            <a:avLst/>
          </a:prstGeom>
          <a:noFill/>
        </p:spPr>
        <p:txBody>
          <a:bodyPr wrap="square" rtlCol="0" anchor="ctr">
            <a:spAutoFit/>
          </a:bodyPr>
          <a:lstStyle/>
          <a:p>
            <a:pPr algn="ctr"/>
            <a:r>
              <a:rPr lang="en-US" altLang="ko-KR" sz="1600" b="1" u="sng" dirty="0" smtClean="0">
                <a:latin typeface="Times New Roman" pitchFamily="18" charset="0"/>
                <a:cs typeface="Times New Roman" pitchFamily="18" charset="0"/>
              </a:rPr>
              <a:t>Acoustic Model</a:t>
            </a:r>
            <a:endParaRPr lang="ko-KR" altLang="en-US" sz="1600" b="1" u="sng"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xmlns="" id="{EF4C89DA-CE21-4AEB-B4FD-0899CE319569}"/>
              </a:ext>
            </a:extLst>
          </p:cNvPr>
          <p:cNvSpPr txBox="1"/>
          <p:nvPr/>
        </p:nvSpPr>
        <p:spPr>
          <a:xfrm>
            <a:off x="6305550" y="2676525"/>
            <a:ext cx="5619749" cy="646331"/>
          </a:xfrm>
          <a:prstGeom prst="rect">
            <a:avLst/>
          </a:prstGeom>
          <a:noFill/>
        </p:spPr>
        <p:txBody>
          <a:bodyPr wrap="square" rtlCol="0">
            <a:spAutoFit/>
          </a:bodyPr>
          <a:lstStyle/>
          <a:p>
            <a:pPr algn="ctr"/>
            <a:r>
              <a:rPr lang="en-US" altLang="ko-KR" sz="1200" dirty="0" smtClean="0">
                <a:latin typeface="Times New Roman" pitchFamily="18" charset="0"/>
                <a:cs typeface="Times New Roman" pitchFamily="18" charset="0"/>
              </a:rPr>
              <a:t>An acoustic model is created by taking audio recordings of speech, and their text transcriptions, and using software to create statistical representation of the sound that make up each word.</a:t>
            </a:r>
            <a:endParaRPr lang="ko-KR" altLang="en-US" sz="1200" dirty="0">
              <a:latin typeface="Times New Roman" pitchFamily="18" charset="0"/>
              <a:cs typeface="Times New Roman" pitchFamily="18" charset="0"/>
            </a:endParaRPr>
          </a:p>
        </p:txBody>
      </p:sp>
      <p:sp>
        <p:nvSpPr>
          <p:cNvPr id="15" name="Rounded Rectangle 26">
            <a:extLst>
              <a:ext uri="{FF2B5EF4-FFF2-40B4-BE49-F238E27FC236}">
                <a16:creationId xmlns:a16="http://schemas.microsoft.com/office/drawing/2014/main" xmlns="" id="{AEAE1750-EA33-4452-9A0C-84D15059633F}"/>
              </a:ext>
            </a:extLst>
          </p:cNvPr>
          <p:cNvSpPr/>
          <p:nvPr/>
        </p:nvSpPr>
        <p:spPr>
          <a:xfrm>
            <a:off x="6313325" y="3500001"/>
            <a:ext cx="5569158" cy="936460"/>
          </a:xfrm>
          <a:prstGeom prst="roundRect">
            <a:avLst>
              <a:gd name="adj" fmla="val 11877"/>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TextBox 15">
            <a:extLst>
              <a:ext uri="{FF2B5EF4-FFF2-40B4-BE49-F238E27FC236}">
                <a16:creationId xmlns:a16="http://schemas.microsoft.com/office/drawing/2014/main" xmlns="" id="{B4216121-A4EC-457E-A0ED-E7D62BFF2D63}"/>
              </a:ext>
            </a:extLst>
          </p:cNvPr>
          <p:cNvSpPr txBox="1"/>
          <p:nvPr/>
        </p:nvSpPr>
        <p:spPr>
          <a:xfrm>
            <a:off x="6324600" y="3528451"/>
            <a:ext cx="5534025" cy="338554"/>
          </a:xfrm>
          <a:prstGeom prst="rect">
            <a:avLst/>
          </a:prstGeom>
          <a:noFill/>
        </p:spPr>
        <p:txBody>
          <a:bodyPr wrap="square" rtlCol="0" anchor="ctr">
            <a:spAutoFit/>
          </a:bodyPr>
          <a:lstStyle/>
          <a:p>
            <a:pPr algn="ctr"/>
            <a:r>
              <a:rPr lang="en-US" altLang="ko-KR" sz="1600" b="1" u="sng" dirty="0" smtClean="0">
                <a:latin typeface="Times New Roman" pitchFamily="18" charset="0"/>
                <a:cs typeface="Times New Roman" pitchFamily="18" charset="0"/>
              </a:rPr>
              <a:t>Language Model</a:t>
            </a:r>
            <a:endParaRPr lang="ko-KR" altLang="en-US" sz="1600" b="1" u="sng" dirty="0">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xmlns="" id="{4D49801C-0222-4F22-B29A-056723638CF2}"/>
              </a:ext>
            </a:extLst>
          </p:cNvPr>
          <p:cNvSpPr txBox="1"/>
          <p:nvPr/>
        </p:nvSpPr>
        <p:spPr>
          <a:xfrm>
            <a:off x="6568209" y="3888618"/>
            <a:ext cx="5059391" cy="461665"/>
          </a:xfrm>
          <a:prstGeom prst="rect">
            <a:avLst/>
          </a:prstGeom>
          <a:noFill/>
        </p:spPr>
        <p:txBody>
          <a:bodyPr wrap="square" rtlCol="0">
            <a:spAutoFit/>
          </a:bodyPr>
          <a:lstStyle/>
          <a:p>
            <a:pPr algn="ctr"/>
            <a:r>
              <a:rPr lang="en-US" altLang="ko-KR" sz="1200" dirty="0" smtClean="0">
                <a:latin typeface="Times New Roman" pitchFamily="18" charset="0"/>
                <a:cs typeface="Times New Roman" pitchFamily="18" charset="0"/>
              </a:rPr>
              <a:t>Language model in speech recognition tries to capture the properties of a language.</a:t>
            </a:r>
            <a:endParaRPr lang="ko-KR" altLang="en-US" sz="1200" dirty="0">
              <a:latin typeface="Times New Roman" pitchFamily="18" charset="0"/>
              <a:cs typeface="Times New Roman" pitchFamily="18" charset="0"/>
            </a:endParaRPr>
          </a:p>
        </p:txBody>
      </p:sp>
      <p:sp>
        <p:nvSpPr>
          <p:cNvPr id="18" name="Rounded Rectangle 29">
            <a:extLst>
              <a:ext uri="{FF2B5EF4-FFF2-40B4-BE49-F238E27FC236}">
                <a16:creationId xmlns:a16="http://schemas.microsoft.com/office/drawing/2014/main" xmlns="" id="{AC0D57F3-02F2-44EE-867E-D82CE8EA90F0}"/>
              </a:ext>
            </a:extLst>
          </p:cNvPr>
          <p:cNvSpPr/>
          <p:nvPr/>
        </p:nvSpPr>
        <p:spPr>
          <a:xfrm>
            <a:off x="6313325" y="4592189"/>
            <a:ext cx="5569158" cy="936460"/>
          </a:xfrm>
          <a:prstGeom prst="roundRect">
            <a:avLst>
              <a:gd name="adj" fmla="val 11877"/>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TextBox 18">
            <a:extLst>
              <a:ext uri="{FF2B5EF4-FFF2-40B4-BE49-F238E27FC236}">
                <a16:creationId xmlns:a16="http://schemas.microsoft.com/office/drawing/2014/main" xmlns="" id="{277C767A-D78A-49C5-8630-FC7CDA4FBD67}"/>
              </a:ext>
            </a:extLst>
          </p:cNvPr>
          <p:cNvSpPr txBox="1"/>
          <p:nvPr/>
        </p:nvSpPr>
        <p:spPr>
          <a:xfrm>
            <a:off x="6324600" y="4620639"/>
            <a:ext cx="5524500" cy="338554"/>
          </a:xfrm>
          <a:prstGeom prst="rect">
            <a:avLst/>
          </a:prstGeom>
          <a:noFill/>
        </p:spPr>
        <p:txBody>
          <a:bodyPr wrap="square" rtlCol="0" anchor="ctr">
            <a:spAutoFit/>
          </a:bodyPr>
          <a:lstStyle/>
          <a:p>
            <a:pPr algn="ctr"/>
            <a:r>
              <a:rPr lang="en-US" altLang="ko-KR" sz="1600" b="1" u="sng" dirty="0" smtClean="0">
                <a:latin typeface="Times New Roman" pitchFamily="18" charset="0"/>
                <a:cs typeface="Times New Roman" pitchFamily="18" charset="0"/>
              </a:rPr>
              <a:t>Lexicon</a:t>
            </a:r>
            <a:endParaRPr lang="ko-KR" altLang="en-US" sz="1600" b="1" u="sng" dirty="0">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xmlns="" id="{32E32736-A8F7-4CD5-AB23-3E5CBFF4E2D6}"/>
              </a:ext>
            </a:extLst>
          </p:cNvPr>
          <p:cNvSpPr txBox="1"/>
          <p:nvPr/>
        </p:nvSpPr>
        <p:spPr>
          <a:xfrm>
            <a:off x="6568209" y="4980806"/>
            <a:ext cx="5059391" cy="276999"/>
          </a:xfrm>
          <a:prstGeom prst="rect">
            <a:avLst/>
          </a:prstGeom>
          <a:noFill/>
        </p:spPr>
        <p:txBody>
          <a:bodyPr wrap="square" rtlCol="0">
            <a:spAutoFit/>
          </a:bodyPr>
          <a:lstStyle/>
          <a:p>
            <a:pPr algn="ctr"/>
            <a:r>
              <a:rPr lang="en-US" altLang="ko-KR" sz="1200" dirty="0" smtClean="0">
                <a:latin typeface="Times New Roman" pitchFamily="18" charset="0"/>
                <a:cs typeface="Times New Roman" pitchFamily="18" charset="0"/>
              </a:rPr>
              <a:t>Lexicon is responsible for the pronunciation of the words.</a:t>
            </a:r>
            <a:endParaRPr lang="ko-KR" altLang="en-US" sz="1200" dirty="0">
              <a:latin typeface="Times New Roman" pitchFamily="18" charset="0"/>
              <a:cs typeface="Times New Roman" pitchFamily="18" charset="0"/>
            </a:endParaRPr>
          </a:p>
        </p:txBody>
      </p:sp>
      <p:sp>
        <p:nvSpPr>
          <p:cNvPr id="27" name="Rounded Rectangle 29">
            <a:extLst>
              <a:ext uri="{FF2B5EF4-FFF2-40B4-BE49-F238E27FC236}">
                <a16:creationId xmlns:a16="http://schemas.microsoft.com/office/drawing/2014/main" xmlns="" id="{AC0D57F3-02F2-44EE-867E-D82CE8EA90F0}"/>
              </a:ext>
            </a:extLst>
          </p:cNvPr>
          <p:cNvSpPr/>
          <p:nvPr/>
        </p:nvSpPr>
        <p:spPr>
          <a:xfrm>
            <a:off x="6332375" y="5678039"/>
            <a:ext cx="5569158" cy="936460"/>
          </a:xfrm>
          <a:prstGeom prst="roundRect">
            <a:avLst>
              <a:gd name="adj" fmla="val 11877"/>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8" name="TextBox 27">
            <a:extLst>
              <a:ext uri="{FF2B5EF4-FFF2-40B4-BE49-F238E27FC236}">
                <a16:creationId xmlns:a16="http://schemas.microsoft.com/office/drawing/2014/main" xmlns="" id="{277C767A-D78A-49C5-8630-FC7CDA4FBD67}"/>
              </a:ext>
            </a:extLst>
          </p:cNvPr>
          <p:cNvSpPr txBox="1"/>
          <p:nvPr/>
        </p:nvSpPr>
        <p:spPr>
          <a:xfrm>
            <a:off x="6343650" y="5706489"/>
            <a:ext cx="5524500" cy="338554"/>
          </a:xfrm>
          <a:prstGeom prst="rect">
            <a:avLst/>
          </a:prstGeom>
          <a:noFill/>
        </p:spPr>
        <p:txBody>
          <a:bodyPr wrap="square" rtlCol="0" anchor="ctr">
            <a:spAutoFit/>
          </a:bodyPr>
          <a:lstStyle/>
          <a:p>
            <a:pPr algn="ctr"/>
            <a:r>
              <a:rPr lang="en-US" altLang="ko-KR" sz="1600" b="1" u="sng" dirty="0" smtClean="0">
                <a:latin typeface="Times New Roman" pitchFamily="18" charset="0"/>
                <a:cs typeface="Times New Roman" pitchFamily="18" charset="0"/>
              </a:rPr>
              <a:t>Decoder</a:t>
            </a:r>
            <a:endParaRPr lang="ko-KR" altLang="en-US" sz="1600" b="1" u="sng" dirty="0">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xmlns="" id="{32E32736-A8F7-4CD5-AB23-3E5CBFF4E2D6}"/>
              </a:ext>
            </a:extLst>
          </p:cNvPr>
          <p:cNvSpPr txBox="1"/>
          <p:nvPr/>
        </p:nvSpPr>
        <p:spPr>
          <a:xfrm>
            <a:off x="6587259" y="6066656"/>
            <a:ext cx="5059391" cy="461665"/>
          </a:xfrm>
          <a:prstGeom prst="rect">
            <a:avLst/>
          </a:prstGeom>
          <a:noFill/>
        </p:spPr>
        <p:txBody>
          <a:bodyPr wrap="square" rtlCol="0">
            <a:spAutoFit/>
          </a:bodyPr>
          <a:lstStyle/>
          <a:p>
            <a:pPr algn="ctr"/>
            <a:r>
              <a:rPr lang="en-US" altLang="ko-KR" sz="1200" dirty="0" smtClean="0">
                <a:latin typeface="Times New Roman" pitchFamily="18" charset="0"/>
                <a:cs typeface="Times New Roman" pitchFamily="18" charset="0"/>
              </a:rPr>
              <a:t>Decoder predicts the next word in speech sequence. At the end, the most probable word or sentence is given as output.</a:t>
            </a:r>
            <a:endParaRPr lang="ko-KR" altLang="en-US" sz="1200" dirty="0">
              <a:latin typeface="Times New Roman" pitchFamily="18" charset="0"/>
              <a:cs typeface="Times New Roman" pitchFamily="18" charset="0"/>
            </a:endParaRPr>
          </a:p>
        </p:txBody>
      </p:sp>
      <p:sp>
        <p:nvSpPr>
          <p:cNvPr id="31" name="Rectangle 30"/>
          <p:cNvSpPr/>
          <p:nvPr/>
        </p:nvSpPr>
        <p:spPr>
          <a:xfrm>
            <a:off x="2371725" y="1809750"/>
            <a:ext cx="2190750" cy="6477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2" name="Rectangle 31"/>
          <p:cNvSpPr/>
          <p:nvPr/>
        </p:nvSpPr>
        <p:spPr>
          <a:xfrm>
            <a:off x="2314574" y="3305175"/>
            <a:ext cx="2219325" cy="8858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3886200" y="5095875"/>
            <a:ext cx="1733550" cy="6762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5" name="Rectangle 34"/>
          <p:cNvSpPr/>
          <p:nvPr/>
        </p:nvSpPr>
        <p:spPr>
          <a:xfrm>
            <a:off x="0" y="3314700"/>
            <a:ext cx="1638300" cy="85725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36" name="Picture 35" descr="New findings on human speech recognition | Artificial Intelligence Research"/>
          <p:cNvPicPr/>
          <p:nvPr/>
        </p:nvPicPr>
        <p:blipFill rotWithShape="1">
          <a:blip r:embed="rId2" cstate="print">
            <a:extLst>
              <a:ext uri="{BEBA8EAE-BF5A-486C-A8C5-ECC9F3942E4B}">
                <a14:imgProps xmlns="" xmlns:a14="http://schemas.microsoft.com/office/drawing/2010/main">
                  <a14:imgLayer r:embed="">
                    <a14:imgEffect>
                      <a14:backgroundRemoval t="29018" b="89286" l="500" r="100000">
                        <a14:foregroundMark x1="43625" y1="64286" x2="43625" y2="64286"/>
                        <a14:foregroundMark x1="43625" y1="64286" x2="43625" y2="64286"/>
                        <a14:foregroundMark x1="47625" y1="64063" x2="47625" y2="64063"/>
                        <a14:foregroundMark x1="47625" y1="64063" x2="47625" y2="64063"/>
                        <a14:foregroundMark x1="57375" y1="64955" x2="42500" y2="65179"/>
                        <a14:foregroundMark x1="57875" y1="65625" x2="43875" y2="64509"/>
                        <a14:foregroundMark x1="56125" y1="62946" x2="9500" y2="66964"/>
                        <a14:foregroundMark x1="24625" y1="50446" x2="27125" y2="72098"/>
                      </a14:backgroundRemoval>
                    </a14:imgEffect>
                  </a14:imgLayer>
                </a14:imgProps>
              </a:ext>
              <a:ext uri="{28A0092B-C50C-407E-A947-70E740481C1C}">
                <a14:useLocalDpi xmlns="" xmlns:a14="http://schemas.microsoft.com/office/drawing/2010/main" val="0"/>
              </a:ext>
            </a:extLst>
          </a:blip>
          <a:srcRect l="480" t="26514" r="39629"/>
          <a:stretch/>
        </p:blipFill>
        <p:spPr bwMode="auto">
          <a:xfrm>
            <a:off x="123918" y="1571625"/>
            <a:ext cx="1742982" cy="1076325"/>
          </a:xfrm>
          <a:prstGeom prst="rect">
            <a:avLst/>
          </a:prstGeom>
          <a:noFill/>
          <a:ln>
            <a:noFill/>
          </a:ln>
        </p:spPr>
      </p:pic>
      <p:sp>
        <p:nvSpPr>
          <p:cNvPr id="37" name="TextBox 36"/>
          <p:cNvSpPr txBox="1"/>
          <p:nvPr/>
        </p:nvSpPr>
        <p:spPr>
          <a:xfrm>
            <a:off x="2438400" y="1981200"/>
            <a:ext cx="2076450" cy="307777"/>
          </a:xfrm>
          <a:prstGeom prst="rect">
            <a:avLst/>
          </a:prstGeom>
          <a:noFill/>
        </p:spPr>
        <p:txBody>
          <a:bodyPr wrap="square" rtlCol="0">
            <a:spAutoFit/>
          </a:bodyPr>
          <a:lstStyle/>
          <a:p>
            <a:pPr algn="ctr"/>
            <a:r>
              <a:rPr lang="en-IN" sz="1400" b="1" dirty="0" smtClean="0">
                <a:latin typeface="Times New Roman" pitchFamily="18" charset="0"/>
                <a:cs typeface="Times New Roman" pitchFamily="18" charset="0"/>
              </a:rPr>
              <a:t>ACOUSTIC MODEL</a:t>
            </a:r>
            <a:endParaRPr lang="en-US" sz="1400" b="1" dirty="0">
              <a:latin typeface="Times New Roman" pitchFamily="18" charset="0"/>
              <a:cs typeface="Times New Roman" pitchFamily="18" charset="0"/>
            </a:endParaRPr>
          </a:p>
        </p:txBody>
      </p:sp>
      <p:sp>
        <p:nvSpPr>
          <p:cNvPr id="38" name="TextBox 37"/>
          <p:cNvSpPr txBox="1"/>
          <p:nvPr/>
        </p:nvSpPr>
        <p:spPr>
          <a:xfrm>
            <a:off x="2324100" y="3495675"/>
            <a:ext cx="2171700" cy="523220"/>
          </a:xfrm>
          <a:prstGeom prst="rect">
            <a:avLst/>
          </a:prstGeom>
          <a:noFill/>
        </p:spPr>
        <p:txBody>
          <a:bodyPr wrap="square" rtlCol="0">
            <a:spAutoFit/>
          </a:bodyPr>
          <a:lstStyle/>
          <a:p>
            <a:pPr algn="ctr"/>
            <a:r>
              <a:rPr lang="en-IN" sz="1400" b="1" dirty="0" smtClean="0">
                <a:latin typeface="Times New Roman" pitchFamily="18" charset="0"/>
                <a:cs typeface="Times New Roman" pitchFamily="18" charset="0"/>
              </a:rPr>
              <a:t>SEARCH ALGORITHM</a:t>
            </a:r>
          </a:p>
          <a:p>
            <a:pPr algn="ctr"/>
            <a:r>
              <a:rPr lang="en-IN" sz="1400" b="1" dirty="0" smtClean="0">
                <a:latin typeface="Times New Roman" pitchFamily="18" charset="0"/>
                <a:cs typeface="Times New Roman" pitchFamily="18" charset="0"/>
              </a:rPr>
              <a:t>(DECODER)</a:t>
            </a:r>
            <a:endParaRPr lang="en-US" sz="1400" b="1" dirty="0">
              <a:latin typeface="Times New Roman" pitchFamily="18" charset="0"/>
              <a:cs typeface="Times New Roman" pitchFamily="18" charset="0"/>
            </a:endParaRPr>
          </a:p>
        </p:txBody>
      </p:sp>
      <p:sp>
        <p:nvSpPr>
          <p:cNvPr id="39" name="TextBox 38"/>
          <p:cNvSpPr txBox="1"/>
          <p:nvPr/>
        </p:nvSpPr>
        <p:spPr>
          <a:xfrm>
            <a:off x="0" y="3476624"/>
            <a:ext cx="1628775" cy="523220"/>
          </a:xfrm>
          <a:prstGeom prst="rect">
            <a:avLst/>
          </a:prstGeom>
          <a:noFill/>
        </p:spPr>
        <p:txBody>
          <a:bodyPr wrap="square" rtlCol="0">
            <a:spAutoFit/>
          </a:bodyPr>
          <a:lstStyle/>
          <a:p>
            <a:pPr algn="ctr"/>
            <a:r>
              <a:rPr lang="en-IN" sz="1400" b="1" dirty="0" smtClean="0">
                <a:latin typeface="Times New Roman" pitchFamily="18" charset="0"/>
                <a:cs typeface="Times New Roman" pitchFamily="18" charset="0"/>
              </a:rPr>
              <a:t>ACOUSTIC </a:t>
            </a:r>
          </a:p>
          <a:p>
            <a:pPr algn="ctr"/>
            <a:r>
              <a:rPr lang="en-IN" sz="1400" b="1" dirty="0" smtClean="0">
                <a:latin typeface="Times New Roman" pitchFamily="18" charset="0"/>
                <a:cs typeface="Times New Roman" pitchFamily="18" charset="0"/>
              </a:rPr>
              <a:t>FRONT-END</a:t>
            </a:r>
            <a:endParaRPr lang="en-US" sz="1400" b="1" dirty="0">
              <a:latin typeface="Times New Roman" pitchFamily="18" charset="0"/>
              <a:cs typeface="Times New Roman" pitchFamily="18" charset="0"/>
            </a:endParaRPr>
          </a:p>
        </p:txBody>
      </p:sp>
      <p:sp>
        <p:nvSpPr>
          <p:cNvPr id="40" name="Rectangle 39"/>
          <p:cNvSpPr/>
          <p:nvPr/>
        </p:nvSpPr>
        <p:spPr>
          <a:xfrm>
            <a:off x="1581151" y="5114925"/>
            <a:ext cx="1790700" cy="6762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1" name="TextBox 40"/>
          <p:cNvSpPr txBox="1"/>
          <p:nvPr/>
        </p:nvSpPr>
        <p:spPr>
          <a:xfrm>
            <a:off x="1590675" y="5210175"/>
            <a:ext cx="1781175" cy="523220"/>
          </a:xfrm>
          <a:prstGeom prst="rect">
            <a:avLst/>
          </a:prstGeom>
          <a:noFill/>
        </p:spPr>
        <p:txBody>
          <a:bodyPr wrap="square" rtlCol="0">
            <a:spAutoFit/>
          </a:bodyPr>
          <a:lstStyle/>
          <a:p>
            <a:pPr algn="ctr"/>
            <a:r>
              <a:rPr lang="en-IN" sz="1400" b="1" dirty="0" smtClean="0">
                <a:latin typeface="Times New Roman" pitchFamily="18" charset="0"/>
                <a:cs typeface="Times New Roman" pitchFamily="18" charset="0"/>
              </a:rPr>
              <a:t>LANGUAGE</a:t>
            </a:r>
          </a:p>
          <a:p>
            <a:pPr algn="ctr"/>
            <a:r>
              <a:rPr lang="en-IN" sz="1400" b="1" dirty="0" smtClean="0">
                <a:latin typeface="Times New Roman" pitchFamily="18" charset="0"/>
                <a:cs typeface="Times New Roman" pitchFamily="18" charset="0"/>
              </a:rPr>
              <a:t>MODEL</a:t>
            </a:r>
            <a:endParaRPr lang="en-US" sz="1400" b="1" dirty="0">
              <a:latin typeface="Times New Roman" pitchFamily="18" charset="0"/>
              <a:cs typeface="Times New Roman" pitchFamily="18" charset="0"/>
            </a:endParaRPr>
          </a:p>
        </p:txBody>
      </p:sp>
      <p:sp>
        <p:nvSpPr>
          <p:cNvPr id="42" name="TextBox 41"/>
          <p:cNvSpPr txBox="1"/>
          <p:nvPr/>
        </p:nvSpPr>
        <p:spPr>
          <a:xfrm>
            <a:off x="3886200" y="5286375"/>
            <a:ext cx="1714500" cy="307777"/>
          </a:xfrm>
          <a:prstGeom prst="rect">
            <a:avLst/>
          </a:prstGeom>
          <a:noFill/>
        </p:spPr>
        <p:txBody>
          <a:bodyPr wrap="square" rtlCol="0">
            <a:spAutoFit/>
          </a:bodyPr>
          <a:lstStyle/>
          <a:p>
            <a:pPr algn="ctr"/>
            <a:r>
              <a:rPr lang="en-IN" sz="1400" b="1" dirty="0" smtClean="0">
                <a:latin typeface="Times New Roman" pitchFamily="18" charset="0"/>
                <a:cs typeface="Times New Roman" pitchFamily="18" charset="0"/>
              </a:rPr>
              <a:t>LEXICON</a:t>
            </a:r>
            <a:endParaRPr lang="en-US" sz="1400" b="1" dirty="0">
              <a:latin typeface="Times New Roman" pitchFamily="18" charset="0"/>
              <a:cs typeface="Times New Roman" pitchFamily="18" charset="0"/>
            </a:endParaRPr>
          </a:p>
        </p:txBody>
      </p:sp>
      <p:sp>
        <p:nvSpPr>
          <p:cNvPr id="45" name="Right Arrow 44"/>
          <p:cNvSpPr/>
          <p:nvPr/>
        </p:nvSpPr>
        <p:spPr>
          <a:xfrm>
            <a:off x="4581525" y="3648075"/>
            <a:ext cx="361950" cy="276225"/>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6" name="TextBox 45"/>
          <p:cNvSpPr txBox="1"/>
          <p:nvPr/>
        </p:nvSpPr>
        <p:spPr>
          <a:xfrm>
            <a:off x="4819650" y="3676650"/>
            <a:ext cx="1571625" cy="461665"/>
          </a:xfrm>
          <a:prstGeom prst="rect">
            <a:avLst/>
          </a:prstGeom>
          <a:noFill/>
        </p:spPr>
        <p:txBody>
          <a:bodyPr wrap="square" rtlCol="0">
            <a:spAutoFit/>
          </a:bodyPr>
          <a:lstStyle/>
          <a:p>
            <a:pPr algn="ctr"/>
            <a:r>
              <a:rPr lang="en-IN" sz="1200" b="1" dirty="0" smtClean="0">
                <a:latin typeface="Times New Roman" pitchFamily="18" charset="0"/>
                <a:cs typeface="Times New Roman" pitchFamily="18" charset="0"/>
              </a:rPr>
              <a:t>HYPOTHESIZED</a:t>
            </a:r>
          </a:p>
          <a:p>
            <a:pPr algn="ctr"/>
            <a:r>
              <a:rPr lang="en-IN" sz="1200" b="1" dirty="0" smtClean="0">
                <a:latin typeface="Times New Roman" pitchFamily="18" charset="0"/>
                <a:cs typeface="Times New Roman" pitchFamily="18" charset="0"/>
              </a:rPr>
              <a:t>WORD</a:t>
            </a:r>
            <a:endParaRPr lang="en-US" sz="1200" b="1" dirty="0">
              <a:latin typeface="Times New Roman" pitchFamily="18" charset="0"/>
              <a:cs typeface="Times New Roman" pitchFamily="18" charset="0"/>
            </a:endParaRPr>
          </a:p>
        </p:txBody>
      </p:sp>
      <p:sp>
        <p:nvSpPr>
          <p:cNvPr id="48" name="Right Arrow 47"/>
          <p:cNvSpPr/>
          <p:nvPr/>
        </p:nvSpPr>
        <p:spPr>
          <a:xfrm>
            <a:off x="1752600" y="3648075"/>
            <a:ext cx="466725" cy="276225"/>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9" name="TextBox 48"/>
          <p:cNvSpPr txBox="1"/>
          <p:nvPr/>
        </p:nvSpPr>
        <p:spPr>
          <a:xfrm>
            <a:off x="1190626" y="3048000"/>
            <a:ext cx="1562100" cy="461665"/>
          </a:xfrm>
          <a:prstGeom prst="rect">
            <a:avLst/>
          </a:prstGeom>
          <a:noFill/>
        </p:spPr>
        <p:txBody>
          <a:bodyPr wrap="square" rtlCol="0">
            <a:spAutoFit/>
          </a:bodyPr>
          <a:lstStyle/>
          <a:p>
            <a:pPr algn="ctr"/>
            <a:r>
              <a:rPr lang="en-IN" sz="1200" b="1" dirty="0" smtClean="0">
                <a:latin typeface="Times New Roman" pitchFamily="18" charset="0"/>
                <a:cs typeface="Times New Roman" pitchFamily="18" charset="0"/>
              </a:rPr>
              <a:t>FEATURE VECTOR</a:t>
            </a:r>
            <a:endParaRPr lang="en-US" sz="1200" b="1" dirty="0">
              <a:latin typeface="Times New Roman" pitchFamily="18" charset="0"/>
              <a:cs typeface="Times New Roman" pitchFamily="18" charset="0"/>
            </a:endParaRPr>
          </a:p>
        </p:txBody>
      </p:sp>
      <p:sp>
        <p:nvSpPr>
          <p:cNvPr id="50" name="Right Arrow 49"/>
          <p:cNvSpPr/>
          <p:nvPr/>
        </p:nvSpPr>
        <p:spPr>
          <a:xfrm rot="5400000">
            <a:off x="3071813" y="2762251"/>
            <a:ext cx="676272" cy="276225"/>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1" name="Right Arrow 50"/>
          <p:cNvSpPr/>
          <p:nvPr/>
        </p:nvSpPr>
        <p:spPr>
          <a:xfrm rot="5400000">
            <a:off x="2574132" y="4498183"/>
            <a:ext cx="738185" cy="276225"/>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2" name="Right Arrow 51"/>
          <p:cNvSpPr/>
          <p:nvPr/>
        </p:nvSpPr>
        <p:spPr>
          <a:xfrm rot="5400000">
            <a:off x="3774282" y="4498183"/>
            <a:ext cx="738185" cy="276225"/>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3" name="Right Arrow 52"/>
          <p:cNvSpPr/>
          <p:nvPr/>
        </p:nvSpPr>
        <p:spPr>
          <a:xfrm rot="5400000">
            <a:off x="402432" y="2707483"/>
            <a:ext cx="738185" cy="276225"/>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4" name="TextBox 53"/>
          <p:cNvSpPr txBox="1"/>
          <p:nvPr/>
        </p:nvSpPr>
        <p:spPr>
          <a:xfrm>
            <a:off x="0" y="1581150"/>
            <a:ext cx="2543175" cy="307777"/>
          </a:xfrm>
          <a:prstGeom prst="rect">
            <a:avLst/>
          </a:prstGeom>
          <a:noFill/>
        </p:spPr>
        <p:txBody>
          <a:bodyPr wrap="square" rtlCol="0">
            <a:spAutoFit/>
          </a:bodyPr>
          <a:lstStyle/>
          <a:p>
            <a:r>
              <a:rPr lang="en-IN" sz="1400" b="1" dirty="0" smtClean="0">
                <a:latin typeface="Times New Roman" pitchFamily="18" charset="0"/>
                <a:cs typeface="Times New Roman" pitchFamily="18" charset="0"/>
              </a:rPr>
              <a:t>SPEECH   UTTERANCE</a:t>
            </a:r>
            <a:endParaRPr lang="en-US" sz="1400" b="1" dirty="0">
              <a:latin typeface="Times New Roman" pitchFamily="18" charset="0"/>
              <a:cs typeface="Times New Roman" pitchFamily="18" charset="0"/>
            </a:endParaRPr>
          </a:p>
        </p:txBody>
      </p:sp>
      <p:sp>
        <p:nvSpPr>
          <p:cNvPr id="44" name="TextBox 43"/>
          <p:cNvSpPr txBox="1"/>
          <p:nvPr/>
        </p:nvSpPr>
        <p:spPr>
          <a:xfrm>
            <a:off x="2752726" y="5981700"/>
            <a:ext cx="1123950" cy="276999"/>
          </a:xfrm>
          <a:prstGeom prst="rect">
            <a:avLst/>
          </a:prstGeom>
          <a:noFill/>
        </p:spPr>
        <p:txBody>
          <a:bodyPr wrap="square" rtlCol="0">
            <a:spAutoFit/>
          </a:bodyPr>
          <a:lstStyle/>
          <a:p>
            <a:r>
              <a:rPr lang="en-IN" sz="1200" u="sng" dirty="0" smtClean="0"/>
              <a:t>Architecture </a:t>
            </a:r>
            <a:endParaRPr lang="en-US" sz="1200" u="sng" dirty="0"/>
          </a:p>
        </p:txBody>
      </p:sp>
      <p:sp>
        <p:nvSpPr>
          <p:cNvPr id="47" name="Rectangle 46"/>
          <p:cNvSpPr/>
          <p:nvPr/>
        </p:nvSpPr>
        <p:spPr>
          <a:xfrm>
            <a:off x="0" y="6488668"/>
            <a:ext cx="697627" cy="369332"/>
          </a:xfrm>
          <a:prstGeom prst="rect">
            <a:avLst/>
          </a:prstGeom>
        </p:spPr>
        <p:txBody>
          <a:bodyPr wrap="none">
            <a:spAutoFit/>
          </a:bodyPr>
          <a:lstStyle/>
          <a:p>
            <a:r>
              <a:rPr lang="en-IN" dirty="0" err="1" smtClean="0">
                <a:latin typeface="Times New Roman" pitchFamily="18" charset="0"/>
                <a:cs typeface="Times New Roman" pitchFamily="18" charset="0"/>
              </a:rPr>
              <a:t>divya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940008774"/>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1" y="339725"/>
            <a:ext cx="12192000" cy="723900"/>
          </a:xfrm>
          <a:prstGeom prst="rect">
            <a:avLst/>
          </a:prstGeom>
        </p:spPr>
        <p:txBody>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 name="TextBox 2"/>
          <p:cNvSpPr txBox="1"/>
          <p:nvPr/>
        </p:nvSpPr>
        <p:spPr>
          <a:xfrm>
            <a:off x="1619250" y="1314450"/>
            <a:ext cx="6877050"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SPEECH TO TEXT (AUDIO FILE) </a:t>
            </a:r>
            <a:endParaRPr lang="en-US" sz="2800" b="1" dirty="0">
              <a:latin typeface="Times New Roman" pitchFamily="18" charset="0"/>
              <a:cs typeface="Times New Roman" pitchFamily="18" charset="0"/>
            </a:endParaRPr>
          </a:p>
        </p:txBody>
      </p:sp>
      <p:sp>
        <p:nvSpPr>
          <p:cNvPr id="4" name="Right Arrow 3"/>
          <p:cNvSpPr/>
          <p:nvPr/>
        </p:nvSpPr>
        <p:spPr>
          <a:xfrm>
            <a:off x="828675" y="1226717"/>
            <a:ext cx="752476" cy="6592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2800"/>
          </a:p>
        </p:txBody>
      </p:sp>
      <p:pic>
        <p:nvPicPr>
          <p:cNvPr id="1026" name="Picture 2"/>
          <p:cNvPicPr>
            <a:picLocks noChangeAspect="1" noChangeArrowheads="1"/>
          </p:cNvPicPr>
          <p:nvPr/>
        </p:nvPicPr>
        <p:blipFill>
          <a:blip r:embed="rId2"/>
          <a:srcRect t="2605" r="55627"/>
          <a:stretch>
            <a:fillRect/>
          </a:stretch>
        </p:blipFill>
        <p:spPr bwMode="auto">
          <a:xfrm>
            <a:off x="381001" y="2238375"/>
            <a:ext cx="5657850" cy="3857625"/>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2"/>
          <a:srcRect l="45778"/>
          <a:stretch>
            <a:fillRect/>
          </a:stretch>
        </p:blipFill>
        <p:spPr bwMode="auto">
          <a:xfrm>
            <a:off x="6410325" y="2478089"/>
            <a:ext cx="5391150" cy="3160712"/>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2733676" y="6162675"/>
            <a:ext cx="800100" cy="338554"/>
          </a:xfrm>
          <a:prstGeom prst="rect">
            <a:avLst/>
          </a:prstGeom>
          <a:noFill/>
        </p:spPr>
        <p:txBody>
          <a:bodyPr wrap="square" rtlCol="0">
            <a:spAutoFit/>
          </a:bodyPr>
          <a:lstStyle/>
          <a:p>
            <a:r>
              <a:rPr lang="en-IN" sz="1600" b="1" dirty="0" smtClean="0"/>
              <a:t>CODE</a:t>
            </a:r>
            <a:endParaRPr lang="en-US" sz="1600" b="1" dirty="0"/>
          </a:p>
        </p:txBody>
      </p:sp>
      <p:sp>
        <p:nvSpPr>
          <p:cNvPr id="10" name="TextBox 9"/>
          <p:cNvSpPr txBox="1"/>
          <p:nvPr/>
        </p:nvSpPr>
        <p:spPr>
          <a:xfrm>
            <a:off x="8353425" y="5676900"/>
            <a:ext cx="1085850" cy="338554"/>
          </a:xfrm>
          <a:prstGeom prst="rect">
            <a:avLst/>
          </a:prstGeom>
          <a:noFill/>
        </p:spPr>
        <p:txBody>
          <a:bodyPr wrap="square" rtlCol="0">
            <a:spAutoFit/>
          </a:bodyPr>
          <a:lstStyle/>
          <a:p>
            <a:r>
              <a:rPr lang="en-IN" sz="1600" b="1" dirty="0" smtClean="0"/>
              <a:t>OUTPUT</a:t>
            </a:r>
            <a:endParaRPr lang="en-US" sz="1600" b="1" dirty="0"/>
          </a:p>
        </p:txBody>
      </p:sp>
      <p:sp>
        <p:nvSpPr>
          <p:cNvPr id="13" name="Rectangle 12"/>
          <p:cNvSpPr/>
          <p:nvPr/>
        </p:nvSpPr>
        <p:spPr>
          <a:xfrm>
            <a:off x="0" y="6488668"/>
            <a:ext cx="697627" cy="369332"/>
          </a:xfrm>
          <a:prstGeom prst="rect">
            <a:avLst/>
          </a:prstGeom>
        </p:spPr>
        <p:txBody>
          <a:bodyPr wrap="none">
            <a:spAutoFit/>
          </a:bodyPr>
          <a:lstStyle/>
          <a:p>
            <a:r>
              <a:rPr lang="en-IN" dirty="0" err="1" smtClean="0">
                <a:latin typeface="Times New Roman" pitchFamily="18" charset="0"/>
                <a:cs typeface="Times New Roman" pitchFamily="18" charset="0"/>
              </a:rPr>
              <a:t>divya</a:t>
            </a:r>
            <a:endParaRPr lang="en-US" dirty="0">
              <a:latin typeface="Times New Roman" pitchFamily="18" charset="0"/>
              <a:cs typeface="Times New Roman" pitchFamily="18" charset="0"/>
            </a:endParaRPr>
          </a:p>
        </p:txBody>
      </p:sp>
      <p:sp>
        <p:nvSpPr>
          <p:cNvPr id="11" name="TextBox 10"/>
          <p:cNvSpPr txBox="1"/>
          <p:nvPr/>
        </p:nvSpPr>
        <p:spPr>
          <a:xfrm>
            <a:off x="0" y="285750"/>
            <a:ext cx="12192000" cy="892552"/>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CODES AND OUTPUTS</a:t>
            </a:r>
          </a:p>
          <a:p>
            <a:pPr algn="ctr"/>
            <a:r>
              <a:rPr lang="en-IN" b="1" dirty="0" smtClean="0">
                <a:latin typeface="Times New Roman" pitchFamily="18" charset="0"/>
                <a:cs typeface="Times New Roman" pitchFamily="18" charset="0"/>
              </a:rPr>
              <a:t>(APPROACHES)</a:t>
            </a:r>
            <a:endParaRPr lang="en-US" b="1"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3499" y="1381125"/>
            <a:ext cx="9915526"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SPEECH TO TEXT (MICROPHONE) </a:t>
            </a:r>
            <a:endParaRPr lang="en-US" sz="2800" b="1" dirty="0">
              <a:latin typeface="Times New Roman" pitchFamily="18" charset="0"/>
              <a:cs typeface="Times New Roman" pitchFamily="18" charset="0"/>
            </a:endParaRPr>
          </a:p>
        </p:txBody>
      </p:sp>
      <p:sp>
        <p:nvSpPr>
          <p:cNvPr id="4" name="Right Arrow 3"/>
          <p:cNvSpPr/>
          <p:nvPr/>
        </p:nvSpPr>
        <p:spPr>
          <a:xfrm>
            <a:off x="638175" y="1400175"/>
            <a:ext cx="657225" cy="51435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3200"/>
          </a:p>
        </p:txBody>
      </p:sp>
      <p:pic>
        <p:nvPicPr>
          <p:cNvPr id="2050" name="Picture 2"/>
          <p:cNvPicPr>
            <a:picLocks noChangeAspect="1" noChangeArrowheads="1"/>
          </p:cNvPicPr>
          <p:nvPr/>
        </p:nvPicPr>
        <p:blipFill>
          <a:blip r:embed="rId2"/>
          <a:srcRect t="1602" r="67377"/>
          <a:stretch>
            <a:fillRect/>
          </a:stretch>
        </p:blipFill>
        <p:spPr bwMode="auto">
          <a:xfrm>
            <a:off x="390526" y="2295525"/>
            <a:ext cx="5133974" cy="3733800"/>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2"/>
          <a:srcRect l="50342" t="1958"/>
          <a:stretch>
            <a:fillRect/>
          </a:stretch>
        </p:blipFill>
        <p:spPr bwMode="auto">
          <a:xfrm>
            <a:off x="6210300" y="2609850"/>
            <a:ext cx="5524499" cy="310515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393642" y="6054209"/>
            <a:ext cx="851515" cy="369332"/>
          </a:xfrm>
          <a:prstGeom prst="rect">
            <a:avLst/>
          </a:prstGeom>
        </p:spPr>
        <p:txBody>
          <a:bodyPr wrap="none">
            <a:spAutoFit/>
          </a:bodyPr>
          <a:lstStyle/>
          <a:p>
            <a:r>
              <a:rPr lang="en-IN" b="1" dirty="0" smtClean="0"/>
              <a:t>CODE</a:t>
            </a:r>
            <a:endParaRPr lang="en-US" b="1" dirty="0"/>
          </a:p>
        </p:txBody>
      </p:sp>
      <p:sp>
        <p:nvSpPr>
          <p:cNvPr id="8" name="Rectangle 7"/>
          <p:cNvSpPr/>
          <p:nvPr/>
        </p:nvSpPr>
        <p:spPr>
          <a:xfrm>
            <a:off x="8253328" y="5730359"/>
            <a:ext cx="1133644" cy="369332"/>
          </a:xfrm>
          <a:prstGeom prst="rect">
            <a:avLst/>
          </a:prstGeom>
        </p:spPr>
        <p:txBody>
          <a:bodyPr wrap="none">
            <a:spAutoFit/>
          </a:bodyPr>
          <a:lstStyle/>
          <a:p>
            <a:r>
              <a:rPr lang="en-IN" b="1" dirty="0" smtClean="0"/>
              <a:t>OUTPUT</a:t>
            </a:r>
            <a:endParaRPr lang="en-US" b="1" dirty="0"/>
          </a:p>
        </p:txBody>
      </p:sp>
      <p:sp>
        <p:nvSpPr>
          <p:cNvPr id="10" name="Rectangle 9"/>
          <p:cNvSpPr/>
          <p:nvPr/>
        </p:nvSpPr>
        <p:spPr>
          <a:xfrm>
            <a:off x="0" y="6488668"/>
            <a:ext cx="941283" cy="369332"/>
          </a:xfrm>
          <a:prstGeom prst="rect">
            <a:avLst/>
          </a:prstGeom>
        </p:spPr>
        <p:txBody>
          <a:bodyPr wrap="none">
            <a:spAutoFit/>
          </a:bodyPr>
          <a:lstStyle/>
          <a:p>
            <a:r>
              <a:rPr lang="en-IN" dirty="0" err="1" smtClean="0">
                <a:latin typeface="Times New Roman" pitchFamily="18" charset="0"/>
                <a:cs typeface="Times New Roman" pitchFamily="18" charset="0"/>
              </a:rPr>
              <a:t>anushka</a:t>
            </a:r>
            <a:endParaRPr lang="en-US" dirty="0">
              <a:latin typeface="Times New Roman" pitchFamily="18" charset="0"/>
              <a:cs typeface="Times New Roman" pitchFamily="18" charset="0"/>
            </a:endParaRPr>
          </a:p>
        </p:txBody>
      </p:sp>
      <p:sp>
        <p:nvSpPr>
          <p:cNvPr id="12" name="Text Placeholder 3"/>
          <p:cNvSpPr txBox="1">
            <a:spLocks/>
          </p:cNvSpPr>
          <p:nvPr/>
        </p:nvSpPr>
        <p:spPr>
          <a:xfrm>
            <a:off x="1" y="339725"/>
            <a:ext cx="12192000" cy="723900"/>
          </a:xfrm>
          <a:prstGeom prst="rect">
            <a:avLst/>
          </a:prstGeom>
        </p:spPr>
        <p:txBody>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3" name="TextBox 12"/>
          <p:cNvSpPr txBox="1"/>
          <p:nvPr/>
        </p:nvSpPr>
        <p:spPr>
          <a:xfrm>
            <a:off x="0" y="285750"/>
            <a:ext cx="12192000" cy="1323439"/>
          </a:xfrm>
          <a:prstGeom prst="rect">
            <a:avLst/>
          </a:prstGeom>
          <a:noFill/>
        </p:spPr>
        <p:txBody>
          <a:bodyPr wrap="square" rtlCol="0">
            <a:spAutoFit/>
          </a:bodyPr>
          <a:lstStyle/>
          <a:p>
            <a:pPr algn="ctr"/>
            <a:r>
              <a:rPr lang="en-IN" sz="3200" b="1" dirty="0" smtClean="0">
                <a:latin typeface="Times New Roman" pitchFamily="18" charset="0"/>
                <a:cs typeface="Times New Roman" pitchFamily="18" charset="0"/>
              </a:rPr>
              <a:t>CODES AND OUTPUTS</a:t>
            </a:r>
          </a:p>
          <a:p>
            <a:pPr algn="ctr"/>
            <a:r>
              <a:rPr lang="en-IN" sz="1600" b="1" dirty="0" smtClean="0">
                <a:latin typeface="Times New Roman" pitchFamily="18" charset="0"/>
                <a:cs typeface="Times New Roman" pitchFamily="18" charset="0"/>
              </a:rPr>
              <a:t>(APPROACHES)</a:t>
            </a:r>
            <a:endParaRPr lang="en-US" sz="1600" b="1" dirty="0" smtClean="0">
              <a:latin typeface="Times New Roman" pitchFamily="18" charset="0"/>
              <a:cs typeface="Times New Roman" pitchFamily="18" charset="0"/>
            </a:endParaRPr>
          </a:p>
          <a:p>
            <a:pPr algn="ctr"/>
            <a:endParaRPr lang="en-US" sz="3200" b="1"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p:cNvSpPr txBox="1">
            <a:spLocks/>
          </p:cNvSpPr>
          <p:nvPr/>
        </p:nvSpPr>
        <p:spPr>
          <a:xfrm>
            <a:off x="152401" y="492125"/>
            <a:ext cx="12192000" cy="723900"/>
          </a:xfrm>
          <a:prstGeom prst="rect">
            <a:avLst/>
          </a:prstGeom>
        </p:spPr>
        <p:txBody>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TextBox 5"/>
          <p:cNvSpPr txBox="1"/>
          <p:nvPr/>
        </p:nvSpPr>
        <p:spPr>
          <a:xfrm>
            <a:off x="1104900" y="1200150"/>
            <a:ext cx="3943350"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TEXT TO SPEECH</a:t>
            </a:r>
            <a:endParaRPr lang="en-US" sz="2800" b="1"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3"/>
          <a:srcRect/>
          <a:stretch>
            <a:fillRect/>
          </a:stretch>
        </p:blipFill>
        <p:spPr bwMode="auto">
          <a:xfrm>
            <a:off x="487363" y="2066925"/>
            <a:ext cx="4702175" cy="3162300"/>
          </a:xfrm>
          <a:prstGeom prst="rect">
            <a:avLst/>
          </a:prstGeom>
          <a:ln>
            <a:noFill/>
          </a:ln>
          <a:effectLst>
            <a:outerShdw blurRad="292100" dist="139700" dir="2700000" algn="tl" rotWithShape="0">
              <a:srgbClr val="333333">
                <a:alpha val="65000"/>
              </a:srgbClr>
            </a:outerShdw>
          </a:effectLst>
        </p:spPr>
      </p:pic>
      <p:sp>
        <p:nvSpPr>
          <p:cNvPr id="8" name="Right Arrow 7"/>
          <p:cNvSpPr/>
          <p:nvPr/>
        </p:nvSpPr>
        <p:spPr>
          <a:xfrm>
            <a:off x="581025" y="1209674"/>
            <a:ext cx="514350" cy="485775"/>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2800"/>
          </a:p>
        </p:txBody>
      </p:sp>
      <p:pic>
        <p:nvPicPr>
          <p:cNvPr id="3074" name="Picture 2"/>
          <p:cNvPicPr>
            <a:picLocks noChangeAspect="1" noChangeArrowheads="1"/>
          </p:cNvPicPr>
          <p:nvPr/>
        </p:nvPicPr>
        <p:blipFill>
          <a:blip r:embed="rId4"/>
          <a:srcRect/>
          <a:stretch>
            <a:fillRect/>
          </a:stretch>
        </p:blipFill>
        <p:spPr bwMode="auto">
          <a:xfrm>
            <a:off x="6325500" y="2563813"/>
            <a:ext cx="3856725" cy="1846262"/>
          </a:xfrm>
          <a:prstGeom prst="rect">
            <a:avLst/>
          </a:prstGeom>
          <a:ln>
            <a:noFill/>
          </a:ln>
          <a:effectLst>
            <a:outerShdw blurRad="292100" dist="139700" dir="2700000" algn="tl" rotWithShape="0">
              <a:srgbClr val="333333">
                <a:alpha val="65000"/>
              </a:srgbClr>
            </a:outerShdw>
          </a:effectLst>
        </p:spPr>
      </p:pic>
      <p:pic>
        <p:nvPicPr>
          <p:cNvPr id="7" name="output.mp3">
            <a:hlinkClick r:id="" action="ppaction://media"/>
          </p:cNvPr>
          <p:cNvPicPr>
            <a:picLocks noRot="1" noChangeAspect="1"/>
          </p:cNvPicPr>
          <p:nvPr>
            <a:audioFile r:link="rId1"/>
          </p:nvPr>
        </p:nvPicPr>
        <p:blipFill>
          <a:blip r:embed="rId5"/>
          <a:stretch>
            <a:fillRect/>
          </a:stretch>
        </p:blipFill>
        <p:spPr>
          <a:xfrm>
            <a:off x="6573840" y="2695578"/>
            <a:ext cx="636585" cy="636585"/>
          </a:xfrm>
          <a:prstGeom prst="rect">
            <a:avLst/>
          </a:prstGeom>
        </p:spPr>
      </p:pic>
      <p:sp>
        <p:nvSpPr>
          <p:cNvPr id="9" name="TextBox 8"/>
          <p:cNvSpPr txBox="1"/>
          <p:nvPr/>
        </p:nvSpPr>
        <p:spPr>
          <a:xfrm>
            <a:off x="7296150" y="2771775"/>
            <a:ext cx="2552700" cy="369332"/>
          </a:xfrm>
          <a:prstGeom prst="rect">
            <a:avLst/>
          </a:prstGeom>
          <a:noFill/>
        </p:spPr>
        <p:txBody>
          <a:bodyPr wrap="square" rtlCol="0">
            <a:spAutoFit/>
          </a:bodyPr>
          <a:lstStyle/>
          <a:p>
            <a:r>
              <a:rPr lang="en-IN" dirty="0" smtClean="0">
                <a:solidFill>
                  <a:schemeClr val="bg1"/>
                </a:solidFill>
              </a:rPr>
              <a:t>hello how are you</a:t>
            </a:r>
            <a:endParaRPr lang="en-US" dirty="0">
              <a:solidFill>
                <a:schemeClr val="bg1"/>
              </a:solidFill>
            </a:endParaRPr>
          </a:p>
        </p:txBody>
      </p:sp>
      <p:sp>
        <p:nvSpPr>
          <p:cNvPr id="10" name="Rectangle 9"/>
          <p:cNvSpPr/>
          <p:nvPr/>
        </p:nvSpPr>
        <p:spPr>
          <a:xfrm>
            <a:off x="2212667" y="5330309"/>
            <a:ext cx="851515" cy="369332"/>
          </a:xfrm>
          <a:prstGeom prst="rect">
            <a:avLst/>
          </a:prstGeom>
        </p:spPr>
        <p:txBody>
          <a:bodyPr wrap="none">
            <a:spAutoFit/>
          </a:bodyPr>
          <a:lstStyle/>
          <a:p>
            <a:r>
              <a:rPr lang="en-IN" b="1" dirty="0" smtClean="0"/>
              <a:t>CODE</a:t>
            </a:r>
            <a:endParaRPr lang="en-US" b="1" dirty="0"/>
          </a:p>
        </p:txBody>
      </p:sp>
      <p:sp>
        <p:nvSpPr>
          <p:cNvPr id="11" name="Rectangle 10"/>
          <p:cNvSpPr/>
          <p:nvPr/>
        </p:nvSpPr>
        <p:spPr>
          <a:xfrm>
            <a:off x="7615153" y="4473059"/>
            <a:ext cx="1133644" cy="369332"/>
          </a:xfrm>
          <a:prstGeom prst="rect">
            <a:avLst/>
          </a:prstGeom>
        </p:spPr>
        <p:txBody>
          <a:bodyPr wrap="none">
            <a:spAutoFit/>
          </a:bodyPr>
          <a:lstStyle/>
          <a:p>
            <a:r>
              <a:rPr lang="en-IN" b="1" dirty="0" smtClean="0"/>
              <a:t>OUTPUT</a:t>
            </a:r>
            <a:endParaRPr lang="en-US" b="1" dirty="0"/>
          </a:p>
        </p:txBody>
      </p:sp>
      <p:sp>
        <p:nvSpPr>
          <p:cNvPr id="12" name="Rectangle 11"/>
          <p:cNvSpPr/>
          <p:nvPr/>
        </p:nvSpPr>
        <p:spPr>
          <a:xfrm>
            <a:off x="0" y="6488668"/>
            <a:ext cx="595035" cy="369332"/>
          </a:xfrm>
          <a:prstGeom prst="rect">
            <a:avLst/>
          </a:prstGeom>
        </p:spPr>
        <p:txBody>
          <a:bodyPr wrap="none">
            <a:spAutoFit/>
          </a:bodyPr>
          <a:lstStyle/>
          <a:p>
            <a:r>
              <a:rPr lang="en-IN" dirty="0" err="1" smtClean="0">
                <a:latin typeface="Times New Roman" pitchFamily="18" charset="0"/>
                <a:cs typeface="Times New Roman" pitchFamily="18" charset="0"/>
              </a:rPr>
              <a:t>aditi</a:t>
            </a:r>
            <a:endParaRPr lang="en-US" dirty="0">
              <a:latin typeface="Times New Roman" pitchFamily="18" charset="0"/>
              <a:cs typeface="Times New Roman" pitchFamily="18" charset="0"/>
            </a:endParaRPr>
          </a:p>
        </p:txBody>
      </p:sp>
      <p:sp>
        <p:nvSpPr>
          <p:cNvPr id="15" name="Text Placeholder 3"/>
          <p:cNvSpPr txBox="1">
            <a:spLocks/>
          </p:cNvSpPr>
          <p:nvPr/>
        </p:nvSpPr>
        <p:spPr>
          <a:xfrm>
            <a:off x="1" y="339725"/>
            <a:ext cx="12192000" cy="723900"/>
          </a:xfrm>
          <a:prstGeom prst="rect">
            <a:avLst/>
          </a:prstGeom>
        </p:spPr>
        <p:txBody>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7" name="Rectangle 16"/>
          <p:cNvSpPr/>
          <p:nvPr/>
        </p:nvSpPr>
        <p:spPr>
          <a:xfrm>
            <a:off x="0" y="209550"/>
            <a:ext cx="12192000" cy="861774"/>
          </a:xfrm>
          <a:prstGeom prst="rect">
            <a:avLst/>
          </a:prstGeom>
        </p:spPr>
        <p:txBody>
          <a:bodyPr wrap="square">
            <a:spAutoFit/>
          </a:bodyPr>
          <a:lstStyle/>
          <a:p>
            <a:pPr algn="ctr"/>
            <a:r>
              <a:rPr lang="en-IN" sz="3200" b="1" dirty="0" smtClean="0">
                <a:latin typeface="Times New Roman" pitchFamily="18" charset="0"/>
                <a:cs typeface="Times New Roman" pitchFamily="18" charset="0"/>
              </a:rPr>
              <a:t>CODES AND OUTPUTS</a:t>
            </a:r>
          </a:p>
          <a:p>
            <a:pPr algn="ctr"/>
            <a:r>
              <a:rPr lang="en-IN" b="1" dirty="0" smtClean="0">
                <a:latin typeface="Times New Roman" pitchFamily="18" charset="0"/>
                <a:cs typeface="Times New Roman" pitchFamily="18" charset="0"/>
              </a:rPr>
              <a:t>(APPROACHES)</a:t>
            </a:r>
            <a:endParaRPr lang="en-US" sz="3600" dirty="0"/>
          </a:p>
        </p:txBody>
      </p:sp>
    </p:spTree>
  </p:cSld>
  <p:clrMapOvr>
    <a:masterClrMapping/>
  </p:clrMapOvr>
  <p:transition>
    <p:split orient="vert"/>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344" fill="hold"/>
                                        <p:tgtEl>
                                          <p:spTgt spid="7"/>
                                        </p:tgtEl>
                                      </p:cBhvr>
                                    </p:cmd>
                                  </p:childTnLst>
                                </p:cTn>
                              </p:par>
                            </p:childTnLst>
                          </p:cTn>
                        </p:par>
                      </p:childTnLst>
                    </p:cTn>
                  </p:par>
                </p:childTnLst>
              </p:cTn>
              <p:nextCondLst>
                <p:cond evt="onClick" delay="0">
                  <p:tgtEl>
                    <p:spTgt spid="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7;p36"/>
          <p:cNvSpPr txBox="1">
            <a:spLocks/>
          </p:cNvSpPr>
          <p:nvPr/>
        </p:nvSpPr>
        <p:spPr>
          <a:xfrm rot="-5400000" flipH="1">
            <a:off x="8916447" y="1878618"/>
            <a:ext cx="2650200" cy="3576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90000"/>
              </a:lnSpc>
              <a:spcBef>
                <a:spcPts val="0"/>
              </a:spcBef>
              <a:spcAft>
                <a:spcPts val="0"/>
              </a:spcAft>
              <a:buClr>
                <a:schemeClr val="dk1"/>
              </a:buClr>
              <a:buSzPts val="1100"/>
              <a:buFont typeface="Arial"/>
              <a:buNone/>
              <a:tabLst/>
              <a:defRPr/>
            </a:pPr>
            <a:endParaRPr kumimoji="0" lang="en-US" sz="32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a:p>
            <a:pPr marL="0" marR="0" lvl="0" indent="0" algn="ctr" defTabSz="914400" rtl="0" eaLnBrk="1" fontAlgn="auto" latinLnBrk="0" hangingPunct="1">
              <a:lnSpc>
                <a:spcPct val="90000"/>
              </a:lnSpc>
              <a:spcBef>
                <a:spcPts val="0"/>
              </a:spcBef>
              <a:spcAft>
                <a:spcPts val="0"/>
              </a:spcAft>
              <a:buClr>
                <a:schemeClr val="dk1"/>
              </a:buClr>
              <a:buSzPts val="1100"/>
              <a:buFont typeface="Arial"/>
              <a:buNone/>
              <a:tabLst/>
              <a:defRPr/>
            </a:pPr>
            <a:endParaRPr kumimoji="0" lang="en-US" sz="32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3200" b="0" i="0" u="none" strike="noStrike" kern="1200" cap="none" spc="0" normalizeH="0" baseline="0" noProof="0">
              <a:ln>
                <a:noFill/>
              </a:ln>
              <a:solidFill>
                <a:schemeClr val="tx1"/>
              </a:solidFill>
              <a:effectLst/>
              <a:uLnTx/>
              <a:uFillTx/>
              <a:latin typeface="Times New Roman" pitchFamily="18" charset="0"/>
              <a:cs typeface="Times New Roman" pitchFamily="18" charset="0"/>
            </a:endParaRPr>
          </a:p>
        </p:txBody>
      </p:sp>
      <p:sp>
        <p:nvSpPr>
          <p:cNvPr id="3" name="Google Shape;1428;p36"/>
          <p:cNvSpPr txBox="1">
            <a:spLocks/>
          </p:cNvSpPr>
          <p:nvPr/>
        </p:nvSpPr>
        <p:spPr>
          <a:xfrm>
            <a:off x="9910561" y="3989549"/>
            <a:ext cx="618217" cy="3936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4" name="Google Shape;1429;p36"/>
          <p:cNvSpPr txBox="1"/>
          <p:nvPr/>
        </p:nvSpPr>
        <p:spPr>
          <a:xfrm flipH="1">
            <a:off x="5936861" y="2852230"/>
            <a:ext cx="389385"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b="1">
              <a:solidFill>
                <a:schemeClr val="dk1"/>
              </a:solidFill>
              <a:latin typeface="Times New Roman" pitchFamily="18" charset="0"/>
              <a:ea typeface="Josefin Sans"/>
              <a:cs typeface="Times New Roman" pitchFamily="18" charset="0"/>
              <a:sym typeface="Josefin Sans"/>
            </a:endParaRPr>
          </a:p>
        </p:txBody>
      </p:sp>
      <p:sp>
        <p:nvSpPr>
          <p:cNvPr id="5" name="Google Shape;1430;p36"/>
          <p:cNvSpPr txBox="1"/>
          <p:nvPr/>
        </p:nvSpPr>
        <p:spPr>
          <a:xfrm flipH="1">
            <a:off x="3112511" y="2852230"/>
            <a:ext cx="389385"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b="1">
              <a:solidFill>
                <a:schemeClr val="dk1"/>
              </a:solidFill>
              <a:latin typeface="Times New Roman" pitchFamily="18" charset="0"/>
              <a:ea typeface="Josefin Sans"/>
              <a:cs typeface="Times New Roman" pitchFamily="18" charset="0"/>
              <a:sym typeface="Josefin Sans"/>
            </a:endParaRPr>
          </a:p>
        </p:txBody>
      </p:sp>
      <p:sp>
        <p:nvSpPr>
          <p:cNvPr id="6" name="Google Shape;1431;p36"/>
          <p:cNvSpPr txBox="1"/>
          <p:nvPr/>
        </p:nvSpPr>
        <p:spPr>
          <a:xfrm>
            <a:off x="8320233" y="2761518"/>
            <a:ext cx="1042755" cy="50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endParaRPr sz="1050" b="1" dirty="0">
              <a:solidFill>
                <a:schemeClr val="dk1"/>
              </a:solidFill>
              <a:latin typeface="Times New Roman" pitchFamily="18" charset="0"/>
              <a:ea typeface="Josefin Sans"/>
              <a:cs typeface="Times New Roman" pitchFamily="18" charset="0"/>
              <a:sym typeface="Josefin Sans"/>
            </a:endParaRPr>
          </a:p>
        </p:txBody>
      </p:sp>
      <p:sp>
        <p:nvSpPr>
          <p:cNvPr id="7" name="Google Shape;1433;p36"/>
          <p:cNvSpPr txBox="1"/>
          <p:nvPr/>
        </p:nvSpPr>
        <p:spPr>
          <a:xfrm>
            <a:off x="3962400" y="1171576"/>
            <a:ext cx="7848599" cy="4886324"/>
          </a:xfrm>
          <a:prstGeom prst="rect">
            <a:avLst/>
          </a:prstGeom>
          <a:noFill/>
          <a:ln>
            <a:noFill/>
          </a:ln>
        </p:spPr>
        <p:txBody>
          <a:bodyPr spcFirstLastPara="1" wrap="square" lIns="91425" tIns="91425" rIns="91425" bIns="91425" anchor="t" anchorCtr="0">
            <a:noAutofit/>
          </a:bodyPr>
          <a:lstStyle/>
          <a:p>
            <a:pPr algn="ctr">
              <a:spcAft>
                <a:spcPts val="1600"/>
              </a:spcAft>
            </a:pPr>
            <a:r>
              <a:rPr lang="en-IN" sz="2000" dirty="0" smtClean="0">
                <a:solidFill>
                  <a:schemeClr val="dk1"/>
                </a:solidFill>
                <a:latin typeface="Times New Roman" pitchFamily="18" charset="0"/>
                <a:ea typeface="Josefin Slab"/>
                <a:cs typeface="Times New Roman" pitchFamily="18" charset="0"/>
                <a:sym typeface="Josefin Slab"/>
              </a:rPr>
              <a:t>With the help of python and its inbuilt libraries, we have developed </a:t>
            </a:r>
          </a:p>
          <a:p>
            <a:pPr algn="ctr">
              <a:spcAft>
                <a:spcPts val="1600"/>
              </a:spcAft>
            </a:pPr>
            <a:r>
              <a:rPr lang="en-IN" sz="2000" dirty="0" smtClean="0">
                <a:solidFill>
                  <a:schemeClr val="dk1"/>
                </a:solidFill>
                <a:latin typeface="Times New Roman" pitchFamily="18" charset="0"/>
                <a:ea typeface="Josefin Slab"/>
                <a:cs typeface="Times New Roman" pitchFamily="18" charset="0"/>
                <a:sym typeface="Josefin Slab"/>
              </a:rPr>
              <a:t>5 programs</a:t>
            </a:r>
          </a:p>
          <a:p>
            <a:pPr algn="ctr">
              <a:spcAft>
                <a:spcPts val="1600"/>
              </a:spcAft>
            </a:pPr>
            <a:endParaRPr lang="en-IN" sz="2000" dirty="0" smtClean="0">
              <a:solidFill>
                <a:schemeClr val="dk1"/>
              </a:solidFill>
              <a:latin typeface="Times New Roman" pitchFamily="18" charset="0"/>
              <a:ea typeface="Josefin Slab"/>
              <a:cs typeface="Times New Roman" pitchFamily="18" charset="0"/>
              <a:sym typeface="Josefin Slab"/>
            </a:endParaRPr>
          </a:p>
          <a:p>
            <a:pPr algn="ctr">
              <a:spcAft>
                <a:spcPts val="1600"/>
              </a:spcAft>
            </a:pPr>
            <a:endParaRPr lang="en-IN" sz="2000" dirty="0" smtClean="0">
              <a:solidFill>
                <a:schemeClr val="dk1"/>
              </a:solidFill>
              <a:latin typeface="Times New Roman" pitchFamily="18" charset="0"/>
              <a:ea typeface="Josefin Slab"/>
              <a:cs typeface="Times New Roman" pitchFamily="18" charset="0"/>
              <a:sym typeface="Josefin Slab"/>
            </a:endParaRPr>
          </a:p>
          <a:p>
            <a:pPr algn="ctr">
              <a:spcAft>
                <a:spcPts val="1200"/>
              </a:spcAft>
            </a:pPr>
            <a:r>
              <a:rPr lang="en-IN" sz="2000" dirty="0" smtClean="0">
                <a:solidFill>
                  <a:schemeClr val="dk1"/>
                </a:solidFill>
                <a:latin typeface="Times New Roman" pitchFamily="18" charset="0"/>
                <a:ea typeface="Josefin Slab"/>
                <a:cs typeface="Times New Roman" pitchFamily="18" charset="0"/>
                <a:sym typeface="Josefin Slab"/>
              </a:rPr>
              <a:t>The project aims to ease human lifestyle. </a:t>
            </a:r>
            <a:r>
              <a:rPr lang="en-US" sz="2000" dirty="0" smtClean="0">
                <a:solidFill>
                  <a:schemeClr val="dk1"/>
                </a:solidFill>
                <a:latin typeface="Times New Roman" pitchFamily="18" charset="0"/>
                <a:ea typeface="Josefin Slab"/>
                <a:cs typeface="Times New Roman" pitchFamily="18" charset="0"/>
                <a:sym typeface="Josefin Slab"/>
              </a:rPr>
              <a:t>The most significant use is to input text, check how words are spelled and to dictate messages.</a:t>
            </a:r>
            <a:r>
              <a:rPr lang="en-IN" sz="2000" dirty="0" smtClean="0">
                <a:solidFill>
                  <a:schemeClr val="dk1"/>
                </a:solidFill>
                <a:latin typeface="Times New Roman" pitchFamily="18" charset="0"/>
                <a:ea typeface="Josefin Slab"/>
                <a:cs typeface="Times New Roman" pitchFamily="18" charset="0"/>
                <a:sym typeface="Josefin Slab"/>
              </a:rPr>
              <a:t> </a:t>
            </a:r>
            <a:r>
              <a:rPr lang="en-US" sz="2000" dirty="0" smtClean="0">
                <a:solidFill>
                  <a:schemeClr val="dk1"/>
                </a:solidFill>
                <a:latin typeface="Times New Roman" pitchFamily="18" charset="0"/>
                <a:ea typeface="Josefin Slab"/>
                <a:cs typeface="Times New Roman" pitchFamily="18" charset="0"/>
                <a:sym typeface="Josefin Slab"/>
              </a:rPr>
              <a:t>For some disabled people who might struggle, or find it impossible, to work with a mouse or keyboard, speech recognition enables a world of productive possibilities. It can free people from typing and keyboard use, helping those with physical impairments and reducing the risk of repetitive strain injury from excessive typing or mouse use. People with dyslexia can write more fluently, accurately and quickly using voice recognition. </a:t>
            </a:r>
            <a:endParaRPr lang="en-IN" sz="2000" dirty="0">
              <a:solidFill>
                <a:schemeClr val="dk1"/>
              </a:solidFill>
              <a:latin typeface="Times New Roman" pitchFamily="18" charset="0"/>
              <a:ea typeface="Josefin Slab"/>
              <a:cs typeface="Times New Roman" pitchFamily="18" charset="0"/>
              <a:sym typeface="Josefin Slab"/>
            </a:endParaRPr>
          </a:p>
        </p:txBody>
      </p:sp>
      <p:sp>
        <p:nvSpPr>
          <p:cNvPr id="8" name="Google Shape;1435;p36"/>
          <p:cNvSpPr txBox="1"/>
          <p:nvPr/>
        </p:nvSpPr>
        <p:spPr>
          <a:xfrm>
            <a:off x="4916077" y="1911231"/>
            <a:ext cx="2148718" cy="500400"/>
          </a:xfrm>
          <a:prstGeom prst="rect">
            <a:avLst/>
          </a:prstGeom>
          <a:noFill/>
          <a:ln>
            <a:noFill/>
          </a:ln>
        </p:spPr>
        <p:txBody>
          <a:bodyPr spcFirstLastPara="1" wrap="square" lIns="91425" tIns="91425" rIns="91425" bIns="91425" anchor="t" anchorCtr="0">
            <a:noAutofit/>
          </a:bodyPr>
          <a:lstStyle/>
          <a:p>
            <a:pPr algn="ctr">
              <a:spcAft>
                <a:spcPts val="1600"/>
              </a:spcAft>
            </a:pPr>
            <a:endParaRPr lang="en-IN" sz="1400" dirty="0">
              <a:solidFill>
                <a:schemeClr val="dk1"/>
              </a:solidFill>
              <a:latin typeface="Times New Roman" pitchFamily="18" charset="0"/>
              <a:ea typeface="Josefin Slab"/>
              <a:cs typeface="Times New Roman" pitchFamily="18" charset="0"/>
              <a:sym typeface="Josefin Slab"/>
            </a:endParaRPr>
          </a:p>
          <a:p>
            <a:pPr marL="0" lvl="0" indent="0" algn="ctr" rtl="0">
              <a:spcBef>
                <a:spcPts val="0"/>
              </a:spcBef>
              <a:spcAft>
                <a:spcPts val="1600"/>
              </a:spcAft>
              <a:buNone/>
            </a:pPr>
            <a:endParaRPr sz="1400" dirty="0">
              <a:solidFill>
                <a:schemeClr val="dk1"/>
              </a:solidFill>
              <a:latin typeface="Times New Roman" pitchFamily="18" charset="0"/>
              <a:ea typeface="Josefin Slab"/>
              <a:cs typeface="Times New Roman" pitchFamily="18" charset="0"/>
              <a:sym typeface="Josefin Slab"/>
            </a:endParaRPr>
          </a:p>
        </p:txBody>
      </p:sp>
      <p:grpSp>
        <p:nvGrpSpPr>
          <p:cNvPr id="9" name="Google Shape;11048;p65"/>
          <p:cNvGrpSpPr/>
          <p:nvPr/>
        </p:nvGrpSpPr>
        <p:grpSpPr>
          <a:xfrm rot="19975997" flipH="1">
            <a:off x="7315199" y="2536586"/>
            <a:ext cx="737317" cy="663813"/>
            <a:chOff x="3860250" y="1427025"/>
            <a:chExt cx="487900" cy="483200"/>
          </a:xfrm>
        </p:grpSpPr>
        <p:sp>
          <p:nvSpPr>
            <p:cNvPr id="10" name="Google Shape;11049;p65"/>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itchFamily="18" charset="0"/>
                <a:cs typeface="Times New Roman" pitchFamily="18" charset="0"/>
              </a:endParaRPr>
            </a:p>
          </p:txBody>
        </p:sp>
        <p:sp>
          <p:nvSpPr>
            <p:cNvPr id="11" name="Google Shape;11050;p65"/>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itchFamily="18" charset="0"/>
                <a:cs typeface="Times New Roman" pitchFamily="18" charset="0"/>
              </a:endParaRPr>
            </a:p>
          </p:txBody>
        </p:sp>
        <p:sp>
          <p:nvSpPr>
            <p:cNvPr id="12" name="Google Shape;11051;p65"/>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itchFamily="18" charset="0"/>
                <a:cs typeface="Times New Roman" pitchFamily="18" charset="0"/>
              </a:endParaRPr>
            </a:p>
          </p:txBody>
        </p:sp>
      </p:grpSp>
      <p:sp>
        <p:nvSpPr>
          <p:cNvPr id="15" name="Rectangle 14"/>
          <p:cNvSpPr/>
          <p:nvPr/>
        </p:nvSpPr>
        <p:spPr>
          <a:xfrm>
            <a:off x="723900" y="1457325"/>
            <a:ext cx="2781300" cy="4943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9625" y="1704975"/>
            <a:ext cx="3067050" cy="4632037"/>
          </a:xfrm>
          <a:prstGeom prst="rect">
            <a:avLst/>
          </a:prstGeom>
          <a:noFill/>
        </p:spPr>
        <p:txBody>
          <a:bodyPr wrap="square" rtlCol="0">
            <a:spAutoFit/>
          </a:bodyPr>
          <a:lstStyle/>
          <a:p>
            <a:pPr marL="457200" indent="-457200">
              <a:spcAft>
                <a:spcPts val="600"/>
              </a:spcAft>
              <a:buAutoNum type="arabicParenR"/>
            </a:pPr>
            <a:r>
              <a:rPr lang="en-IN" sz="2000" b="1" dirty="0" smtClean="0">
                <a:solidFill>
                  <a:schemeClr val="bg1"/>
                </a:solidFill>
                <a:latin typeface="Times New Roman" pitchFamily="18" charset="0"/>
                <a:ea typeface="Josefin Slab"/>
                <a:cs typeface="Times New Roman" pitchFamily="18" charset="0"/>
                <a:sym typeface="Josefin Slab"/>
              </a:rPr>
              <a:t>Program that converts Text to Speech</a:t>
            </a:r>
          </a:p>
          <a:p>
            <a:pPr>
              <a:spcAft>
                <a:spcPts val="600"/>
              </a:spcAft>
            </a:pPr>
            <a:r>
              <a:rPr lang="en-IN" sz="2000" b="1" dirty="0" smtClean="0">
                <a:solidFill>
                  <a:schemeClr val="bg1"/>
                </a:solidFill>
                <a:latin typeface="Times New Roman" pitchFamily="18" charset="0"/>
                <a:ea typeface="Josefin Slab"/>
                <a:cs typeface="Times New Roman" pitchFamily="18" charset="0"/>
                <a:sym typeface="Josefin Slab"/>
              </a:rPr>
              <a:t>2) Program that converts Speech to Text using </a:t>
            </a:r>
          </a:p>
          <a:p>
            <a:pPr>
              <a:spcAft>
                <a:spcPts val="600"/>
              </a:spcAft>
            </a:pPr>
            <a:r>
              <a:rPr lang="en-IN" sz="2000" b="1" dirty="0" smtClean="0">
                <a:solidFill>
                  <a:schemeClr val="bg1"/>
                </a:solidFill>
                <a:latin typeface="Times New Roman" pitchFamily="18" charset="0"/>
                <a:ea typeface="Josefin Slab"/>
                <a:cs typeface="Times New Roman" pitchFamily="18" charset="0"/>
                <a:sym typeface="Josefin Slab"/>
              </a:rPr>
              <a:t>audio file</a:t>
            </a:r>
          </a:p>
          <a:p>
            <a:pPr>
              <a:spcAft>
                <a:spcPts val="600"/>
              </a:spcAft>
            </a:pPr>
            <a:endParaRPr lang="en-IN" sz="2000" b="1" dirty="0" smtClean="0">
              <a:solidFill>
                <a:schemeClr val="bg1"/>
              </a:solidFill>
              <a:latin typeface="Times New Roman" pitchFamily="18" charset="0"/>
              <a:ea typeface="Josefin Slab"/>
              <a:cs typeface="Times New Roman" pitchFamily="18" charset="0"/>
              <a:sym typeface="Josefin Slab"/>
            </a:endParaRPr>
          </a:p>
          <a:p>
            <a:pPr>
              <a:spcAft>
                <a:spcPts val="600"/>
              </a:spcAft>
            </a:pPr>
            <a:r>
              <a:rPr lang="en-IN" sz="2000" b="1" dirty="0" smtClean="0">
                <a:solidFill>
                  <a:schemeClr val="bg1"/>
                </a:solidFill>
                <a:latin typeface="Times New Roman" pitchFamily="18" charset="0"/>
                <a:ea typeface="Josefin Slab"/>
                <a:cs typeface="Times New Roman" pitchFamily="18" charset="0"/>
                <a:sym typeface="Josefin Slab"/>
              </a:rPr>
              <a:t>3) Program that converts Speech to Text using microphone</a:t>
            </a:r>
          </a:p>
          <a:p>
            <a:pPr>
              <a:spcAft>
                <a:spcPts val="600"/>
              </a:spcAft>
            </a:pPr>
            <a:endParaRPr lang="en-IN" sz="2000" b="1" dirty="0" smtClean="0">
              <a:solidFill>
                <a:schemeClr val="bg1"/>
              </a:solidFill>
              <a:latin typeface="Times New Roman" pitchFamily="18" charset="0"/>
              <a:ea typeface="Josefin Slab"/>
              <a:cs typeface="Times New Roman" pitchFamily="18" charset="0"/>
              <a:sym typeface="Josefin Slab"/>
            </a:endParaRPr>
          </a:p>
          <a:p>
            <a:pPr>
              <a:spcAft>
                <a:spcPts val="600"/>
              </a:spcAft>
            </a:pPr>
            <a:r>
              <a:rPr lang="en-IN" sz="2000" b="1" dirty="0" smtClean="0">
                <a:solidFill>
                  <a:schemeClr val="bg1"/>
                </a:solidFill>
                <a:latin typeface="Times New Roman" pitchFamily="18" charset="0"/>
                <a:ea typeface="Josefin Slab"/>
                <a:cs typeface="Times New Roman" pitchFamily="18" charset="0"/>
                <a:sym typeface="Josefin Slab"/>
              </a:rPr>
              <a:t>4) Virtual Assistance</a:t>
            </a:r>
          </a:p>
          <a:p>
            <a:pPr>
              <a:spcAft>
                <a:spcPts val="600"/>
              </a:spcAft>
            </a:pPr>
            <a:r>
              <a:rPr lang="en-IN" sz="2000" b="1" dirty="0" smtClean="0">
                <a:solidFill>
                  <a:schemeClr val="bg1"/>
                </a:solidFill>
                <a:latin typeface="Times New Roman" pitchFamily="18" charset="0"/>
                <a:ea typeface="Josefin Slab"/>
                <a:cs typeface="Times New Roman" pitchFamily="18" charset="0"/>
                <a:sym typeface="Josefin Slab"/>
              </a:rPr>
              <a:t>5) VIT Directory </a:t>
            </a:r>
          </a:p>
        </p:txBody>
      </p:sp>
      <p:sp>
        <p:nvSpPr>
          <p:cNvPr id="16" name="TextBox 15"/>
          <p:cNvSpPr txBox="1"/>
          <p:nvPr/>
        </p:nvSpPr>
        <p:spPr>
          <a:xfrm>
            <a:off x="0" y="152400"/>
            <a:ext cx="12192000" cy="707886"/>
          </a:xfrm>
          <a:prstGeom prst="rect">
            <a:avLst/>
          </a:prstGeom>
          <a:noFill/>
        </p:spPr>
        <p:txBody>
          <a:bodyPr wrap="square" rtlCol="0">
            <a:spAutoFit/>
          </a:bodyPr>
          <a:lstStyle/>
          <a:p>
            <a:pPr algn="ctr"/>
            <a:r>
              <a:rPr lang="en-IN" sz="4000" b="1" dirty="0" smtClean="0">
                <a:latin typeface="Times New Roman" pitchFamily="18" charset="0"/>
                <a:cs typeface="Times New Roman" pitchFamily="18" charset="0"/>
              </a:rPr>
              <a:t>NOVELTY  OF  THE  PROJECT</a:t>
            </a:r>
            <a:endParaRPr lang="en-US" sz="4000" b="1"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xmlns="" id="{897FDD84-E78A-45F8-981E-24C47CF887DF}"/>
              </a:ext>
            </a:extLst>
          </p:cNvPr>
          <p:cNvSpPr>
            <a:spLocks noGrp="1"/>
          </p:cNvSpPr>
          <p:nvPr>
            <p:ph type="body" sz="quarter" idx="10"/>
          </p:nvPr>
        </p:nvSpPr>
        <p:spPr>
          <a:xfrm>
            <a:off x="323529" y="847725"/>
            <a:ext cx="11573197" cy="657225"/>
          </a:xfrm>
        </p:spPr>
        <p:txBody>
          <a:bodyPr/>
          <a:lstStyle/>
          <a:p>
            <a:r>
              <a:rPr lang="en-US" sz="4000" b="1" u="sng" dirty="0" smtClean="0">
                <a:latin typeface="Times New Roman" pitchFamily="18" charset="0"/>
                <a:cs typeface="Times New Roman" pitchFamily="18" charset="0"/>
              </a:rPr>
              <a:t>VIT  DIRECTORY</a:t>
            </a:r>
            <a:endParaRPr lang="en-US" sz="4000" b="1" u="sng" dirty="0">
              <a:latin typeface="Times New Roman" pitchFamily="18" charset="0"/>
              <a:cs typeface="Times New Roman" pitchFamily="18" charset="0"/>
            </a:endParaRPr>
          </a:p>
        </p:txBody>
      </p:sp>
      <p:sp>
        <p:nvSpPr>
          <p:cNvPr id="25" name="Picture Placeholder 24">
            <a:extLst>
              <a:ext uri="{FF2B5EF4-FFF2-40B4-BE49-F238E27FC236}">
                <a16:creationId xmlns:a16="http://schemas.microsoft.com/office/drawing/2014/main" xmlns="" id="{B8719405-1ACA-443A-8DFA-9BC6339539EC}"/>
              </a:ext>
            </a:extLst>
          </p:cNvPr>
          <p:cNvSpPr>
            <a:spLocks noGrp="1"/>
          </p:cNvSpPr>
          <p:nvPr>
            <p:ph type="pic" idx="12"/>
          </p:nvPr>
        </p:nvSpPr>
        <p:spPr/>
      </p:sp>
      <p:sp>
        <p:nvSpPr>
          <p:cNvPr id="26" name="Rectangle 25"/>
          <p:cNvSpPr/>
          <p:nvPr/>
        </p:nvSpPr>
        <p:spPr>
          <a:xfrm>
            <a:off x="923925" y="1962150"/>
            <a:ext cx="2286000" cy="37814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TextBox 26"/>
          <p:cNvSpPr txBox="1"/>
          <p:nvPr/>
        </p:nvSpPr>
        <p:spPr>
          <a:xfrm>
            <a:off x="1085850" y="3629025"/>
            <a:ext cx="1952625" cy="646331"/>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VIT </a:t>
            </a:r>
          </a:p>
          <a:p>
            <a:pPr algn="ctr"/>
            <a:r>
              <a:rPr lang="en-IN" b="1" dirty="0" smtClean="0">
                <a:latin typeface="Times New Roman" pitchFamily="18" charset="0"/>
                <a:cs typeface="Times New Roman" pitchFamily="18" charset="0"/>
              </a:rPr>
              <a:t>DIRECTORY</a:t>
            </a:r>
            <a:endParaRPr lang="en-US" b="1" dirty="0">
              <a:latin typeface="Times New Roman" pitchFamily="18" charset="0"/>
              <a:cs typeface="Times New Roman" pitchFamily="18" charset="0"/>
            </a:endParaRPr>
          </a:p>
        </p:txBody>
      </p:sp>
      <p:sp>
        <p:nvSpPr>
          <p:cNvPr id="28" name="TextBox 27"/>
          <p:cNvSpPr txBox="1"/>
          <p:nvPr/>
        </p:nvSpPr>
        <p:spPr>
          <a:xfrm>
            <a:off x="1323975" y="5381625"/>
            <a:ext cx="1905000" cy="369332"/>
          </a:xfrm>
          <a:prstGeom prst="rect">
            <a:avLst/>
          </a:prstGeom>
          <a:noFill/>
        </p:spPr>
        <p:txBody>
          <a:bodyPr wrap="square" rtlCol="0">
            <a:spAutoFit/>
          </a:bodyPr>
          <a:lstStyle/>
          <a:p>
            <a:r>
              <a:rPr lang="en-IN" dirty="0" smtClean="0"/>
              <a:t>BY: GROUP - 69</a:t>
            </a:r>
            <a:endParaRPr lang="en-US" dirty="0"/>
          </a:p>
        </p:txBody>
      </p:sp>
      <p:pic>
        <p:nvPicPr>
          <p:cNvPr id="1026" name="Picture 2"/>
          <p:cNvPicPr>
            <a:picLocks noChangeAspect="1" noChangeArrowheads="1"/>
          </p:cNvPicPr>
          <p:nvPr/>
        </p:nvPicPr>
        <p:blipFill>
          <a:blip r:embed="rId2"/>
          <a:srcRect/>
          <a:stretch>
            <a:fillRect/>
          </a:stretch>
        </p:blipFill>
        <p:spPr bwMode="auto">
          <a:xfrm>
            <a:off x="923926" y="1957389"/>
            <a:ext cx="2286000" cy="1195386"/>
          </a:xfrm>
          <a:prstGeom prst="rect">
            <a:avLst/>
          </a:prstGeom>
          <a:noFill/>
          <a:ln w="9525">
            <a:noFill/>
            <a:miter lim="800000"/>
            <a:headEnd/>
            <a:tailEnd/>
          </a:ln>
          <a:effectLst/>
        </p:spPr>
      </p:pic>
      <p:sp>
        <p:nvSpPr>
          <p:cNvPr id="29" name="Rectangle 28"/>
          <p:cNvSpPr/>
          <p:nvPr/>
        </p:nvSpPr>
        <p:spPr>
          <a:xfrm>
            <a:off x="3676650" y="2835265"/>
            <a:ext cx="8067675" cy="2062103"/>
          </a:xfrm>
          <a:prstGeom prst="rect">
            <a:avLst/>
          </a:prstGeom>
        </p:spPr>
        <p:txBody>
          <a:bodyPr wrap="square">
            <a:spAutoFit/>
          </a:bodyPr>
          <a:lstStyle/>
          <a:p>
            <a:pPr algn="just"/>
            <a:r>
              <a:rPr lang="en-US" sz="1600" b="1" i="1" dirty="0" smtClean="0">
                <a:latin typeface="Times New Roman" pitchFamily="18" charset="0"/>
                <a:cs typeface="Times New Roman" pitchFamily="18" charset="0"/>
              </a:rPr>
              <a:t>We aim to develop a program - “VIT Directory” that contains phone number and e-mail Id   of each faculty and staff working in VIT Bhopal.</a:t>
            </a:r>
          </a:p>
          <a:p>
            <a:pPr algn="just"/>
            <a:endParaRPr lang="en-US" sz="1600" b="1" i="1" dirty="0" smtClean="0">
              <a:latin typeface="Times New Roman" pitchFamily="18" charset="0"/>
              <a:cs typeface="Times New Roman" pitchFamily="18" charset="0"/>
            </a:endParaRPr>
          </a:p>
          <a:p>
            <a:pPr algn="just"/>
            <a:r>
              <a:rPr lang="en-US" sz="1600" b="1" i="1" dirty="0" smtClean="0">
                <a:latin typeface="Times New Roman" pitchFamily="18" charset="0"/>
                <a:cs typeface="Times New Roman" pitchFamily="18" charset="0"/>
              </a:rPr>
              <a:t>Instead of spending time roaming around the college and trying to find a particular teacher, students can directly contact the teacher through this program via the given details. </a:t>
            </a:r>
          </a:p>
          <a:p>
            <a:pPr algn="just"/>
            <a:endParaRPr lang="en-US" sz="1600" b="1" i="1" dirty="0" smtClean="0">
              <a:latin typeface="Times New Roman" pitchFamily="18" charset="0"/>
              <a:cs typeface="Times New Roman" pitchFamily="18" charset="0"/>
            </a:endParaRPr>
          </a:p>
          <a:p>
            <a:pPr algn="just"/>
            <a:r>
              <a:rPr lang="en-US" sz="1600" b="1" i="1" dirty="0" smtClean="0">
                <a:latin typeface="Times New Roman" pitchFamily="18" charset="0"/>
                <a:cs typeface="Times New Roman" pitchFamily="18" charset="0"/>
              </a:rPr>
              <a:t>All a student has to do is speak the name of the faculty and the program itself will display the details of that teacher. </a:t>
            </a:r>
            <a:endParaRPr lang="en-US" sz="1600" b="1" i="1" dirty="0">
              <a:latin typeface="Times New Roman" pitchFamily="18" charset="0"/>
              <a:cs typeface="Times New Roman" pitchFamily="18" charset="0"/>
            </a:endParaRPr>
          </a:p>
        </p:txBody>
      </p:sp>
      <p:sp>
        <p:nvSpPr>
          <p:cNvPr id="10" name="Rectangle 9"/>
          <p:cNvSpPr/>
          <p:nvPr/>
        </p:nvSpPr>
        <p:spPr>
          <a:xfrm>
            <a:off x="0" y="6488668"/>
            <a:ext cx="697627" cy="369332"/>
          </a:xfrm>
          <a:prstGeom prst="rect">
            <a:avLst/>
          </a:prstGeom>
        </p:spPr>
        <p:txBody>
          <a:bodyPr wrap="none">
            <a:spAutoFit/>
          </a:bodyPr>
          <a:lstStyle/>
          <a:p>
            <a:r>
              <a:rPr lang="en-IN" dirty="0" err="1" smtClean="0">
                <a:latin typeface="Times New Roman" pitchFamily="18" charset="0"/>
                <a:cs typeface="Times New Roman" pitchFamily="18" charset="0"/>
              </a:rPr>
              <a:t>divya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608993516"/>
      </p:ext>
    </p:extLst>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marL="228600" lvl="0" indent="-228600">
              <a:defRPr/>
            </a:pPr>
            <a:r>
              <a:rPr lang="en-IN" sz="4000" b="1" dirty="0" smtClean="0">
                <a:solidFill>
                  <a:schemeClr val="tx1"/>
                </a:solidFill>
                <a:latin typeface="Times New Roman" pitchFamily="18" charset="0"/>
                <a:cs typeface="Times New Roman" pitchFamily="18" charset="0"/>
              </a:rPr>
              <a:t>REAL  TIME  USAGE</a:t>
            </a:r>
            <a:endParaRPr lang="en-US" sz="1600" b="1" dirty="0">
              <a:solidFill>
                <a:schemeClr val="tx1"/>
              </a:solidFill>
              <a:latin typeface="Times New Roman" pitchFamily="18" charset="0"/>
              <a:cs typeface="Times New Roman" pitchFamily="18" charset="0"/>
            </a:endParaRPr>
          </a:p>
        </p:txBody>
      </p:sp>
      <p:pic>
        <p:nvPicPr>
          <p:cNvPr id="12" name="Picture Placeholder 11" descr="download (1).png"/>
          <p:cNvPicPr>
            <a:picLocks noGrp="1" noChangeAspect="1"/>
          </p:cNvPicPr>
          <p:nvPr>
            <p:ph type="pic" sz="quarter" idx="14"/>
          </p:nvPr>
        </p:nvPicPr>
        <p:blipFill>
          <a:blip r:embed="rId2"/>
          <a:srcRect l="26434" r="26434"/>
          <a:stretch>
            <a:fillRect/>
          </a:stretch>
        </p:blipFill>
        <p:spPr>
          <a:xfrm>
            <a:off x="848374" y="2132316"/>
            <a:ext cx="2268000" cy="1986288"/>
          </a:xfrm>
        </p:spPr>
      </p:pic>
      <p:pic>
        <p:nvPicPr>
          <p:cNvPr id="13" name="Picture Placeholder 12" descr="download (1).png"/>
          <p:cNvPicPr>
            <a:picLocks noGrp="1" noChangeAspect="1"/>
          </p:cNvPicPr>
          <p:nvPr>
            <p:ph type="pic" sz="quarter" idx="33"/>
          </p:nvPr>
        </p:nvPicPr>
        <p:blipFill>
          <a:blip r:embed="rId2"/>
          <a:srcRect l="26451" r="26451"/>
          <a:stretch>
            <a:fillRect/>
          </a:stretch>
        </p:blipFill>
        <p:spPr>
          <a:xfrm>
            <a:off x="3546163" y="2132316"/>
            <a:ext cx="2268000" cy="1986288"/>
          </a:xfrm>
        </p:spPr>
      </p:pic>
      <p:pic>
        <p:nvPicPr>
          <p:cNvPr id="14" name="Picture Placeholder 13" descr="download (1).png"/>
          <p:cNvPicPr>
            <a:picLocks noGrp="1" noChangeAspect="1"/>
          </p:cNvPicPr>
          <p:nvPr>
            <p:ph type="pic" sz="quarter" idx="38"/>
          </p:nvPr>
        </p:nvPicPr>
        <p:blipFill>
          <a:blip r:embed="rId2"/>
          <a:srcRect l="26434" r="26434"/>
          <a:stretch>
            <a:fillRect/>
          </a:stretch>
        </p:blipFill>
        <p:spPr>
          <a:xfrm>
            <a:off x="6243952" y="2132316"/>
            <a:ext cx="2268000" cy="1986288"/>
          </a:xfrm>
        </p:spPr>
      </p:pic>
      <p:pic>
        <p:nvPicPr>
          <p:cNvPr id="15" name="Picture Placeholder 14" descr="download (1).png"/>
          <p:cNvPicPr>
            <a:picLocks noGrp="1" noChangeAspect="1"/>
          </p:cNvPicPr>
          <p:nvPr>
            <p:ph type="pic" sz="quarter" idx="43"/>
          </p:nvPr>
        </p:nvPicPr>
        <p:blipFill>
          <a:blip r:embed="rId2"/>
          <a:srcRect l="26451" r="26451"/>
          <a:stretch>
            <a:fillRect/>
          </a:stretch>
        </p:blipFill>
        <p:spPr>
          <a:xfrm>
            <a:off x="8959158" y="2132316"/>
            <a:ext cx="2268000" cy="1986288"/>
          </a:xfrm>
        </p:spPr>
      </p:pic>
      <p:pic>
        <p:nvPicPr>
          <p:cNvPr id="6146" name="Picture 2" descr="Amazon Echo | Enterprise Service Desk - Tech Support - Georgia Institute of  Technology"/>
          <p:cNvPicPr>
            <a:picLocks noChangeAspect="1" noChangeArrowheads="1"/>
          </p:cNvPicPr>
          <p:nvPr/>
        </p:nvPicPr>
        <p:blipFill>
          <a:blip r:embed="rId3"/>
          <a:srcRect/>
          <a:stretch>
            <a:fillRect/>
          </a:stretch>
        </p:blipFill>
        <p:spPr bwMode="auto">
          <a:xfrm>
            <a:off x="5889625" y="2034249"/>
            <a:ext cx="3044825" cy="2156752"/>
          </a:xfrm>
          <a:prstGeom prst="rect">
            <a:avLst/>
          </a:prstGeom>
          <a:noFill/>
        </p:spPr>
      </p:pic>
      <p:pic>
        <p:nvPicPr>
          <p:cNvPr id="6148" name="Picture 4" descr="Voice Assistants - Objects Of Power"/>
          <p:cNvPicPr>
            <a:picLocks noChangeAspect="1" noChangeArrowheads="1"/>
          </p:cNvPicPr>
          <p:nvPr/>
        </p:nvPicPr>
        <p:blipFill>
          <a:blip r:embed="rId4"/>
          <a:srcRect/>
          <a:stretch>
            <a:fillRect/>
          </a:stretch>
        </p:blipFill>
        <p:spPr bwMode="auto">
          <a:xfrm>
            <a:off x="688975" y="2467428"/>
            <a:ext cx="2482850" cy="1418771"/>
          </a:xfrm>
          <a:prstGeom prst="rect">
            <a:avLst/>
          </a:prstGeom>
          <a:noFill/>
        </p:spPr>
      </p:pic>
      <p:pic>
        <p:nvPicPr>
          <p:cNvPr id="6150" name="Picture 6" descr="Google Assistant's interpreter mode comes to smartphones | KalingaTV"/>
          <p:cNvPicPr>
            <a:picLocks noChangeAspect="1" noChangeArrowheads="1"/>
          </p:cNvPicPr>
          <p:nvPr/>
        </p:nvPicPr>
        <p:blipFill>
          <a:blip r:embed="rId5"/>
          <a:srcRect/>
          <a:stretch>
            <a:fillRect/>
          </a:stretch>
        </p:blipFill>
        <p:spPr bwMode="auto">
          <a:xfrm>
            <a:off x="3613151" y="2238375"/>
            <a:ext cx="2159000" cy="1724025"/>
          </a:xfrm>
          <a:prstGeom prst="rect">
            <a:avLst/>
          </a:prstGeom>
          <a:noFill/>
        </p:spPr>
      </p:pic>
      <p:sp>
        <p:nvSpPr>
          <p:cNvPr id="6152" name="AutoShape 8" descr="What your business needs to know about Cortana ﻿ | Empower IT Solu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4" name="AutoShape 10" descr="What your business needs to know about Cortana ﻿ | Empower IT Solu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6" name="AutoShape 12" descr="What your business needs to know about Cortana ﻿ | Empower IT Solu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8" name="AutoShape 14" descr="What your business needs to know about Cortana ﻿ | Empower IT Solu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60" name="AutoShape 16" descr="What your business needs to know about Cortana ﻿ | Empower IT Solu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62" name="AutoShape 18" descr="What your business needs to know about Cortana ﻿ | Empower IT Solu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64" name="AutoShape 20" descr="What your business needs to know about Cortana ﻿ | Empower IT Solu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66" name="Picture 22" descr="Microsoft Cortana Now Controls Honeywell Thermostats, Integrates IFTTT -  Security Sales &amp; Integration"/>
          <p:cNvPicPr>
            <a:picLocks noChangeAspect="1" noChangeArrowheads="1"/>
          </p:cNvPicPr>
          <p:nvPr/>
        </p:nvPicPr>
        <p:blipFill>
          <a:blip r:embed="rId6"/>
          <a:srcRect/>
          <a:stretch>
            <a:fillRect/>
          </a:stretch>
        </p:blipFill>
        <p:spPr bwMode="auto">
          <a:xfrm>
            <a:off x="9001125" y="2190749"/>
            <a:ext cx="2200275" cy="1895475"/>
          </a:xfrm>
          <a:prstGeom prst="rect">
            <a:avLst/>
          </a:prstGeom>
          <a:noFill/>
        </p:spPr>
      </p:pic>
      <p:sp>
        <p:nvSpPr>
          <p:cNvPr id="27" name="Rectangle 26"/>
          <p:cNvSpPr/>
          <p:nvPr/>
        </p:nvSpPr>
        <p:spPr>
          <a:xfrm>
            <a:off x="0" y="4670787"/>
            <a:ext cx="12192000" cy="1477328"/>
          </a:xfrm>
          <a:prstGeom prst="rect">
            <a:avLst/>
          </a:prstGeom>
        </p:spPr>
        <p:txBody>
          <a:bodyPr wrap="square">
            <a:spAutoFit/>
          </a:bodyPr>
          <a:lstStyle/>
          <a:p>
            <a:pPr algn="ctr"/>
            <a:r>
              <a:rPr lang="en-IN" dirty="0">
                <a:latin typeface="Times New Roman" pitchFamily="18" charset="0"/>
                <a:cs typeface="Times New Roman" pitchFamily="18" charset="0"/>
              </a:rPr>
              <a:t>Introducing speech recognition </a:t>
            </a:r>
            <a:r>
              <a:rPr lang="en-IN" dirty="0" smtClean="0">
                <a:latin typeface="Times New Roman" pitchFamily="18" charset="0"/>
                <a:cs typeface="Times New Roman" pitchFamily="18" charset="0"/>
              </a:rPr>
              <a:t>in real life as digital assistants. Digital </a:t>
            </a:r>
            <a:r>
              <a:rPr lang="en-IN" dirty="0">
                <a:latin typeface="Times New Roman" pitchFamily="18" charset="0"/>
                <a:cs typeface="Times New Roman" pitchFamily="18" charset="0"/>
              </a:rPr>
              <a:t>assistants are designed to help people perform or complete basic tasks and respond to queries. With the ability to access information from vast databases and various digital sources, these robots help to solve problems in real time, enhancing the user experience and human </a:t>
            </a:r>
            <a:r>
              <a:rPr lang="en-IN" dirty="0" smtClean="0">
                <a:latin typeface="Times New Roman" pitchFamily="18" charset="0"/>
                <a:cs typeface="Times New Roman" pitchFamily="18" charset="0"/>
              </a:rPr>
              <a:t>productivity. Popular digital voice </a:t>
            </a:r>
            <a:r>
              <a:rPr lang="en-IN" dirty="0">
                <a:latin typeface="Times New Roman" pitchFamily="18" charset="0"/>
                <a:cs typeface="Times New Roman" pitchFamily="18" charset="0"/>
              </a:rPr>
              <a:t>assistants, include</a:t>
            </a:r>
            <a:r>
              <a:rPr lang="en-IN" dirty="0" smtClean="0">
                <a:latin typeface="Times New Roman" pitchFamily="18" charset="0"/>
                <a:cs typeface="Times New Roman" pitchFamily="18" charset="0"/>
              </a:rPr>
              <a:t>: </a:t>
            </a:r>
          </a:p>
          <a:p>
            <a:pPr algn="ctr"/>
            <a:endParaRPr lang="en-IN" b="1" dirty="0" smtClean="0">
              <a:latin typeface="Josefin Slab" panose="020B0604020202020204" charset="0"/>
            </a:endParaRPr>
          </a:p>
        </p:txBody>
      </p:sp>
      <p:sp>
        <p:nvSpPr>
          <p:cNvPr id="40" name="Rectangle 39"/>
          <p:cNvSpPr/>
          <p:nvPr/>
        </p:nvSpPr>
        <p:spPr>
          <a:xfrm>
            <a:off x="4667250" y="1521510"/>
            <a:ext cx="2762250" cy="400110"/>
          </a:xfrm>
          <a:prstGeom prst="rect">
            <a:avLst/>
          </a:prstGeom>
        </p:spPr>
        <p:txBody>
          <a:bodyPr wrap="square">
            <a:spAutoFit/>
          </a:bodyPr>
          <a:lstStyle/>
          <a:p>
            <a:pPr algn="ctr"/>
            <a:r>
              <a:rPr lang="en-IN" sz="2000" b="1" dirty="0" smtClean="0"/>
              <a:t>Virtual   Assistants</a:t>
            </a:r>
            <a:endParaRPr lang="en-US" sz="2000" b="1" dirty="0"/>
          </a:p>
        </p:txBody>
      </p:sp>
      <p:sp>
        <p:nvSpPr>
          <p:cNvPr id="42" name="TextBox 41"/>
          <p:cNvSpPr txBox="1"/>
          <p:nvPr/>
        </p:nvSpPr>
        <p:spPr>
          <a:xfrm>
            <a:off x="0" y="6488668"/>
            <a:ext cx="1123950" cy="369332"/>
          </a:xfrm>
          <a:prstGeom prst="rect">
            <a:avLst/>
          </a:prstGeom>
          <a:noFill/>
        </p:spPr>
        <p:txBody>
          <a:bodyPr wrap="square" rtlCol="0">
            <a:spAutoFit/>
          </a:bodyPr>
          <a:lstStyle/>
          <a:p>
            <a:r>
              <a:rPr lang="en-IN" dirty="0" err="1" smtClean="0"/>
              <a:t>anushka</a:t>
            </a:r>
            <a:endParaRPr lang="en-US" dirty="0"/>
          </a:p>
        </p:txBody>
      </p:sp>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062103B-F514-4BE9-B5B2-C13878D2FE7C}"/>
              </a:ext>
            </a:extLst>
          </p:cNvPr>
          <p:cNvSpPr txBox="1"/>
          <p:nvPr/>
        </p:nvSpPr>
        <p:spPr>
          <a:xfrm>
            <a:off x="6368272" y="236441"/>
            <a:ext cx="4777096" cy="523220"/>
          </a:xfrm>
          <a:prstGeom prst="rect">
            <a:avLst/>
          </a:prstGeom>
          <a:noFill/>
        </p:spPr>
        <p:txBody>
          <a:bodyPr wrap="square" rtlCol="0" anchor="ctr">
            <a:spAutoFit/>
          </a:bodyPr>
          <a:lstStyle>
            <a:defPPr>
              <a:defRPr lang="en-US"/>
            </a:defPPr>
            <a:lvl1pPr>
              <a:defRPr sz="4800" b="1">
                <a:gradFill flip="none" rotWithShape="1">
                  <a:gsLst>
                    <a:gs pos="0">
                      <a:schemeClr val="accent1"/>
                    </a:gs>
                    <a:gs pos="70000">
                      <a:schemeClr val="accent3"/>
                    </a:gs>
                    <a:gs pos="35000">
                      <a:schemeClr val="accent2"/>
                    </a:gs>
                    <a:gs pos="100000">
                      <a:schemeClr val="accent4"/>
                    </a:gs>
                  </a:gsLst>
                  <a:lin ang="0" scaled="1"/>
                  <a:tileRect/>
                </a:gradFill>
                <a:latin typeface="+mj-lt"/>
                <a:cs typeface="Arial" pitchFamily="34" charset="0"/>
              </a:defRPr>
            </a:lvl1pPr>
          </a:lstStyle>
          <a:p>
            <a:r>
              <a:rPr lang="en-IN" sz="2800" u="sng" dirty="0" smtClean="0">
                <a:solidFill>
                  <a:schemeClr val="tx1"/>
                </a:solidFill>
                <a:latin typeface="Times New Roman" pitchFamily="18" charset="0"/>
                <a:cs typeface="Times New Roman" pitchFamily="18" charset="0"/>
              </a:rPr>
              <a:t>PROJECT  MEMBERS</a:t>
            </a:r>
            <a:endParaRPr lang="ko-KR" altLang="en-US" sz="2800" u="sng" dirty="0">
              <a:solidFill>
                <a:schemeClr val="tx1"/>
              </a:solidFill>
              <a:latin typeface="Times New Roman" pitchFamily="18" charset="0"/>
              <a:cs typeface="Times New Roman" pitchFamily="18" charset="0"/>
            </a:endParaRPr>
          </a:p>
        </p:txBody>
      </p:sp>
      <p:sp>
        <p:nvSpPr>
          <p:cNvPr id="4" name="Rectangle 3"/>
          <p:cNvSpPr/>
          <p:nvPr/>
        </p:nvSpPr>
        <p:spPr>
          <a:xfrm>
            <a:off x="5667375" y="952411"/>
            <a:ext cx="6096000" cy="1323439"/>
          </a:xfrm>
          <a:prstGeom prst="rect">
            <a:avLst/>
          </a:prstGeom>
        </p:spPr>
        <p:txBody>
          <a:bodyPr>
            <a:spAutoFit/>
          </a:bodyPr>
          <a:lstStyle/>
          <a:p>
            <a:pPr marL="495300" indent="-342900" algn="just">
              <a:buFont typeface="Wingdings" panose="05000000000000000000" pitchFamily="2" charset="2"/>
              <a:buChar char="v"/>
            </a:pPr>
            <a:r>
              <a:rPr lang="en-IN" sz="2000" dirty="0" smtClean="0">
                <a:latin typeface="Times New Roman" pitchFamily="18" charset="0"/>
                <a:cs typeface="Times New Roman" pitchFamily="18" charset="0"/>
              </a:rPr>
              <a:t>Divya  Mathew     -  19bce10456</a:t>
            </a:r>
            <a:endParaRPr lang="en-US" sz="2000" dirty="0" smtClean="0">
              <a:latin typeface="Times New Roman" pitchFamily="18" charset="0"/>
              <a:cs typeface="Times New Roman" pitchFamily="18" charset="0"/>
            </a:endParaRPr>
          </a:p>
          <a:p>
            <a:pPr marL="495300" indent="-342900" algn="just">
              <a:buFont typeface="Wingdings" panose="05000000000000000000" pitchFamily="2" charset="2"/>
              <a:buChar char="v"/>
            </a:pPr>
            <a:r>
              <a:rPr lang="en-IN" sz="2000" dirty="0" err="1" smtClean="0">
                <a:latin typeface="Times New Roman" pitchFamily="18" charset="0"/>
                <a:cs typeface="Times New Roman" pitchFamily="18" charset="0"/>
              </a:rPr>
              <a:t>Anushka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Khare</a:t>
            </a:r>
            <a:r>
              <a:rPr lang="en-IN" sz="2000" dirty="0" smtClean="0">
                <a:latin typeface="Times New Roman" pitchFamily="18" charset="0"/>
                <a:cs typeface="Times New Roman" pitchFamily="18" charset="0"/>
              </a:rPr>
              <a:t>   -  19bce10273 </a:t>
            </a:r>
          </a:p>
          <a:p>
            <a:pPr marL="495300" indent="-342900" algn="just">
              <a:buFont typeface="Wingdings" panose="05000000000000000000" pitchFamily="2" charset="2"/>
              <a:buChar char="v"/>
            </a:pPr>
            <a:r>
              <a:rPr lang="en-IN" sz="2000" dirty="0" err="1" smtClean="0">
                <a:latin typeface="Times New Roman" pitchFamily="18" charset="0"/>
                <a:cs typeface="Times New Roman" pitchFamily="18" charset="0"/>
              </a:rPr>
              <a:t>Aditi</a:t>
            </a:r>
            <a:r>
              <a:rPr lang="en-IN" sz="2000" dirty="0" smtClean="0">
                <a:latin typeface="Times New Roman" pitchFamily="18" charset="0"/>
                <a:cs typeface="Times New Roman" pitchFamily="18" charset="0"/>
              </a:rPr>
              <a:t>  Nigam        -   19bce10300</a:t>
            </a:r>
          </a:p>
          <a:p>
            <a:pPr marL="495300" indent="-342900" algn="just">
              <a:buFont typeface="Wingdings" panose="05000000000000000000" pitchFamily="2" charset="2"/>
              <a:buChar char="v"/>
            </a:pPr>
            <a:r>
              <a:rPr lang="en-IN" sz="2000" dirty="0" err="1" smtClean="0">
                <a:latin typeface="Times New Roman" pitchFamily="18" charset="0"/>
                <a:cs typeface="Times New Roman" pitchFamily="18" charset="0"/>
              </a:rPr>
              <a:t>Laveena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Dudani</a:t>
            </a:r>
            <a:r>
              <a:rPr lang="en-IN" sz="2000" dirty="0" smtClean="0">
                <a:latin typeface="Times New Roman" pitchFamily="18" charset="0"/>
                <a:cs typeface="Times New Roman" pitchFamily="18" charset="0"/>
              </a:rPr>
              <a:t>  -  </a:t>
            </a:r>
            <a:r>
              <a:rPr lang="en-IN" sz="2000" dirty="0" smtClean="0">
                <a:latin typeface="Times New Roman" pitchFamily="18" charset="0"/>
                <a:cs typeface="Times New Roman" pitchFamily="18" charset="0"/>
              </a:rPr>
              <a:t>19bce10378</a:t>
            </a:r>
            <a:endParaRPr lang="en-IN" sz="2000" dirty="0" smtClean="0">
              <a:latin typeface="Times New Roman" pitchFamily="18" charset="0"/>
              <a:cs typeface="Times New Roman" pitchFamily="18" charset="0"/>
            </a:endParaRPr>
          </a:p>
        </p:txBody>
      </p:sp>
      <p:sp>
        <p:nvSpPr>
          <p:cNvPr id="6" name="Rectangle 5"/>
          <p:cNvSpPr/>
          <p:nvPr/>
        </p:nvSpPr>
        <p:spPr>
          <a:xfrm>
            <a:off x="6842276" y="2568059"/>
            <a:ext cx="3209468" cy="523220"/>
          </a:xfrm>
          <a:prstGeom prst="rect">
            <a:avLst/>
          </a:prstGeom>
        </p:spPr>
        <p:txBody>
          <a:bodyPr wrap="none">
            <a:spAutoFit/>
          </a:bodyPr>
          <a:lstStyle/>
          <a:p>
            <a:r>
              <a:rPr lang="en-IN" sz="2800" b="1" u="sng" dirty="0" smtClean="0">
                <a:latin typeface="Times New Roman" pitchFamily="18" charset="0"/>
                <a:cs typeface="Times New Roman" pitchFamily="18" charset="0"/>
              </a:rPr>
              <a:t>PROJECT  GUIDE</a:t>
            </a:r>
            <a:endParaRPr lang="en-IN" sz="2800" b="1" u="sng" dirty="0">
              <a:latin typeface="Times New Roman" pitchFamily="18" charset="0"/>
              <a:cs typeface="Times New Roman" pitchFamily="18" charset="0"/>
            </a:endParaRPr>
          </a:p>
        </p:txBody>
      </p:sp>
      <p:sp>
        <p:nvSpPr>
          <p:cNvPr id="7" name="Rectangle 6"/>
          <p:cNvSpPr/>
          <p:nvPr/>
        </p:nvSpPr>
        <p:spPr>
          <a:xfrm>
            <a:off x="5876925" y="3191560"/>
            <a:ext cx="6096000" cy="400110"/>
          </a:xfrm>
          <a:prstGeom prst="rect">
            <a:avLst/>
          </a:prstGeom>
        </p:spPr>
        <p:txBody>
          <a:bodyPr>
            <a:spAutoFit/>
          </a:bodyPr>
          <a:lstStyle/>
          <a:p>
            <a:pPr marL="342900" indent="-342900" algn="just"/>
            <a:r>
              <a:rPr lang="en-IN" sz="2000" dirty="0" smtClean="0">
                <a:latin typeface="Times New Roman" pitchFamily="18" charset="0"/>
                <a:cs typeface="Times New Roman" pitchFamily="18" charset="0"/>
              </a:rPr>
              <a:t>Dr </a:t>
            </a:r>
            <a:r>
              <a:rPr lang="en-IN" sz="2000" dirty="0" err="1" smtClean="0">
                <a:latin typeface="Times New Roman" pitchFamily="18" charset="0"/>
                <a:cs typeface="Times New Roman" pitchFamily="18" charset="0"/>
              </a:rPr>
              <a:t>Chandan</a:t>
            </a:r>
            <a:r>
              <a:rPr lang="en-IN" sz="2000" dirty="0" smtClean="0">
                <a:latin typeface="Times New Roman" pitchFamily="18" charset="0"/>
                <a:cs typeface="Times New Roman" pitchFamily="18" charset="0"/>
              </a:rPr>
              <a:t> Kumar </a:t>
            </a:r>
            <a:r>
              <a:rPr lang="en-IN" sz="2000" dirty="0" err="1" smtClean="0">
                <a:latin typeface="Times New Roman" pitchFamily="18" charset="0"/>
                <a:cs typeface="Times New Roman" pitchFamily="18" charset="0"/>
              </a:rPr>
              <a:t>Behera</a:t>
            </a:r>
            <a:r>
              <a:rPr lang="en-IN" sz="2000" dirty="0" smtClean="0">
                <a:latin typeface="Times New Roman" pitchFamily="18" charset="0"/>
                <a:cs typeface="Times New Roman" pitchFamily="18" charset="0"/>
              </a:rPr>
              <a:t>  faculty SCSE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976459468"/>
      </p:ext>
    </p:extLst>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p3.png"/>
          <p:cNvPicPr>
            <a:picLocks noGrp="1" noChangeAspect="1"/>
          </p:cNvPicPr>
          <p:nvPr>
            <p:ph type="pic" sz="quarter" idx="11"/>
          </p:nvPr>
        </p:nvPicPr>
        <p:blipFill>
          <a:blip r:embed="rId2"/>
          <a:srcRect t="223" b="223"/>
          <a:stretch>
            <a:fillRect/>
          </a:stretch>
        </p:blipFill>
        <p:spPr>
          <a:xfrm rot="18900547">
            <a:off x="4461233" y="877149"/>
            <a:ext cx="2083825" cy="2016574"/>
          </a:xfrm>
          <a:prstGeom prst="rect">
            <a:avLst/>
          </a:prstGeom>
          <a:ln>
            <a:noFill/>
          </a:ln>
          <a:effectLst>
            <a:outerShdw blurRad="292100" dist="139700" dir="2700000" algn="tl" rotWithShape="0">
              <a:srgbClr val="333333">
                <a:alpha val="65000"/>
              </a:srgbClr>
            </a:outerShdw>
          </a:effectLst>
        </p:spPr>
      </p:pic>
      <p:sp>
        <p:nvSpPr>
          <p:cNvPr id="8" name="Picture Placeholder 7"/>
          <p:cNvSpPr>
            <a:spLocks noGrp="1"/>
          </p:cNvSpPr>
          <p:nvPr>
            <p:ph type="pic" sz="quarter" idx="12"/>
          </p:nvPr>
        </p:nvSpPr>
        <p:spPr/>
      </p:sp>
      <p:sp>
        <p:nvSpPr>
          <p:cNvPr id="10" name="Picture Placeholder 9"/>
          <p:cNvSpPr>
            <a:spLocks noGrp="1"/>
          </p:cNvSpPr>
          <p:nvPr>
            <p:ph type="pic" sz="quarter" idx="14"/>
          </p:nvPr>
        </p:nvSpPr>
        <p:spPr/>
      </p:sp>
      <p:pic>
        <p:nvPicPr>
          <p:cNvPr id="27" name="Picture Placeholder 26" descr="The-Work-Of-A-Processor-In-A-Computer-1.jpg"/>
          <p:cNvPicPr>
            <a:picLocks noGrp="1" noChangeAspect="1"/>
          </p:cNvPicPr>
          <p:nvPr>
            <p:ph type="pic" sz="quarter" idx="15"/>
          </p:nvPr>
        </p:nvPicPr>
        <p:blipFill>
          <a:blip r:embed="rId3"/>
          <a:srcRect l="35934" r="35934"/>
          <a:stretch>
            <a:fillRect/>
          </a:stretch>
        </p:blipFill>
        <p:spPr/>
      </p:pic>
      <p:sp>
        <p:nvSpPr>
          <p:cNvPr id="12" name="TextBox 11"/>
          <p:cNvSpPr txBox="1"/>
          <p:nvPr/>
        </p:nvSpPr>
        <p:spPr>
          <a:xfrm>
            <a:off x="266700" y="333375"/>
            <a:ext cx="4238625" cy="1200329"/>
          </a:xfrm>
          <a:prstGeom prst="rect">
            <a:avLst/>
          </a:prstGeom>
          <a:noFill/>
        </p:spPr>
        <p:txBody>
          <a:bodyPr wrap="square" rtlCol="0">
            <a:spAutoFit/>
          </a:bodyPr>
          <a:lstStyle/>
          <a:p>
            <a:r>
              <a:rPr lang="en-IN" sz="3600" b="1" u="sng" dirty="0" smtClean="0">
                <a:latin typeface="Times New Roman" pitchFamily="18" charset="0"/>
                <a:cs typeface="Times New Roman" pitchFamily="18" charset="0"/>
              </a:rPr>
              <a:t>HARDWARE REQUIREMENTS</a:t>
            </a:r>
            <a:endParaRPr lang="en-US" sz="3600" b="1" u="sng" dirty="0">
              <a:latin typeface="Times New Roman" pitchFamily="18" charset="0"/>
              <a:cs typeface="Times New Roman" pitchFamily="18" charset="0"/>
            </a:endParaRPr>
          </a:p>
        </p:txBody>
      </p:sp>
      <p:sp>
        <p:nvSpPr>
          <p:cNvPr id="13" name="TextBox 12"/>
          <p:cNvSpPr txBox="1"/>
          <p:nvPr/>
        </p:nvSpPr>
        <p:spPr>
          <a:xfrm>
            <a:off x="548216" y="1962149"/>
            <a:ext cx="8338609" cy="4770537"/>
          </a:xfrm>
          <a:prstGeom prst="rect">
            <a:avLst/>
          </a:prstGeom>
          <a:noFill/>
        </p:spPr>
        <p:txBody>
          <a:bodyPr wrap="square" rtlCol="0">
            <a:spAutoFit/>
          </a:bodyPr>
          <a:lstStyle/>
          <a:p>
            <a:pPr marL="342900" indent="-342900">
              <a:buFont typeface="+mj-lt"/>
              <a:buAutoNum type="arabicPeriod"/>
            </a:pPr>
            <a:r>
              <a:rPr lang="en-IN" sz="1600" b="1" dirty="0" smtClean="0">
                <a:latin typeface="Times New Roman" pitchFamily="18" charset="0"/>
                <a:cs typeface="Times New Roman" pitchFamily="18" charset="0"/>
              </a:rPr>
              <a:t>SOUND CARDS </a:t>
            </a:r>
          </a:p>
          <a:p>
            <a:endParaRPr lang="en-IN" sz="1600" dirty="0" smtClean="0">
              <a:latin typeface="Times New Roman" pitchFamily="18" charset="0"/>
              <a:cs typeface="Times New Roman" pitchFamily="18" charset="0"/>
            </a:endParaRPr>
          </a:p>
          <a:p>
            <a:pPr>
              <a:buFont typeface="Wingdings" pitchFamily="2" charset="2"/>
              <a:buChar char="Ø"/>
            </a:pPr>
            <a:r>
              <a:rPr lang="en-IN" sz="1600" dirty="0" smtClean="0">
                <a:latin typeface="Times New Roman" pitchFamily="18" charset="0"/>
                <a:cs typeface="Times New Roman" pitchFamily="18" charset="0"/>
              </a:rPr>
              <a:t> High quality 16 bit sound card (min.)</a:t>
            </a:r>
          </a:p>
          <a:p>
            <a:pPr>
              <a:buFont typeface="Wingdings" pitchFamily="2" charset="2"/>
              <a:buChar char="Ø"/>
            </a:pPr>
            <a:r>
              <a:rPr lang="en-IN" sz="1600" dirty="0" smtClean="0">
                <a:latin typeface="Times New Roman" pitchFamily="18" charset="0"/>
                <a:cs typeface="Times New Roman" pitchFamily="18" charset="0"/>
              </a:rPr>
              <a:t> Proper driver  installed</a:t>
            </a:r>
          </a:p>
          <a:p>
            <a:pPr>
              <a:buFont typeface="Wingdings" pitchFamily="2" charset="2"/>
              <a:buChar char="Ø"/>
            </a:pPr>
            <a:r>
              <a:rPr lang="en-IN" sz="1600" dirty="0" smtClean="0">
                <a:latin typeface="Times New Roman" pitchFamily="18" charset="0"/>
                <a:cs typeface="Times New Roman" pitchFamily="18" charset="0"/>
              </a:rPr>
              <a:t> Clear signals (A/D)</a:t>
            </a:r>
          </a:p>
          <a:p>
            <a:endParaRPr lang="en-IN" sz="1600" dirty="0" smtClean="0">
              <a:latin typeface="Times New Roman" pitchFamily="18" charset="0"/>
              <a:cs typeface="Times New Roman" pitchFamily="18" charset="0"/>
            </a:endParaRPr>
          </a:p>
          <a:p>
            <a:pPr marL="342900" indent="-342900"/>
            <a:r>
              <a:rPr lang="en-IN" sz="1600" b="1" dirty="0" smtClean="0">
                <a:latin typeface="Times New Roman" pitchFamily="18" charset="0"/>
                <a:cs typeface="Times New Roman" pitchFamily="18" charset="0"/>
              </a:rPr>
              <a:t>2.    MICROPHONES</a:t>
            </a:r>
          </a:p>
          <a:p>
            <a:endParaRPr lang="en-IN" sz="1600" b="1"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(desktop microphones  shouldn’t be used)</a:t>
            </a:r>
          </a:p>
          <a:p>
            <a:pPr>
              <a:buFont typeface="Wingdings" pitchFamily="2" charset="2"/>
              <a:buChar char="Ø"/>
            </a:pPr>
            <a:r>
              <a:rPr lang="en-IN" sz="1600" dirty="0" smtClean="0">
                <a:latin typeface="Times New Roman" pitchFamily="18" charset="0"/>
                <a:cs typeface="Times New Roman" pitchFamily="18" charset="0"/>
              </a:rPr>
              <a:t> Headsets – with or without earphones</a:t>
            </a:r>
          </a:p>
          <a:p>
            <a:r>
              <a:rPr lang="en-IN" sz="1600" dirty="0" smtClean="0">
                <a:latin typeface="Times New Roman" pitchFamily="18" charset="0"/>
                <a:cs typeface="Times New Roman" pitchFamily="18" charset="0"/>
              </a:rPr>
              <a:t>(mono or stereo)</a:t>
            </a:r>
          </a:p>
          <a:p>
            <a:endParaRPr lang="en-IN" sz="16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3.    COMPUTER / PROCESSORS</a:t>
            </a:r>
          </a:p>
          <a:p>
            <a:endParaRPr lang="en-IN" sz="1600" dirty="0" smtClean="0">
              <a:latin typeface="Times New Roman" pitchFamily="18" charset="0"/>
              <a:cs typeface="Times New Roman" pitchFamily="18" charset="0"/>
            </a:endParaRPr>
          </a:p>
          <a:p>
            <a:pPr>
              <a:buFont typeface="Wingdings" pitchFamily="2" charset="2"/>
              <a:buChar char="Ø"/>
            </a:pPr>
            <a:r>
              <a:rPr lang="en-IN" sz="1600" dirty="0" smtClean="0">
                <a:latin typeface="Times New Roman" pitchFamily="18" charset="0"/>
                <a:cs typeface="Times New Roman" pitchFamily="18" charset="0"/>
              </a:rPr>
              <a:t> Dependent on Processing speed</a:t>
            </a:r>
          </a:p>
          <a:p>
            <a:r>
              <a:rPr lang="en-IN" sz="1600" dirty="0" smtClean="0">
                <a:latin typeface="Times New Roman" pitchFamily="18" charset="0"/>
                <a:cs typeface="Times New Roman" pitchFamily="18" charset="0"/>
              </a:rPr>
              <a:t>(large amount of digital filtering and signal processing takes place)</a:t>
            </a: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pic>
        <p:nvPicPr>
          <p:cNvPr id="23" name="Picture 22" descr="Mascot Illustration Of A Computer Monitor Wearing A Headset Royalty Free  Cliparts, Vectors, And Stock Illustration. Image 31677867."/>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rot="18909350">
            <a:off x="7626236" y="879833"/>
            <a:ext cx="1973385" cy="2007189"/>
          </a:xfrm>
          <a:prstGeom prst="rect">
            <a:avLst/>
          </a:prstGeom>
          <a:ln>
            <a:noFill/>
          </a:ln>
          <a:effectLst>
            <a:outerShdw blurRad="292100" dist="139700" dir="2700000" algn="tl" rotWithShape="0">
              <a:srgbClr val="333333">
                <a:alpha val="65000"/>
              </a:srgbClr>
            </a:outerShdw>
          </a:effectLst>
        </p:spPr>
      </p:pic>
      <p:pic>
        <p:nvPicPr>
          <p:cNvPr id="24" name="Picture 23" descr="Computer Theme Microphone Elements Vector Stock Vector - Illustration of  interview, equipment: 49492657"/>
          <p:cNvPicPr/>
          <p:nvPr/>
        </p:nvPicPr>
        <p:blipFill rotWithShape="1">
          <a:blip r:embed="rId5" cstate="print">
            <a:extLst>
              <a:ext uri="{28A0092B-C50C-407E-A947-70E740481C1C}">
                <a14:useLocalDpi xmlns="" xmlns:a14="http://schemas.microsoft.com/office/drawing/2010/main" val="0"/>
              </a:ext>
            </a:extLst>
          </a:blip>
          <a:srcRect l="6202" t="12150" r="7678" b="19690"/>
          <a:stretch/>
        </p:blipFill>
        <p:spPr bwMode="auto">
          <a:xfrm rot="18860498">
            <a:off x="6063174" y="2431428"/>
            <a:ext cx="2013305" cy="2000452"/>
          </a:xfrm>
          <a:prstGeom prst="rect">
            <a:avLst/>
          </a:prstGeom>
          <a:ln>
            <a:noFill/>
          </a:ln>
          <a:effectLst>
            <a:outerShdw blurRad="292100" dist="139700" dir="2700000" algn="tl" rotWithShape="0">
              <a:srgbClr val="333333">
                <a:alpha val="65000"/>
              </a:srgbClr>
            </a:outerShdw>
          </a:effectLst>
        </p:spPr>
      </p:pic>
      <p:pic>
        <p:nvPicPr>
          <p:cNvPr id="45058" name="Picture 2" descr="Diamond XS51 XtremeSound 5.1 16 bit Sound Card: Amazon.in: Computers &amp;  Accessories"/>
          <p:cNvPicPr>
            <a:picLocks noChangeAspect="1" noChangeArrowheads="1"/>
          </p:cNvPicPr>
          <p:nvPr/>
        </p:nvPicPr>
        <p:blipFill>
          <a:blip r:embed="rId6" cstate="print"/>
          <a:srcRect/>
          <a:stretch>
            <a:fillRect/>
          </a:stretch>
        </p:blipFill>
        <p:spPr bwMode="auto">
          <a:xfrm rot="2692300">
            <a:off x="7619534" y="3980022"/>
            <a:ext cx="2033963" cy="2027453"/>
          </a:xfrm>
          <a:prstGeom prst="rect">
            <a:avLst/>
          </a:prstGeom>
          <a:ln>
            <a:noFill/>
          </a:ln>
          <a:effectLst>
            <a:outerShdw blurRad="292100" dist="139700" dir="2700000" algn="tl" rotWithShape="0">
              <a:srgbClr val="333333">
                <a:alpha val="65000"/>
              </a:srgbClr>
            </a:outerShdw>
          </a:effectLst>
        </p:spPr>
      </p:pic>
      <p:sp>
        <p:nvSpPr>
          <p:cNvPr id="45062" name="AutoShape 6" descr="What Is The Work Of A Processor In A Computer |Blog |Computers Mob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4" name="AutoShape 8" descr="What Is The Work Of A Processor In A Computer |Blog |Computers Mob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0" y="6488668"/>
            <a:ext cx="889987" cy="369332"/>
          </a:xfrm>
          <a:prstGeom prst="rect">
            <a:avLst/>
          </a:prstGeom>
        </p:spPr>
        <p:txBody>
          <a:bodyPr wrap="none">
            <a:spAutoFit/>
          </a:bodyPr>
          <a:lstStyle/>
          <a:p>
            <a:r>
              <a:rPr lang="en-IN" dirty="0" err="1" smtClean="0">
                <a:latin typeface="Times New Roman" pitchFamily="18" charset="0"/>
                <a:cs typeface="Times New Roman" pitchFamily="18" charset="0"/>
              </a:rPr>
              <a:t>laveena</a:t>
            </a:r>
            <a:endParaRPr lang="en-US"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pic>
        <p:nvPicPr>
          <p:cNvPr id="35" name="Picture Placeholder 34" descr="download (1).png"/>
          <p:cNvPicPr>
            <a:picLocks noGrp="1" noChangeAspect="1"/>
          </p:cNvPicPr>
          <p:nvPr>
            <p:ph type="pic" sz="quarter" idx="15"/>
          </p:nvPr>
        </p:nvPicPr>
        <p:blipFill>
          <a:blip r:embed="rId2"/>
          <a:srcRect l="39682" r="39682"/>
          <a:stretch>
            <a:fillRect/>
          </a:stretch>
        </p:blipFill>
        <p:spPr/>
      </p:pic>
      <p:sp>
        <p:nvSpPr>
          <p:cNvPr id="7" name="Rectangle 6"/>
          <p:cNvSpPr/>
          <p:nvPr/>
        </p:nvSpPr>
        <p:spPr>
          <a:xfrm>
            <a:off x="276225" y="205859"/>
            <a:ext cx="4276725" cy="1200329"/>
          </a:xfrm>
          <a:prstGeom prst="rect">
            <a:avLst/>
          </a:prstGeom>
        </p:spPr>
        <p:txBody>
          <a:bodyPr wrap="square">
            <a:spAutoFit/>
          </a:bodyPr>
          <a:lstStyle/>
          <a:p>
            <a:r>
              <a:rPr lang="en-IN" sz="3600" b="1" u="sng" dirty="0" smtClean="0">
                <a:latin typeface="Times New Roman" pitchFamily="18" charset="0"/>
                <a:cs typeface="Times New Roman" pitchFamily="18" charset="0"/>
              </a:rPr>
              <a:t>SOFTWARE REQUIREMENTS</a:t>
            </a:r>
            <a:endParaRPr lang="en-US" sz="3600" b="1" u="sng" dirty="0">
              <a:latin typeface="Times New Roman" pitchFamily="18" charset="0"/>
              <a:cs typeface="Times New Roman" pitchFamily="18" charset="0"/>
            </a:endParaRPr>
          </a:p>
        </p:txBody>
      </p:sp>
      <p:sp>
        <p:nvSpPr>
          <p:cNvPr id="8" name="Rectangle 7"/>
          <p:cNvSpPr/>
          <p:nvPr/>
        </p:nvSpPr>
        <p:spPr>
          <a:xfrm>
            <a:off x="133351" y="1647826"/>
            <a:ext cx="4267200" cy="4524315"/>
          </a:xfrm>
          <a:prstGeom prst="rect">
            <a:avLst/>
          </a:prstGeom>
        </p:spPr>
        <p:txBody>
          <a:bodyPr wrap="square">
            <a:spAutoFit/>
          </a:bodyPr>
          <a:lstStyle/>
          <a:p>
            <a:r>
              <a:rPr lang="en-IN" sz="1600" dirty="0" smtClean="0">
                <a:latin typeface="Times New Roman" pitchFamily="18" charset="0"/>
                <a:cs typeface="Times New Roman" pitchFamily="18" charset="0"/>
              </a:rPr>
              <a:t>This is a Python based program therefore, we need to have PYTHON APPLICATION installed in our system. </a:t>
            </a:r>
          </a:p>
          <a:p>
            <a:r>
              <a:rPr lang="en-IN" sz="1600" dirty="0" smtClean="0">
                <a:latin typeface="Times New Roman" pitchFamily="18" charset="0"/>
                <a:cs typeface="Times New Roman" pitchFamily="18" charset="0"/>
              </a:rPr>
              <a:t>Included libraries are:-</a:t>
            </a:r>
          </a:p>
          <a:p>
            <a:endParaRPr lang="en-IN" sz="1600" dirty="0" smtClean="0">
              <a:latin typeface="Times New Roman" pitchFamily="18" charset="0"/>
              <a:cs typeface="Times New Roman" pitchFamily="18" charset="0"/>
            </a:endParaRPr>
          </a:p>
          <a:p>
            <a:pPr marL="285750" indent="-285750">
              <a:buFont typeface="Wingdings" panose="05000000000000000000" pitchFamily="2" charset="2"/>
              <a:buChar char="Ø"/>
            </a:pPr>
            <a:r>
              <a:rPr lang="en-IN" sz="1600" dirty="0" smtClean="0">
                <a:latin typeface="Times New Roman" pitchFamily="18" charset="0"/>
                <a:cs typeface="Times New Roman" pitchFamily="18" charset="0"/>
              </a:rPr>
              <a:t> </a:t>
            </a:r>
            <a:r>
              <a:rPr lang="en-IN" sz="1600" b="1" dirty="0" smtClean="0">
                <a:latin typeface="Times New Roman" pitchFamily="18" charset="0"/>
                <a:cs typeface="Times New Roman" pitchFamily="18" charset="0"/>
              </a:rPr>
              <a:t>Speech Recognition</a:t>
            </a:r>
          </a:p>
          <a:p>
            <a:pPr marL="285750" indent="-285750"/>
            <a:endParaRPr lang="en-IN" sz="1600" dirty="0" smtClean="0">
              <a:latin typeface="Times New Roman" pitchFamily="18" charset="0"/>
              <a:cs typeface="Times New Roman" pitchFamily="18" charset="0"/>
            </a:endParaRPr>
          </a:p>
          <a:p>
            <a:pPr marL="285750" indent="-285750"/>
            <a:r>
              <a:rPr lang="en-IN" sz="1600" dirty="0" smtClean="0">
                <a:latin typeface="Times New Roman" pitchFamily="18" charset="0"/>
                <a:cs typeface="Times New Roman" pitchFamily="18" charset="0"/>
              </a:rPr>
              <a:t>         </a:t>
            </a:r>
          </a:p>
          <a:p>
            <a:pPr marL="285750" indent="-285750">
              <a:buFont typeface="Wingdings" panose="05000000000000000000" pitchFamily="2" charset="2"/>
              <a:buChar char="Ø"/>
            </a:pPr>
            <a:r>
              <a:rPr lang="en-IN" sz="1600" b="1" dirty="0" err="1" smtClean="0">
                <a:latin typeface="Times New Roman" pitchFamily="18" charset="0"/>
                <a:cs typeface="Times New Roman" pitchFamily="18" charset="0"/>
              </a:rPr>
              <a:t>gtts</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google</a:t>
            </a:r>
            <a:r>
              <a:rPr lang="en-IN" sz="1600" dirty="0" smtClean="0">
                <a:latin typeface="Times New Roman" pitchFamily="18" charset="0"/>
                <a:cs typeface="Times New Roman" pitchFamily="18" charset="0"/>
              </a:rPr>
              <a:t> text to speech)</a:t>
            </a:r>
          </a:p>
          <a:p>
            <a:pPr marL="285750" indent="-285750">
              <a:buFont typeface="Wingdings" panose="05000000000000000000" pitchFamily="2" charset="2"/>
              <a:buChar char="Ø"/>
            </a:pPr>
            <a:endParaRPr lang="en-IN" sz="1600" dirty="0" smtClean="0">
              <a:latin typeface="Times New Roman" pitchFamily="18" charset="0"/>
              <a:cs typeface="Times New Roman" pitchFamily="18" charset="0"/>
            </a:endParaRPr>
          </a:p>
          <a:p>
            <a:pPr marL="285750" indent="-285750"/>
            <a:endParaRPr lang="en-IN" sz="1600" dirty="0" smtClean="0">
              <a:latin typeface="Times New Roman" pitchFamily="18" charset="0"/>
              <a:cs typeface="Times New Roman" pitchFamily="18" charset="0"/>
            </a:endParaRPr>
          </a:p>
          <a:p>
            <a:pPr marL="285750" indent="-285750">
              <a:buFont typeface="Wingdings" panose="05000000000000000000" pitchFamily="2" charset="2"/>
              <a:buChar char="Ø"/>
            </a:pPr>
            <a:r>
              <a:rPr lang="en-IN" sz="1600" b="1" dirty="0" err="1" smtClean="0">
                <a:latin typeface="Times New Roman" pitchFamily="18" charset="0"/>
                <a:cs typeface="Times New Roman" pitchFamily="18" charset="0"/>
              </a:rPr>
              <a:t>Pyaudio</a:t>
            </a:r>
            <a:endParaRPr lang="en-IN" sz="1600" b="1" dirty="0" smtClean="0">
              <a:latin typeface="Times New Roman" pitchFamily="18" charset="0"/>
              <a:cs typeface="Times New Roman" pitchFamily="18" charset="0"/>
            </a:endParaRPr>
          </a:p>
          <a:p>
            <a:pPr marL="285750" indent="-285750">
              <a:buFont typeface="Wingdings" panose="05000000000000000000" pitchFamily="2" charset="2"/>
              <a:buChar char="Ø"/>
            </a:pPr>
            <a:endParaRPr lang="en-IN" sz="1600" dirty="0" smtClean="0">
              <a:latin typeface="Times New Roman" pitchFamily="18" charset="0"/>
              <a:cs typeface="Times New Roman" pitchFamily="18" charset="0"/>
            </a:endParaRPr>
          </a:p>
          <a:p>
            <a:pPr marL="285750" indent="-285750">
              <a:buFont typeface="Wingdings" panose="05000000000000000000" pitchFamily="2" charset="2"/>
              <a:buChar char="Ø"/>
            </a:pPr>
            <a:endParaRPr lang="en-IN" sz="1600" dirty="0" smtClean="0">
              <a:latin typeface="Times New Roman" pitchFamily="18" charset="0"/>
              <a:cs typeface="Times New Roman" pitchFamily="18" charset="0"/>
            </a:endParaRPr>
          </a:p>
          <a:p>
            <a:pPr marL="285750" indent="-285750">
              <a:buFont typeface="Wingdings" panose="05000000000000000000" pitchFamily="2" charset="2"/>
              <a:buChar char="Ø"/>
            </a:pPr>
            <a:r>
              <a:rPr lang="en-IN" sz="1600" b="1" dirty="0" smtClean="0">
                <a:latin typeface="Times New Roman" pitchFamily="18" charset="0"/>
                <a:cs typeface="Times New Roman" pitchFamily="18" charset="0"/>
              </a:rPr>
              <a:t>Port  Audio</a:t>
            </a:r>
          </a:p>
          <a:p>
            <a:pPr marL="285750" indent="-285750">
              <a:buFont typeface="Wingdings" panose="05000000000000000000" pitchFamily="2" charset="2"/>
              <a:buChar char="Ø"/>
            </a:pPr>
            <a:endParaRPr lang="en-IN" sz="1600" dirty="0" smtClean="0">
              <a:latin typeface="Times New Roman" pitchFamily="18" charset="0"/>
              <a:cs typeface="Times New Roman" pitchFamily="18" charset="0"/>
            </a:endParaRPr>
          </a:p>
          <a:p>
            <a:pPr marL="285750" indent="-285750">
              <a:buFont typeface="Wingdings" panose="05000000000000000000" pitchFamily="2" charset="2"/>
              <a:buChar char="Ø"/>
            </a:pPr>
            <a:endParaRPr lang="en-IN" sz="1600" dirty="0" smtClean="0">
              <a:latin typeface="Times New Roman" pitchFamily="18" charset="0"/>
              <a:cs typeface="Times New Roman" pitchFamily="18" charset="0"/>
            </a:endParaRPr>
          </a:p>
          <a:p>
            <a:pPr marL="285750" indent="-285750">
              <a:buFont typeface="Wingdings" panose="05000000000000000000" pitchFamily="2" charset="2"/>
              <a:buChar char="Ø"/>
            </a:pPr>
            <a:r>
              <a:rPr lang="en-IN" sz="1600" b="1" dirty="0" smtClean="0">
                <a:latin typeface="Times New Roman" pitchFamily="18" charset="0"/>
                <a:cs typeface="Times New Roman" pitchFamily="18" charset="0"/>
              </a:rPr>
              <a:t>Wikipedia</a:t>
            </a:r>
            <a:endParaRPr lang="en-US" sz="1600" b="1" dirty="0">
              <a:latin typeface="Times New Roman" pitchFamily="18" charset="0"/>
              <a:cs typeface="Times New Roman" pitchFamily="18" charset="0"/>
            </a:endParaRPr>
          </a:p>
        </p:txBody>
      </p:sp>
      <p:sp>
        <p:nvSpPr>
          <p:cNvPr id="9" name="TextBox 8"/>
          <p:cNvSpPr txBox="1"/>
          <p:nvPr/>
        </p:nvSpPr>
        <p:spPr>
          <a:xfrm>
            <a:off x="657225" y="3200401"/>
            <a:ext cx="4162425" cy="461665"/>
          </a:xfrm>
          <a:prstGeom prst="rect">
            <a:avLst/>
          </a:prstGeom>
          <a:noFill/>
        </p:spPr>
        <p:txBody>
          <a:bodyPr wrap="square" rtlCol="0">
            <a:spAutoFit/>
          </a:bodyPr>
          <a:lstStyle/>
          <a:p>
            <a:pPr>
              <a:buFont typeface="Wingdings" pitchFamily="2" charset="2"/>
              <a:buChar char="§"/>
            </a:pPr>
            <a:r>
              <a:rPr lang="en-IN" sz="1200" dirty="0" smtClean="0"/>
              <a:t>  </a:t>
            </a:r>
            <a:r>
              <a:rPr lang="en-IN" sz="1200" dirty="0" smtClean="0">
                <a:latin typeface="Times New Roman" pitchFamily="18" charset="0"/>
                <a:cs typeface="Times New Roman" pitchFamily="18" charset="0"/>
              </a:rPr>
              <a:t>This library converts spoken words into text.</a:t>
            </a:r>
          </a:p>
          <a:p>
            <a:pPr>
              <a:buFont typeface="Wingdings" pitchFamily="2" charset="2"/>
              <a:buChar char="§"/>
            </a:pPr>
            <a:r>
              <a:rPr lang="en-IN" sz="1200" dirty="0" smtClean="0">
                <a:latin typeface="Times New Roman" pitchFamily="18" charset="0"/>
                <a:cs typeface="Times New Roman" pitchFamily="18" charset="0"/>
              </a:rPr>
              <a:t>   Installation command –  pip install </a:t>
            </a:r>
            <a:r>
              <a:rPr lang="en-IN" sz="1200" dirty="0" err="1" smtClean="0">
                <a:latin typeface="Times New Roman" pitchFamily="18" charset="0"/>
                <a:cs typeface="Times New Roman" pitchFamily="18" charset="0"/>
              </a:rPr>
              <a:t>SpeechRecognition</a:t>
            </a:r>
            <a:endParaRPr lang="en-US" sz="1200" dirty="0">
              <a:latin typeface="Times New Roman" pitchFamily="18" charset="0"/>
              <a:cs typeface="Times New Roman" pitchFamily="18" charset="0"/>
            </a:endParaRPr>
          </a:p>
        </p:txBody>
      </p:sp>
      <p:sp>
        <p:nvSpPr>
          <p:cNvPr id="10" name="TextBox 9"/>
          <p:cNvSpPr txBox="1"/>
          <p:nvPr/>
        </p:nvSpPr>
        <p:spPr>
          <a:xfrm>
            <a:off x="676275" y="3952876"/>
            <a:ext cx="3971925" cy="461665"/>
          </a:xfrm>
          <a:prstGeom prst="rect">
            <a:avLst/>
          </a:prstGeom>
          <a:noFill/>
        </p:spPr>
        <p:txBody>
          <a:bodyPr wrap="square" rtlCol="0">
            <a:spAutoFit/>
          </a:bodyPr>
          <a:lstStyle/>
          <a:p>
            <a:pPr>
              <a:buFont typeface="Wingdings" pitchFamily="2" charset="2"/>
              <a:buChar char="§"/>
            </a:pPr>
            <a:r>
              <a:rPr lang="en-IN" sz="1200" dirty="0" smtClean="0">
                <a:latin typeface="Times New Roman" pitchFamily="18" charset="0"/>
                <a:cs typeface="Times New Roman" pitchFamily="18" charset="0"/>
              </a:rPr>
              <a:t>   This library </a:t>
            </a:r>
            <a:r>
              <a:rPr lang="en-US" sz="1200" dirty="0" smtClean="0"/>
              <a:t>converts the entered text into audio form.</a:t>
            </a:r>
          </a:p>
          <a:p>
            <a:pPr>
              <a:buFont typeface="Wingdings" pitchFamily="2" charset="2"/>
              <a:buChar char="§"/>
            </a:pPr>
            <a:r>
              <a:rPr lang="en-IN" sz="1200" dirty="0" smtClean="0">
                <a:latin typeface="Times New Roman" pitchFamily="18" charset="0"/>
                <a:cs typeface="Times New Roman" pitchFamily="18" charset="0"/>
              </a:rPr>
              <a:t>   </a:t>
            </a:r>
            <a:r>
              <a:rPr lang="en-IN" sz="1200" dirty="0" smtClean="0"/>
              <a:t>Installation command –  pip install </a:t>
            </a:r>
            <a:r>
              <a:rPr lang="en-IN" sz="1200" dirty="0" err="1" smtClean="0"/>
              <a:t>gtts</a:t>
            </a:r>
            <a:endParaRPr lang="en-US" sz="1200" dirty="0">
              <a:latin typeface="Times New Roman" pitchFamily="18" charset="0"/>
              <a:cs typeface="Times New Roman" pitchFamily="18" charset="0"/>
            </a:endParaRPr>
          </a:p>
        </p:txBody>
      </p:sp>
      <p:sp>
        <p:nvSpPr>
          <p:cNvPr id="12" name="TextBox 11"/>
          <p:cNvSpPr txBox="1"/>
          <p:nvPr/>
        </p:nvSpPr>
        <p:spPr>
          <a:xfrm>
            <a:off x="695324" y="4648201"/>
            <a:ext cx="5781675" cy="461665"/>
          </a:xfrm>
          <a:prstGeom prst="rect">
            <a:avLst/>
          </a:prstGeom>
          <a:noFill/>
        </p:spPr>
        <p:txBody>
          <a:bodyPr wrap="square" rtlCol="0">
            <a:spAutoFit/>
          </a:bodyPr>
          <a:lstStyle/>
          <a:p>
            <a:pPr>
              <a:buFont typeface="Wingdings" pitchFamily="2" charset="2"/>
              <a:buChar char="§"/>
            </a:pPr>
            <a:r>
              <a:rPr lang="en-IN" sz="1200" dirty="0" smtClean="0">
                <a:latin typeface="Times New Roman" pitchFamily="18" charset="0"/>
                <a:cs typeface="Times New Roman" pitchFamily="18" charset="0"/>
              </a:rPr>
              <a:t>   This library is used to recognize &amp; record the speech uttered by the user</a:t>
            </a:r>
          </a:p>
          <a:p>
            <a:pPr>
              <a:buFont typeface="Wingdings" pitchFamily="2" charset="2"/>
              <a:buChar char="§"/>
            </a:pPr>
            <a:r>
              <a:rPr lang="en-IN" sz="1200" dirty="0" smtClean="0">
                <a:latin typeface="Times New Roman" pitchFamily="18" charset="0"/>
                <a:cs typeface="Times New Roman" pitchFamily="18" charset="0"/>
              </a:rPr>
              <a:t>   </a:t>
            </a:r>
            <a:r>
              <a:rPr lang="en-IN" sz="1200" dirty="0" smtClean="0"/>
              <a:t>Installation command –  pip install </a:t>
            </a:r>
            <a:r>
              <a:rPr lang="en-IN" sz="1200" dirty="0" err="1" smtClean="0"/>
              <a:t>pyaudio</a:t>
            </a:r>
            <a:endParaRPr lang="en-IN" sz="1200" dirty="0" smtClean="0"/>
          </a:p>
        </p:txBody>
      </p:sp>
      <p:sp>
        <p:nvSpPr>
          <p:cNvPr id="15" name="TextBox 14"/>
          <p:cNvSpPr txBox="1"/>
          <p:nvPr/>
        </p:nvSpPr>
        <p:spPr>
          <a:xfrm>
            <a:off x="695324" y="5353051"/>
            <a:ext cx="4791076" cy="461665"/>
          </a:xfrm>
          <a:prstGeom prst="rect">
            <a:avLst/>
          </a:prstGeom>
          <a:noFill/>
        </p:spPr>
        <p:txBody>
          <a:bodyPr wrap="square" rtlCol="0">
            <a:spAutoFit/>
          </a:bodyPr>
          <a:lstStyle/>
          <a:p>
            <a:pPr>
              <a:buFont typeface="Wingdings" pitchFamily="2" charset="2"/>
              <a:buChar char="§"/>
            </a:pPr>
            <a:r>
              <a:rPr lang="en-IN" sz="1200" dirty="0" smtClean="0">
                <a:latin typeface="Times New Roman" pitchFamily="18" charset="0"/>
                <a:cs typeface="Times New Roman" pitchFamily="18" charset="0"/>
              </a:rPr>
              <a:t>   This library is used to implement the recorded  speech from the user.</a:t>
            </a:r>
          </a:p>
          <a:p>
            <a:pPr>
              <a:buFont typeface="Wingdings" pitchFamily="2" charset="2"/>
              <a:buChar char="§"/>
            </a:pPr>
            <a:r>
              <a:rPr lang="en-IN" sz="1200" dirty="0" smtClean="0"/>
              <a:t>   Installation command –  pip install port audio</a:t>
            </a:r>
            <a:endParaRPr lang="en-IN" sz="1200" dirty="0" smtClean="0">
              <a:latin typeface="Times New Roman" pitchFamily="18" charset="0"/>
              <a:cs typeface="Times New Roman" pitchFamily="18" charset="0"/>
            </a:endParaRPr>
          </a:p>
        </p:txBody>
      </p:sp>
      <p:sp>
        <p:nvSpPr>
          <p:cNvPr id="16" name="TextBox 15"/>
          <p:cNvSpPr txBox="1"/>
          <p:nvPr/>
        </p:nvSpPr>
        <p:spPr>
          <a:xfrm>
            <a:off x="666751" y="6134100"/>
            <a:ext cx="4762500" cy="461665"/>
          </a:xfrm>
          <a:prstGeom prst="rect">
            <a:avLst/>
          </a:prstGeom>
          <a:noFill/>
        </p:spPr>
        <p:txBody>
          <a:bodyPr wrap="square" rtlCol="0">
            <a:spAutoFit/>
          </a:bodyPr>
          <a:lstStyle/>
          <a:p>
            <a:pPr>
              <a:buFont typeface="Wingdings" pitchFamily="2" charset="2"/>
              <a:buChar char="§"/>
            </a:pPr>
            <a:r>
              <a:rPr lang="en-IN" sz="1200" dirty="0" smtClean="0">
                <a:latin typeface="Times New Roman" pitchFamily="18" charset="0"/>
                <a:cs typeface="Times New Roman" pitchFamily="18" charset="0"/>
              </a:rPr>
              <a:t>  This library is used to give information to the user as asked.</a:t>
            </a:r>
          </a:p>
          <a:p>
            <a:pPr>
              <a:buFont typeface="Wingdings" pitchFamily="2" charset="2"/>
              <a:buChar char="§"/>
            </a:pPr>
            <a:r>
              <a:rPr lang="en-IN" sz="1200" dirty="0" smtClean="0">
                <a:latin typeface="Times New Roman" pitchFamily="18" charset="0"/>
                <a:cs typeface="Times New Roman" pitchFamily="18" charset="0"/>
              </a:rPr>
              <a:t>  </a:t>
            </a:r>
            <a:r>
              <a:rPr lang="en-IN" sz="1200" dirty="0" smtClean="0"/>
              <a:t>Installation command –  pip install </a:t>
            </a:r>
            <a:r>
              <a:rPr lang="en-IN" sz="1200" dirty="0" err="1" smtClean="0"/>
              <a:t>wikipedia</a:t>
            </a:r>
            <a:endParaRPr lang="en-US" sz="1200" dirty="0">
              <a:latin typeface="Times New Roman" pitchFamily="18" charset="0"/>
              <a:cs typeface="Times New Roman" pitchFamily="18" charset="0"/>
            </a:endParaRPr>
          </a:p>
        </p:txBody>
      </p:sp>
      <p:sp>
        <p:nvSpPr>
          <p:cNvPr id="44034" name="AutoShape 2" descr="Artificial intelligence in speech recognition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Artificial intelligence in speech recognition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Artificial intelligence in speech recognition techn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39" name="Picture 7"/>
          <p:cNvPicPr>
            <a:picLocks noChangeAspect="1" noChangeArrowheads="1"/>
          </p:cNvPicPr>
          <p:nvPr/>
        </p:nvPicPr>
        <p:blipFill>
          <a:blip r:embed="rId3"/>
          <a:srcRect/>
          <a:stretch>
            <a:fillRect/>
          </a:stretch>
        </p:blipFill>
        <p:spPr bwMode="auto">
          <a:xfrm rot="18883593">
            <a:off x="4493483" y="845627"/>
            <a:ext cx="1986548" cy="2013330"/>
          </a:xfrm>
          <a:prstGeom prst="rect">
            <a:avLst/>
          </a:prstGeom>
          <a:ln>
            <a:noFill/>
          </a:ln>
          <a:effectLst>
            <a:outerShdw blurRad="292100" dist="139700" dir="2700000" algn="tl" rotWithShape="0">
              <a:srgbClr val="333333">
                <a:alpha val="65000"/>
              </a:srgbClr>
            </a:outerShdw>
          </a:effectLst>
        </p:spPr>
      </p:pic>
      <p:pic>
        <p:nvPicPr>
          <p:cNvPr id="44040" name="Picture 8"/>
          <p:cNvPicPr>
            <a:picLocks noChangeAspect="1" noChangeArrowheads="1"/>
          </p:cNvPicPr>
          <p:nvPr/>
        </p:nvPicPr>
        <p:blipFill>
          <a:blip r:embed="rId4"/>
          <a:srcRect/>
          <a:stretch>
            <a:fillRect/>
          </a:stretch>
        </p:blipFill>
        <p:spPr bwMode="auto">
          <a:xfrm rot="18932958">
            <a:off x="6048855" y="2420630"/>
            <a:ext cx="2034064" cy="2020723"/>
          </a:xfrm>
          <a:prstGeom prst="rect">
            <a:avLst/>
          </a:prstGeom>
          <a:ln>
            <a:noFill/>
          </a:ln>
          <a:effectLst>
            <a:outerShdw blurRad="292100" dist="139700" dir="2700000" algn="tl" rotWithShape="0">
              <a:srgbClr val="333333">
                <a:alpha val="65000"/>
              </a:srgbClr>
            </a:outerShdw>
          </a:effectLst>
        </p:spPr>
      </p:pic>
      <p:pic>
        <p:nvPicPr>
          <p:cNvPr id="44041" name="Picture 9"/>
          <p:cNvPicPr>
            <a:picLocks noChangeAspect="1" noChangeArrowheads="1"/>
          </p:cNvPicPr>
          <p:nvPr/>
        </p:nvPicPr>
        <p:blipFill>
          <a:blip r:embed="rId5"/>
          <a:srcRect/>
          <a:stretch>
            <a:fillRect/>
          </a:stretch>
        </p:blipFill>
        <p:spPr bwMode="auto">
          <a:xfrm rot="18928021">
            <a:off x="7615117" y="3959645"/>
            <a:ext cx="2034044" cy="2067691"/>
          </a:xfrm>
          <a:prstGeom prst="rect">
            <a:avLst/>
          </a:prstGeom>
          <a:ln>
            <a:noFill/>
          </a:ln>
          <a:effectLst>
            <a:outerShdw blurRad="292100" dist="139700" dir="2700000" algn="tl" rotWithShape="0">
              <a:srgbClr val="333333">
                <a:alpha val="65000"/>
              </a:srgbClr>
            </a:outerShdw>
          </a:effectLst>
        </p:spPr>
      </p:pic>
      <p:pic>
        <p:nvPicPr>
          <p:cNvPr id="44042" name="Picture 10"/>
          <p:cNvPicPr>
            <a:picLocks noChangeAspect="1" noChangeArrowheads="1"/>
          </p:cNvPicPr>
          <p:nvPr/>
        </p:nvPicPr>
        <p:blipFill>
          <a:blip r:embed="rId6"/>
          <a:srcRect/>
          <a:stretch>
            <a:fillRect/>
          </a:stretch>
        </p:blipFill>
        <p:spPr bwMode="auto">
          <a:xfrm rot="18895319">
            <a:off x="7648015" y="868906"/>
            <a:ext cx="2020711" cy="2033898"/>
          </a:xfrm>
          <a:prstGeom prst="rect">
            <a:avLst/>
          </a:prstGeom>
          <a:ln>
            <a:noFill/>
          </a:ln>
          <a:effectLst>
            <a:outerShdw blurRad="292100" dist="139700" dir="2700000" algn="tl" rotWithShape="0">
              <a:srgbClr val="333333">
                <a:alpha val="65000"/>
              </a:srgbClr>
            </a:outerShdw>
          </a:effectLst>
        </p:spPr>
      </p:pic>
      <p:pic>
        <p:nvPicPr>
          <p:cNvPr id="44045" name="Picture 13"/>
          <p:cNvPicPr>
            <a:picLocks noChangeAspect="1" noChangeArrowheads="1"/>
          </p:cNvPicPr>
          <p:nvPr/>
        </p:nvPicPr>
        <p:blipFill>
          <a:blip r:embed="rId7"/>
          <a:srcRect b="20807"/>
          <a:stretch>
            <a:fillRect/>
          </a:stretch>
        </p:blipFill>
        <p:spPr bwMode="auto">
          <a:xfrm rot="16200000">
            <a:off x="9739313" y="2427559"/>
            <a:ext cx="2971800" cy="1933575"/>
          </a:xfrm>
          <a:prstGeom prst="rect">
            <a:avLst/>
          </a:prstGeom>
          <a:ln>
            <a:noFill/>
          </a:ln>
          <a:effectLst>
            <a:outerShdw blurRad="292100" dist="139700" dir="2700000" algn="tl" rotWithShape="0">
              <a:srgbClr val="333333">
                <a:alpha val="65000"/>
              </a:srgbClr>
            </a:outerShdw>
          </a:effectLst>
        </p:spPr>
      </p:pic>
      <p:cxnSp>
        <p:nvCxnSpPr>
          <p:cNvPr id="37" name="Straight Connector 36"/>
          <p:cNvCxnSpPr/>
          <p:nvPr/>
        </p:nvCxnSpPr>
        <p:spPr>
          <a:xfrm>
            <a:off x="13182600" y="120015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2"/>
            <a:endCxn id="35" idx="1"/>
          </p:cNvCxnSpPr>
          <p:nvPr/>
        </p:nvCxnSpPr>
        <p:spPr>
          <a:xfrm>
            <a:off x="8770034" y="3436034"/>
            <a:ext cx="3421966" cy="3421966"/>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endCxn id="35" idx="0"/>
          </p:cNvCxnSpPr>
          <p:nvPr/>
        </p:nvCxnSpPr>
        <p:spPr>
          <a:xfrm flipV="1">
            <a:off x="8764621" y="14068"/>
            <a:ext cx="3427379" cy="3400344"/>
          </a:xfrm>
          <a:prstGeom prst="line">
            <a:avLst/>
          </a:prstGeom>
        </p:spPr>
        <p:style>
          <a:lnRef idx="3">
            <a:schemeClr val="dk1"/>
          </a:lnRef>
          <a:fillRef idx="0">
            <a:schemeClr val="dk1"/>
          </a:fillRef>
          <a:effectRef idx="2">
            <a:schemeClr val="dk1"/>
          </a:effectRef>
          <a:fontRef idx="minor">
            <a:schemeClr val="tx1"/>
          </a:fontRef>
        </p:style>
      </p:cxnSp>
      <p:sp>
        <p:nvSpPr>
          <p:cNvPr id="26" name="Rectangle 25"/>
          <p:cNvSpPr/>
          <p:nvPr/>
        </p:nvSpPr>
        <p:spPr>
          <a:xfrm>
            <a:off x="10864268" y="6488668"/>
            <a:ext cx="889987" cy="369332"/>
          </a:xfrm>
          <a:prstGeom prst="rect">
            <a:avLst/>
          </a:prstGeom>
        </p:spPr>
        <p:txBody>
          <a:bodyPr wrap="none">
            <a:spAutoFit/>
          </a:bodyPr>
          <a:lstStyle/>
          <a:p>
            <a:r>
              <a:rPr lang="en-IN" dirty="0" err="1" smtClean="0">
                <a:latin typeface="Times New Roman" pitchFamily="18" charset="0"/>
                <a:cs typeface="Times New Roman" pitchFamily="18" charset="0"/>
              </a:rPr>
              <a:t>laveena</a:t>
            </a:r>
            <a:endParaRPr lang="en-US"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500" y="247650"/>
            <a:ext cx="6496050" cy="769441"/>
          </a:xfrm>
          <a:prstGeom prst="rect">
            <a:avLst/>
          </a:prstGeom>
          <a:noFill/>
        </p:spPr>
        <p:txBody>
          <a:bodyPr wrap="square" rtlCol="0">
            <a:spAutoFit/>
          </a:bodyPr>
          <a:lstStyle/>
          <a:p>
            <a:pPr algn="ctr"/>
            <a:r>
              <a:rPr lang="en-IN" sz="4400" b="1" dirty="0" smtClean="0">
                <a:latin typeface="Times New Roman" pitchFamily="18" charset="0"/>
                <a:cs typeface="Times New Roman" pitchFamily="18" charset="0"/>
              </a:rPr>
              <a:t>LITERTURE REVIEW</a:t>
            </a:r>
            <a:endParaRPr lang="en-US" sz="4400" b="1" dirty="0">
              <a:latin typeface="Times New Roman" pitchFamily="18" charset="0"/>
              <a:cs typeface="Times New Roman" pitchFamily="18" charset="0"/>
            </a:endParaRPr>
          </a:p>
        </p:txBody>
      </p:sp>
      <p:sp>
        <p:nvSpPr>
          <p:cNvPr id="7" name="Rectangle 6"/>
          <p:cNvSpPr/>
          <p:nvPr/>
        </p:nvSpPr>
        <p:spPr>
          <a:xfrm>
            <a:off x="923925" y="1352550"/>
            <a:ext cx="9886950" cy="646331"/>
          </a:xfrm>
          <a:prstGeom prst="rect">
            <a:avLst/>
          </a:prstGeom>
          <a:solidFill>
            <a:schemeClr val="tx2">
              <a:alpha val="39000"/>
            </a:schemeClr>
          </a:solidFill>
          <a:ln w="19050">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dirty="0" err="1" smtClean="0">
                <a:solidFill>
                  <a:schemeClr val="bg1"/>
                </a:solidFill>
              </a:rPr>
              <a:t>Thiang</a:t>
            </a:r>
            <a:r>
              <a:rPr lang="en-US" dirty="0" smtClean="0">
                <a:solidFill>
                  <a:schemeClr val="bg1"/>
                </a:solidFill>
              </a:rPr>
              <a:t>, et al. (2011) presented speech recognition using for controlling movement of mobile robot. Input signals were sampled directly from the microphone.</a:t>
            </a:r>
            <a:endParaRPr lang="en-US" dirty="0">
              <a:solidFill>
                <a:schemeClr val="bg1"/>
              </a:solidFill>
            </a:endParaRPr>
          </a:p>
        </p:txBody>
      </p:sp>
      <p:sp>
        <p:nvSpPr>
          <p:cNvPr id="9" name="Rectangle 8"/>
          <p:cNvSpPr/>
          <p:nvPr/>
        </p:nvSpPr>
        <p:spPr>
          <a:xfrm>
            <a:off x="923925" y="2333625"/>
            <a:ext cx="9886950" cy="646331"/>
          </a:xfrm>
          <a:prstGeom prst="rect">
            <a:avLst/>
          </a:prstGeom>
          <a:solidFill>
            <a:schemeClr val="tx2">
              <a:alpha val="39000"/>
            </a:schemeClr>
          </a:solidFill>
          <a:ln w="19050">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dirty="0" smtClean="0">
                <a:solidFill>
                  <a:schemeClr val="bg1"/>
                </a:solidFill>
              </a:rPr>
              <a:t>Ms. </a:t>
            </a:r>
            <a:r>
              <a:rPr lang="en-US" dirty="0" err="1" smtClean="0">
                <a:solidFill>
                  <a:schemeClr val="bg1"/>
                </a:solidFill>
              </a:rPr>
              <a:t>Vimala</a:t>
            </a:r>
            <a:r>
              <a:rPr lang="en-US" dirty="0" smtClean="0">
                <a:solidFill>
                  <a:schemeClr val="bg1"/>
                </a:solidFill>
              </a:rPr>
              <a:t>. C and Dr. V. </a:t>
            </a:r>
            <a:r>
              <a:rPr lang="en-US" dirty="0" err="1" smtClean="0">
                <a:solidFill>
                  <a:schemeClr val="bg1"/>
                </a:solidFill>
              </a:rPr>
              <a:t>Radha</a:t>
            </a:r>
            <a:r>
              <a:rPr lang="en-US" dirty="0" smtClean="0">
                <a:solidFill>
                  <a:schemeClr val="bg1"/>
                </a:solidFill>
              </a:rPr>
              <a:t> (2012) proposed speaker independent isolated speech recognition system for Tamil language..</a:t>
            </a:r>
            <a:endParaRPr lang="en-US" dirty="0">
              <a:solidFill>
                <a:schemeClr val="bg1"/>
              </a:solidFill>
            </a:endParaRPr>
          </a:p>
        </p:txBody>
      </p:sp>
      <p:sp>
        <p:nvSpPr>
          <p:cNvPr id="10" name="Rectangle 9"/>
          <p:cNvSpPr/>
          <p:nvPr/>
        </p:nvSpPr>
        <p:spPr>
          <a:xfrm>
            <a:off x="923925" y="5161001"/>
            <a:ext cx="9886950" cy="369332"/>
          </a:xfrm>
          <a:prstGeom prst="rect">
            <a:avLst/>
          </a:prstGeom>
          <a:solidFill>
            <a:schemeClr val="tx2">
              <a:alpha val="39000"/>
            </a:schemeClr>
          </a:solidFill>
          <a:ln w="19050">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dirty="0" smtClean="0">
                <a:solidFill>
                  <a:schemeClr val="bg1"/>
                </a:solidFill>
              </a:rPr>
              <a:t>Md. </a:t>
            </a:r>
            <a:r>
              <a:rPr lang="en-US" dirty="0" err="1" smtClean="0">
                <a:solidFill>
                  <a:schemeClr val="bg1"/>
                </a:solidFill>
              </a:rPr>
              <a:t>Akkas</a:t>
            </a:r>
            <a:r>
              <a:rPr lang="en-US" dirty="0" smtClean="0">
                <a:solidFill>
                  <a:schemeClr val="bg1"/>
                </a:solidFill>
              </a:rPr>
              <a:t> Ali et al. (2013) presented automatic speech recognition technique for </a:t>
            </a:r>
            <a:r>
              <a:rPr lang="en-US" dirty="0" err="1" smtClean="0">
                <a:solidFill>
                  <a:schemeClr val="bg1"/>
                </a:solidFill>
              </a:rPr>
              <a:t>Bangla</a:t>
            </a:r>
            <a:r>
              <a:rPr lang="en-US" dirty="0" smtClean="0">
                <a:solidFill>
                  <a:schemeClr val="bg1"/>
                </a:solidFill>
              </a:rPr>
              <a:t> words.</a:t>
            </a:r>
            <a:endParaRPr lang="en-US" dirty="0">
              <a:solidFill>
                <a:schemeClr val="bg1"/>
              </a:solidFill>
            </a:endParaRPr>
          </a:p>
        </p:txBody>
      </p:sp>
      <p:sp>
        <p:nvSpPr>
          <p:cNvPr id="11" name="Rectangle 10"/>
          <p:cNvSpPr/>
          <p:nvPr/>
        </p:nvSpPr>
        <p:spPr>
          <a:xfrm>
            <a:off x="923925" y="3314700"/>
            <a:ext cx="9886950" cy="646331"/>
          </a:xfrm>
          <a:prstGeom prst="rect">
            <a:avLst/>
          </a:prstGeom>
          <a:solidFill>
            <a:schemeClr val="tx2">
              <a:alpha val="39000"/>
            </a:schemeClr>
          </a:solidFill>
          <a:ln w="19050">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dirty="0" err="1" smtClean="0">
                <a:solidFill>
                  <a:schemeClr val="bg1"/>
                </a:solidFill>
              </a:rPr>
              <a:t>Cini</a:t>
            </a:r>
            <a:r>
              <a:rPr lang="en-US" dirty="0" smtClean="0">
                <a:solidFill>
                  <a:schemeClr val="bg1"/>
                </a:solidFill>
              </a:rPr>
              <a:t> </a:t>
            </a:r>
            <a:r>
              <a:rPr lang="en-US" dirty="0" err="1" smtClean="0">
                <a:solidFill>
                  <a:schemeClr val="bg1"/>
                </a:solidFill>
              </a:rPr>
              <a:t>Kurian</a:t>
            </a:r>
            <a:r>
              <a:rPr lang="en-US" dirty="0" smtClean="0">
                <a:solidFill>
                  <a:schemeClr val="bg1"/>
                </a:solidFill>
              </a:rPr>
              <a:t> and </a:t>
            </a:r>
            <a:r>
              <a:rPr lang="en-US" dirty="0" err="1" smtClean="0">
                <a:solidFill>
                  <a:schemeClr val="bg1"/>
                </a:solidFill>
              </a:rPr>
              <a:t>Kannan</a:t>
            </a:r>
            <a:r>
              <a:rPr lang="en-US" dirty="0" smtClean="0">
                <a:solidFill>
                  <a:schemeClr val="bg1"/>
                </a:solidFill>
              </a:rPr>
              <a:t> </a:t>
            </a:r>
            <a:r>
              <a:rPr lang="en-US" dirty="0" err="1" smtClean="0">
                <a:solidFill>
                  <a:schemeClr val="bg1"/>
                </a:solidFill>
              </a:rPr>
              <a:t>Balakrishnan</a:t>
            </a:r>
            <a:r>
              <a:rPr lang="en-US" dirty="0" smtClean="0">
                <a:solidFill>
                  <a:schemeClr val="bg1"/>
                </a:solidFill>
              </a:rPr>
              <a:t> (2012) found development and evaluation of different acoustic models for Malayalam continuous speech recognition.</a:t>
            </a:r>
            <a:endParaRPr lang="en-US" dirty="0">
              <a:solidFill>
                <a:schemeClr val="bg1"/>
              </a:solidFill>
            </a:endParaRPr>
          </a:p>
        </p:txBody>
      </p:sp>
      <p:sp>
        <p:nvSpPr>
          <p:cNvPr id="12" name="Rectangle 11"/>
          <p:cNvSpPr/>
          <p:nvPr/>
        </p:nvSpPr>
        <p:spPr>
          <a:xfrm>
            <a:off x="923925" y="4295775"/>
            <a:ext cx="9886950" cy="646331"/>
          </a:xfrm>
          <a:prstGeom prst="rect">
            <a:avLst/>
          </a:prstGeom>
          <a:solidFill>
            <a:schemeClr val="tx2">
              <a:alpha val="39000"/>
            </a:schemeClr>
          </a:solidFill>
          <a:ln w="19050">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dirty="0" err="1" smtClean="0">
                <a:solidFill>
                  <a:schemeClr val="bg1"/>
                </a:solidFill>
              </a:rPr>
              <a:t>Annu</a:t>
            </a:r>
            <a:r>
              <a:rPr lang="en-US" dirty="0" smtClean="0">
                <a:solidFill>
                  <a:schemeClr val="bg1"/>
                </a:solidFill>
              </a:rPr>
              <a:t> </a:t>
            </a:r>
            <a:r>
              <a:rPr lang="en-US" dirty="0" err="1" smtClean="0">
                <a:solidFill>
                  <a:schemeClr val="bg1"/>
                </a:solidFill>
              </a:rPr>
              <a:t>Choudhary</a:t>
            </a:r>
            <a:r>
              <a:rPr lang="en-US" dirty="0" smtClean="0">
                <a:solidFill>
                  <a:schemeClr val="bg1"/>
                </a:solidFill>
              </a:rPr>
              <a:t> et al. (2013) proposed an automatic speech recognition system for isolated and connected words of Hindi language.</a:t>
            </a:r>
            <a:endParaRPr lang="en-US" dirty="0">
              <a:solidFill>
                <a:schemeClr val="bg1"/>
              </a:solidFill>
            </a:endParaRPr>
          </a:p>
        </p:txBody>
      </p:sp>
      <p:sp>
        <p:nvSpPr>
          <p:cNvPr id="13" name="Rectangle 12"/>
          <p:cNvSpPr/>
          <p:nvPr/>
        </p:nvSpPr>
        <p:spPr>
          <a:xfrm>
            <a:off x="923925" y="5943600"/>
            <a:ext cx="9886950" cy="646331"/>
          </a:xfrm>
          <a:prstGeom prst="rect">
            <a:avLst/>
          </a:prstGeom>
          <a:solidFill>
            <a:schemeClr val="tx2">
              <a:alpha val="39000"/>
            </a:schemeClr>
          </a:solidFill>
          <a:ln w="19050">
            <a:solidFill>
              <a:schemeClr val="tx2"/>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dirty="0" err="1" smtClean="0">
                <a:solidFill>
                  <a:schemeClr val="bg1"/>
                </a:solidFill>
              </a:rPr>
              <a:t>Jitendra</a:t>
            </a:r>
            <a:r>
              <a:rPr lang="en-US" dirty="0" smtClean="0">
                <a:solidFill>
                  <a:schemeClr val="bg1"/>
                </a:solidFill>
              </a:rPr>
              <a:t> Singh </a:t>
            </a:r>
            <a:r>
              <a:rPr lang="en-US" dirty="0" err="1" smtClean="0">
                <a:solidFill>
                  <a:schemeClr val="bg1"/>
                </a:solidFill>
              </a:rPr>
              <a:t>Pokhariya</a:t>
            </a:r>
            <a:r>
              <a:rPr lang="en-US" dirty="0" smtClean="0">
                <a:solidFill>
                  <a:schemeClr val="bg1"/>
                </a:solidFill>
              </a:rPr>
              <a:t> and Dr. Sanjay </a:t>
            </a:r>
            <a:r>
              <a:rPr lang="en-US" dirty="0" err="1" smtClean="0">
                <a:solidFill>
                  <a:schemeClr val="bg1"/>
                </a:solidFill>
              </a:rPr>
              <a:t>Mathur</a:t>
            </a:r>
            <a:r>
              <a:rPr lang="en-US" dirty="0" smtClean="0">
                <a:solidFill>
                  <a:schemeClr val="bg1"/>
                </a:solidFill>
              </a:rPr>
              <a:t> (2014) introduced Sanskrit speech Recognition.</a:t>
            </a:r>
            <a:endParaRPr lang="en-US" dirty="0">
              <a:solidFill>
                <a:schemeClr val="bg1"/>
              </a:solidFill>
            </a:endParaRPr>
          </a:p>
        </p:txBody>
      </p:sp>
      <p:pic>
        <p:nvPicPr>
          <p:cNvPr id="19458" name="Picture 2" descr="Speech Recognition Icons - Download Free Vector Icons | Noun Project"/>
          <p:cNvPicPr>
            <a:picLocks noChangeAspect="1" noChangeArrowheads="1"/>
          </p:cNvPicPr>
          <p:nvPr/>
        </p:nvPicPr>
        <p:blipFill>
          <a:blip r:embed="rId2"/>
          <a:srcRect/>
          <a:stretch>
            <a:fillRect/>
          </a:stretch>
        </p:blipFill>
        <p:spPr bwMode="auto">
          <a:xfrm>
            <a:off x="10421066" y="0"/>
            <a:ext cx="1770933" cy="1533525"/>
          </a:xfrm>
          <a:prstGeom prst="rect">
            <a:avLst/>
          </a:prstGeom>
          <a:noFill/>
        </p:spPr>
      </p:pic>
      <p:pic>
        <p:nvPicPr>
          <p:cNvPr id="19464" name="Picture 8" descr="File:Windows Voice Recorder app icon.svg - Wikimedia Commons"/>
          <p:cNvPicPr>
            <a:picLocks noChangeAspect="1" noChangeArrowheads="1"/>
          </p:cNvPicPr>
          <p:nvPr/>
        </p:nvPicPr>
        <p:blipFill>
          <a:blip r:embed="rId3" cstate="print"/>
          <a:srcRect/>
          <a:stretch>
            <a:fillRect/>
          </a:stretch>
        </p:blipFill>
        <p:spPr bwMode="auto">
          <a:xfrm>
            <a:off x="0" y="1"/>
            <a:ext cx="1362075" cy="1529348"/>
          </a:xfrm>
          <a:prstGeom prst="rect">
            <a:avLst/>
          </a:prstGeom>
          <a:noFill/>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3043238" y="314325"/>
            <a:ext cx="6200775"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MODULE DESCRIPTION</a:t>
            </a:r>
            <a:endParaRPr lang="en-US" sz="4000" b="1" dirty="0">
              <a:latin typeface="Times New Roman" pitchFamily="18" charset="0"/>
              <a:cs typeface="Times New Roman" pitchFamily="18" charset="0"/>
            </a:endParaRPr>
          </a:p>
        </p:txBody>
      </p:sp>
      <p:sp>
        <p:nvSpPr>
          <p:cNvPr id="29" name="Rectangle 28"/>
          <p:cNvSpPr/>
          <p:nvPr/>
        </p:nvSpPr>
        <p:spPr>
          <a:xfrm>
            <a:off x="190500" y="1660089"/>
            <a:ext cx="3524250" cy="3970318"/>
          </a:xfrm>
          <a:prstGeom prst="rect">
            <a:avLst/>
          </a:prstGeom>
          <a:solidFill>
            <a:srgbClr val="00B0F0">
              <a:alpha val="39000"/>
            </a:srgb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b="1" dirty="0" smtClean="0">
                <a:latin typeface="Times New Roman" pitchFamily="18" charset="0"/>
                <a:cs typeface="Times New Roman" pitchFamily="18" charset="0"/>
              </a:rPr>
              <a:t>Speech recognition, the ability of devices to respond to spoken commands. Speech recognition enables hands-free control of various devices , provides input to automatic translation, and creates print-ready dictation. It also enables personal assistants in vehicles and smart phones, such as Apple’s </a:t>
            </a:r>
            <a:r>
              <a:rPr lang="en-US" b="1" dirty="0" err="1" smtClean="0">
                <a:latin typeface="Times New Roman" pitchFamily="18" charset="0"/>
                <a:cs typeface="Times New Roman" pitchFamily="18" charset="0"/>
              </a:rPr>
              <a:t>Siri</a:t>
            </a:r>
            <a:r>
              <a:rPr lang="en-US" b="1" dirty="0" smtClean="0">
                <a:latin typeface="Times New Roman" pitchFamily="18" charset="0"/>
                <a:cs typeface="Times New Roman" pitchFamily="18" charset="0"/>
              </a:rPr>
              <a:t>.</a:t>
            </a:r>
          </a:p>
          <a:p>
            <a:endParaRPr lang="en-IN"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dirty="0" smtClean="0"/>
              <a:t/>
            </a:r>
            <a:br>
              <a:rPr lang="en-US" dirty="0" smtClean="0"/>
            </a:br>
            <a:endParaRPr lang="en-US" dirty="0"/>
          </a:p>
        </p:txBody>
      </p:sp>
      <p:sp>
        <p:nvSpPr>
          <p:cNvPr id="34" name="Chord 15">
            <a:extLst>
              <a:ext uri="{FF2B5EF4-FFF2-40B4-BE49-F238E27FC236}">
                <a16:creationId xmlns:a16="http://schemas.microsoft.com/office/drawing/2014/main" xmlns="" id="{42E9D490-3DD3-4F66-B124-FE910E0FACBF}"/>
              </a:ext>
            </a:extLst>
          </p:cNvPr>
          <p:cNvSpPr/>
          <p:nvPr/>
        </p:nvSpPr>
        <p:spPr>
          <a:xfrm>
            <a:off x="228040" y="205263"/>
            <a:ext cx="400610" cy="718662"/>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5" name="Rectangle 30">
            <a:extLst>
              <a:ext uri="{FF2B5EF4-FFF2-40B4-BE49-F238E27FC236}">
                <a16:creationId xmlns:a16="http://schemas.microsoft.com/office/drawing/2014/main" xmlns="" id="{3BFEE74E-183A-4C32-9BDF-AC2573B061E0}"/>
              </a:ext>
            </a:extLst>
          </p:cNvPr>
          <p:cNvSpPr/>
          <p:nvPr/>
        </p:nvSpPr>
        <p:spPr>
          <a:xfrm>
            <a:off x="11458575" y="180975"/>
            <a:ext cx="552449" cy="62864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cxnSp>
        <p:nvCxnSpPr>
          <p:cNvPr id="36" name="Straight Arrow Connector 35"/>
          <p:cNvCxnSpPr/>
          <p:nvPr/>
        </p:nvCxnSpPr>
        <p:spPr>
          <a:xfrm>
            <a:off x="6019800" y="200025"/>
            <a:ext cx="342900" cy="952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3990975" y="1657351"/>
            <a:ext cx="3829050" cy="3970318"/>
          </a:xfrm>
          <a:prstGeom prst="rect">
            <a:avLst/>
          </a:prstGeom>
          <a:solidFill>
            <a:srgbClr val="00B0F0">
              <a:alpha val="36000"/>
            </a:srgb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b="1" dirty="0" smtClean="0">
                <a:latin typeface="Times New Roman" pitchFamily="18" charset="0"/>
                <a:cs typeface="Times New Roman" pitchFamily="18" charset="0"/>
              </a:rPr>
              <a:t>Before any machine can interpret speech, a microphone must translate the vibrations of a person’s voice into a wavelike electrical signal. This signal in turn is converted by the system’s hardware—for instance, a computer’s sound card—into a digital signal. It is the digital signal that a speech recognition program analyzes in order to recognize separate phonemes, the basic building blocks of speech. The </a:t>
            </a:r>
            <a:r>
              <a:rPr lang="en-US" b="1" u="sng" dirty="0" smtClean="0">
                <a:latin typeface="Times New Roman" pitchFamily="18" charset="0"/>
                <a:cs typeface="Times New Roman" pitchFamily="18" charset="0"/>
              </a:rPr>
              <a:t>phonemes </a:t>
            </a:r>
            <a:r>
              <a:rPr lang="en-US" b="1" dirty="0" smtClean="0">
                <a:latin typeface="Times New Roman" pitchFamily="18" charset="0"/>
                <a:cs typeface="Times New Roman" pitchFamily="18" charset="0"/>
              </a:rPr>
              <a:t>are then recombined into words. </a:t>
            </a:r>
          </a:p>
        </p:txBody>
      </p:sp>
      <p:sp>
        <p:nvSpPr>
          <p:cNvPr id="38" name="Rectangle 37"/>
          <p:cNvSpPr/>
          <p:nvPr/>
        </p:nvSpPr>
        <p:spPr>
          <a:xfrm>
            <a:off x="8086724" y="1657350"/>
            <a:ext cx="3867151" cy="3970318"/>
          </a:xfrm>
          <a:prstGeom prst="rect">
            <a:avLst/>
          </a:prstGeom>
          <a:solidFill>
            <a:srgbClr val="00B0F0">
              <a:alpha val="36000"/>
            </a:srgb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en-US" b="1" dirty="0" smtClean="0">
                <a:latin typeface="Times New Roman" pitchFamily="18" charset="0"/>
                <a:cs typeface="Times New Roman" pitchFamily="18" charset="0"/>
              </a:rPr>
              <a:t>On the other hand, continuous speech programs, such as dictation programs, must be trained to recognize an individual’s speech patterns; training involves the user reading aloud samples of text. Today, with the growing power of personal computers and mobile devices, the accuracy of speech recognition has improved markedly. Error rates have been reduced to about 5 percent in vocabularies containing tens of thousands of words.</a:t>
            </a:r>
          </a:p>
          <a:p>
            <a:endParaRPr lang="en-US" b="1"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1000" fill="hold"/>
                                        <p:tgtEl>
                                          <p:spTgt spid="37"/>
                                        </p:tgtEl>
                                        <p:attrNameLst>
                                          <p:attrName>ppt_x</p:attrName>
                                        </p:attrNameLst>
                                      </p:cBhvr>
                                      <p:tavLst>
                                        <p:tav tm="0">
                                          <p:val>
                                            <p:strVal val="#ppt_x"/>
                                          </p:val>
                                        </p:tav>
                                        <p:tav tm="100000">
                                          <p:val>
                                            <p:strVal val="#ppt_x"/>
                                          </p:val>
                                        </p:tav>
                                      </p:tavLst>
                                    </p:anim>
                                    <p:anim calcmode="lin" valueType="num">
                                      <p:cBhvr additive="base">
                                        <p:cTn id="14"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1000" fill="hold"/>
                                        <p:tgtEl>
                                          <p:spTgt spid="38"/>
                                        </p:tgtEl>
                                        <p:attrNameLst>
                                          <p:attrName>ppt_x</p:attrName>
                                        </p:attrNameLst>
                                      </p:cBhvr>
                                      <p:tavLst>
                                        <p:tav tm="0">
                                          <p:val>
                                            <p:strVal val="#ppt_x"/>
                                          </p:val>
                                        </p:tav>
                                        <p:tav tm="100000">
                                          <p:val>
                                            <p:strVal val="#ppt_x"/>
                                          </p:val>
                                        </p:tav>
                                      </p:tavLst>
                                    </p:anim>
                                    <p:anim calcmode="lin" valueType="num">
                                      <p:cBhvr additive="base">
                                        <p:cTn id="20"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1526" y="190500"/>
            <a:ext cx="10648949"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COMPONENTS OF SPEECH RECOGNITION</a:t>
            </a:r>
            <a:endParaRPr lang="en-US" sz="4000" b="1" dirty="0">
              <a:latin typeface="Times New Roman" pitchFamily="18" charset="0"/>
              <a:cs typeface="Times New Roman" pitchFamily="18" charset="0"/>
            </a:endParaRPr>
          </a:p>
        </p:txBody>
      </p:sp>
      <p:grpSp>
        <p:nvGrpSpPr>
          <p:cNvPr id="2" name="Group 77">
            <a:extLst>
              <a:ext uri="{FF2B5EF4-FFF2-40B4-BE49-F238E27FC236}">
                <a16:creationId xmlns:a16="http://schemas.microsoft.com/office/drawing/2014/main" xmlns="" id="{A21F20EC-FE26-42B0-AAA3-6F82CF8C844E}"/>
              </a:ext>
            </a:extLst>
          </p:cNvPr>
          <p:cNvGrpSpPr/>
          <p:nvPr/>
        </p:nvGrpSpPr>
        <p:grpSpPr>
          <a:xfrm>
            <a:off x="3260902" y="5251819"/>
            <a:ext cx="4852856" cy="1129931"/>
            <a:chOff x="2833739" y="5301208"/>
            <a:chExt cx="3357511" cy="841262"/>
          </a:xfrm>
        </p:grpSpPr>
        <p:sp>
          <p:nvSpPr>
            <p:cNvPr id="79" name="Oval 78">
              <a:extLst>
                <a:ext uri="{FF2B5EF4-FFF2-40B4-BE49-F238E27FC236}">
                  <a16:creationId xmlns:a16="http://schemas.microsoft.com/office/drawing/2014/main" xmlns="" id="{A6A7F88B-9EE6-4C0E-9DE5-6C7C9A2803CD}"/>
                </a:ext>
              </a:extLst>
            </p:cNvPr>
            <p:cNvSpPr/>
            <p:nvPr/>
          </p:nvSpPr>
          <p:spPr>
            <a:xfrm>
              <a:off x="2833739" y="5301208"/>
              <a:ext cx="3357511" cy="841262"/>
            </a:xfrm>
            <a:prstGeom prst="ellipse">
              <a:avLst/>
            </a:prstGeom>
            <a:solidFill>
              <a:schemeClr val="tx1">
                <a:lumMod val="50000"/>
                <a:lumOff val="50000"/>
                <a:alpha val="51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sp>
          <p:nvSpPr>
            <p:cNvPr id="80" name="Oval 79">
              <a:extLst>
                <a:ext uri="{FF2B5EF4-FFF2-40B4-BE49-F238E27FC236}">
                  <a16:creationId xmlns:a16="http://schemas.microsoft.com/office/drawing/2014/main" xmlns="" id="{E683D4A2-F358-48B9-A94E-41E02F332696}"/>
                </a:ext>
              </a:extLst>
            </p:cNvPr>
            <p:cNvSpPr/>
            <p:nvPr/>
          </p:nvSpPr>
          <p:spPr>
            <a:xfrm>
              <a:off x="3481626" y="5487505"/>
              <a:ext cx="1728921" cy="433200"/>
            </a:xfrm>
            <a:prstGeom prst="ellipse">
              <a:avLst/>
            </a:prstGeom>
            <a:solidFill>
              <a:schemeClr val="tx1">
                <a:lumMod val="50000"/>
                <a:lumOff val="50000"/>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grpSp>
      <p:sp>
        <p:nvSpPr>
          <p:cNvPr id="81" name="Rectangle 80">
            <a:extLst>
              <a:ext uri="{FF2B5EF4-FFF2-40B4-BE49-F238E27FC236}">
                <a16:creationId xmlns:a16="http://schemas.microsoft.com/office/drawing/2014/main" xmlns="" id="{41129F8B-4295-4481-ACBE-E33A6CD562DA}"/>
              </a:ext>
            </a:extLst>
          </p:cNvPr>
          <p:cNvSpPr/>
          <p:nvPr/>
        </p:nvSpPr>
        <p:spPr>
          <a:xfrm>
            <a:off x="6995434" y="1536831"/>
            <a:ext cx="624470" cy="580301"/>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cxnSp>
        <p:nvCxnSpPr>
          <p:cNvPr id="84" name="Straight Connector 83">
            <a:extLst>
              <a:ext uri="{FF2B5EF4-FFF2-40B4-BE49-F238E27FC236}">
                <a16:creationId xmlns:a16="http://schemas.microsoft.com/office/drawing/2014/main" xmlns="" id="{74654908-48FE-4221-A05B-3DE9F48D36AE}"/>
              </a:ext>
            </a:extLst>
          </p:cNvPr>
          <p:cNvCxnSpPr>
            <a:cxnSpLocks/>
            <a:stCxn id="81" idx="3"/>
          </p:cNvCxnSpPr>
          <p:nvPr/>
        </p:nvCxnSpPr>
        <p:spPr>
          <a:xfrm flipV="1">
            <a:off x="7619904" y="1807642"/>
            <a:ext cx="4155136" cy="19340"/>
          </a:xfrm>
          <a:prstGeom prst="line">
            <a:avLst/>
          </a:prstGeom>
          <a:ln w="1905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xmlns="" id="{5A3ECE3B-567A-4813-8CCC-4300D7C3AF80}"/>
              </a:ext>
            </a:extLst>
          </p:cNvPr>
          <p:cNvSpPr/>
          <p:nvPr/>
        </p:nvSpPr>
        <p:spPr>
          <a:xfrm>
            <a:off x="4597069" y="2511432"/>
            <a:ext cx="624470" cy="580301"/>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cxnSp>
        <p:nvCxnSpPr>
          <p:cNvPr id="88" name="Straight Connector 87">
            <a:extLst>
              <a:ext uri="{FF2B5EF4-FFF2-40B4-BE49-F238E27FC236}">
                <a16:creationId xmlns:a16="http://schemas.microsoft.com/office/drawing/2014/main" xmlns="" id="{774EB8C9-8CB0-4D07-9A43-525E1AC43AC5}"/>
              </a:ext>
            </a:extLst>
          </p:cNvPr>
          <p:cNvCxnSpPr>
            <a:cxnSpLocks/>
            <a:endCxn id="85" idx="1"/>
          </p:cNvCxnSpPr>
          <p:nvPr/>
        </p:nvCxnSpPr>
        <p:spPr>
          <a:xfrm flipV="1">
            <a:off x="647242" y="2801583"/>
            <a:ext cx="3949827" cy="9658"/>
          </a:xfrm>
          <a:prstGeom prst="line">
            <a:avLst/>
          </a:prstGeom>
          <a:ln w="1905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xmlns="" id="{0E753E2B-D6A8-4E98-975D-E17F7D864D6A}"/>
              </a:ext>
            </a:extLst>
          </p:cNvPr>
          <p:cNvSpPr/>
          <p:nvPr/>
        </p:nvSpPr>
        <p:spPr>
          <a:xfrm>
            <a:off x="7024009" y="3642233"/>
            <a:ext cx="624470" cy="580301"/>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cxnSp>
        <p:nvCxnSpPr>
          <p:cNvPr id="92" name="Straight Connector 91">
            <a:extLst>
              <a:ext uri="{FF2B5EF4-FFF2-40B4-BE49-F238E27FC236}">
                <a16:creationId xmlns:a16="http://schemas.microsoft.com/office/drawing/2014/main" xmlns="" id="{8B1CD9D7-43C1-49E3-BCEB-187ED60D8602}"/>
              </a:ext>
            </a:extLst>
          </p:cNvPr>
          <p:cNvCxnSpPr>
            <a:stCxn id="89" idx="3"/>
          </p:cNvCxnSpPr>
          <p:nvPr/>
        </p:nvCxnSpPr>
        <p:spPr>
          <a:xfrm flipV="1">
            <a:off x="7648479" y="3932094"/>
            <a:ext cx="4181140" cy="290"/>
          </a:xfrm>
          <a:prstGeom prst="line">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xmlns="" id="{0E767D56-76B8-4039-8E18-CD76707762A8}"/>
              </a:ext>
            </a:extLst>
          </p:cNvPr>
          <p:cNvSpPr/>
          <p:nvPr/>
        </p:nvSpPr>
        <p:spPr>
          <a:xfrm>
            <a:off x="4587544" y="4613044"/>
            <a:ext cx="624470" cy="580301"/>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cxnSp>
        <p:nvCxnSpPr>
          <p:cNvPr id="96" name="Straight Connector 95">
            <a:extLst>
              <a:ext uri="{FF2B5EF4-FFF2-40B4-BE49-F238E27FC236}">
                <a16:creationId xmlns:a16="http://schemas.microsoft.com/office/drawing/2014/main" xmlns="" id="{16287263-2AEE-421F-8CFC-C5DA1491D6E6}"/>
              </a:ext>
            </a:extLst>
          </p:cNvPr>
          <p:cNvCxnSpPr>
            <a:cxnSpLocks/>
            <a:endCxn id="93" idx="1"/>
          </p:cNvCxnSpPr>
          <p:nvPr/>
        </p:nvCxnSpPr>
        <p:spPr>
          <a:xfrm flipV="1">
            <a:off x="482746" y="4903195"/>
            <a:ext cx="4104798" cy="9658"/>
          </a:xfrm>
          <a:prstGeom prst="line">
            <a:avLst/>
          </a:prstGeom>
          <a:ln w="19050">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4" name="Group 96">
            <a:extLst>
              <a:ext uri="{FF2B5EF4-FFF2-40B4-BE49-F238E27FC236}">
                <a16:creationId xmlns:a16="http://schemas.microsoft.com/office/drawing/2014/main" xmlns="" id="{769D334E-DB27-4933-9EB4-9225528D7170}"/>
              </a:ext>
            </a:extLst>
          </p:cNvPr>
          <p:cNvGrpSpPr/>
          <p:nvPr/>
        </p:nvGrpSpPr>
        <p:grpSpPr>
          <a:xfrm>
            <a:off x="4976800" y="1076325"/>
            <a:ext cx="2027488" cy="5504892"/>
            <a:chOff x="2411760" y="1109886"/>
            <a:chExt cx="1752575" cy="4695378"/>
          </a:xfrm>
        </p:grpSpPr>
        <p:sp>
          <p:nvSpPr>
            <p:cNvPr id="98" name="Rectangle 97">
              <a:extLst>
                <a:ext uri="{FF2B5EF4-FFF2-40B4-BE49-F238E27FC236}">
                  <a16:creationId xmlns:a16="http://schemas.microsoft.com/office/drawing/2014/main" xmlns="" id="{5335287D-35C8-4C3D-9CEF-6F0B61F24B50}"/>
                </a:ext>
              </a:extLst>
            </p:cNvPr>
            <p:cNvSpPr/>
            <p:nvPr/>
          </p:nvSpPr>
          <p:spPr>
            <a:xfrm>
              <a:off x="2411760" y="1109886"/>
              <a:ext cx="936104" cy="936104"/>
            </a:xfrm>
            <a:prstGeom prst="rect">
              <a:avLst/>
            </a:prstGeom>
            <a:solidFill>
              <a:schemeClr val="accent5"/>
            </a:solidFill>
            <a:ln>
              <a:noFill/>
            </a:ln>
            <a:scene3d>
              <a:camera prst="obliqueBottomRight">
                <a:rot lat="21299999" lon="0" rev="0"/>
              </a:camera>
              <a:lightRig rig="balanced" dir="t"/>
            </a:scene3d>
            <a:sp3d extrusionH="527050" prstMaterial="matte">
              <a:extrusionClr>
                <a:schemeClr val="accent5"/>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9" name="Rectangle 98">
              <a:extLst>
                <a:ext uri="{FF2B5EF4-FFF2-40B4-BE49-F238E27FC236}">
                  <a16:creationId xmlns:a16="http://schemas.microsoft.com/office/drawing/2014/main" xmlns="" id="{21B07C37-CC3B-48FD-8ED8-07F92EE26C7A}"/>
                </a:ext>
              </a:extLst>
            </p:cNvPr>
            <p:cNvSpPr/>
            <p:nvPr/>
          </p:nvSpPr>
          <p:spPr>
            <a:xfrm>
              <a:off x="3228231" y="2036465"/>
              <a:ext cx="936104" cy="936104"/>
            </a:xfrm>
            <a:prstGeom prst="rect">
              <a:avLst/>
            </a:prstGeom>
            <a:solidFill>
              <a:schemeClr val="accent4"/>
            </a:solidFill>
            <a:ln>
              <a:noFill/>
            </a:ln>
            <a:scene3d>
              <a:camera prst="obliqueBottomRight">
                <a:rot lat="21299999" lon="0" rev="0"/>
              </a:camera>
              <a:lightRig rig="balanced" dir="t"/>
            </a:scene3d>
            <a:sp3d extrusionH="4572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0" name="Rectangle 99">
              <a:extLst>
                <a:ext uri="{FF2B5EF4-FFF2-40B4-BE49-F238E27FC236}">
                  <a16:creationId xmlns:a16="http://schemas.microsoft.com/office/drawing/2014/main" xmlns="" id="{7063253F-2076-4E42-8EB3-005B9B280033}"/>
                </a:ext>
              </a:extLst>
            </p:cNvPr>
            <p:cNvSpPr/>
            <p:nvPr/>
          </p:nvSpPr>
          <p:spPr>
            <a:xfrm>
              <a:off x="2411760" y="2977902"/>
              <a:ext cx="936104" cy="936104"/>
            </a:xfrm>
            <a:prstGeom prst="rect">
              <a:avLst/>
            </a:prstGeom>
            <a:solidFill>
              <a:schemeClr val="accent3"/>
            </a:solidFill>
            <a:ln>
              <a:noFill/>
            </a:ln>
            <a:scene3d>
              <a:camera prst="obliqueBottomRight"/>
              <a:lightRig rig="balanced" dir="t"/>
            </a:scene3d>
            <a:sp3d extrusionH="5080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1" name="Rectangle 100">
              <a:extLst>
                <a:ext uri="{FF2B5EF4-FFF2-40B4-BE49-F238E27FC236}">
                  <a16:creationId xmlns:a16="http://schemas.microsoft.com/office/drawing/2014/main" xmlns="" id="{ED6B710B-9700-4963-B933-CCE2498E7A67}"/>
                </a:ext>
              </a:extLst>
            </p:cNvPr>
            <p:cNvSpPr/>
            <p:nvPr/>
          </p:nvSpPr>
          <p:spPr>
            <a:xfrm>
              <a:off x="2411760" y="4869160"/>
              <a:ext cx="936104" cy="936104"/>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Rectangle 101">
              <a:extLst>
                <a:ext uri="{FF2B5EF4-FFF2-40B4-BE49-F238E27FC236}">
                  <a16:creationId xmlns:a16="http://schemas.microsoft.com/office/drawing/2014/main" xmlns="" id="{3F12C515-607D-4520-A7D2-71A360AD0A6D}"/>
                </a:ext>
              </a:extLst>
            </p:cNvPr>
            <p:cNvSpPr/>
            <p:nvPr/>
          </p:nvSpPr>
          <p:spPr>
            <a:xfrm>
              <a:off x="3228231" y="3933056"/>
              <a:ext cx="936104" cy="936104"/>
            </a:xfrm>
            <a:prstGeom prst="rect">
              <a:avLst/>
            </a:prstGeom>
            <a:solidFill>
              <a:schemeClr val="accent2"/>
            </a:solidFill>
            <a:ln>
              <a:noFill/>
            </a:ln>
            <a:scene3d>
              <a:camera prst="perspectiveLeft"/>
              <a:lightRig rig="balanced" dir="t"/>
            </a:scene3d>
            <a:sp3d extrusionH="5080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03" name="Rectangle 102">
            <a:extLst>
              <a:ext uri="{FF2B5EF4-FFF2-40B4-BE49-F238E27FC236}">
                <a16:creationId xmlns:a16="http://schemas.microsoft.com/office/drawing/2014/main" xmlns="" id="{24175252-5018-4D5A-9605-36677C692CC2}"/>
              </a:ext>
            </a:extLst>
          </p:cNvPr>
          <p:cNvSpPr/>
          <p:nvPr/>
        </p:nvSpPr>
        <p:spPr>
          <a:xfrm>
            <a:off x="6995434" y="5678276"/>
            <a:ext cx="624470" cy="58030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cxnSp>
        <p:nvCxnSpPr>
          <p:cNvPr id="106" name="Straight Connector 105">
            <a:extLst>
              <a:ext uri="{FF2B5EF4-FFF2-40B4-BE49-F238E27FC236}">
                <a16:creationId xmlns:a16="http://schemas.microsoft.com/office/drawing/2014/main" xmlns="" id="{14BF8221-FF7E-414C-9E4A-D25C0BB80216}"/>
              </a:ext>
            </a:extLst>
          </p:cNvPr>
          <p:cNvCxnSpPr>
            <a:stCxn id="103" idx="3"/>
          </p:cNvCxnSpPr>
          <p:nvPr/>
        </p:nvCxnSpPr>
        <p:spPr>
          <a:xfrm>
            <a:off x="7619904" y="5968427"/>
            <a:ext cx="4162090" cy="18760"/>
          </a:xfrm>
          <a:prstGeom prst="line">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341525" y="4924426"/>
            <a:ext cx="3954251" cy="800219"/>
          </a:xfrm>
          <a:prstGeom prst="rect">
            <a:avLst/>
          </a:prstGeom>
        </p:spPr>
        <p:txBody>
          <a:bodyPr wrap="square">
            <a:spAutoFit/>
          </a:bodyPr>
          <a:lstStyle/>
          <a:p>
            <a:pPr algn="just" fontAlgn="base"/>
            <a:r>
              <a:rPr lang="en-US" dirty="0" smtClean="0"/>
              <a:t> </a:t>
            </a:r>
            <a:r>
              <a:rPr lang="en-US" sz="1400" dirty="0" smtClean="0">
                <a:latin typeface="Times New Roman" pitchFamily="18" charset="0"/>
                <a:cs typeface="Times New Roman" pitchFamily="18" charset="0"/>
              </a:rPr>
              <a:t>The unknown speech signal is compared with the reference speech pattern to determine the actual words or the pattern of words.</a:t>
            </a:r>
            <a:endParaRPr lang="en-US" sz="1400" dirty="0">
              <a:latin typeface="Times New Roman" pitchFamily="18" charset="0"/>
              <a:cs typeface="Times New Roman" pitchFamily="18" charset="0"/>
            </a:endParaRPr>
          </a:p>
        </p:txBody>
      </p:sp>
      <p:sp>
        <p:nvSpPr>
          <p:cNvPr id="148" name="Rectangle 147"/>
          <p:cNvSpPr/>
          <p:nvPr/>
        </p:nvSpPr>
        <p:spPr>
          <a:xfrm>
            <a:off x="8639902" y="1444109"/>
            <a:ext cx="3046869" cy="369332"/>
          </a:xfrm>
          <a:prstGeom prst="rect">
            <a:avLst/>
          </a:prstGeom>
        </p:spPr>
        <p:txBody>
          <a:bodyPr wrap="square">
            <a:spAutoFit/>
          </a:bodyPr>
          <a:lstStyle/>
          <a:p>
            <a:pPr algn="r"/>
            <a:r>
              <a:rPr lang="en-US" b="1" dirty="0" smtClean="0">
                <a:latin typeface="Times New Roman" pitchFamily="18" charset="0"/>
                <a:cs typeface="Times New Roman" pitchFamily="18" charset="0"/>
              </a:rPr>
              <a:t>A speech capturing Device</a:t>
            </a:r>
            <a:endParaRPr lang="en-US" dirty="0">
              <a:latin typeface="Times New Roman" pitchFamily="18" charset="0"/>
              <a:cs typeface="Times New Roman" pitchFamily="18" charset="0"/>
            </a:endParaRPr>
          </a:p>
        </p:txBody>
      </p:sp>
      <p:sp>
        <p:nvSpPr>
          <p:cNvPr id="149" name="Rectangle 148"/>
          <p:cNvSpPr/>
          <p:nvPr/>
        </p:nvSpPr>
        <p:spPr>
          <a:xfrm>
            <a:off x="7686674" y="1947386"/>
            <a:ext cx="4076701" cy="1169551"/>
          </a:xfrm>
          <a:prstGeom prst="rect">
            <a:avLst/>
          </a:prstGeom>
        </p:spPr>
        <p:txBody>
          <a:bodyPr wrap="square">
            <a:spAutoFit/>
          </a:bodyPr>
          <a:lstStyle/>
          <a:p>
            <a:pPr algn="just"/>
            <a:r>
              <a:rPr lang="en-US" sz="1400" dirty="0" smtClean="0">
                <a:latin typeface="Times New Roman" pitchFamily="18" charset="0"/>
                <a:cs typeface="Times New Roman" pitchFamily="18" charset="0"/>
              </a:rPr>
              <a:t>It consists of a microphone, which converts the sound wave signals to electrical signals and an Analog to Digital Converter which samples and digitizes the analog signals to obtain the discrete data that the computer can understand</a:t>
            </a:r>
            <a:endParaRPr lang="en-US" sz="1400" dirty="0">
              <a:latin typeface="Times New Roman" pitchFamily="18" charset="0"/>
              <a:cs typeface="Times New Roman" pitchFamily="18" charset="0"/>
            </a:endParaRPr>
          </a:p>
        </p:txBody>
      </p:sp>
      <p:sp>
        <p:nvSpPr>
          <p:cNvPr id="150" name="Rectangle 149"/>
          <p:cNvSpPr/>
          <p:nvPr/>
        </p:nvSpPr>
        <p:spPr>
          <a:xfrm>
            <a:off x="7466970" y="3520559"/>
            <a:ext cx="4266855" cy="369332"/>
          </a:xfrm>
          <a:prstGeom prst="rect">
            <a:avLst/>
          </a:prstGeom>
        </p:spPr>
        <p:txBody>
          <a:bodyPr wrap="square">
            <a:spAutoFit/>
          </a:bodyPr>
          <a:lstStyle/>
          <a:p>
            <a:pPr algn="r"/>
            <a:r>
              <a:rPr lang="en-US" b="1" dirty="0" smtClean="0">
                <a:latin typeface="Times New Roman" pitchFamily="18" charset="0"/>
                <a:cs typeface="Times New Roman" pitchFamily="18" charset="0"/>
              </a:rPr>
              <a:t>A Digital Signal Module or  Processor</a:t>
            </a:r>
            <a:endParaRPr lang="en-US" dirty="0">
              <a:latin typeface="Times New Roman" pitchFamily="18" charset="0"/>
              <a:cs typeface="Times New Roman" pitchFamily="18" charset="0"/>
            </a:endParaRPr>
          </a:p>
        </p:txBody>
      </p:sp>
      <p:sp>
        <p:nvSpPr>
          <p:cNvPr id="151" name="Rectangle 150"/>
          <p:cNvSpPr/>
          <p:nvPr/>
        </p:nvSpPr>
        <p:spPr>
          <a:xfrm>
            <a:off x="7734299" y="3996035"/>
            <a:ext cx="4038601" cy="738664"/>
          </a:xfrm>
          <a:prstGeom prst="rect">
            <a:avLst/>
          </a:prstGeom>
        </p:spPr>
        <p:txBody>
          <a:bodyPr wrap="square">
            <a:spAutoFit/>
          </a:bodyPr>
          <a:lstStyle/>
          <a:p>
            <a:pPr algn="just" fontAlgn="base"/>
            <a:r>
              <a:rPr lang="en-US" sz="1400" dirty="0" smtClean="0">
                <a:latin typeface="Times New Roman" pitchFamily="18" charset="0"/>
                <a:cs typeface="Times New Roman" pitchFamily="18" charset="0"/>
              </a:rPr>
              <a:t> It performs processing on the raw speech signal like frequency domain conversion, restoring only the required information etc.</a:t>
            </a:r>
          </a:p>
        </p:txBody>
      </p:sp>
      <p:sp>
        <p:nvSpPr>
          <p:cNvPr id="152" name="Rectangle 151"/>
          <p:cNvSpPr/>
          <p:nvPr/>
        </p:nvSpPr>
        <p:spPr>
          <a:xfrm>
            <a:off x="8395678" y="5587484"/>
            <a:ext cx="3234348" cy="369332"/>
          </a:xfrm>
          <a:prstGeom prst="rect">
            <a:avLst/>
          </a:prstGeom>
        </p:spPr>
        <p:txBody>
          <a:bodyPr wrap="square">
            <a:spAutoFit/>
          </a:bodyPr>
          <a:lstStyle/>
          <a:p>
            <a:r>
              <a:rPr lang="en-US" b="1" dirty="0" smtClean="0">
                <a:latin typeface="Times New Roman" pitchFamily="18" charset="0"/>
                <a:cs typeface="Times New Roman" pitchFamily="18" charset="0"/>
              </a:rPr>
              <a:t>Preprocessed signal storage</a:t>
            </a:r>
            <a:r>
              <a:rPr lang="en-US" dirty="0" smtClean="0"/>
              <a:t> </a:t>
            </a:r>
            <a:endParaRPr lang="en-US" dirty="0"/>
          </a:p>
        </p:txBody>
      </p:sp>
      <p:sp>
        <p:nvSpPr>
          <p:cNvPr id="153" name="Rectangle 152"/>
          <p:cNvSpPr/>
          <p:nvPr/>
        </p:nvSpPr>
        <p:spPr>
          <a:xfrm>
            <a:off x="7810500" y="6049030"/>
            <a:ext cx="3933825" cy="523220"/>
          </a:xfrm>
          <a:prstGeom prst="rect">
            <a:avLst/>
          </a:prstGeom>
        </p:spPr>
        <p:txBody>
          <a:bodyPr wrap="square">
            <a:spAutoFit/>
          </a:bodyPr>
          <a:lstStyle/>
          <a:p>
            <a:pPr fontAlgn="base"/>
            <a:r>
              <a:rPr lang="en-US" sz="1400" dirty="0" smtClean="0">
                <a:latin typeface="Times New Roman" pitchFamily="18" charset="0"/>
                <a:cs typeface="Times New Roman" pitchFamily="18" charset="0"/>
              </a:rPr>
              <a:t>The preprocessed speech is stored in the memory to carry out further task of speech recognition.</a:t>
            </a:r>
          </a:p>
        </p:txBody>
      </p:sp>
      <p:sp>
        <p:nvSpPr>
          <p:cNvPr id="154" name="Rectangle 153"/>
          <p:cNvSpPr/>
          <p:nvPr/>
        </p:nvSpPr>
        <p:spPr>
          <a:xfrm>
            <a:off x="395212" y="2434709"/>
            <a:ext cx="3556434" cy="369332"/>
          </a:xfrm>
          <a:prstGeom prst="rect">
            <a:avLst/>
          </a:prstGeom>
        </p:spPr>
        <p:txBody>
          <a:bodyPr wrap="square">
            <a:spAutoFit/>
          </a:bodyPr>
          <a:lstStyle/>
          <a:p>
            <a:r>
              <a:rPr lang="en-US" b="1" dirty="0" smtClean="0">
                <a:latin typeface="Times New Roman" pitchFamily="18" charset="0"/>
                <a:cs typeface="Times New Roman" pitchFamily="18" charset="0"/>
              </a:rPr>
              <a:t>Reference Speech patterns</a:t>
            </a:r>
            <a:endParaRPr lang="en-US" dirty="0">
              <a:latin typeface="Times New Roman" pitchFamily="18" charset="0"/>
              <a:cs typeface="Times New Roman" pitchFamily="18" charset="0"/>
            </a:endParaRPr>
          </a:p>
        </p:txBody>
      </p:sp>
      <p:sp>
        <p:nvSpPr>
          <p:cNvPr id="155" name="Rectangle 154"/>
          <p:cNvSpPr/>
          <p:nvPr/>
        </p:nvSpPr>
        <p:spPr>
          <a:xfrm>
            <a:off x="447676" y="2838450"/>
            <a:ext cx="3829050" cy="738664"/>
          </a:xfrm>
          <a:prstGeom prst="rect">
            <a:avLst/>
          </a:prstGeom>
        </p:spPr>
        <p:txBody>
          <a:bodyPr wrap="square">
            <a:spAutoFit/>
          </a:bodyPr>
          <a:lstStyle/>
          <a:p>
            <a:pPr algn="just" fontAlgn="base"/>
            <a:r>
              <a:rPr lang="en-US" sz="1400" dirty="0" smtClean="0">
                <a:latin typeface="Times New Roman" pitchFamily="18" charset="0"/>
                <a:cs typeface="Times New Roman" pitchFamily="18" charset="0"/>
              </a:rPr>
              <a:t>The computer or the system consists of predefined speech patterns or templates already stored in the memory, to be used as the reference for matching.</a:t>
            </a:r>
          </a:p>
        </p:txBody>
      </p:sp>
      <p:sp>
        <p:nvSpPr>
          <p:cNvPr id="156" name="Rectangle 155"/>
          <p:cNvSpPr/>
          <p:nvPr/>
        </p:nvSpPr>
        <p:spPr>
          <a:xfrm>
            <a:off x="317451" y="4520684"/>
            <a:ext cx="3222387" cy="369332"/>
          </a:xfrm>
          <a:prstGeom prst="rect">
            <a:avLst/>
          </a:prstGeom>
        </p:spPr>
        <p:txBody>
          <a:bodyPr wrap="square">
            <a:spAutoFit/>
          </a:bodyPr>
          <a:lstStyle/>
          <a:p>
            <a:r>
              <a:rPr lang="en-US" b="1" dirty="0" smtClean="0">
                <a:latin typeface="Times New Roman" pitchFamily="18" charset="0"/>
                <a:cs typeface="Times New Roman" pitchFamily="18" charset="0"/>
              </a:rPr>
              <a:t>Pattern matching algorithm</a:t>
            </a:r>
            <a:endParaRPr lang="en-US" dirty="0">
              <a:latin typeface="Times New Roman" pitchFamily="18" charset="0"/>
              <a:cs typeface="Times New Roman" pitchFamily="18" charset="0"/>
            </a:endParaRPr>
          </a:p>
        </p:txBody>
      </p:sp>
      <p:sp>
        <p:nvSpPr>
          <p:cNvPr id="157" name="Rectangle 36">
            <a:extLst>
              <a:ext uri="{FF2B5EF4-FFF2-40B4-BE49-F238E27FC236}">
                <a16:creationId xmlns:a16="http://schemas.microsoft.com/office/drawing/2014/main" xmlns="" id="{20C0E4AF-2526-4F2B-BD44-E6C29E1DC346}"/>
              </a:ext>
            </a:extLst>
          </p:cNvPr>
          <p:cNvSpPr/>
          <p:nvPr/>
        </p:nvSpPr>
        <p:spPr>
          <a:xfrm>
            <a:off x="5182431" y="1400175"/>
            <a:ext cx="646870" cy="50482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8" name="Rectangle 36">
            <a:extLst>
              <a:ext uri="{FF2B5EF4-FFF2-40B4-BE49-F238E27FC236}">
                <a16:creationId xmlns:a16="http://schemas.microsoft.com/office/drawing/2014/main" xmlns="" id="{20C0E4AF-2526-4F2B-BD44-E6C29E1DC346}"/>
              </a:ext>
            </a:extLst>
          </p:cNvPr>
          <p:cNvSpPr/>
          <p:nvPr/>
        </p:nvSpPr>
        <p:spPr>
          <a:xfrm>
            <a:off x="7115614" y="1669206"/>
            <a:ext cx="426503"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9" name="Oval 21">
            <a:extLst>
              <a:ext uri="{FF2B5EF4-FFF2-40B4-BE49-F238E27FC236}">
                <a16:creationId xmlns:a16="http://schemas.microsoft.com/office/drawing/2014/main" xmlns="" id="{5AFF9B3A-8A8A-4B6D-B4ED-2281DB900888}"/>
              </a:ext>
            </a:extLst>
          </p:cNvPr>
          <p:cNvSpPr>
            <a:spLocks noChangeAspect="1"/>
          </p:cNvSpPr>
          <p:nvPr/>
        </p:nvSpPr>
        <p:spPr>
          <a:xfrm>
            <a:off x="7126889" y="3733800"/>
            <a:ext cx="455012" cy="41886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0" name="Oval 21">
            <a:extLst>
              <a:ext uri="{FF2B5EF4-FFF2-40B4-BE49-F238E27FC236}">
                <a16:creationId xmlns:a16="http://schemas.microsoft.com/office/drawing/2014/main" xmlns="" id="{5AFF9B3A-8A8A-4B6D-B4ED-2281DB900888}"/>
              </a:ext>
            </a:extLst>
          </p:cNvPr>
          <p:cNvSpPr>
            <a:spLocks noChangeAspect="1"/>
          </p:cNvSpPr>
          <p:nvPr/>
        </p:nvSpPr>
        <p:spPr>
          <a:xfrm>
            <a:off x="5155205" y="3509321"/>
            <a:ext cx="740771" cy="68192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1" name="Block Arc 41">
            <a:extLst>
              <a:ext uri="{FF2B5EF4-FFF2-40B4-BE49-F238E27FC236}">
                <a16:creationId xmlns:a16="http://schemas.microsoft.com/office/drawing/2014/main" xmlns="" id="{36DCD789-FED8-401C-8C81-CF9F331DAB6D}"/>
              </a:ext>
            </a:extLst>
          </p:cNvPr>
          <p:cNvSpPr/>
          <p:nvPr/>
        </p:nvSpPr>
        <p:spPr>
          <a:xfrm>
            <a:off x="5119199" y="5692291"/>
            <a:ext cx="716736" cy="737084"/>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2" name="Block Arc 41">
            <a:extLst>
              <a:ext uri="{FF2B5EF4-FFF2-40B4-BE49-F238E27FC236}">
                <a16:creationId xmlns:a16="http://schemas.microsoft.com/office/drawing/2014/main" xmlns="" id="{36DCD789-FED8-401C-8C81-CF9F331DAB6D}"/>
              </a:ext>
            </a:extLst>
          </p:cNvPr>
          <p:cNvSpPr/>
          <p:nvPr/>
        </p:nvSpPr>
        <p:spPr>
          <a:xfrm>
            <a:off x="7105874" y="5787541"/>
            <a:ext cx="435035" cy="384659"/>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3" name="Frame 17">
            <a:extLst>
              <a:ext uri="{FF2B5EF4-FFF2-40B4-BE49-F238E27FC236}">
                <a16:creationId xmlns:a16="http://schemas.microsoft.com/office/drawing/2014/main" xmlns="" id="{1278BF84-DDF3-43F8-88E4-A0F28E4079EF}"/>
              </a:ext>
            </a:extLst>
          </p:cNvPr>
          <p:cNvSpPr/>
          <p:nvPr/>
        </p:nvSpPr>
        <p:spPr>
          <a:xfrm>
            <a:off x="6121516" y="2451242"/>
            <a:ext cx="582148" cy="56818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4" name="Frame 17">
            <a:extLst>
              <a:ext uri="{FF2B5EF4-FFF2-40B4-BE49-F238E27FC236}">
                <a16:creationId xmlns:a16="http://schemas.microsoft.com/office/drawing/2014/main" xmlns="" id="{1278BF84-DDF3-43F8-88E4-A0F28E4079EF}"/>
              </a:ext>
            </a:extLst>
          </p:cNvPr>
          <p:cNvSpPr/>
          <p:nvPr/>
        </p:nvSpPr>
        <p:spPr>
          <a:xfrm>
            <a:off x="4739509" y="2613167"/>
            <a:ext cx="373480" cy="37768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5" name="Rectangle 7">
            <a:extLst>
              <a:ext uri="{FF2B5EF4-FFF2-40B4-BE49-F238E27FC236}">
                <a16:creationId xmlns:a16="http://schemas.microsoft.com/office/drawing/2014/main" xmlns="" id="{84693C49-05C6-4CD0-A900-4B843CF3016D}"/>
              </a:ext>
            </a:extLst>
          </p:cNvPr>
          <p:cNvSpPr/>
          <p:nvPr/>
        </p:nvSpPr>
        <p:spPr>
          <a:xfrm rot="18900000">
            <a:off x="4814394" y="4671816"/>
            <a:ext cx="247185"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66" name="Rectangle 7">
            <a:extLst>
              <a:ext uri="{FF2B5EF4-FFF2-40B4-BE49-F238E27FC236}">
                <a16:creationId xmlns:a16="http://schemas.microsoft.com/office/drawing/2014/main" xmlns="" id="{84693C49-05C6-4CD0-A900-4B843CF3016D}"/>
              </a:ext>
            </a:extLst>
          </p:cNvPr>
          <p:cNvSpPr/>
          <p:nvPr/>
        </p:nvSpPr>
        <p:spPr>
          <a:xfrm rot="18900000">
            <a:off x="6284700" y="4643284"/>
            <a:ext cx="523803" cy="68025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cSld>
  <p:clrMapOvr>
    <a:masterClrMapping/>
  </p:clrMapOvr>
  <p:transition>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nvSpPr>
        <p:spPr>
          <a:xfrm>
            <a:off x="555480" y="2198451"/>
            <a:ext cx="2149620" cy="86576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98" name="Rectangle 97"/>
          <p:cNvSpPr/>
          <p:nvPr/>
        </p:nvSpPr>
        <p:spPr>
          <a:xfrm>
            <a:off x="555480" y="3560323"/>
            <a:ext cx="2149620" cy="87549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97" name="Rectangle 96"/>
          <p:cNvSpPr/>
          <p:nvPr/>
        </p:nvSpPr>
        <p:spPr>
          <a:xfrm>
            <a:off x="1458735" y="5101144"/>
            <a:ext cx="2149620" cy="7418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96" name="Rectangle 95"/>
          <p:cNvSpPr/>
          <p:nvPr/>
        </p:nvSpPr>
        <p:spPr>
          <a:xfrm>
            <a:off x="8278237" y="5029200"/>
            <a:ext cx="2587557" cy="81396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94" name="Rectangle 93"/>
          <p:cNvSpPr/>
          <p:nvPr/>
        </p:nvSpPr>
        <p:spPr>
          <a:xfrm>
            <a:off x="9248775" y="3648075"/>
            <a:ext cx="2343150" cy="7418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30" name="Rectangle 29"/>
          <p:cNvSpPr/>
          <p:nvPr/>
        </p:nvSpPr>
        <p:spPr>
          <a:xfrm>
            <a:off x="1467448" y="756528"/>
            <a:ext cx="2149620" cy="7418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41" name="Right Arrow 40"/>
          <p:cNvSpPr/>
          <p:nvPr/>
        </p:nvSpPr>
        <p:spPr>
          <a:xfrm>
            <a:off x="6869900" y="982299"/>
            <a:ext cx="416360" cy="14330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b="1">
              <a:solidFill>
                <a:schemeClr val="tx1"/>
              </a:solidFill>
              <a:latin typeface="Times New Roman" pitchFamily="18" charset="0"/>
              <a:cs typeface="Times New Roman" pitchFamily="18" charset="0"/>
            </a:endParaRPr>
          </a:p>
        </p:txBody>
      </p:sp>
      <p:sp>
        <p:nvSpPr>
          <p:cNvPr id="42" name="Right Arrow 41"/>
          <p:cNvSpPr/>
          <p:nvPr/>
        </p:nvSpPr>
        <p:spPr>
          <a:xfrm>
            <a:off x="9608166" y="1326321"/>
            <a:ext cx="307075" cy="14330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b="1">
              <a:solidFill>
                <a:schemeClr val="tx1"/>
              </a:solidFill>
              <a:latin typeface="Times New Roman" pitchFamily="18" charset="0"/>
              <a:cs typeface="Times New Roman" pitchFamily="18" charset="0"/>
            </a:endParaRPr>
          </a:p>
        </p:txBody>
      </p:sp>
      <p:sp>
        <p:nvSpPr>
          <p:cNvPr id="52" name="TextBox 51"/>
          <p:cNvSpPr txBox="1"/>
          <p:nvPr/>
        </p:nvSpPr>
        <p:spPr>
          <a:xfrm>
            <a:off x="9258300" y="3743324"/>
            <a:ext cx="2305049" cy="52322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400" b="1" dirty="0" smtClean="0">
                <a:solidFill>
                  <a:schemeClr val="tx1"/>
                </a:solidFill>
                <a:latin typeface="Times New Roman" pitchFamily="18" charset="0"/>
                <a:cs typeface="Times New Roman" pitchFamily="18" charset="0"/>
              </a:rPr>
              <a:t>ANALYZATION OF </a:t>
            </a:r>
          </a:p>
          <a:p>
            <a:pPr algn="ctr"/>
            <a:r>
              <a:rPr lang="en-IN" sz="1400" b="1" dirty="0" smtClean="0">
                <a:solidFill>
                  <a:schemeClr val="tx1"/>
                </a:solidFill>
                <a:latin typeface="Times New Roman" pitchFamily="18" charset="0"/>
                <a:cs typeface="Times New Roman" pitchFamily="18" charset="0"/>
              </a:rPr>
              <a:t>DIGITAL FORMAT</a:t>
            </a:r>
          </a:p>
        </p:txBody>
      </p:sp>
      <p:sp>
        <p:nvSpPr>
          <p:cNvPr id="53" name="TextBox 52"/>
          <p:cNvSpPr txBox="1"/>
          <p:nvPr/>
        </p:nvSpPr>
        <p:spPr>
          <a:xfrm>
            <a:off x="8297696" y="5215241"/>
            <a:ext cx="2552699" cy="52322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400" b="1" dirty="0" smtClean="0">
                <a:solidFill>
                  <a:schemeClr val="tx1"/>
                </a:solidFill>
                <a:latin typeface="Times New Roman" pitchFamily="18" charset="0"/>
                <a:cs typeface="Times New Roman" pitchFamily="18" charset="0"/>
              </a:rPr>
              <a:t>MOST PROBABLE WORD SELECTED </a:t>
            </a:r>
            <a:endParaRPr lang="en-US" sz="1400" b="1" dirty="0">
              <a:solidFill>
                <a:schemeClr val="tx1"/>
              </a:solidFill>
              <a:latin typeface="Times New Roman" pitchFamily="18" charset="0"/>
              <a:cs typeface="Times New Roman" pitchFamily="18" charset="0"/>
            </a:endParaRPr>
          </a:p>
        </p:txBody>
      </p:sp>
      <p:sp>
        <p:nvSpPr>
          <p:cNvPr id="55" name="TextBox 54"/>
          <p:cNvSpPr txBox="1"/>
          <p:nvPr/>
        </p:nvSpPr>
        <p:spPr>
          <a:xfrm>
            <a:off x="1732747" y="5200988"/>
            <a:ext cx="1637732" cy="52322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400" b="1" dirty="0" smtClean="0">
                <a:solidFill>
                  <a:schemeClr val="tx1"/>
                </a:solidFill>
                <a:latin typeface="Times New Roman" pitchFamily="18" charset="0"/>
                <a:cs typeface="Times New Roman" pitchFamily="18" charset="0"/>
              </a:rPr>
              <a:t>TEXT GOES TO DATA BASE</a:t>
            </a:r>
            <a:endParaRPr lang="en-US" sz="1400" b="1" dirty="0">
              <a:solidFill>
                <a:schemeClr val="tx1"/>
              </a:solidFill>
              <a:latin typeface="Times New Roman" pitchFamily="18" charset="0"/>
              <a:cs typeface="Times New Roman" pitchFamily="18" charset="0"/>
            </a:endParaRPr>
          </a:p>
        </p:txBody>
      </p:sp>
      <p:sp>
        <p:nvSpPr>
          <p:cNvPr id="56" name="TextBox 55"/>
          <p:cNvSpPr txBox="1"/>
          <p:nvPr/>
        </p:nvSpPr>
        <p:spPr>
          <a:xfrm>
            <a:off x="581633" y="3647872"/>
            <a:ext cx="2181225"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1200" b="1" dirty="0" smtClean="0">
                <a:solidFill>
                  <a:schemeClr val="tx1"/>
                </a:solidFill>
                <a:latin typeface="Times New Roman" pitchFamily="18" charset="0"/>
                <a:cs typeface="Times New Roman" pitchFamily="18" charset="0"/>
              </a:rPr>
              <a:t>SUITABLE  DATA -SEARCHED AND SELECTED ACCORDING TO TEXT</a:t>
            </a:r>
            <a:endParaRPr lang="en-US" sz="1200" b="1" dirty="0">
              <a:solidFill>
                <a:schemeClr val="tx1"/>
              </a:solidFill>
              <a:latin typeface="Times New Roman" pitchFamily="18" charset="0"/>
              <a:cs typeface="Times New Roman" pitchFamily="18" charset="0"/>
            </a:endParaRPr>
          </a:p>
        </p:txBody>
      </p:sp>
      <p:sp>
        <p:nvSpPr>
          <p:cNvPr id="57" name="TextBox 56"/>
          <p:cNvSpPr txBox="1"/>
          <p:nvPr/>
        </p:nvSpPr>
        <p:spPr>
          <a:xfrm>
            <a:off x="777609" y="2256317"/>
            <a:ext cx="1644555" cy="738664"/>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400" b="1" dirty="0" smtClean="0">
                <a:solidFill>
                  <a:schemeClr val="tx1"/>
                </a:solidFill>
                <a:latin typeface="Times New Roman" pitchFamily="18" charset="0"/>
                <a:cs typeface="Times New Roman" pitchFamily="18" charset="0"/>
              </a:rPr>
              <a:t>REQUIRED DATA DISPLAYED</a:t>
            </a:r>
            <a:endParaRPr lang="en-US" sz="1400" b="1" dirty="0">
              <a:solidFill>
                <a:schemeClr val="tx1"/>
              </a:solidFill>
              <a:latin typeface="Times New Roman" pitchFamily="18" charset="0"/>
              <a:cs typeface="Times New Roman" pitchFamily="18" charset="0"/>
            </a:endParaRPr>
          </a:p>
        </p:txBody>
      </p:sp>
      <p:sp>
        <p:nvSpPr>
          <p:cNvPr id="86" name="Rectangle 85"/>
          <p:cNvSpPr/>
          <p:nvPr/>
        </p:nvSpPr>
        <p:spPr>
          <a:xfrm>
            <a:off x="1445368" y="853631"/>
            <a:ext cx="2184585" cy="58477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n-IN" sz="1600" b="1" dirty="0" smtClean="0">
                <a:solidFill>
                  <a:schemeClr val="tx1"/>
                </a:solidFill>
                <a:latin typeface="Times New Roman" pitchFamily="18" charset="0"/>
                <a:cs typeface="Times New Roman" pitchFamily="18" charset="0"/>
              </a:rPr>
              <a:t>CLICKING </a:t>
            </a:r>
          </a:p>
          <a:p>
            <a:pPr algn="ctr"/>
            <a:r>
              <a:rPr lang="en-IN" sz="1600" b="1" dirty="0" smtClean="0">
                <a:solidFill>
                  <a:schemeClr val="tx1"/>
                </a:solidFill>
                <a:latin typeface="Times New Roman" pitchFamily="18" charset="0"/>
                <a:cs typeface="Times New Roman" pitchFamily="18" charset="0"/>
              </a:rPr>
              <a:t>RECORD BUTTON</a:t>
            </a:r>
            <a:endParaRPr lang="en-US" sz="1600" b="1" dirty="0">
              <a:solidFill>
                <a:schemeClr val="tx1"/>
              </a:solidFill>
              <a:latin typeface="Times New Roman" pitchFamily="18" charset="0"/>
              <a:cs typeface="Times New Roman" pitchFamily="18" charset="0"/>
            </a:endParaRPr>
          </a:p>
        </p:txBody>
      </p:sp>
      <p:sp>
        <p:nvSpPr>
          <p:cNvPr id="91" name="Rectangle 90"/>
          <p:cNvSpPr/>
          <p:nvPr/>
        </p:nvSpPr>
        <p:spPr>
          <a:xfrm>
            <a:off x="4524578" y="377960"/>
            <a:ext cx="2914650" cy="7418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49" name="TextBox 48"/>
          <p:cNvSpPr txBox="1"/>
          <p:nvPr/>
        </p:nvSpPr>
        <p:spPr>
          <a:xfrm>
            <a:off x="4505528" y="477475"/>
            <a:ext cx="2952750" cy="52322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400" b="1" dirty="0" smtClean="0">
                <a:solidFill>
                  <a:schemeClr val="tx1"/>
                </a:solidFill>
                <a:latin typeface="Times New Roman" pitchFamily="18" charset="0"/>
                <a:cs typeface="Times New Roman" pitchFamily="18" charset="0"/>
              </a:rPr>
              <a:t>SPEECH IS </a:t>
            </a:r>
          </a:p>
          <a:p>
            <a:pPr algn="ctr"/>
            <a:r>
              <a:rPr lang="en-IN" sz="1400" b="1" dirty="0" smtClean="0">
                <a:solidFill>
                  <a:schemeClr val="tx1"/>
                </a:solidFill>
                <a:latin typeface="Times New Roman" pitchFamily="18" charset="0"/>
                <a:cs typeface="Times New Roman" pitchFamily="18" charset="0"/>
              </a:rPr>
              <a:t>RECORDED</a:t>
            </a:r>
            <a:endParaRPr lang="en-US" sz="1400" b="1" dirty="0">
              <a:solidFill>
                <a:schemeClr val="tx1"/>
              </a:solidFill>
              <a:latin typeface="Times New Roman" pitchFamily="18" charset="0"/>
              <a:cs typeface="Times New Roman" pitchFamily="18" charset="0"/>
            </a:endParaRPr>
          </a:p>
        </p:txBody>
      </p:sp>
      <p:sp>
        <p:nvSpPr>
          <p:cNvPr id="92" name="Rectangle 91"/>
          <p:cNvSpPr/>
          <p:nvPr/>
        </p:nvSpPr>
        <p:spPr>
          <a:xfrm>
            <a:off x="8385030" y="661481"/>
            <a:ext cx="2149620" cy="86543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50" name="TextBox 49"/>
          <p:cNvSpPr txBox="1"/>
          <p:nvPr/>
        </p:nvSpPr>
        <p:spPr>
          <a:xfrm>
            <a:off x="8353020" y="739302"/>
            <a:ext cx="2152650" cy="73866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1400" b="1" dirty="0" smtClean="0">
                <a:solidFill>
                  <a:schemeClr val="tx1"/>
                </a:solidFill>
                <a:latin typeface="Times New Roman" pitchFamily="18" charset="0"/>
                <a:cs typeface="Times New Roman" pitchFamily="18" charset="0"/>
              </a:rPr>
              <a:t>SPEECH  BROKEN</a:t>
            </a:r>
          </a:p>
          <a:p>
            <a:pPr algn="ctr"/>
            <a:r>
              <a:rPr lang="en-IN" sz="1400" b="1" dirty="0" smtClean="0">
                <a:solidFill>
                  <a:schemeClr val="tx1"/>
                </a:solidFill>
                <a:latin typeface="Times New Roman" pitchFamily="18" charset="0"/>
                <a:cs typeface="Times New Roman" pitchFamily="18" charset="0"/>
              </a:rPr>
              <a:t>INTO  BITS  OF  SOUND</a:t>
            </a:r>
            <a:endParaRPr lang="en-US" sz="1400" b="1" dirty="0">
              <a:solidFill>
                <a:schemeClr val="tx1"/>
              </a:solidFill>
              <a:latin typeface="Times New Roman" pitchFamily="18" charset="0"/>
              <a:cs typeface="Times New Roman" pitchFamily="18" charset="0"/>
            </a:endParaRPr>
          </a:p>
        </p:txBody>
      </p:sp>
      <p:sp>
        <p:nvSpPr>
          <p:cNvPr id="93" name="Rectangle 92"/>
          <p:cNvSpPr/>
          <p:nvPr/>
        </p:nvSpPr>
        <p:spPr>
          <a:xfrm>
            <a:off x="9239249" y="2324100"/>
            <a:ext cx="2352675" cy="81793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51" name="TextBox 50"/>
          <p:cNvSpPr txBox="1"/>
          <p:nvPr/>
        </p:nvSpPr>
        <p:spPr>
          <a:xfrm>
            <a:off x="9257893" y="2363822"/>
            <a:ext cx="2295525" cy="73866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400" b="1" dirty="0" smtClean="0">
                <a:solidFill>
                  <a:schemeClr val="tx1"/>
                </a:solidFill>
                <a:latin typeface="Times New Roman" pitchFamily="18" charset="0"/>
                <a:cs typeface="Times New Roman" pitchFamily="18" charset="0"/>
              </a:rPr>
              <a:t>SOUND BIT CONVERTED INTO DIGITAL FORMAT</a:t>
            </a:r>
            <a:endParaRPr lang="en-US" sz="1400" b="1" dirty="0">
              <a:solidFill>
                <a:schemeClr val="tx1"/>
              </a:solidFill>
              <a:latin typeface="Times New Roman" pitchFamily="18" charset="0"/>
              <a:cs typeface="Times New Roman" pitchFamily="18" charset="0"/>
            </a:endParaRPr>
          </a:p>
        </p:txBody>
      </p:sp>
      <p:sp>
        <p:nvSpPr>
          <p:cNvPr id="95" name="Rectangle 94"/>
          <p:cNvSpPr/>
          <p:nvPr/>
        </p:nvSpPr>
        <p:spPr>
          <a:xfrm>
            <a:off x="4566123" y="5656432"/>
            <a:ext cx="2882629" cy="7418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b="1" dirty="0">
              <a:solidFill>
                <a:schemeClr val="tx1"/>
              </a:solidFill>
              <a:latin typeface="Times New Roman" pitchFamily="18" charset="0"/>
              <a:cs typeface="Times New Roman" pitchFamily="18" charset="0"/>
            </a:endParaRPr>
          </a:p>
        </p:txBody>
      </p:sp>
      <p:sp>
        <p:nvSpPr>
          <p:cNvPr id="54" name="TextBox 53"/>
          <p:cNvSpPr txBox="1"/>
          <p:nvPr/>
        </p:nvSpPr>
        <p:spPr>
          <a:xfrm>
            <a:off x="4562677" y="5751682"/>
            <a:ext cx="2886075" cy="52322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IN" sz="1400" b="1" dirty="0" smtClean="0">
                <a:solidFill>
                  <a:schemeClr val="tx1"/>
                </a:solidFill>
                <a:latin typeface="Times New Roman" pitchFamily="18" charset="0"/>
                <a:cs typeface="Times New Roman" pitchFamily="18" charset="0"/>
              </a:rPr>
              <a:t>PROBABLE  WORD CONVERTED   INTO  TEXT</a:t>
            </a:r>
            <a:endParaRPr lang="en-US" sz="1400" b="1" dirty="0">
              <a:solidFill>
                <a:schemeClr val="tx1"/>
              </a:solidFill>
              <a:latin typeface="Times New Roman" pitchFamily="18" charset="0"/>
              <a:cs typeface="Times New Roman" pitchFamily="18" charset="0"/>
            </a:endParaRPr>
          </a:p>
        </p:txBody>
      </p:sp>
      <p:sp>
        <p:nvSpPr>
          <p:cNvPr id="110" name="Rectangle 109"/>
          <p:cNvSpPr/>
          <p:nvPr/>
        </p:nvSpPr>
        <p:spPr>
          <a:xfrm>
            <a:off x="3703368" y="2900218"/>
            <a:ext cx="4878130" cy="1015663"/>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algn="ctr"/>
            <a:r>
              <a:rPr lang="en-IN" sz="4400" b="1" dirty="0" smtClean="0">
                <a:latin typeface="Times New Roman" pitchFamily="18" charset="0"/>
                <a:cs typeface="Times New Roman" pitchFamily="18" charset="0"/>
              </a:rPr>
              <a:t>VIT  DIRECTORY</a:t>
            </a:r>
          </a:p>
          <a:p>
            <a:pPr algn="ctr"/>
            <a:r>
              <a:rPr lang="en-IN" sz="1600" b="1" dirty="0" smtClean="0">
                <a:latin typeface="Times New Roman" pitchFamily="18" charset="0"/>
                <a:cs typeface="Times New Roman" pitchFamily="18" charset="0"/>
              </a:rPr>
              <a:t>(SPEECH  RECOGNITION  PROCESS)</a:t>
            </a:r>
            <a:endParaRPr lang="en-US" sz="1600" b="1" dirty="0">
              <a:latin typeface="Times New Roman" pitchFamily="18" charset="0"/>
              <a:cs typeface="Times New Roman" pitchFamily="18" charset="0"/>
            </a:endParaRPr>
          </a:p>
        </p:txBody>
      </p:sp>
      <p:sp>
        <p:nvSpPr>
          <p:cNvPr id="112" name="Right Arrow 111"/>
          <p:cNvSpPr/>
          <p:nvPr/>
        </p:nvSpPr>
        <p:spPr>
          <a:xfrm rot="828422">
            <a:off x="7665395" y="768486"/>
            <a:ext cx="583659" cy="408562"/>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0" name="Right Arrow 119"/>
          <p:cNvSpPr/>
          <p:nvPr/>
        </p:nvSpPr>
        <p:spPr>
          <a:xfrm rot="20905914">
            <a:off x="3829456" y="765243"/>
            <a:ext cx="583659" cy="408562"/>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5" name="Right Arrow 124"/>
          <p:cNvSpPr/>
          <p:nvPr/>
        </p:nvSpPr>
        <p:spPr>
          <a:xfrm rot="1586355" flipH="1">
            <a:off x="3865124" y="5655013"/>
            <a:ext cx="583659" cy="408562"/>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6" name="Right Arrow 125"/>
          <p:cNvSpPr/>
          <p:nvPr/>
        </p:nvSpPr>
        <p:spPr>
          <a:xfrm rot="20056579" flipH="1">
            <a:off x="7577848" y="5603133"/>
            <a:ext cx="583659" cy="408562"/>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7" name="Right Arrow 126"/>
          <p:cNvSpPr/>
          <p:nvPr/>
        </p:nvSpPr>
        <p:spPr>
          <a:xfrm rot="5400000">
            <a:off x="9646597" y="1699099"/>
            <a:ext cx="583659" cy="408562"/>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8" name="Right Arrow 127"/>
          <p:cNvSpPr/>
          <p:nvPr/>
        </p:nvSpPr>
        <p:spPr>
          <a:xfrm rot="16200000">
            <a:off x="2026597" y="4614154"/>
            <a:ext cx="583659" cy="408562"/>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9" name="Right Arrow 128"/>
          <p:cNvSpPr/>
          <p:nvPr/>
        </p:nvSpPr>
        <p:spPr>
          <a:xfrm rot="5400000">
            <a:off x="9688750" y="4562275"/>
            <a:ext cx="583659" cy="408562"/>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0" name="Right Arrow 129"/>
          <p:cNvSpPr/>
          <p:nvPr/>
        </p:nvSpPr>
        <p:spPr>
          <a:xfrm rot="5400000">
            <a:off x="9729281" y="3260392"/>
            <a:ext cx="509081" cy="363164"/>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2" name="Right Arrow 131"/>
          <p:cNvSpPr/>
          <p:nvPr/>
        </p:nvSpPr>
        <p:spPr>
          <a:xfrm rot="16200000">
            <a:off x="1955261" y="3093396"/>
            <a:ext cx="583659" cy="408562"/>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3" name="Oval 132"/>
          <p:cNvSpPr/>
          <p:nvPr/>
        </p:nvSpPr>
        <p:spPr>
          <a:xfrm rot="19600838">
            <a:off x="880449" y="548027"/>
            <a:ext cx="1177047" cy="4835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4" name="TextBox 133"/>
          <p:cNvSpPr txBox="1"/>
          <p:nvPr/>
        </p:nvSpPr>
        <p:spPr>
          <a:xfrm rot="19561834">
            <a:off x="992221" y="544748"/>
            <a:ext cx="1060314" cy="369332"/>
          </a:xfrm>
          <a:prstGeom prst="rect">
            <a:avLst/>
          </a:prstGeom>
          <a:noFill/>
        </p:spPr>
        <p:txBody>
          <a:bodyPr wrap="square" rtlCol="0">
            <a:spAutoFit/>
          </a:bodyPr>
          <a:lstStyle/>
          <a:p>
            <a:r>
              <a:rPr lang="en-IN" dirty="0" smtClean="0"/>
              <a:t>START</a:t>
            </a:r>
            <a:endParaRPr lang="en-US" dirty="0"/>
          </a:p>
        </p:txBody>
      </p:sp>
      <p:sp>
        <p:nvSpPr>
          <p:cNvPr id="37" name="Rectangle 36"/>
          <p:cNvSpPr/>
          <p:nvPr/>
        </p:nvSpPr>
        <p:spPr>
          <a:xfrm>
            <a:off x="0" y="6488668"/>
            <a:ext cx="697627" cy="369332"/>
          </a:xfrm>
          <a:prstGeom prst="rect">
            <a:avLst/>
          </a:prstGeom>
        </p:spPr>
        <p:txBody>
          <a:bodyPr wrap="none">
            <a:spAutoFit/>
          </a:bodyPr>
          <a:lstStyle/>
          <a:p>
            <a:r>
              <a:rPr lang="en-IN" dirty="0" err="1" smtClean="0">
                <a:latin typeface="Times New Roman" pitchFamily="18" charset="0"/>
                <a:cs typeface="Times New Roman" pitchFamily="18" charset="0"/>
              </a:rPr>
              <a:t>divya</a:t>
            </a:r>
            <a:endParaRPr lang="en-US"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6374" y="1114425"/>
            <a:ext cx="8296275" cy="46166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GUI  OF  VIT  DIRECTORY</a:t>
            </a:r>
            <a:endParaRPr lang="en-US" sz="2400" b="1" dirty="0">
              <a:latin typeface="Times New Roman" pitchFamily="18" charset="0"/>
              <a:cs typeface="Times New Roman" pitchFamily="18" charset="0"/>
            </a:endParaRPr>
          </a:p>
        </p:txBody>
      </p:sp>
      <p:sp>
        <p:nvSpPr>
          <p:cNvPr id="6" name="Right Arrow 5"/>
          <p:cNvSpPr/>
          <p:nvPr/>
        </p:nvSpPr>
        <p:spPr>
          <a:xfrm>
            <a:off x="1028701" y="1133474"/>
            <a:ext cx="466724" cy="40005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a:p>
        </p:txBody>
      </p:sp>
      <p:sp>
        <p:nvSpPr>
          <p:cNvPr id="7" name="Rectangle 6"/>
          <p:cNvSpPr/>
          <p:nvPr/>
        </p:nvSpPr>
        <p:spPr>
          <a:xfrm>
            <a:off x="3708092" y="6349484"/>
            <a:ext cx="851515" cy="369332"/>
          </a:xfrm>
          <a:prstGeom prst="rect">
            <a:avLst/>
          </a:prstGeom>
        </p:spPr>
        <p:txBody>
          <a:bodyPr wrap="none">
            <a:spAutoFit/>
          </a:bodyPr>
          <a:lstStyle/>
          <a:p>
            <a:r>
              <a:rPr lang="en-IN" b="1" dirty="0" smtClean="0"/>
              <a:t>CODE</a:t>
            </a:r>
            <a:endParaRPr lang="en-US" b="1" dirty="0"/>
          </a:p>
        </p:txBody>
      </p:sp>
      <p:sp>
        <p:nvSpPr>
          <p:cNvPr id="8" name="Rectangle 7"/>
          <p:cNvSpPr/>
          <p:nvPr/>
        </p:nvSpPr>
        <p:spPr>
          <a:xfrm>
            <a:off x="9443953" y="6244709"/>
            <a:ext cx="1133644" cy="369332"/>
          </a:xfrm>
          <a:prstGeom prst="rect">
            <a:avLst/>
          </a:prstGeom>
        </p:spPr>
        <p:txBody>
          <a:bodyPr wrap="none">
            <a:spAutoFit/>
          </a:bodyPr>
          <a:lstStyle/>
          <a:p>
            <a:r>
              <a:rPr lang="en-IN" b="1" dirty="0" smtClean="0"/>
              <a:t>OUTPUT</a:t>
            </a:r>
            <a:endParaRPr lang="en-US" b="1" dirty="0"/>
          </a:p>
        </p:txBody>
      </p:sp>
      <p:sp>
        <p:nvSpPr>
          <p:cNvPr id="10" name="Rectangle 9"/>
          <p:cNvSpPr/>
          <p:nvPr/>
        </p:nvSpPr>
        <p:spPr>
          <a:xfrm>
            <a:off x="0" y="6488668"/>
            <a:ext cx="595035" cy="369332"/>
          </a:xfrm>
          <a:prstGeom prst="rect">
            <a:avLst/>
          </a:prstGeom>
        </p:spPr>
        <p:txBody>
          <a:bodyPr wrap="none">
            <a:spAutoFit/>
          </a:bodyPr>
          <a:lstStyle/>
          <a:p>
            <a:r>
              <a:rPr lang="en-IN" dirty="0" err="1" smtClean="0">
                <a:latin typeface="Times New Roman" pitchFamily="18" charset="0"/>
                <a:cs typeface="Times New Roman" pitchFamily="18" charset="0"/>
              </a:rPr>
              <a:t>aditi</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b="1136"/>
          <a:stretch>
            <a:fillRect/>
          </a:stretch>
        </p:blipFill>
        <p:spPr bwMode="auto">
          <a:xfrm>
            <a:off x="8240713" y="1762125"/>
            <a:ext cx="3417887" cy="4505325"/>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a:srcRect/>
          <a:stretch>
            <a:fillRect/>
          </a:stretch>
        </p:blipFill>
        <p:spPr bwMode="auto">
          <a:xfrm>
            <a:off x="654050" y="1733551"/>
            <a:ext cx="6958013" cy="4581524"/>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0" y="180975"/>
            <a:ext cx="12192000" cy="707886"/>
          </a:xfrm>
          <a:prstGeom prst="rect">
            <a:avLst/>
          </a:prstGeom>
          <a:noFill/>
        </p:spPr>
        <p:txBody>
          <a:bodyPr wrap="square" rtlCol="0">
            <a:spAutoFit/>
          </a:bodyPr>
          <a:lstStyle/>
          <a:p>
            <a:pPr algn="ctr"/>
            <a:r>
              <a:rPr lang="en-IN" sz="4000" b="1" dirty="0" smtClean="0">
                <a:latin typeface="Times New Roman" pitchFamily="18" charset="0"/>
                <a:cs typeface="Times New Roman" pitchFamily="18" charset="0"/>
              </a:rPr>
              <a:t>IMPLEMENTATION  AND CODES</a:t>
            </a:r>
            <a:endParaRPr lang="en-US" sz="4000" b="1"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44488" y="1272659"/>
            <a:ext cx="5302905" cy="5486401"/>
          </a:xfrm>
          <a:prstGeom prst="rect">
            <a:avLst/>
          </a:prstGeom>
          <a:ln>
            <a:noFill/>
          </a:ln>
          <a:effectLst>
            <a:outerShdw blurRad="292100" dist="139700" dir="2700000" algn="tl" rotWithShape="0">
              <a:srgbClr val="333333">
                <a:alpha val="65000"/>
              </a:srgbClr>
            </a:outerShdw>
          </a:effectLst>
        </p:spPr>
      </p:pic>
      <p:pic>
        <p:nvPicPr>
          <p:cNvPr id="5123" name="Picture 3"/>
          <p:cNvPicPr>
            <a:picLocks noChangeAspect="1" noChangeArrowheads="1"/>
          </p:cNvPicPr>
          <p:nvPr/>
        </p:nvPicPr>
        <p:blipFill>
          <a:blip r:embed="rId3"/>
          <a:srcRect/>
          <a:stretch>
            <a:fillRect/>
          </a:stretch>
        </p:blipFill>
        <p:spPr bwMode="auto">
          <a:xfrm>
            <a:off x="7201381" y="1039298"/>
            <a:ext cx="3438044" cy="2738436"/>
          </a:xfrm>
          <a:prstGeom prst="rect">
            <a:avLst/>
          </a:prstGeom>
          <a:noFill/>
          <a:ln w="9525">
            <a:noFill/>
            <a:miter lim="800000"/>
            <a:headEnd/>
            <a:tailEnd/>
          </a:ln>
          <a:effectLst/>
        </p:spPr>
      </p:pic>
      <p:sp>
        <p:nvSpPr>
          <p:cNvPr id="5" name="Left Arrow 4"/>
          <p:cNvSpPr/>
          <p:nvPr/>
        </p:nvSpPr>
        <p:spPr>
          <a:xfrm rot="20930876">
            <a:off x="4276727" y="2129908"/>
            <a:ext cx="2752725" cy="56197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810251" y="2634734"/>
            <a:ext cx="1257299" cy="646331"/>
          </a:xfrm>
          <a:prstGeom prst="rect">
            <a:avLst/>
          </a:prstGeom>
          <a:noFill/>
        </p:spPr>
        <p:txBody>
          <a:bodyPr wrap="square" rtlCol="0">
            <a:spAutoFit/>
          </a:bodyPr>
          <a:lstStyle/>
          <a:p>
            <a:r>
              <a:rPr lang="en-IN" b="1" dirty="0" smtClean="0"/>
              <a:t>FACULTY </a:t>
            </a:r>
          </a:p>
          <a:p>
            <a:r>
              <a:rPr lang="en-IN" b="1" dirty="0" smtClean="0"/>
              <a:t>DETAILS</a:t>
            </a:r>
            <a:endParaRPr lang="en-US" b="1" dirty="0"/>
          </a:p>
        </p:txBody>
      </p:sp>
      <p:sp>
        <p:nvSpPr>
          <p:cNvPr id="7" name="Right Brace 6"/>
          <p:cNvSpPr/>
          <p:nvPr/>
        </p:nvSpPr>
        <p:spPr>
          <a:xfrm>
            <a:off x="3105150" y="1625084"/>
            <a:ext cx="1047750" cy="2085975"/>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e 7"/>
          <p:cNvSpPr/>
          <p:nvPr/>
        </p:nvSpPr>
        <p:spPr>
          <a:xfrm>
            <a:off x="4010025" y="3720584"/>
            <a:ext cx="1047750" cy="299085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Oval 11"/>
          <p:cNvSpPr/>
          <p:nvPr/>
        </p:nvSpPr>
        <p:spPr>
          <a:xfrm>
            <a:off x="5133976" y="4625459"/>
            <a:ext cx="1543050" cy="117157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5172075" y="4835009"/>
            <a:ext cx="1438275" cy="769441"/>
          </a:xfrm>
          <a:prstGeom prst="rect">
            <a:avLst/>
          </a:prstGeom>
          <a:noFill/>
        </p:spPr>
        <p:txBody>
          <a:bodyPr wrap="square" rtlCol="0">
            <a:spAutoFit/>
          </a:bodyPr>
          <a:lstStyle/>
          <a:p>
            <a:pPr algn="ctr"/>
            <a:r>
              <a:rPr lang="en-IN" sz="1100" dirty="0" smtClean="0">
                <a:solidFill>
                  <a:schemeClr val="accent1"/>
                </a:solidFill>
              </a:rPr>
              <a:t>To check the spoken word in the list and display the details in text form</a:t>
            </a:r>
            <a:endParaRPr lang="en-US" sz="1100" dirty="0">
              <a:solidFill>
                <a:schemeClr val="accent1"/>
              </a:solidFill>
            </a:endParaRPr>
          </a:p>
        </p:txBody>
      </p:sp>
      <p:pic>
        <p:nvPicPr>
          <p:cNvPr id="5124" name="Picture 4"/>
          <p:cNvPicPr>
            <a:picLocks noChangeAspect="1" noChangeArrowheads="1"/>
          </p:cNvPicPr>
          <p:nvPr/>
        </p:nvPicPr>
        <p:blipFill>
          <a:blip r:embed="rId4"/>
          <a:srcRect/>
          <a:stretch>
            <a:fillRect/>
          </a:stretch>
        </p:blipFill>
        <p:spPr bwMode="auto">
          <a:xfrm>
            <a:off x="6734175" y="3911084"/>
            <a:ext cx="5305009" cy="2543175"/>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a:off x="361950" y="901184"/>
            <a:ext cx="5286375" cy="369332"/>
          </a:xfrm>
          <a:prstGeom prst="rect">
            <a:avLst/>
          </a:prstGeom>
          <a:noFill/>
        </p:spPr>
        <p:txBody>
          <a:bodyPr wrap="square" rtlCol="0">
            <a:spAutoFit/>
          </a:bodyPr>
          <a:lstStyle/>
          <a:p>
            <a:r>
              <a:rPr lang="en-IN" b="1" dirty="0" smtClean="0">
                <a:cs typeface="Times New Roman" pitchFamily="18" charset="0"/>
              </a:rPr>
              <a:t>VIT  DIRECTORY  </a:t>
            </a:r>
            <a:r>
              <a:rPr lang="en-IN" b="1" dirty="0" smtClean="0"/>
              <a:t>CODE</a:t>
            </a:r>
            <a:endParaRPr lang="en-US" b="1" dirty="0"/>
          </a:p>
        </p:txBody>
      </p:sp>
      <p:sp>
        <p:nvSpPr>
          <p:cNvPr id="15" name="Rectangle 14"/>
          <p:cNvSpPr/>
          <p:nvPr/>
        </p:nvSpPr>
        <p:spPr>
          <a:xfrm>
            <a:off x="8927792" y="6488668"/>
            <a:ext cx="1133644" cy="369332"/>
          </a:xfrm>
          <a:prstGeom prst="rect">
            <a:avLst/>
          </a:prstGeom>
        </p:spPr>
        <p:txBody>
          <a:bodyPr wrap="none">
            <a:spAutoFit/>
          </a:bodyPr>
          <a:lstStyle/>
          <a:p>
            <a:r>
              <a:rPr lang="en-IN" b="1" dirty="0" smtClean="0"/>
              <a:t>OUTPUT</a:t>
            </a:r>
            <a:endParaRPr lang="en-US" b="1" dirty="0"/>
          </a:p>
        </p:txBody>
      </p:sp>
      <p:sp>
        <p:nvSpPr>
          <p:cNvPr id="16" name="TextBox 15"/>
          <p:cNvSpPr txBox="1"/>
          <p:nvPr/>
        </p:nvSpPr>
        <p:spPr>
          <a:xfrm>
            <a:off x="0" y="0"/>
            <a:ext cx="12192000" cy="707886"/>
          </a:xfrm>
          <a:prstGeom prst="rect">
            <a:avLst/>
          </a:prstGeom>
          <a:noFill/>
        </p:spPr>
        <p:txBody>
          <a:bodyPr wrap="square" rtlCol="0">
            <a:spAutoFit/>
          </a:bodyPr>
          <a:lstStyle/>
          <a:p>
            <a:pPr algn="ctr"/>
            <a:r>
              <a:rPr lang="en-IN" sz="4000" b="1" dirty="0" smtClean="0">
                <a:latin typeface="Times New Roman" pitchFamily="18" charset="0"/>
                <a:cs typeface="Times New Roman" pitchFamily="18" charset="0"/>
              </a:rPr>
              <a:t>IMPLEMENTATION  AND CODES</a:t>
            </a:r>
            <a:endParaRPr lang="en-US" sz="4000" b="1"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42957" y="1048187"/>
            <a:ext cx="5276844" cy="5533588"/>
          </a:xfrm>
          <a:prstGeom prst="rect">
            <a:avLst/>
          </a:prstGeom>
          <a:ln>
            <a:noFill/>
          </a:ln>
          <a:effectLst>
            <a:outerShdw blurRad="292100" dist="139700" dir="2700000" algn="tl" rotWithShape="0">
              <a:srgbClr val="333333">
                <a:alpha val="65000"/>
              </a:srgbClr>
            </a:outerShdw>
          </a:effectLst>
        </p:spPr>
      </p:pic>
      <p:sp>
        <p:nvSpPr>
          <p:cNvPr id="7" name="Right Brace 6"/>
          <p:cNvSpPr/>
          <p:nvPr/>
        </p:nvSpPr>
        <p:spPr>
          <a:xfrm>
            <a:off x="3667125" y="1428750"/>
            <a:ext cx="809625" cy="1933576"/>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e 7"/>
          <p:cNvSpPr/>
          <p:nvPr/>
        </p:nvSpPr>
        <p:spPr>
          <a:xfrm>
            <a:off x="4572000" y="3581399"/>
            <a:ext cx="657225" cy="1524001"/>
          </a:xfrm>
          <a:prstGeom prst="rightBrace">
            <a:avLst>
              <a:gd name="adj1" fmla="val 8333"/>
              <a:gd name="adj2" fmla="val 49375"/>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 name="Oval 8"/>
          <p:cNvSpPr/>
          <p:nvPr/>
        </p:nvSpPr>
        <p:spPr>
          <a:xfrm>
            <a:off x="5334001" y="3762375"/>
            <a:ext cx="1543050" cy="117157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5372100" y="3971925"/>
            <a:ext cx="1438275" cy="769441"/>
          </a:xfrm>
          <a:prstGeom prst="rect">
            <a:avLst/>
          </a:prstGeom>
          <a:noFill/>
        </p:spPr>
        <p:txBody>
          <a:bodyPr wrap="square" rtlCol="0">
            <a:spAutoFit/>
          </a:bodyPr>
          <a:lstStyle/>
          <a:p>
            <a:pPr algn="ctr"/>
            <a:r>
              <a:rPr lang="en-IN" sz="1100" dirty="0" smtClean="0">
                <a:solidFill>
                  <a:schemeClr val="accent1"/>
                </a:solidFill>
              </a:rPr>
              <a:t>To check the spoken word in the list and display the details in text form</a:t>
            </a:r>
            <a:endParaRPr lang="en-US" sz="1100" dirty="0">
              <a:solidFill>
                <a:schemeClr val="accent1"/>
              </a:solidFill>
            </a:endParaRPr>
          </a:p>
        </p:txBody>
      </p:sp>
      <p:sp>
        <p:nvSpPr>
          <p:cNvPr id="12" name="TextBox 11"/>
          <p:cNvSpPr txBox="1"/>
          <p:nvPr/>
        </p:nvSpPr>
        <p:spPr>
          <a:xfrm>
            <a:off x="971550" y="695325"/>
            <a:ext cx="1485900" cy="369332"/>
          </a:xfrm>
          <a:prstGeom prst="rect">
            <a:avLst/>
          </a:prstGeom>
          <a:noFill/>
        </p:spPr>
        <p:txBody>
          <a:bodyPr wrap="square" rtlCol="0">
            <a:spAutoFit/>
          </a:bodyPr>
          <a:lstStyle/>
          <a:p>
            <a:r>
              <a:rPr lang="en-IN" b="1" dirty="0" smtClean="0"/>
              <a:t>CODE</a:t>
            </a:r>
            <a:endParaRPr lang="en-US" b="1" dirty="0"/>
          </a:p>
        </p:txBody>
      </p:sp>
      <p:sp>
        <p:nvSpPr>
          <p:cNvPr id="15" name="Oval 14"/>
          <p:cNvSpPr/>
          <p:nvPr/>
        </p:nvSpPr>
        <p:spPr>
          <a:xfrm>
            <a:off x="4572001" y="1800225"/>
            <a:ext cx="1543050" cy="117157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4714875" y="2085975"/>
            <a:ext cx="1295400" cy="646331"/>
          </a:xfrm>
          <a:prstGeom prst="rect">
            <a:avLst/>
          </a:prstGeom>
          <a:noFill/>
        </p:spPr>
        <p:txBody>
          <a:bodyPr wrap="square" rtlCol="0">
            <a:spAutoFit/>
          </a:bodyPr>
          <a:lstStyle/>
          <a:p>
            <a:pPr algn="ctr"/>
            <a:r>
              <a:rPr lang="en-IN" sz="1200" dirty="0" smtClean="0">
                <a:solidFill>
                  <a:schemeClr val="accent1"/>
                </a:solidFill>
              </a:rPr>
              <a:t>Implementation of speech recognition</a:t>
            </a:r>
            <a:endParaRPr lang="en-US" sz="1200" dirty="0">
              <a:solidFill>
                <a:schemeClr val="accent1"/>
              </a:solidFill>
            </a:endParaRPr>
          </a:p>
        </p:txBody>
      </p:sp>
      <p:sp>
        <p:nvSpPr>
          <p:cNvPr id="17" name="Right Brace 16"/>
          <p:cNvSpPr/>
          <p:nvPr/>
        </p:nvSpPr>
        <p:spPr>
          <a:xfrm>
            <a:off x="3486150" y="5343524"/>
            <a:ext cx="504825" cy="1143001"/>
          </a:xfrm>
          <a:prstGeom prst="rightBrace">
            <a:avLst>
              <a:gd name="adj1" fmla="val 8333"/>
              <a:gd name="adj2" fmla="val 49375"/>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8" name="Oval 17"/>
          <p:cNvSpPr/>
          <p:nvPr/>
        </p:nvSpPr>
        <p:spPr>
          <a:xfrm>
            <a:off x="4114801" y="5305425"/>
            <a:ext cx="1543050" cy="117157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4248150" y="5495925"/>
            <a:ext cx="1295400" cy="830997"/>
          </a:xfrm>
          <a:prstGeom prst="rect">
            <a:avLst/>
          </a:prstGeom>
          <a:noFill/>
        </p:spPr>
        <p:txBody>
          <a:bodyPr wrap="square" rtlCol="0">
            <a:spAutoFit/>
          </a:bodyPr>
          <a:lstStyle/>
          <a:p>
            <a:pPr algn="ctr"/>
            <a:r>
              <a:rPr lang="en-IN" sz="1200" dirty="0" smtClean="0">
                <a:solidFill>
                  <a:schemeClr val="accent1"/>
                </a:solidFill>
              </a:rPr>
              <a:t>The details are spoken ---</a:t>
            </a:r>
          </a:p>
          <a:p>
            <a:pPr algn="ctr"/>
            <a:r>
              <a:rPr lang="en-IN" sz="1200" dirty="0" smtClean="0">
                <a:solidFill>
                  <a:schemeClr val="accent1"/>
                </a:solidFill>
              </a:rPr>
              <a:t>Text to speech implemented</a:t>
            </a:r>
            <a:endParaRPr lang="en-US" sz="1200" dirty="0">
              <a:solidFill>
                <a:schemeClr val="accent1"/>
              </a:solidFill>
            </a:endParaRPr>
          </a:p>
        </p:txBody>
      </p:sp>
      <p:pic>
        <p:nvPicPr>
          <p:cNvPr id="2051" name="Picture 3"/>
          <p:cNvPicPr>
            <a:picLocks noChangeAspect="1" noChangeArrowheads="1"/>
          </p:cNvPicPr>
          <p:nvPr/>
        </p:nvPicPr>
        <p:blipFill>
          <a:blip r:embed="rId3"/>
          <a:srcRect/>
          <a:stretch>
            <a:fillRect/>
          </a:stretch>
        </p:blipFill>
        <p:spPr bwMode="auto">
          <a:xfrm>
            <a:off x="7662863" y="1076325"/>
            <a:ext cx="3590925" cy="5124450"/>
          </a:xfrm>
          <a:prstGeom prst="rect">
            <a:avLst/>
          </a:prstGeom>
          <a:ln>
            <a:noFill/>
          </a:ln>
          <a:effectLst>
            <a:outerShdw blurRad="292100" dist="139700" dir="2700000" algn="tl" rotWithShape="0">
              <a:srgbClr val="333333">
                <a:alpha val="65000"/>
              </a:srgbClr>
            </a:outerShdw>
          </a:effectLst>
        </p:spPr>
      </p:pic>
      <p:cxnSp>
        <p:nvCxnSpPr>
          <p:cNvPr id="22" name="Straight Arrow Connector 21"/>
          <p:cNvCxnSpPr/>
          <p:nvPr/>
        </p:nvCxnSpPr>
        <p:spPr>
          <a:xfrm>
            <a:off x="6019800" y="3467100"/>
            <a:ext cx="2266950" cy="8096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5991225" y="4933950"/>
            <a:ext cx="2762250" cy="32385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8937317" y="6235184"/>
            <a:ext cx="1133644" cy="369332"/>
          </a:xfrm>
          <a:prstGeom prst="rect">
            <a:avLst/>
          </a:prstGeom>
        </p:spPr>
        <p:txBody>
          <a:bodyPr wrap="none">
            <a:spAutoFit/>
          </a:bodyPr>
          <a:lstStyle/>
          <a:p>
            <a:r>
              <a:rPr lang="en-IN" b="1" dirty="0" smtClean="0"/>
              <a:t>OUTPUT</a:t>
            </a:r>
            <a:endParaRPr lang="en-US" b="1" dirty="0"/>
          </a:p>
        </p:txBody>
      </p:sp>
      <p:sp>
        <p:nvSpPr>
          <p:cNvPr id="26" name="TextBox 25"/>
          <p:cNvSpPr txBox="1"/>
          <p:nvPr/>
        </p:nvSpPr>
        <p:spPr>
          <a:xfrm rot="21229709">
            <a:off x="6295063" y="4814997"/>
            <a:ext cx="2046393" cy="307777"/>
          </a:xfrm>
          <a:prstGeom prst="rect">
            <a:avLst/>
          </a:prstGeom>
          <a:noFill/>
        </p:spPr>
        <p:txBody>
          <a:bodyPr wrap="square" rtlCol="0">
            <a:spAutoFit/>
          </a:bodyPr>
          <a:lstStyle/>
          <a:p>
            <a:r>
              <a:rPr lang="en-IN" sz="1400" dirty="0" smtClean="0"/>
              <a:t>Implementation of GUI</a:t>
            </a:r>
            <a:endParaRPr lang="en-US" sz="1400" dirty="0"/>
          </a:p>
        </p:txBody>
      </p:sp>
      <p:sp>
        <p:nvSpPr>
          <p:cNvPr id="27" name="TextBox 26"/>
          <p:cNvSpPr txBox="1"/>
          <p:nvPr/>
        </p:nvSpPr>
        <p:spPr>
          <a:xfrm>
            <a:off x="0" y="0"/>
            <a:ext cx="12192000" cy="707886"/>
          </a:xfrm>
          <a:prstGeom prst="rect">
            <a:avLst/>
          </a:prstGeom>
          <a:noFill/>
        </p:spPr>
        <p:txBody>
          <a:bodyPr wrap="square" rtlCol="0">
            <a:spAutoFit/>
          </a:bodyPr>
          <a:lstStyle/>
          <a:p>
            <a:pPr algn="ctr"/>
            <a:r>
              <a:rPr lang="en-IN" sz="4000" b="1" dirty="0" smtClean="0">
                <a:latin typeface="Times New Roman" pitchFamily="18" charset="0"/>
                <a:cs typeface="Times New Roman" pitchFamily="18" charset="0"/>
              </a:rPr>
              <a:t>IMPLEMENTATION  AND CODES</a:t>
            </a:r>
            <a:endParaRPr lang="en-US" sz="4000" b="1"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7650"/>
            <a:ext cx="12192000" cy="707886"/>
          </a:xfrm>
          <a:prstGeom prst="rect">
            <a:avLst/>
          </a:prstGeom>
          <a:noFill/>
        </p:spPr>
        <p:txBody>
          <a:bodyPr wrap="square" rtlCol="0">
            <a:spAutoFit/>
          </a:bodyPr>
          <a:lstStyle/>
          <a:p>
            <a:pPr algn="ctr"/>
            <a:r>
              <a:rPr lang="en-IN" sz="4000" b="1" dirty="0" smtClean="0">
                <a:latin typeface="Times New Roman" pitchFamily="18" charset="0"/>
                <a:cs typeface="Times New Roman" pitchFamily="18" charset="0"/>
              </a:rPr>
              <a:t>DEMO VIDEO</a:t>
            </a:r>
            <a:endParaRPr lang="en-US" sz="4000" b="1" dirty="0">
              <a:latin typeface="Times New Roman" pitchFamily="18" charset="0"/>
              <a:cs typeface="Times New Roman" pitchFamily="18" charset="0"/>
            </a:endParaRPr>
          </a:p>
        </p:txBody>
      </p:sp>
      <p:grpSp>
        <p:nvGrpSpPr>
          <p:cNvPr id="3" name="Group 2">
            <a:extLst>
              <a:ext uri="{FF2B5EF4-FFF2-40B4-BE49-F238E27FC236}">
                <a16:creationId xmlns="" xmlns:a16="http://schemas.microsoft.com/office/drawing/2014/main" id="{79D5DB10-C643-4D91-9269-D9B474A85220}"/>
              </a:ext>
            </a:extLst>
          </p:cNvPr>
          <p:cNvGrpSpPr/>
          <p:nvPr/>
        </p:nvGrpSpPr>
        <p:grpSpPr>
          <a:xfrm>
            <a:off x="142875" y="971550"/>
            <a:ext cx="11877675" cy="5715000"/>
            <a:chOff x="-548507" y="477868"/>
            <a:chExt cx="11570449" cy="6357177"/>
          </a:xfrm>
        </p:grpSpPr>
        <p:sp>
          <p:nvSpPr>
            <p:cNvPr id="4" name="Freeform: Shape 16">
              <a:extLst>
                <a:ext uri="{FF2B5EF4-FFF2-40B4-BE49-F238E27FC236}">
                  <a16:creationId xmlns="" xmlns:a16="http://schemas.microsoft.com/office/drawing/2014/main" id="{E924885B-C898-4AB7-944C-1DF84D1C5AD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17">
              <a:extLst>
                <a:ext uri="{FF2B5EF4-FFF2-40B4-BE49-F238E27FC236}">
                  <a16:creationId xmlns="" xmlns:a16="http://schemas.microsoft.com/office/drawing/2014/main" id="{092D79D5-236B-49A5-97D8-F933FF1C0148}"/>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6" name="Freeform: Shape 18">
              <a:extLst>
                <a:ext uri="{FF2B5EF4-FFF2-40B4-BE49-F238E27FC236}">
                  <a16:creationId xmlns="" xmlns:a16="http://schemas.microsoft.com/office/drawing/2014/main" id="{CC999FFB-043C-4F50-90E1-CF988B668DB7}"/>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19">
              <a:extLst>
                <a:ext uri="{FF2B5EF4-FFF2-40B4-BE49-F238E27FC236}">
                  <a16:creationId xmlns="" xmlns:a16="http://schemas.microsoft.com/office/drawing/2014/main" id="{53154D0D-938A-4985-AE6C-FB759D76A87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0">
              <a:extLst>
                <a:ext uri="{FF2B5EF4-FFF2-40B4-BE49-F238E27FC236}">
                  <a16:creationId xmlns="" xmlns:a16="http://schemas.microsoft.com/office/drawing/2014/main" id="{4FDB69B6-87D5-4D6D-AC9A-8DA6B9CC27C5}"/>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21">
              <a:extLst>
                <a:ext uri="{FF2B5EF4-FFF2-40B4-BE49-F238E27FC236}">
                  <a16:creationId xmlns="" xmlns:a16="http://schemas.microsoft.com/office/drawing/2014/main" id="{1E0B8F01-EC19-4DCB-8130-22EB5E7DE70C}"/>
                </a:ext>
              </a:extLst>
            </p:cNvPr>
            <p:cNvGrpSpPr/>
            <p:nvPr/>
          </p:nvGrpSpPr>
          <p:grpSpPr>
            <a:xfrm>
              <a:off x="1606" y="6382978"/>
              <a:ext cx="413937" cy="115242"/>
              <a:chOff x="5955" y="6353672"/>
              <a:chExt cx="413937" cy="115242"/>
            </a:xfrm>
          </p:grpSpPr>
          <p:sp>
            <p:nvSpPr>
              <p:cNvPr id="14" name="Rectangle: Rounded Corners 26">
                <a:extLst>
                  <a:ext uri="{FF2B5EF4-FFF2-40B4-BE49-F238E27FC236}">
                    <a16:creationId xmlns="" xmlns:a16="http://schemas.microsoft.com/office/drawing/2014/main" id="{03FE3FAA-E038-48C8-8D2E-2BBC6403089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7">
                <a:extLst>
                  <a:ext uri="{FF2B5EF4-FFF2-40B4-BE49-F238E27FC236}">
                    <a16:creationId xmlns="" xmlns:a16="http://schemas.microsoft.com/office/drawing/2014/main" id="{372DAB0F-038F-4292-9BAE-F7E85A585DF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2">
              <a:extLst>
                <a:ext uri="{FF2B5EF4-FFF2-40B4-BE49-F238E27FC236}">
                  <a16:creationId xmlns="" xmlns:a16="http://schemas.microsoft.com/office/drawing/2014/main" id="{F1DC705B-C19A-475B-8CFB-77285FBB2A50}"/>
                </a:ext>
              </a:extLst>
            </p:cNvPr>
            <p:cNvGrpSpPr/>
            <p:nvPr/>
          </p:nvGrpSpPr>
          <p:grpSpPr>
            <a:xfrm>
              <a:off x="9855291" y="6381600"/>
              <a:ext cx="885989" cy="115242"/>
              <a:chOff x="5955" y="6353672"/>
              <a:chExt cx="413937" cy="115242"/>
            </a:xfrm>
          </p:grpSpPr>
          <p:sp>
            <p:nvSpPr>
              <p:cNvPr id="12" name="Rectangle: Rounded Corners 24">
                <a:extLst>
                  <a:ext uri="{FF2B5EF4-FFF2-40B4-BE49-F238E27FC236}">
                    <a16:creationId xmlns="" xmlns:a16="http://schemas.microsoft.com/office/drawing/2014/main" id="{6E8C21D7-DCEA-417A-AC27-F10FD83E348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5">
                <a:extLst>
                  <a:ext uri="{FF2B5EF4-FFF2-40B4-BE49-F238E27FC236}">
                    <a16:creationId xmlns="" xmlns:a16="http://schemas.microsoft.com/office/drawing/2014/main" id="{56B287D0-E2C9-48EF-95EF-B03725180AC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3">
              <a:extLst>
                <a:ext uri="{FF2B5EF4-FFF2-40B4-BE49-F238E27FC236}">
                  <a16:creationId xmlns="" xmlns:a16="http://schemas.microsoft.com/office/drawing/2014/main" id="{7A170727-7D8F-44DC-8BE7-93E955672BE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Rounded Rectangle 7">
            <a:extLst>
              <a:ext uri="{FF2B5EF4-FFF2-40B4-BE49-F238E27FC236}">
                <a16:creationId xmlns="" xmlns:a16="http://schemas.microsoft.com/office/drawing/2014/main" id="{7D6C3C70-FD86-419A-8B89-365FC328FB88}"/>
              </a:ext>
            </a:extLst>
          </p:cNvPr>
          <p:cNvSpPr/>
          <p:nvPr/>
        </p:nvSpPr>
        <p:spPr>
          <a:xfrm>
            <a:off x="8001000" y="0"/>
            <a:ext cx="933450" cy="856045"/>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8" name="VIT DIRECTORY.mp4">
            <a:hlinkClick r:id="" action="ppaction://media"/>
          </p:cNvPr>
          <p:cNvPicPr>
            <a:picLocks noRot="1" noChangeAspect="1"/>
          </p:cNvPicPr>
          <p:nvPr>
            <a:videoFile r:link="rId1"/>
          </p:nvPr>
        </p:nvPicPr>
        <p:blipFill>
          <a:blip r:embed="rId3"/>
          <a:stretch>
            <a:fillRect/>
          </a:stretch>
        </p:blipFill>
        <p:spPr>
          <a:xfrm>
            <a:off x="1828799" y="1304925"/>
            <a:ext cx="8486776" cy="4572000"/>
          </a:xfrm>
          <a:prstGeom prst="rect">
            <a:avLst/>
          </a:prstGeom>
        </p:spPr>
      </p:pic>
    </p:spTree>
  </p:cSld>
  <p:clrMapOvr>
    <a:masterClrMapping/>
  </p:clrMapOvr>
  <p:transition>
    <p:split orient="vert"/>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8"/>
                                        </p:tgtEl>
                                      </p:cBhvr>
                                    </p:cmd>
                                  </p:childTnLst>
                                </p:cTn>
                              </p:par>
                            </p:childTnLst>
                          </p:cTn>
                        </p:par>
                      </p:childTnLst>
                    </p:cTn>
                  </p:par>
                </p:childTnLst>
              </p:cTn>
              <p:nextCondLst>
                <p:cond evt="onClick" delay="0">
                  <p:tgtEl>
                    <p:spTgt spid="18"/>
                  </p:tgtEl>
                </p:cond>
              </p:nextCondLst>
            </p:seq>
            <p:video>
              <p:cMediaNode vol="80000">
                <p:cTn id="7" fill="hold" display="0">
                  <p:stCondLst>
                    <p:cond delay="indefinite"/>
                  </p:stCondLst>
                  <p:endCondLst>
                    <p:cond evt="onNext" delay="0">
                      <p:tgtEl>
                        <p:sldTgt/>
                      </p:tgtEl>
                    </p:cond>
                    <p:cond evt="onPrev" delay="0">
                      <p:tgtEl>
                        <p:sldTgt/>
                      </p:tgtEl>
                    </p:cond>
                  </p:endCondLst>
                </p:cTn>
                <p:tgtEl>
                  <p:spTgt spid="18"/>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8D6579FB-80AA-4EBF-AE14-BA4BC4C2CF12}"/>
              </a:ext>
            </a:extLst>
          </p:cNvPr>
          <p:cNvSpPr txBox="1"/>
          <p:nvPr/>
        </p:nvSpPr>
        <p:spPr>
          <a:xfrm>
            <a:off x="322302" y="1543050"/>
            <a:ext cx="430887" cy="3990975"/>
          </a:xfrm>
          <a:prstGeom prst="rect">
            <a:avLst/>
          </a:prstGeom>
          <a:noFill/>
        </p:spPr>
        <p:txBody>
          <a:bodyPr vert="vert270" wrap="square" rtlCol="0" anchor="ctr">
            <a:spAutoFit/>
          </a:bodyPr>
          <a:lstStyle>
            <a:defPPr>
              <a:defRPr lang="en-US"/>
            </a:defPPr>
            <a:lvl1pPr>
              <a:defRPr sz="4800" b="1">
                <a:gradFill flip="none" rotWithShape="1">
                  <a:gsLst>
                    <a:gs pos="0">
                      <a:schemeClr val="accent1"/>
                    </a:gs>
                    <a:gs pos="70000">
                      <a:schemeClr val="accent3"/>
                    </a:gs>
                    <a:gs pos="35000">
                      <a:schemeClr val="accent2"/>
                    </a:gs>
                    <a:gs pos="100000">
                      <a:schemeClr val="accent4"/>
                    </a:gs>
                  </a:gsLst>
                  <a:lin ang="0" scaled="1"/>
                  <a:tileRect/>
                </a:gradFill>
                <a:latin typeface="+mj-lt"/>
                <a:cs typeface="Arial" pitchFamily="34" charset="0"/>
              </a:defRPr>
            </a:lvl1pPr>
          </a:lstStyle>
          <a:p>
            <a:r>
              <a:rPr lang="en-IN" altLang="ko-KR" sz="1600" dirty="0" smtClean="0">
                <a:solidFill>
                  <a:schemeClr val="tx1"/>
                </a:solidFill>
                <a:latin typeface="Times New Roman" pitchFamily="18" charset="0"/>
                <a:cs typeface="Times New Roman" pitchFamily="18" charset="0"/>
              </a:rPr>
              <a:t>TABLE    OF    CONTENTS </a:t>
            </a:r>
            <a:endParaRPr lang="ko-KR" altLang="en-US" sz="1600" dirty="0">
              <a:solidFill>
                <a:schemeClr val="tx1"/>
              </a:solidFill>
              <a:latin typeface="Times New Roman" pitchFamily="18" charset="0"/>
              <a:cs typeface="Times New Roman" pitchFamily="18" charset="0"/>
            </a:endParaRPr>
          </a:p>
        </p:txBody>
      </p:sp>
      <p:cxnSp>
        <p:nvCxnSpPr>
          <p:cNvPr id="14" name="Straight Connector 13">
            <a:extLst>
              <a:ext uri="{FF2B5EF4-FFF2-40B4-BE49-F238E27FC236}">
                <a16:creationId xmlns:a16="http://schemas.microsoft.com/office/drawing/2014/main" xmlns="" id="{7B03CDB2-CE3F-4010-AC14-F00B6E1FF049}"/>
              </a:ext>
            </a:extLst>
          </p:cNvPr>
          <p:cNvCxnSpPr>
            <a:cxnSpLocks/>
          </p:cNvCxnSpPr>
          <p:nvPr/>
        </p:nvCxnSpPr>
        <p:spPr>
          <a:xfrm flipV="1">
            <a:off x="6509915" y="608041"/>
            <a:ext cx="4328802" cy="26860"/>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1BFED855-6F48-41D9-B0D2-D691F56D852E}"/>
              </a:ext>
            </a:extLst>
          </p:cNvPr>
          <p:cNvSpPr/>
          <p:nvPr/>
        </p:nvSpPr>
        <p:spPr>
          <a:xfrm>
            <a:off x="5857149" y="301732"/>
            <a:ext cx="652766" cy="652766"/>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xmlns="" id="{1069C16D-3D41-4840-A60D-52E7B1E94B78}"/>
              </a:ext>
            </a:extLst>
          </p:cNvPr>
          <p:cNvSpPr txBox="1"/>
          <p:nvPr/>
        </p:nvSpPr>
        <p:spPr>
          <a:xfrm>
            <a:off x="5896878" y="400050"/>
            <a:ext cx="566763" cy="461665"/>
          </a:xfrm>
          <a:prstGeom prst="rect">
            <a:avLst/>
          </a:prstGeom>
          <a:noFill/>
        </p:spPr>
        <p:txBody>
          <a:bodyPr wrap="square" lIns="108000" rIns="108000" rtlCol="0">
            <a:spAutoFit/>
          </a:bodyPr>
          <a:lstStyle/>
          <a:p>
            <a:pPr algn="ctr"/>
            <a:r>
              <a:rPr lang="en-US" altLang="ko-KR" sz="2400" b="1" dirty="0">
                <a:solidFill>
                  <a:schemeClr val="tx1">
                    <a:lumMod val="85000"/>
                    <a:lumOff val="15000"/>
                  </a:schemeClr>
                </a:solidFill>
                <a:cs typeface="Arial" pitchFamily="34" charset="0"/>
              </a:rPr>
              <a:t>01</a:t>
            </a:r>
            <a:endParaRPr lang="ko-KR" altLang="en-US" sz="2400" b="1" dirty="0">
              <a:solidFill>
                <a:schemeClr val="tx1">
                  <a:lumMod val="85000"/>
                  <a:lumOff val="15000"/>
                </a:schemeClr>
              </a:solidFill>
              <a:cs typeface="Arial" pitchFamily="34" charset="0"/>
            </a:endParaRPr>
          </a:p>
        </p:txBody>
      </p:sp>
      <p:cxnSp>
        <p:nvCxnSpPr>
          <p:cNvPr id="22" name="Straight Connector 21">
            <a:extLst>
              <a:ext uri="{FF2B5EF4-FFF2-40B4-BE49-F238E27FC236}">
                <a16:creationId xmlns:a16="http://schemas.microsoft.com/office/drawing/2014/main" xmlns="" id="{8B8215D2-BAF6-4493-ABCA-4F0EBAF0E035}"/>
              </a:ext>
            </a:extLst>
          </p:cNvPr>
          <p:cNvCxnSpPr>
            <a:cxnSpLocks/>
          </p:cNvCxnSpPr>
          <p:nvPr/>
        </p:nvCxnSpPr>
        <p:spPr>
          <a:xfrm flipV="1">
            <a:off x="6519440" y="1958448"/>
            <a:ext cx="4328802" cy="2686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xmlns="" id="{10E17FBE-7D1C-48B3-B0D9-6B0DA2A91441}"/>
              </a:ext>
            </a:extLst>
          </p:cNvPr>
          <p:cNvSpPr/>
          <p:nvPr/>
        </p:nvSpPr>
        <p:spPr>
          <a:xfrm>
            <a:off x="5866674" y="1652139"/>
            <a:ext cx="652766" cy="652766"/>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TextBox 23">
            <a:extLst>
              <a:ext uri="{FF2B5EF4-FFF2-40B4-BE49-F238E27FC236}">
                <a16:creationId xmlns:a16="http://schemas.microsoft.com/office/drawing/2014/main" xmlns="" id="{D28D30A2-DC8D-4076-AD6B-50356C9CC4BB}"/>
              </a:ext>
            </a:extLst>
          </p:cNvPr>
          <p:cNvSpPr txBox="1"/>
          <p:nvPr/>
        </p:nvSpPr>
        <p:spPr>
          <a:xfrm>
            <a:off x="5906403" y="1750457"/>
            <a:ext cx="566763" cy="461665"/>
          </a:xfrm>
          <a:prstGeom prst="rect">
            <a:avLst/>
          </a:prstGeom>
          <a:noFill/>
        </p:spPr>
        <p:txBody>
          <a:bodyPr wrap="square" lIns="108000" rIns="108000" rtlCol="0">
            <a:spAutoFit/>
          </a:bodyPr>
          <a:lstStyle/>
          <a:p>
            <a:pPr algn="ctr"/>
            <a:r>
              <a:rPr lang="en-US" altLang="ko-KR" sz="2400" b="1" dirty="0">
                <a:solidFill>
                  <a:schemeClr val="tx1">
                    <a:lumMod val="85000"/>
                    <a:lumOff val="15000"/>
                  </a:schemeClr>
                </a:solidFill>
                <a:cs typeface="Arial" pitchFamily="34" charset="0"/>
              </a:rPr>
              <a:t>02</a:t>
            </a:r>
            <a:endParaRPr lang="ko-KR" altLang="en-US" sz="2400" b="1" dirty="0">
              <a:solidFill>
                <a:schemeClr val="tx1">
                  <a:lumMod val="85000"/>
                  <a:lumOff val="15000"/>
                </a:schemeClr>
              </a:solidFill>
              <a:cs typeface="Arial" pitchFamily="34" charset="0"/>
            </a:endParaRPr>
          </a:p>
        </p:txBody>
      </p:sp>
      <p:cxnSp>
        <p:nvCxnSpPr>
          <p:cNvPr id="30" name="Straight Connector 29">
            <a:extLst>
              <a:ext uri="{FF2B5EF4-FFF2-40B4-BE49-F238E27FC236}">
                <a16:creationId xmlns:a16="http://schemas.microsoft.com/office/drawing/2014/main" xmlns="" id="{4AF5D44E-6C4E-4F0D-8635-04D8B9510A61}"/>
              </a:ext>
            </a:extLst>
          </p:cNvPr>
          <p:cNvCxnSpPr>
            <a:cxnSpLocks/>
          </p:cNvCxnSpPr>
          <p:nvPr/>
        </p:nvCxnSpPr>
        <p:spPr>
          <a:xfrm flipV="1">
            <a:off x="6509915" y="3404105"/>
            <a:ext cx="4328802" cy="2686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96FBECFC-D70E-40B6-BBE9-64B1EFF72164}"/>
              </a:ext>
            </a:extLst>
          </p:cNvPr>
          <p:cNvSpPr/>
          <p:nvPr/>
        </p:nvSpPr>
        <p:spPr>
          <a:xfrm>
            <a:off x="5857149" y="3097796"/>
            <a:ext cx="652766" cy="652766"/>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xmlns="" id="{384DA8BF-A5B1-4A36-833F-3165BB8570C7}"/>
              </a:ext>
            </a:extLst>
          </p:cNvPr>
          <p:cNvSpPr txBox="1"/>
          <p:nvPr/>
        </p:nvSpPr>
        <p:spPr>
          <a:xfrm>
            <a:off x="5896878" y="3196114"/>
            <a:ext cx="566763" cy="461665"/>
          </a:xfrm>
          <a:prstGeom prst="rect">
            <a:avLst/>
          </a:prstGeom>
          <a:noFill/>
        </p:spPr>
        <p:txBody>
          <a:bodyPr wrap="square" lIns="108000" rIns="108000" rtlCol="0">
            <a:spAutoFit/>
          </a:bodyPr>
          <a:lstStyle/>
          <a:p>
            <a:pPr algn="ctr"/>
            <a:r>
              <a:rPr lang="en-US" altLang="ko-KR" sz="2400" b="1" dirty="0">
                <a:solidFill>
                  <a:schemeClr val="tx1">
                    <a:lumMod val="85000"/>
                    <a:lumOff val="15000"/>
                  </a:schemeClr>
                </a:solidFill>
                <a:cs typeface="Arial" pitchFamily="34" charset="0"/>
              </a:rPr>
              <a:t>03</a:t>
            </a:r>
            <a:endParaRPr lang="ko-KR" altLang="en-US" sz="2400" b="1" dirty="0">
              <a:solidFill>
                <a:schemeClr val="tx1">
                  <a:lumMod val="85000"/>
                  <a:lumOff val="15000"/>
                </a:schemeClr>
              </a:solidFill>
              <a:cs typeface="Arial" pitchFamily="34" charset="0"/>
            </a:endParaRPr>
          </a:p>
        </p:txBody>
      </p:sp>
      <p:sp>
        <p:nvSpPr>
          <p:cNvPr id="16" name="TextBox 15"/>
          <p:cNvSpPr txBox="1"/>
          <p:nvPr/>
        </p:nvSpPr>
        <p:spPr>
          <a:xfrm>
            <a:off x="6591300" y="276224"/>
            <a:ext cx="4181475"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17" name="TextBox 16"/>
          <p:cNvSpPr txBox="1"/>
          <p:nvPr/>
        </p:nvSpPr>
        <p:spPr>
          <a:xfrm>
            <a:off x="6953250" y="590551"/>
            <a:ext cx="3857625" cy="369332"/>
          </a:xfrm>
          <a:prstGeom prst="rect">
            <a:avLst/>
          </a:prstGeom>
          <a:noFill/>
        </p:spPr>
        <p:txBody>
          <a:bodyPr wrap="square" rtlCol="0">
            <a:spAutoFit/>
          </a:bodyPr>
          <a:lstStyle/>
          <a:p>
            <a:r>
              <a:rPr lang="en-IN" dirty="0" smtClean="0"/>
              <a:t> </a:t>
            </a:r>
            <a:r>
              <a:rPr lang="en-IN" sz="1400" dirty="0" smtClean="0">
                <a:latin typeface="Times New Roman" pitchFamily="18" charset="0"/>
                <a:cs typeface="Times New Roman" pitchFamily="18" charset="0"/>
              </a:rPr>
              <a:t>Objectives of the project</a:t>
            </a:r>
          </a:p>
        </p:txBody>
      </p:sp>
      <p:sp>
        <p:nvSpPr>
          <p:cNvPr id="19" name="TextBox 18"/>
          <p:cNvSpPr txBox="1"/>
          <p:nvPr/>
        </p:nvSpPr>
        <p:spPr>
          <a:xfrm>
            <a:off x="6562725" y="1638299"/>
            <a:ext cx="40005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 EXISTING WORK</a:t>
            </a:r>
            <a:endParaRPr lang="en-US" b="1" dirty="0">
              <a:latin typeface="Times New Roman" pitchFamily="18" charset="0"/>
              <a:cs typeface="Times New Roman" pitchFamily="18" charset="0"/>
            </a:endParaRPr>
          </a:p>
        </p:txBody>
      </p:sp>
      <p:sp>
        <p:nvSpPr>
          <p:cNvPr id="21" name="TextBox 20"/>
          <p:cNvSpPr txBox="1"/>
          <p:nvPr/>
        </p:nvSpPr>
        <p:spPr>
          <a:xfrm>
            <a:off x="6972300" y="1962150"/>
            <a:ext cx="2924175" cy="523220"/>
          </a:xfrm>
          <a:prstGeom prst="rect">
            <a:avLst/>
          </a:prstGeom>
          <a:noFill/>
        </p:spPr>
        <p:txBody>
          <a:bodyPr wrap="square" rtlCol="0">
            <a:spAutoFit/>
          </a:bodyPr>
          <a:lstStyle/>
          <a:p>
            <a:pPr>
              <a:buFont typeface="Wingdings" pitchFamily="2" charset="2"/>
              <a:buChar char="§"/>
            </a:pPr>
            <a:r>
              <a:rPr lang="en-IN" sz="1400" dirty="0" smtClean="0">
                <a:latin typeface="Times New Roman" pitchFamily="18" charset="0"/>
                <a:cs typeface="Times New Roman" pitchFamily="18" charset="0"/>
              </a:rPr>
              <a:t>  Applications</a:t>
            </a:r>
          </a:p>
          <a:p>
            <a:pPr>
              <a:buFont typeface="Wingdings" pitchFamily="2" charset="2"/>
              <a:buChar char="§"/>
            </a:pPr>
            <a:r>
              <a:rPr lang="en-IN" sz="1400" dirty="0" smtClean="0">
                <a:latin typeface="Times New Roman" pitchFamily="18" charset="0"/>
                <a:cs typeface="Times New Roman" pitchFamily="18" charset="0"/>
              </a:rPr>
              <a:t>  Limitations</a:t>
            </a:r>
            <a:endParaRPr lang="en-US" sz="1400" dirty="0">
              <a:latin typeface="Times New Roman" pitchFamily="18" charset="0"/>
              <a:cs typeface="Times New Roman" pitchFamily="18" charset="0"/>
            </a:endParaRPr>
          </a:p>
        </p:txBody>
      </p:sp>
      <p:sp>
        <p:nvSpPr>
          <p:cNvPr id="25" name="TextBox 24"/>
          <p:cNvSpPr txBox="1"/>
          <p:nvPr/>
        </p:nvSpPr>
        <p:spPr>
          <a:xfrm>
            <a:off x="6486525" y="3076574"/>
            <a:ext cx="440055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PROPOSED WORK</a:t>
            </a:r>
            <a:endParaRPr lang="en-US" b="1" dirty="0">
              <a:latin typeface="Times New Roman" pitchFamily="18" charset="0"/>
              <a:cs typeface="Times New Roman" pitchFamily="18" charset="0"/>
            </a:endParaRPr>
          </a:p>
        </p:txBody>
      </p:sp>
      <p:sp>
        <p:nvSpPr>
          <p:cNvPr id="26" name="TextBox 25"/>
          <p:cNvSpPr txBox="1"/>
          <p:nvPr/>
        </p:nvSpPr>
        <p:spPr>
          <a:xfrm>
            <a:off x="6934201" y="3486150"/>
            <a:ext cx="2895600" cy="523220"/>
          </a:xfrm>
          <a:prstGeom prst="rect">
            <a:avLst/>
          </a:prstGeom>
          <a:noFill/>
        </p:spPr>
        <p:txBody>
          <a:bodyPr wrap="square" rtlCol="0">
            <a:spAutoFit/>
          </a:bodyPr>
          <a:lstStyle/>
          <a:p>
            <a:pPr>
              <a:buFont typeface="Wingdings" pitchFamily="2" charset="2"/>
              <a:buChar char="§"/>
            </a:pPr>
            <a:r>
              <a:rPr lang="en-IN" sz="1400" dirty="0" smtClean="0">
                <a:latin typeface="Times New Roman" pitchFamily="18" charset="0"/>
                <a:cs typeface="Times New Roman" pitchFamily="18" charset="0"/>
              </a:rPr>
              <a:t>  Methodology</a:t>
            </a:r>
          </a:p>
          <a:p>
            <a:pPr>
              <a:buFont typeface="Wingdings" pitchFamily="2" charset="2"/>
              <a:buChar char="§"/>
            </a:pPr>
            <a:r>
              <a:rPr lang="en-IN" sz="1400" dirty="0" smtClean="0">
                <a:latin typeface="Times New Roman" pitchFamily="18" charset="0"/>
                <a:cs typeface="Times New Roman" pitchFamily="18" charset="0"/>
              </a:rPr>
              <a:t>  Codes and outputs  (approaches)</a:t>
            </a:r>
          </a:p>
        </p:txBody>
      </p:sp>
      <p:cxnSp>
        <p:nvCxnSpPr>
          <p:cNvPr id="35" name="Straight Connector 34">
            <a:extLst>
              <a:ext uri="{FF2B5EF4-FFF2-40B4-BE49-F238E27FC236}">
                <a16:creationId xmlns:a16="http://schemas.microsoft.com/office/drawing/2014/main" xmlns="" id="{4AF5D44E-6C4E-4F0D-8635-04D8B9510A61}"/>
              </a:ext>
            </a:extLst>
          </p:cNvPr>
          <p:cNvCxnSpPr>
            <a:cxnSpLocks/>
          </p:cNvCxnSpPr>
          <p:nvPr/>
        </p:nvCxnSpPr>
        <p:spPr>
          <a:xfrm flipV="1">
            <a:off x="6519440" y="4642355"/>
            <a:ext cx="4328802" cy="26860"/>
          </a:xfrm>
          <a:prstGeom prst="line">
            <a:avLst/>
          </a:prstGeom>
          <a:ln w="25400">
            <a:solidFill>
              <a:schemeClr val="tx2">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96FBECFC-D70E-40B6-BBE9-64B1EFF72164}"/>
              </a:ext>
            </a:extLst>
          </p:cNvPr>
          <p:cNvSpPr/>
          <p:nvPr/>
        </p:nvSpPr>
        <p:spPr>
          <a:xfrm>
            <a:off x="5866674" y="4336046"/>
            <a:ext cx="652766" cy="652766"/>
          </a:xfrm>
          <a:prstGeom prst="rect">
            <a:avLst/>
          </a:prstGeom>
          <a:solidFill>
            <a:schemeClr val="bg1"/>
          </a:solidFill>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8" name="TextBox 37">
            <a:extLst>
              <a:ext uri="{FF2B5EF4-FFF2-40B4-BE49-F238E27FC236}">
                <a16:creationId xmlns:a16="http://schemas.microsoft.com/office/drawing/2014/main" xmlns="" id="{384DA8BF-A5B1-4A36-833F-3165BB8570C7}"/>
              </a:ext>
            </a:extLst>
          </p:cNvPr>
          <p:cNvSpPr txBox="1"/>
          <p:nvPr/>
        </p:nvSpPr>
        <p:spPr>
          <a:xfrm>
            <a:off x="5906403" y="4424839"/>
            <a:ext cx="566763" cy="461665"/>
          </a:xfrm>
          <a:prstGeom prst="rect">
            <a:avLst/>
          </a:prstGeom>
          <a:noFill/>
        </p:spPr>
        <p:txBody>
          <a:bodyPr wrap="square" lIns="108000" rIns="108000" rtlCol="0">
            <a:spAutoFit/>
          </a:bodyPr>
          <a:lstStyle/>
          <a:p>
            <a:pPr algn="ctr"/>
            <a:r>
              <a:rPr lang="en-US" altLang="ko-KR" sz="2400" b="1" dirty="0" smtClean="0">
                <a:solidFill>
                  <a:schemeClr val="tx1">
                    <a:lumMod val="85000"/>
                    <a:lumOff val="15000"/>
                  </a:schemeClr>
                </a:solidFill>
                <a:cs typeface="Arial" pitchFamily="34" charset="0"/>
              </a:rPr>
              <a:t>04</a:t>
            </a:r>
            <a:endParaRPr lang="ko-KR" altLang="en-US" sz="2400" b="1" dirty="0">
              <a:solidFill>
                <a:schemeClr val="tx1">
                  <a:lumMod val="85000"/>
                  <a:lumOff val="15000"/>
                </a:schemeClr>
              </a:solidFill>
              <a:cs typeface="Arial" pitchFamily="34" charset="0"/>
            </a:endParaRPr>
          </a:p>
        </p:txBody>
      </p:sp>
      <p:sp>
        <p:nvSpPr>
          <p:cNvPr id="39" name="TextBox 38"/>
          <p:cNvSpPr txBox="1"/>
          <p:nvPr/>
        </p:nvSpPr>
        <p:spPr>
          <a:xfrm>
            <a:off x="6943726" y="4724400"/>
            <a:ext cx="2895600" cy="307777"/>
          </a:xfrm>
          <a:prstGeom prst="rect">
            <a:avLst/>
          </a:prstGeom>
          <a:noFill/>
        </p:spPr>
        <p:txBody>
          <a:bodyPr wrap="square" rtlCol="0">
            <a:spAutoFit/>
          </a:bodyPr>
          <a:lstStyle/>
          <a:p>
            <a:pPr>
              <a:buFont typeface="Wingdings" pitchFamily="2" charset="2"/>
              <a:buChar char="§"/>
            </a:pPr>
            <a:r>
              <a:rPr lang="en-IN" sz="1400" dirty="0" smtClean="0">
                <a:latin typeface="Times New Roman" pitchFamily="18" charset="0"/>
                <a:cs typeface="Times New Roman" pitchFamily="18" charset="0"/>
              </a:rPr>
              <a:t>  VIT Directory</a:t>
            </a:r>
          </a:p>
        </p:txBody>
      </p:sp>
      <p:sp>
        <p:nvSpPr>
          <p:cNvPr id="40" name="Rectangle 39"/>
          <p:cNvSpPr/>
          <p:nvPr/>
        </p:nvSpPr>
        <p:spPr>
          <a:xfrm>
            <a:off x="6521259" y="4320659"/>
            <a:ext cx="4270565" cy="369332"/>
          </a:xfrm>
          <a:prstGeom prst="rect">
            <a:avLst/>
          </a:prstGeom>
        </p:spPr>
        <p:txBody>
          <a:bodyPr wrap="square">
            <a:spAutoFit/>
          </a:bodyPr>
          <a:lstStyle/>
          <a:p>
            <a:r>
              <a:rPr lang="en-IN" b="1" dirty="0" smtClean="0">
                <a:latin typeface="Times New Roman" pitchFamily="18" charset="0"/>
                <a:cs typeface="Times New Roman" pitchFamily="18" charset="0"/>
              </a:rPr>
              <a:t>NOVELTY</a:t>
            </a:r>
            <a:endParaRPr lang="en-US" b="1" dirty="0">
              <a:latin typeface="Times New Roman" pitchFamily="18" charset="0"/>
              <a:cs typeface="Times New Roman" pitchFamily="18" charset="0"/>
            </a:endParaRPr>
          </a:p>
        </p:txBody>
      </p:sp>
      <p:cxnSp>
        <p:nvCxnSpPr>
          <p:cNvPr id="43" name="Straight Connector 42">
            <a:extLst>
              <a:ext uri="{FF2B5EF4-FFF2-40B4-BE49-F238E27FC236}">
                <a16:creationId xmlns:a16="http://schemas.microsoft.com/office/drawing/2014/main" xmlns="" id="{81AA5AAD-9B43-46C8-AB76-BEEE714273CC}"/>
              </a:ext>
            </a:extLst>
          </p:cNvPr>
          <p:cNvCxnSpPr>
            <a:cxnSpLocks/>
          </p:cNvCxnSpPr>
          <p:nvPr/>
        </p:nvCxnSpPr>
        <p:spPr>
          <a:xfrm flipV="1">
            <a:off x="6538490" y="5821311"/>
            <a:ext cx="4328802" cy="26860"/>
          </a:xfrm>
          <a:prstGeom prst="line">
            <a:avLst/>
          </a:prstGeom>
          <a:ln w="2540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xmlns="" id="{FD728B6D-EA65-4A37-B4CA-FF4E86FBF028}"/>
              </a:ext>
            </a:extLst>
          </p:cNvPr>
          <p:cNvSpPr/>
          <p:nvPr/>
        </p:nvSpPr>
        <p:spPr>
          <a:xfrm>
            <a:off x="5885724" y="5515002"/>
            <a:ext cx="652766" cy="652766"/>
          </a:xfrm>
          <a:prstGeom prst="rect">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7" name="TextBox 46">
            <a:extLst>
              <a:ext uri="{FF2B5EF4-FFF2-40B4-BE49-F238E27FC236}">
                <a16:creationId xmlns:a16="http://schemas.microsoft.com/office/drawing/2014/main" xmlns="" id="{A371B31A-021B-496F-A7D6-AB46E97A51F7}"/>
              </a:ext>
            </a:extLst>
          </p:cNvPr>
          <p:cNvSpPr txBox="1"/>
          <p:nvPr/>
        </p:nvSpPr>
        <p:spPr>
          <a:xfrm>
            <a:off x="5925453" y="5613320"/>
            <a:ext cx="566763" cy="461665"/>
          </a:xfrm>
          <a:prstGeom prst="rect">
            <a:avLst/>
          </a:prstGeom>
          <a:noFill/>
        </p:spPr>
        <p:txBody>
          <a:bodyPr wrap="square" lIns="108000" rIns="108000" rtlCol="0">
            <a:spAutoFit/>
          </a:bodyPr>
          <a:lstStyle/>
          <a:p>
            <a:pPr algn="ctr"/>
            <a:r>
              <a:rPr lang="en-US" altLang="ko-KR" sz="2400" b="1" dirty="0" smtClean="0">
                <a:solidFill>
                  <a:schemeClr val="tx1">
                    <a:lumMod val="85000"/>
                    <a:lumOff val="15000"/>
                  </a:schemeClr>
                </a:solidFill>
                <a:cs typeface="Arial" pitchFamily="34" charset="0"/>
              </a:rPr>
              <a:t>05</a:t>
            </a:r>
            <a:endParaRPr lang="ko-KR" altLang="en-US" sz="2400" b="1" dirty="0">
              <a:solidFill>
                <a:schemeClr val="tx1">
                  <a:lumMod val="85000"/>
                  <a:lumOff val="15000"/>
                </a:schemeClr>
              </a:solidFill>
              <a:cs typeface="Arial" pitchFamily="34" charset="0"/>
            </a:endParaRPr>
          </a:p>
        </p:txBody>
      </p:sp>
      <p:sp>
        <p:nvSpPr>
          <p:cNvPr id="48" name="TextBox 47"/>
          <p:cNvSpPr txBox="1"/>
          <p:nvPr/>
        </p:nvSpPr>
        <p:spPr>
          <a:xfrm>
            <a:off x="6572250" y="5486400"/>
            <a:ext cx="3829051"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REAL TIME USAGE</a:t>
            </a:r>
            <a:endParaRPr lang="en-US" b="1" dirty="0">
              <a:latin typeface="Times New Roman" pitchFamily="18" charset="0"/>
              <a:cs typeface="Times New Roman" pitchFamily="18" charset="0"/>
            </a:endParaRPr>
          </a:p>
        </p:txBody>
      </p:sp>
      <p:sp>
        <p:nvSpPr>
          <p:cNvPr id="49" name="TextBox 48"/>
          <p:cNvSpPr txBox="1"/>
          <p:nvPr/>
        </p:nvSpPr>
        <p:spPr>
          <a:xfrm>
            <a:off x="6991349" y="5867400"/>
            <a:ext cx="3876675"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Real life models (examples) of speech recognition</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74815660"/>
      </p:ext>
    </p:extLst>
  </p:cSld>
  <p:clrMapOvr>
    <a:masterClrMapping/>
  </p:clrMapOvr>
  <p:transition>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133351" y="472859"/>
            <a:ext cx="11782426" cy="724247"/>
          </a:xfrm>
        </p:spPr>
        <p:txBody>
          <a:bodyPr/>
          <a:lstStyle/>
          <a:p>
            <a:r>
              <a:rPr lang="en-US" sz="4000" b="1" dirty="0" smtClean="0">
                <a:latin typeface="Times New Roman" pitchFamily="18" charset="0"/>
                <a:cs typeface="Times New Roman" pitchFamily="18" charset="0"/>
              </a:rPr>
              <a:t>ADVANTAGES OF  VIT  DIRECTORY</a:t>
            </a:r>
          </a:p>
          <a:p>
            <a:r>
              <a:rPr lang="en-IN" sz="1600" b="1" dirty="0" smtClean="0">
                <a:latin typeface="Times New Roman" pitchFamily="18" charset="0"/>
                <a:cs typeface="Times New Roman" pitchFamily="18" charset="0"/>
              </a:rPr>
              <a:t>(PROPOSED WORK)</a:t>
            </a:r>
            <a:endParaRPr lang="en-US" sz="1600" b="1" dirty="0">
              <a:latin typeface="Times New Roman" pitchFamily="18" charset="0"/>
              <a:cs typeface="Times New Roman" pitchFamily="18" charset="0"/>
            </a:endParaRPr>
          </a:p>
        </p:txBody>
      </p:sp>
      <p:sp>
        <p:nvSpPr>
          <p:cNvPr id="3" name="Rounded Rectangle 1">
            <a:extLst>
              <a:ext uri="{FF2B5EF4-FFF2-40B4-BE49-F238E27FC236}">
                <a16:creationId xmlns:a16="http://schemas.microsoft.com/office/drawing/2014/main" xmlns="" id="{9B671EA2-203A-4769-8B97-62CF4D1AE6F6}"/>
              </a:ext>
            </a:extLst>
          </p:cNvPr>
          <p:cNvSpPr/>
          <p:nvPr/>
        </p:nvSpPr>
        <p:spPr>
          <a:xfrm>
            <a:off x="944935" y="2230441"/>
            <a:ext cx="2236415" cy="3060000"/>
          </a:xfrm>
          <a:prstGeom prst="roundRect">
            <a:avLst>
              <a:gd name="adj" fmla="val 6084"/>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ounded Rectangle 8">
            <a:extLst>
              <a:ext uri="{FF2B5EF4-FFF2-40B4-BE49-F238E27FC236}">
                <a16:creationId xmlns:a16="http://schemas.microsoft.com/office/drawing/2014/main" xmlns="" id="{5FE5E57A-2D9B-4FB7-A205-758E51D912DD}"/>
              </a:ext>
            </a:extLst>
          </p:cNvPr>
          <p:cNvSpPr/>
          <p:nvPr/>
        </p:nvSpPr>
        <p:spPr>
          <a:xfrm>
            <a:off x="944935" y="2147770"/>
            <a:ext cx="2236415" cy="581397"/>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그룹 20">
            <a:extLst>
              <a:ext uri="{FF2B5EF4-FFF2-40B4-BE49-F238E27FC236}">
                <a16:creationId xmlns:a16="http://schemas.microsoft.com/office/drawing/2014/main" xmlns="" id="{73FD1DAF-E92F-4914-98B8-A1FBBE5917E1}"/>
              </a:ext>
            </a:extLst>
          </p:cNvPr>
          <p:cNvGrpSpPr/>
          <p:nvPr/>
        </p:nvGrpSpPr>
        <p:grpSpPr>
          <a:xfrm>
            <a:off x="1000125" y="2933834"/>
            <a:ext cx="2171700" cy="2075780"/>
            <a:chOff x="752166" y="2609983"/>
            <a:chExt cx="2619891" cy="2075780"/>
          </a:xfrm>
        </p:grpSpPr>
        <p:sp>
          <p:nvSpPr>
            <p:cNvPr id="7" name="TextBox 6">
              <a:extLst>
                <a:ext uri="{FF2B5EF4-FFF2-40B4-BE49-F238E27FC236}">
                  <a16:creationId xmlns:a16="http://schemas.microsoft.com/office/drawing/2014/main" xmlns="" id="{6575C1C9-BBFC-49B2-B08A-B29E97A432BD}"/>
                </a:ext>
              </a:extLst>
            </p:cNvPr>
            <p:cNvSpPr txBox="1"/>
            <p:nvPr/>
          </p:nvSpPr>
          <p:spPr>
            <a:xfrm>
              <a:off x="752166" y="2609983"/>
              <a:ext cx="2619891" cy="646331"/>
            </a:xfrm>
            <a:prstGeom prst="rect">
              <a:avLst/>
            </a:prstGeom>
            <a:noFill/>
          </p:spPr>
          <p:txBody>
            <a:bodyPr wrap="square" rtlCol="0">
              <a:spAutoFit/>
            </a:bodyPr>
            <a:lstStyle/>
            <a:p>
              <a:pPr algn="ctr"/>
              <a:r>
                <a:rPr lang="en-US" altLang="ko-KR" b="1" u="sng" dirty="0" smtClean="0">
                  <a:latin typeface="Times New Roman" pitchFamily="18" charset="0"/>
                  <a:cs typeface="Times New Roman" pitchFamily="18" charset="0"/>
                </a:rPr>
                <a:t>FAST CONSULTANCE</a:t>
              </a:r>
              <a:endParaRPr lang="ko-KR" altLang="en-US" b="1" u="sng"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0C6620C7-8A92-491F-9A9D-9DB6B7C5B01F}"/>
                </a:ext>
              </a:extLst>
            </p:cNvPr>
            <p:cNvSpPr txBox="1"/>
            <p:nvPr/>
          </p:nvSpPr>
          <p:spPr>
            <a:xfrm>
              <a:off x="916359" y="3362324"/>
              <a:ext cx="2236415" cy="1323439"/>
            </a:xfrm>
            <a:prstGeom prst="rect">
              <a:avLst/>
            </a:prstGeom>
            <a:noFill/>
          </p:spPr>
          <p:txBody>
            <a:bodyPr wrap="square" rtlCol="0">
              <a:spAutoFit/>
            </a:bodyPr>
            <a:lstStyle/>
            <a:p>
              <a:pPr algn="ctr"/>
              <a:r>
                <a:rPr lang="en-IN" altLang="ko-KR" sz="1600" dirty="0" smtClean="0">
                  <a:latin typeface="Times New Roman" pitchFamily="18" charset="0"/>
                  <a:cs typeface="Times New Roman" pitchFamily="18" charset="0"/>
                </a:rPr>
                <a:t>Through this program students can directly consult to the teacher much  faster.</a:t>
              </a:r>
              <a:endParaRPr lang="en-US" altLang="ko-KR" sz="1600" dirty="0">
                <a:latin typeface="Times New Roman" pitchFamily="18" charset="0"/>
                <a:cs typeface="Times New Roman" pitchFamily="18" charset="0"/>
              </a:endParaRPr>
            </a:p>
          </p:txBody>
        </p:sp>
      </p:grpSp>
      <p:sp>
        <p:nvSpPr>
          <p:cNvPr id="9" name="Rounded Rectangle 15">
            <a:extLst>
              <a:ext uri="{FF2B5EF4-FFF2-40B4-BE49-F238E27FC236}">
                <a16:creationId xmlns:a16="http://schemas.microsoft.com/office/drawing/2014/main" xmlns="" id="{4D82F4A8-539C-43E9-B724-977D7C81045B}"/>
              </a:ext>
            </a:extLst>
          </p:cNvPr>
          <p:cNvSpPr/>
          <p:nvPr/>
        </p:nvSpPr>
        <p:spPr>
          <a:xfrm>
            <a:off x="3642767" y="2230441"/>
            <a:ext cx="2236415" cy="3060000"/>
          </a:xfrm>
          <a:prstGeom prst="roundRect">
            <a:avLst>
              <a:gd name="adj" fmla="val 6084"/>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ounded Rectangle 8">
            <a:extLst>
              <a:ext uri="{FF2B5EF4-FFF2-40B4-BE49-F238E27FC236}">
                <a16:creationId xmlns:a16="http://schemas.microsoft.com/office/drawing/2014/main" xmlns="" id="{BB288F17-21B6-45A9-B11E-0A2D11F2E344}"/>
              </a:ext>
            </a:extLst>
          </p:cNvPr>
          <p:cNvSpPr/>
          <p:nvPr/>
        </p:nvSpPr>
        <p:spPr>
          <a:xfrm>
            <a:off x="3642767" y="2153102"/>
            <a:ext cx="2236415" cy="581397"/>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그룹 10">
            <a:extLst>
              <a:ext uri="{FF2B5EF4-FFF2-40B4-BE49-F238E27FC236}">
                <a16:creationId xmlns:a16="http://schemas.microsoft.com/office/drawing/2014/main" xmlns="" id="{E5195C9C-E6F0-4762-B9A4-4E4DA688C46E}"/>
              </a:ext>
            </a:extLst>
          </p:cNvPr>
          <p:cNvGrpSpPr/>
          <p:nvPr/>
        </p:nvGrpSpPr>
        <p:grpSpPr>
          <a:xfrm>
            <a:off x="3667125" y="2933834"/>
            <a:ext cx="2171700" cy="1924809"/>
            <a:chOff x="3412803" y="2609983"/>
            <a:chExt cx="2619891" cy="1924809"/>
          </a:xfrm>
        </p:grpSpPr>
        <p:sp>
          <p:nvSpPr>
            <p:cNvPr id="13" name="TextBox 12">
              <a:extLst>
                <a:ext uri="{FF2B5EF4-FFF2-40B4-BE49-F238E27FC236}">
                  <a16:creationId xmlns:a16="http://schemas.microsoft.com/office/drawing/2014/main" xmlns="" id="{F413C308-33ED-41EA-9C6B-81013BC6C09A}"/>
                </a:ext>
              </a:extLst>
            </p:cNvPr>
            <p:cNvSpPr txBox="1"/>
            <p:nvPr/>
          </p:nvSpPr>
          <p:spPr>
            <a:xfrm>
              <a:off x="3412803" y="2609983"/>
              <a:ext cx="2619891" cy="646331"/>
            </a:xfrm>
            <a:prstGeom prst="rect">
              <a:avLst/>
            </a:prstGeom>
            <a:noFill/>
          </p:spPr>
          <p:txBody>
            <a:bodyPr wrap="square" rtlCol="0">
              <a:spAutoFit/>
            </a:bodyPr>
            <a:lstStyle/>
            <a:p>
              <a:pPr algn="ctr"/>
              <a:r>
                <a:rPr lang="en-IN" altLang="ko-KR" b="1" u="sng" dirty="0" smtClean="0">
                  <a:latin typeface="Times New Roman" pitchFamily="18" charset="0"/>
                  <a:cs typeface="Times New Roman" pitchFamily="18" charset="0"/>
                </a:rPr>
                <a:t>PERSONEL SUPPORT</a:t>
              </a:r>
              <a:endParaRPr lang="ko-KR" altLang="en-US" b="1" u="sng"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xmlns="" id="{52C45CBE-55AE-4D27-80CE-1D92420508E4}"/>
                </a:ext>
              </a:extLst>
            </p:cNvPr>
            <p:cNvSpPr txBox="1"/>
            <p:nvPr/>
          </p:nvSpPr>
          <p:spPr>
            <a:xfrm>
              <a:off x="3614191" y="3457574"/>
              <a:ext cx="2236415" cy="1077218"/>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Students can get personnel assistance with their concerned teacher</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65000"/>
                    <a:lumOff val="35000"/>
                  </a:schemeClr>
                </a:solidFill>
              </a:endParaRPr>
            </a:p>
          </p:txBody>
        </p:sp>
      </p:grpSp>
      <p:sp>
        <p:nvSpPr>
          <p:cNvPr id="15" name="Rounded Rectangle 24">
            <a:extLst>
              <a:ext uri="{FF2B5EF4-FFF2-40B4-BE49-F238E27FC236}">
                <a16:creationId xmlns:a16="http://schemas.microsoft.com/office/drawing/2014/main" xmlns="" id="{8E4F394F-6B6E-401A-A62E-043077F7CEE2}"/>
              </a:ext>
            </a:extLst>
          </p:cNvPr>
          <p:cNvSpPr/>
          <p:nvPr/>
        </p:nvSpPr>
        <p:spPr>
          <a:xfrm>
            <a:off x="6340599" y="2230441"/>
            <a:ext cx="2236415" cy="3060000"/>
          </a:xfrm>
          <a:prstGeom prst="roundRect">
            <a:avLst>
              <a:gd name="adj" fmla="val 6084"/>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Rounded Rectangle 8">
            <a:extLst>
              <a:ext uri="{FF2B5EF4-FFF2-40B4-BE49-F238E27FC236}">
                <a16:creationId xmlns:a16="http://schemas.microsoft.com/office/drawing/2014/main" xmlns="" id="{88F7EF52-7454-42B3-93DC-35FF8CE946C2}"/>
              </a:ext>
            </a:extLst>
          </p:cNvPr>
          <p:cNvSpPr/>
          <p:nvPr/>
        </p:nvSpPr>
        <p:spPr>
          <a:xfrm>
            <a:off x="6340599" y="2153102"/>
            <a:ext cx="2236415" cy="581397"/>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3"/>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8" name="그룹 7">
            <a:extLst>
              <a:ext uri="{FF2B5EF4-FFF2-40B4-BE49-F238E27FC236}">
                <a16:creationId xmlns:a16="http://schemas.microsoft.com/office/drawing/2014/main" xmlns="" id="{02497CB2-3831-4BD4-95C0-ACE6CE3636AA}"/>
              </a:ext>
            </a:extLst>
          </p:cNvPr>
          <p:cNvGrpSpPr/>
          <p:nvPr/>
        </p:nvGrpSpPr>
        <p:grpSpPr>
          <a:xfrm>
            <a:off x="6362700" y="2933834"/>
            <a:ext cx="2190750" cy="2113881"/>
            <a:chOff x="6107913" y="2609983"/>
            <a:chExt cx="2642873" cy="2113881"/>
          </a:xfrm>
        </p:grpSpPr>
        <p:sp>
          <p:nvSpPr>
            <p:cNvPr id="19" name="TextBox 18">
              <a:extLst>
                <a:ext uri="{FF2B5EF4-FFF2-40B4-BE49-F238E27FC236}">
                  <a16:creationId xmlns:a16="http://schemas.microsoft.com/office/drawing/2014/main" xmlns="" id="{97B31395-2F72-4701-9D12-60C741F61B7A}"/>
                </a:ext>
              </a:extLst>
            </p:cNvPr>
            <p:cNvSpPr txBox="1"/>
            <p:nvPr/>
          </p:nvSpPr>
          <p:spPr>
            <a:xfrm>
              <a:off x="6107913" y="2609983"/>
              <a:ext cx="2642873" cy="646331"/>
            </a:xfrm>
            <a:prstGeom prst="rect">
              <a:avLst/>
            </a:prstGeom>
            <a:noFill/>
          </p:spPr>
          <p:txBody>
            <a:bodyPr wrap="square" rtlCol="0">
              <a:spAutoFit/>
            </a:bodyPr>
            <a:lstStyle/>
            <a:p>
              <a:pPr algn="ctr"/>
              <a:r>
                <a:rPr lang="en-US" altLang="ko-KR" b="1" u="sng" dirty="0" smtClean="0">
                  <a:latin typeface="Times New Roman" pitchFamily="18" charset="0"/>
                  <a:cs typeface="Times New Roman" pitchFamily="18" charset="0"/>
                </a:rPr>
                <a:t>BETTER UNDERSTANDING</a:t>
              </a:r>
              <a:endParaRPr lang="ko-KR" altLang="en-US" b="1" u="sng" dirty="0">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xmlns="" id="{68AEBD1A-5824-44F5-AE8D-50CD4961E5EF}"/>
                </a:ext>
              </a:extLst>
            </p:cNvPr>
            <p:cNvSpPr txBox="1"/>
            <p:nvPr/>
          </p:nvSpPr>
          <p:spPr>
            <a:xfrm>
              <a:off x="6312023" y="3400425"/>
              <a:ext cx="2236415" cy="1323439"/>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Doubt clearance and submission of various assignments will become much easier. </a:t>
              </a:r>
              <a:endParaRPr lang="en-US" altLang="ko-KR" sz="1600" dirty="0">
                <a:latin typeface="Times New Roman" pitchFamily="18" charset="0"/>
                <a:cs typeface="Times New Roman" pitchFamily="18" charset="0"/>
              </a:endParaRPr>
            </a:p>
          </p:txBody>
        </p:sp>
      </p:grpSp>
      <p:sp>
        <p:nvSpPr>
          <p:cNvPr id="21" name="Rounded Rectangle 30">
            <a:extLst>
              <a:ext uri="{FF2B5EF4-FFF2-40B4-BE49-F238E27FC236}">
                <a16:creationId xmlns:a16="http://schemas.microsoft.com/office/drawing/2014/main" xmlns="" id="{1F624755-5BA6-416F-AFB7-FF32A42B63FC}"/>
              </a:ext>
            </a:extLst>
          </p:cNvPr>
          <p:cNvSpPr/>
          <p:nvPr/>
        </p:nvSpPr>
        <p:spPr>
          <a:xfrm>
            <a:off x="9038431" y="2230441"/>
            <a:ext cx="2236415" cy="3060000"/>
          </a:xfrm>
          <a:prstGeom prst="roundRect">
            <a:avLst>
              <a:gd name="adj" fmla="val 6084"/>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Rounded Rectangle 8">
            <a:extLst>
              <a:ext uri="{FF2B5EF4-FFF2-40B4-BE49-F238E27FC236}">
                <a16:creationId xmlns:a16="http://schemas.microsoft.com/office/drawing/2014/main" xmlns="" id="{FC2AB034-A219-4474-8740-EFE220EAD24E}"/>
              </a:ext>
            </a:extLst>
          </p:cNvPr>
          <p:cNvSpPr/>
          <p:nvPr/>
        </p:nvSpPr>
        <p:spPr>
          <a:xfrm>
            <a:off x="9038431" y="2153102"/>
            <a:ext cx="2236415" cy="581397"/>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그룹 6">
            <a:extLst>
              <a:ext uri="{FF2B5EF4-FFF2-40B4-BE49-F238E27FC236}">
                <a16:creationId xmlns:a16="http://schemas.microsoft.com/office/drawing/2014/main" xmlns="" id="{F0B9475B-1E64-4167-AE9C-5E49F4660419}"/>
              </a:ext>
            </a:extLst>
          </p:cNvPr>
          <p:cNvGrpSpPr/>
          <p:nvPr/>
        </p:nvGrpSpPr>
        <p:grpSpPr>
          <a:xfrm>
            <a:off x="9229725" y="2933834"/>
            <a:ext cx="1853826" cy="1924809"/>
            <a:chOff x="9009855" y="2609983"/>
            <a:chExt cx="2236415" cy="1924809"/>
          </a:xfrm>
        </p:grpSpPr>
        <p:sp>
          <p:nvSpPr>
            <p:cNvPr id="25" name="TextBox 24">
              <a:extLst>
                <a:ext uri="{FF2B5EF4-FFF2-40B4-BE49-F238E27FC236}">
                  <a16:creationId xmlns:a16="http://schemas.microsoft.com/office/drawing/2014/main" xmlns="" id="{5E5133BA-70AA-4429-84B8-A0B72D2B42A0}"/>
                </a:ext>
              </a:extLst>
            </p:cNvPr>
            <p:cNvSpPr txBox="1"/>
            <p:nvPr/>
          </p:nvSpPr>
          <p:spPr>
            <a:xfrm>
              <a:off x="9009855" y="2609983"/>
              <a:ext cx="2236415" cy="646331"/>
            </a:xfrm>
            <a:prstGeom prst="rect">
              <a:avLst/>
            </a:prstGeom>
            <a:noFill/>
          </p:spPr>
          <p:txBody>
            <a:bodyPr wrap="square" rtlCol="0">
              <a:spAutoFit/>
            </a:bodyPr>
            <a:lstStyle/>
            <a:p>
              <a:pPr algn="ctr"/>
              <a:r>
                <a:rPr lang="en-US" altLang="ko-KR" b="1" u="sng" dirty="0" smtClean="0">
                  <a:latin typeface="Times New Roman" pitchFamily="18" charset="0"/>
                  <a:cs typeface="Times New Roman" pitchFamily="18" charset="0"/>
                </a:rPr>
                <a:t>SAVES </a:t>
              </a:r>
            </a:p>
            <a:p>
              <a:pPr algn="ctr"/>
              <a:r>
                <a:rPr lang="en-US" altLang="ko-KR" b="1" u="sng" dirty="0" smtClean="0">
                  <a:latin typeface="Times New Roman" pitchFamily="18" charset="0"/>
                  <a:cs typeface="Times New Roman" pitchFamily="18" charset="0"/>
                </a:rPr>
                <a:t>TIME</a:t>
              </a:r>
              <a:endParaRPr lang="ko-KR" altLang="en-US" b="1" u="sng" dirty="0">
                <a:latin typeface="Times New Roman" pitchFamily="18" charset="0"/>
                <a:cs typeface="Times New Roman" pitchFamily="18" charset="0"/>
              </a:endParaRPr>
            </a:p>
          </p:txBody>
        </p:sp>
        <p:sp>
          <p:nvSpPr>
            <p:cNvPr id="26" name="TextBox 25">
              <a:extLst>
                <a:ext uri="{FF2B5EF4-FFF2-40B4-BE49-F238E27FC236}">
                  <a16:creationId xmlns:a16="http://schemas.microsoft.com/office/drawing/2014/main" xmlns="" id="{8614AFBD-3254-49B4-9A9E-B00B12B7C365}"/>
                </a:ext>
              </a:extLst>
            </p:cNvPr>
            <p:cNvSpPr txBox="1"/>
            <p:nvPr/>
          </p:nvSpPr>
          <p:spPr>
            <a:xfrm>
              <a:off x="9009855" y="3457574"/>
              <a:ext cx="2236415" cy="1077218"/>
            </a:xfrm>
            <a:prstGeom prst="rect">
              <a:avLst/>
            </a:prstGeom>
            <a:noFill/>
          </p:spPr>
          <p:txBody>
            <a:bodyPr wrap="square" rtlCol="0">
              <a:spAutoFit/>
            </a:bodyPr>
            <a:lstStyle/>
            <a:p>
              <a:pPr algn="ctr"/>
              <a:r>
                <a:rPr lang="en-US" altLang="ko-KR" sz="1600" dirty="0" smtClean="0">
                  <a:latin typeface="Times New Roman" pitchFamily="18" charset="0"/>
                  <a:cs typeface="Times New Roman" pitchFamily="18" charset="0"/>
                </a:rPr>
                <a:t>This program will save the time of a student to search for a student. </a:t>
              </a:r>
              <a:endParaRPr lang="en-US" altLang="ko-KR" sz="1600" dirty="0">
                <a:latin typeface="Times New Roman" pitchFamily="18" charset="0"/>
                <a:cs typeface="Times New Roman" pitchFamily="18" charset="0"/>
              </a:endParaRPr>
            </a:p>
          </p:txBody>
        </p:sp>
      </p:grpSp>
      <p:sp>
        <p:nvSpPr>
          <p:cNvPr id="46082" name="AutoShape 2" descr="blob:https://web.whatsapp.com/7a0f6d31-bdbc-4a24-9080-f67171c8ec9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blob:https://web.whatsapp.com/7a0f6d31-bdbc-4a24-9080-f67171c8ec9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 name="Rounded Rectangle 51">
            <a:extLst>
              <a:ext uri="{FF2B5EF4-FFF2-40B4-BE49-F238E27FC236}">
                <a16:creationId xmlns:a16="http://schemas.microsoft.com/office/drawing/2014/main" xmlns="" id="{B83253D3-E181-4488-9CD9-39D21527F719}"/>
              </a:ext>
            </a:extLst>
          </p:cNvPr>
          <p:cNvSpPr/>
          <p:nvPr/>
        </p:nvSpPr>
        <p:spPr>
          <a:xfrm rot="16200000" flipH="1">
            <a:off x="1727486" y="2199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ound Same Side Corner Rectangle 8">
            <a:extLst>
              <a:ext uri="{FF2B5EF4-FFF2-40B4-BE49-F238E27FC236}">
                <a16:creationId xmlns:a16="http://schemas.microsoft.com/office/drawing/2014/main" xmlns="" id="{E4451B41-2F0A-4F98-8F16-0D0192492445}"/>
              </a:ext>
            </a:extLst>
          </p:cNvPr>
          <p:cNvSpPr/>
          <p:nvPr/>
        </p:nvSpPr>
        <p:spPr>
          <a:xfrm>
            <a:off x="4479886" y="2233115"/>
            <a:ext cx="463590" cy="443410"/>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Freeform 108">
            <a:extLst>
              <a:ext uri="{FF2B5EF4-FFF2-40B4-BE49-F238E27FC236}">
                <a16:creationId xmlns:a16="http://schemas.microsoft.com/office/drawing/2014/main" xmlns="" id="{6A02011B-41CE-4E20-9214-001F7D847E12}"/>
              </a:ext>
            </a:extLst>
          </p:cNvPr>
          <p:cNvSpPr/>
          <p:nvPr/>
        </p:nvSpPr>
        <p:spPr>
          <a:xfrm>
            <a:off x="7149143" y="2207180"/>
            <a:ext cx="480382" cy="497920"/>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Rounded Rectangle 20">
            <a:extLst>
              <a:ext uri="{FF2B5EF4-FFF2-40B4-BE49-F238E27FC236}">
                <a16:creationId xmlns:a16="http://schemas.microsoft.com/office/drawing/2014/main" xmlns="" id="{B5A75B4D-CA52-4F78-AC74-CB42B7BD2898}"/>
              </a:ext>
            </a:extLst>
          </p:cNvPr>
          <p:cNvSpPr>
            <a:spLocks noChangeAspect="1"/>
          </p:cNvSpPr>
          <p:nvPr/>
        </p:nvSpPr>
        <p:spPr>
          <a:xfrm rot="2160000">
            <a:off x="9885990" y="2228336"/>
            <a:ext cx="447902" cy="48328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Rectangle 29"/>
          <p:cNvSpPr/>
          <p:nvPr/>
        </p:nvSpPr>
        <p:spPr>
          <a:xfrm>
            <a:off x="0" y="6488668"/>
            <a:ext cx="697627" cy="369332"/>
          </a:xfrm>
          <a:prstGeom prst="rect">
            <a:avLst/>
          </a:prstGeom>
        </p:spPr>
        <p:txBody>
          <a:bodyPr wrap="none">
            <a:spAutoFit/>
          </a:bodyPr>
          <a:lstStyle/>
          <a:p>
            <a:r>
              <a:rPr lang="en-IN" dirty="0" err="1" smtClean="0">
                <a:latin typeface="Times New Roman" pitchFamily="18" charset="0"/>
                <a:cs typeface="Times New Roman" pitchFamily="18" charset="0"/>
              </a:rPr>
              <a:t>divya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237534520"/>
      </p:ext>
    </p:extLst>
  </p:cSld>
  <p:clrMapOvr>
    <a:masterClrMapping/>
  </p:clrMapOvr>
  <p:transition>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3"/>
          <p:cNvPicPr>
            <a:picLocks noChangeAspect="1" noChangeArrowheads="1"/>
          </p:cNvPicPr>
          <p:nvPr/>
        </p:nvPicPr>
        <p:blipFill>
          <a:blip r:embed="rId2"/>
          <a:srcRect t="7222"/>
          <a:stretch>
            <a:fillRect/>
          </a:stretch>
        </p:blipFill>
        <p:spPr bwMode="auto">
          <a:xfrm>
            <a:off x="719138" y="723900"/>
            <a:ext cx="4269501" cy="5676900"/>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6305550" y="704850"/>
            <a:ext cx="4886325" cy="707886"/>
          </a:xfrm>
          <a:prstGeom prst="rect">
            <a:avLst/>
          </a:prstGeom>
          <a:noFill/>
        </p:spPr>
        <p:txBody>
          <a:bodyPr wrap="square" rtlCol="0">
            <a:spAutoFit/>
          </a:bodyPr>
          <a:lstStyle/>
          <a:p>
            <a:pPr algn="ctr"/>
            <a:r>
              <a:rPr lang="en-IN" sz="4000" b="1" dirty="0" smtClean="0">
                <a:latin typeface="Times New Roman" pitchFamily="18" charset="0"/>
                <a:cs typeface="Times New Roman" pitchFamily="18" charset="0"/>
              </a:rPr>
              <a:t>RESULT</a:t>
            </a:r>
            <a:endParaRPr lang="en-US" sz="4000" b="1" dirty="0">
              <a:latin typeface="Times New Roman" pitchFamily="18" charset="0"/>
              <a:cs typeface="Times New Roman" pitchFamily="18" charset="0"/>
            </a:endParaRPr>
          </a:p>
        </p:txBody>
      </p:sp>
      <p:sp>
        <p:nvSpPr>
          <p:cNvPr id="12" name="Rectangle 11"/>
          <p:cNvSpPr/>
          <p:nvPr/>
        </p:nvSpPr>
        <p:spPr>
          <a:xfrm>
            <a:off x="5543550" y="2169288"/>
            <a:ext cx="6096000" cy="3170099"/>
          </a:xfrm>
          <a:prstGeom prst="rect">
            <a:avLst/>
          </a:prstGeom>
        </p:spPr>
        <p:txBody>
          <a:bodyPr wrap="square">
            <a:spAutoFit/>
          </a:bodyPr>
          <a:lstStyle/>
          <a:p>
            <a:pPr algn="just"/>
            <a:r>
              <a:rPr lang="en-US" b="1" i="1" dirty="0" smtClean="0">
                <a:latin typeface="Times New Roman" pitchFamily="18" charset="0"/>
                <a:cs typeface="Times New Roman" pitchFamily="18" charset="0"/>
              </a:rPr>
              <a:t> </a:t>
            </a:r>
            <a:r>
              <a:rPr lang="en-US" sz="2000" b="1" i="1" dirty="0" smtClean="0">
                <a:solidFill>
                  <a:schemeClr val="tx2"/>
                </a:solidFill>
                <a:latin typeface="Times New Roman" pitchFamily="18" charset="0"/>
                <a:cs typeface="Times New Roman" pitchFamily="18" charset="0"/>
              </a:rPr>
              <a:t>“VIT Directory”  contains phone number and e-mail Id   of each faculty and staff working in VIT Bhopal.</a:t>
            </a:r>
          </a:p>
          <a:p>
            <a:pPr algn="just"/>
            <a:endParaRPr lang="en-US" sz="2000" b="1" i="1" dirty="0" smtClean="0">
              <a:solidFill>
                <a:schemeClr val="tx2"/>
              </a:solidFill>
              <a:latin typeface="Times New Roman" pitchFamily="18" charset="0"/>
              <a:cs typeface="Times New Roman" pitchFamily="18" charset="0"/>
            </a:endParaRPr>
          </a:p>
          <a:p>
            <a:pPr algn="just"/>
            <a:r>
              <a:rPr lang="en-US" sz="2000" b="1" i="1" dirty="0" smtClean="0">
                <a:solidFill>
                  <a:schemeClr val="tx2"/>
                </a:solidFill>
                <a:latin typeface="Times New Roman" pitchFamily="18" charset="0"/>
                <a:cs typeface="Times New Roman" pitchFamily="18" charset="0"/>
              </a:rPr>
              <a:t>Now there is no need to get troubled for finding the faculty here and there, they can directly contact the teacher through this program .</a:t>
            </a:r>
          </a:p>
          <a:p>
            <a:pPr algn="just"/>
            <a:endParaRPr lang="en-US" sz="2000" b="1" i="1" dirty="0" smtClean="0">
              <a:solidFill>
                <a:schemeClr val="tx2"/>
              </a:solidFill>
              <a:latin typeface="Times New Roman" pitchFamily="18" charset="0"/>
              <a:cs typeface="Times New Roman" pitchFamily="18" charset="0"/>
            </a:endParaRPr>
          </a:p>
          <a:p>
            <a:pPr algn="just"/>
            <a:r>
              <a:rPr lang="en-US" sz="2000" b="1" i="1" dirty="0" smtClean="0">
                <a:solidFill>
                  <a:schemeClr val="tx2"/>
                </a:solidFill>
                <a:latin typeface="Times New Roman" pitchFamily="18" charset="0"/>
                <a:cs typeface="Times New Roman" pitchFamily="18" charset="0"/>
              </a:rPr>
              <a:t>All a student has to do is speak the name of the faculty and the program itself will display the details of that teacher. </a:t>
            </a:r>
            <a:endParaRPr lang="en-US" sz="2000" b="1" i="1" dirty="0">
              <a:solidFill>
                <a:schemeClr val="tx2"/>
              </a:solidFill>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icture1.jpg"/>
          <p:cNvPicPr>
            <a:picLocks noGrp="1" noChangeAspect="1"/>
          </p:cNvPicPr>
          <p:nvPr>
            <p:ph type="pic" sz="quarter" idx="14"/>
          </p:nvPr>
        </p:nvPicPr>
        <p:blipFill>
          <a:blip r:embed="rId2"/>
          <a:srcRect l="17509" r="17509"/>
          <a:stretch>
            <a:fillRect/>
          </a:stretch>
        </p:blipFill>
        <p:spPr/>
      </p:pic>
      <p:sp>
        <p:nvSpPr>
          <p:cNvPr id="8" name="TextBox 7"/>
          <p:cNvSpPr txBox="1"/>
          <p:nvPr/>
        </p:nvSpPr>
        <p:spPr>
          <a:xfrm>
            <a:off x="6991350" y="666750"/>
            <a:ext cx="4467224" cy="707886"/>
          </a:xfrm>
          <a:prstGeom prst="rect">
            <a:avLst/>
          </a:prstGeom>
          <a:noFill/>
        </p:spPr>
        <p:txBody>
          <a:bodyPr wrap="square" rtlCol="0">
            <a:spAutoFit/>
          </a:bodyPr>
          <a:lstStyle/>
          <a:p>
            <a:r>
              <a:rPr lang="en-IN" sz="4000" b="1" u="sng" dirty="0" smtClean="0">
                <a:latin typeface="Times New Roman" pitchFamily="18" charset="0"/>
                <a:cs typeface="Times New Roman" pitchFamily="18" charset="0"/>
              </a:rPr>
              <a:t>CONCLUSION</a:t>
            </a:r>
            <a:endParaRPr lang="en-US" sz="4000" b="1" u="sng" dirty="0">
              <a:latin typeface="Times New Roman" pitchFamily="18" charset="0"/>
              <a:cs typeface="Times New Roman" pitchFamily="18" charset="0"/>
            </a:endParaRPr>
          </a:p>
        </p:txBody>
      </p:sp>
      <p:sp>
        <p:nvSpPr>
          <p:cNvPr id="4" name="TextBox 3"/>
          <p:cNvSpPr txBox="1"/>
          <p:nvPr/>
        </p:nvSpPr>
        <p:spPr>
          <a:xfrm>
            <a:off x="6581775" y="1771650"/>
            <a:ext cx="5105400" cy="3539430"/>
          </a:xfrm>
          <a:prstGeom prst="rect">
            <a:avLst/>
          </a:prstGeom>
          <a:noFill/>
        </p:spPr>
        <p:txBody>
          <a:bodyPr wrap="square" rtlCol="0">
            <a:spAutoFit/>
          </a:bodyPr>
          <a:lstStyle/>
          <a:p>
            <a:r>
              <a:rPr lang="en-US" sz="1400" dirty="0" smtClean="0">
                <a:latin typeface="Times New Roman" pitchFamily="18" charset="0"/>
                <a:cs typeface="Times New Roman" pitchFamily="18" charset="0"/>
              </a:rPr>
              <a:t>This presentation started with a brief introduction of speech recognition which stated the objectives , brief of existing work and limitations. Later we discussed about our proposed work which included our proposed approach on  VIT  DIRECTORY and it's advantages. We also discussed the software hardware used for bringing the idea into practical work. A detailed explanation of how speech recognition works on VIT  DIRECTORY was given through a UML diagram and GUI of our program.</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Speech recognition if implemented properly can ease human lifestyle. For some disabled people who might struggle, or find it impossible, to work with the mouse or keyboard, speech recognition enable a world of productive possibilities. It can free people from typing and keyboard use, helping those with physical impairments and reducing the risk of repetitive strain injury from excessive typing or mouse use.</a:t>
            </a:r>
          </a:p>
        </p:txBody>
      </p:sp>
      <p:sp>
        <p:nvSpPr>
          <p:cNvPr id="5" name="TextBox 4"/>
          <p:cNvSpPr txBox="1"/>
          <p:nvPr/>
        </p:nvSpPr>
        <p:spPr>
          <a:xfrm>
            <a:off x="5875427" y="6315075"/>
            <a:ext cx="441146" cy="369332"/>
          </a:xfrm>
          <a:prstGeom prst="rect">
            <a:avLst/>
          </a:prstGeom>
          <a:noFill/>
        </p:spPr>
        <p:txBody>
          <a:bodyPr wrap="none" rtlCol="0">
            <a:spAutoFit/>
          </a:bodyPr>
          <a:lstStyle/>
          <a:p>
            <a:r>
              <a:rPr lang="en-IN" dirty="0" smtClean="0"/>
              <a:t>20</a:t>
            </a:r>
            <a:endParaRPr lang="en-US" dirty="0"/>
          </a:p>
        </p:txBody>
      </p:sp>
      <p:sp>
        <p:nvSpPr>
          <p:cNvPr id="7" name="TextBox 6"/>
          <p:cNvSpPr txBox="1"/>
          <p:nvPr/>
        </p:nvSpPr>
        <p:spPr>
          <a:xfrm>
            <a:off x="0" y="6488668"/>
            <a:ext cx="638175" cy="369332"/>
          </a:xfrm>
          <a:prstGeom prst="rect">
            <a:avLst/>
          </a:prstGeom>
          <a:noFill/>
        </p:spPr>
        <p:txBody>
          <a:bodyPr wrap="square" rtlCol="0">
            <a:spAutoFit/>
          </a:bodyPr>
          <a:lstStyle/>
          <a:p>
            <a:r>
              <a:rPr lang="en-IN" dirty="0" err="1" smtClean="0"/>
              <a:t>aditi</a:t>
            </a:r>
            <a:endParaRPr lang="en-US" dirty="0"/>
          </a:p>
        </p:txBody>
      </p:sp>
    </p:spTree>
  </p:cSld>
  <p:clrMapOvr>
    <a:masterClrMapping/>
  </p:clrMapOvr>
  <p:transition>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sz="4000" b="1" u="sng" dirty="0" smtClean="0">
                <a:solidFill>
                  <a:schemeClr val="tx1"/>
                </a:solidFill>
                <a:latin typeface="Times New Roman" pitchFamily="18" charset="0"/>
                <a:cs typeface="Times New Roman" pitchFamily="18" charset="0"/>
              </a:rPr>
              <a:t>REFERENCES</a:t>
            </a:r>
            <a:endParaRPr lang="en-US" sz="4000" b="1" u="sng" dirty="0">
              <a:solidFill>
                <a:schemeClr val="tx1"/>
              </a:solidFill>
              <a:latin typeface="Times New Roman" pitchFamily="18" charset="0"/>
              <a:cs typeface="Times New Roman" pitchFamily="18" charset="0"/>
            </a:endParaRPr>
          </a:p>
        </p:txBody>
      </p:sp>
      <p:grpSp>
        <p:nvGrpSpPr>
          <p:cNvPr id="3" name="Group 2">
            <a:extLst>
              <a:ext uri="{FF2B5EF4-FFF2-40B4-BE49-F238E27FC236}">
                <a16:creationId xmlns:a16="http://schemas.microsoft.com/office/drawing/2014/main" xmlns="" id="{79D5DB10-C643-4D91-9269-D9B474A85220}"/>
              </a:ext>
            </a:extLst>
          </p:cNvPr>
          <p:cNvGrpSpPr/>
          <p:nvPr/>
        </p:nvGrpSpPr>
        <p:grpSpPr>
          <a:xfrm>
            <a:off x="6837711" y="1819631"/>
            <a:ext cx="5114154" cy="2809881"/>
            <a:chOff x="-548507" y="477868"/>
            <a:chExt cx="11570449" cy="6357177"/>
          </a:xfrm>
        </p:grpSpPr>
        <p:sp>
          <p:nvSpPr>
            <p:cNvPr id="4" name="Freeform: Shape 16">
              <a:extLst>
                <a:ext uri="{FF2B5EF4-FFF2-40B4-BE49-F238E27FC236}">
                  <a16:creationId xmlns:a16="http://schemas.microsoft.com/office/drawing/2014/main" xmlns="" id="{E924885B-C898-4AB7-944C-1DF84D1C5AD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17">
              <a:extLst>
                <a:ext uri="{FF2B5EF4-FFF2-40B4-BE49-F238E27FC236}">
                  <a16:creationId xmlns:a16="http://schemas.microsoft.com/office/drawing/2014/main" xmlns="" id="{092D79D5-236B-49A5-97D8-F933FF1C0148}"/>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6" name="Freeform: Shape 18">
              <a:extLst>
                <a:ext uri="{FF2B5EF4-FFF2-40B4-BE49-F238E27FC236}">
                  <a16:creationId xmlns:a16="http://schemas.microsoft.com/office/drawing/2014/main" xmlns="" id="{CC999FFB-043C-4F50-90E1-CF988B668DB7}"/>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19">
              <a:extLst>
                <a:ext uri="{FF2B5EF4-FFF2-40B4-BE49-F238E27FC236}">
                  <a16:creationId xmlns:a16="http://schemas.microsoft.com/office/drawing/2014/main" xmlns="" id="{53154D0D-938A-4985-AE6C-FB759D76A87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0">
              <a:extLst>
                <a:ext uri="{FF2B5EF4-FFF2-40B4-BE49-F238E27FC236}">
                  <a16:creationId xmlns:a16="http://schemas.microsoft.com/office/drawing/2014/main" xmlns="" id="{4FDB69B6-87D5-4D6D-AC9A-8DA6B9CC27C5}"/>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21">
              <a:extLst>
                <a:ext uri="{FF2B5EF4-FFF2-40B4-BE49-F238E27FC236}">
                  <a16:creationId xmlns:a16="http://schemas.microsoft.com/office/drawing/2014/main" xmlns="" id="{1E0B8F01-EC19-4DCB-8130-22EB5E7DE70C}"/>
                </a:ext>
              </a:extLst>
            </p:cNvPr>
            <p:cNvGrpSpPr/>
            <p:nvPr/>
          </p:nvGrpSpPr>
          <p:grpSpPr>
            <a:xfrm>
              <a:off x="1606" y="6382978"/>
              <a:ext cx="413937" cy="115242"/>
              <a:chOff x="5955" y="6353672"/>
              <a:chExt cx="413937" cy="115242"/>
            </a:xfrm>
          </p:grpSpPr>
          <p:sp>
            <p:nvSpPr>
              <p:cNvPr id="14" name="Rectangle: Rounded Corners 26">
                <a:extLst>
                  <a:ext uri="{FF2B5EF4-FFF2-40B4-BE49-F238E27FC236}">
                    <a16:creationId xmlns:a16="http://schemas.microsoft.com/office/drawing/2014/main" xmlns="" id="{03FE3FAA-E038-48C8-8D2E-2BBC6403089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7">
                <a:extLst>
                  <a:ext uri="{FF2B5EF4-FFF2-40B4-BE49-F238E27FC236}">
                    <a16:creationId xmlns:a16="http://schemas.microsoft.com/office/drawing/2014/main" xmlns="" id="{372DAB0F-038F-4292-9BAE-F7E85A585DF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2">
              <a:extLst>
                <a:ext uri="{FF2B5EF4-FFF2-40B4-BE49-F238E27FC236}">
                  <a16:creationId xmlns:a16="http://schemas.microsoft.com/office/drawing/2014/main" xmlns="" id="{F1DC705B-C19A-475B-8CFB-77285FBB2A50}"/>
                </a:ext>
              </a:extLst>
            </p:cNvPr>
            <p:cNvGrpSpPr/>
            <p:nvPr/>
          </p:nvGrpSpPr>
          <p:grpSpPr>
            <a:xfrm>
              <a:off x="9855291" y="6381600"/>
              <a:ext cx="885989" cy="115242"/>
              <a:chOff x="5955" y="6353672"/>
              <a:chExt cx="413937" cy="115242"/>
            </a:xfrm>
          </p:grpSpPr>
          <p:sp>
            <p:nvSpPr>
              <p:cNvPr id="12" name="Rectangle: Rounded Corners 24">
                <a:extLst>
                  <a:ext uri="{FF2B5EF4-FFF2-40B4-BE49-F238E27FC236}">
                    <a16:creationId xmlns:a16="http://schemas.microsoft.com/office/drawing/2014/main" xmlns="" id="{6E8C21D7-DCEA-417A-AC27-F10FD83E348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5">
                <a:extLst>
                  <a:ext uri="{FF2B5EF4-FFF2-40B4-BE49-F238E27FC236}">
                    <a16:creationId xmlns:a16="http://schemas.microsoft.com/office/drawing/2014/main" xmlns="" id="{56B287D0-E2C9-48EF-95EF-B03725180AC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3">
              <a:extLst>
                <a:ext uri="{FF2B5EF4-FFF2-40B4-BE49-F238E27FC236}">
                  <a16:creationId xmlns:a16="http://schemas.microsoft.com/office/drawing/2014/main" xmlns="" id="{7A170727-7D8F-44DC-8BE7-93E955672BE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Rectangle 15"/>
          <p:cNvSpPr/>
          <p:nvPr/>
        </p:nvSpPr>
        <p:spPr>
          <a:xfrm>
            <a:off x="447674" y="1734026"/>
            <a:ext cx="7905751" cy="3724096"/>
          </a:xfrm>
          <a:prstGeom prst="rect">
            <a:avLst/>
          </a:prstGeom>
        </p:spPr>
        <p:txBody>
          <a:bodyPr wrap="square">
            <a:spAutoFit/>
          </a:bodyPr>
          <a:lstStyle/>
          <a:p>
            <a:r>
              <a:rPr lang="en-US" sz="2000" b="1" dirty="0" smtClean="0">
                <a:hlinkClick r:id="rId2"/>
              </a:rPr>
              <a:t>www.python.org</a:t>
            </a:r>
          </a:p>
          <a:p>
            <a:r>
              <a:rPr lang="en-US" b="1" dirty="0" smtClean="0">
                <a:hlinkClick r:id="rId3"/>
              </a:rPr>
              <a:t>https://nptel.ac.in/courses</a:t>
            </a:r>
            <a:endParaRPr lang="en-US" b="1" dirty="0" smtClean="0"/>
          </a:p>
          <a:p>
            <a:pPr>
              <a:buSzPct val="150000"/>
              <a:buFont typeface="Wingdings" pitchFamily="2" charset="2"/>
              <a:buChar char="ü"/>
            </a:pPr>
            <a:r>
              <a:rPr lang="en-US" b="1" dirty="0" smtClean="0"/>
              <a:t>  </a:t>
            </a:r>
            <a:r>
              <a:rPr lang="en-US" dirty="0" smtClean="0">
                <a:latin typeface="Times New Roman" pitchFamily="18" charset="0"/>
                <a:cs typeface="Times New Roman" pitchFamily="18" charset="0"/>
              </a:rPr>
              <a:t>Mark Summerfield, “Programming in Python 3”,</a:t>
            </a:r>
          </a:p>
          <a:p>
            <a:pPr>
              <a:buSzPct val="150000"/>
            </a:pPr>
            <a:r>
              <a:rPr lang="en-US" dirty="0" smtClean="0">
                <a:latin typeface="Times New Roman" pitchFamily="18" charset="0"/>
                <a:cs typeface="Times New Roman" pitchFamily="18" charset="0"/>
              </a:rPr>
              <a:t>      2nd Edition, Pearson Education, 2011</a:t>
            </a:r>
          </a:p>
          <a:p>
            <a:pPr>
              <a:buSzPct val="150000"/>
            </a:pPr>
            <a:endParaRPr lang="en-US" dirty="0" smtClean="0">
              <a:latin typeface="Times New Roman" pitchFamily="18" charset="0"/>
              <a:cs typeface="Times New Roman" pitchFamily="18" charset="0"/>
            </a:endParaRPr>
          </a:p>
          <a:p>
            <a:pPr>
              <a:buSzPct val="150000"/>
              <a:buFont typeface="Wingdings" pitchFamily="2" charset="2"/>
              <a:buChar char="ü"/>
            </a:pPr>
            <a:r>
              <a:rPr lang="en-US" dirty="0" smtClean="0">
                <a:latin typeface="Times New Roman" pitchFamily="18" charset="0"/>
                <a:cs typeface="Times New Roman" pitchFamily="18" charset="0"/>
              </a:rPr>
              <a:t>  Harvey M. </a:t>
            </a:r>
            <a:r>
              <a:rPr lang="en-US" dirty="0" err="1" smtClean="0">
                <a:latin typeface="Times New Roman" pitchFamily="18" charset="0"/>
                <a:cs typeface="Times New Roman" pitchFamily="18" charset="0"/>
              </a:rPr>
              <a:t>Deitel</a:t>
            </a:r>
            <a:r>
              <a:rPr lang="en-US" dirty="0" smtClean="0">
                <a:latin typeface="Times New Roman" pitchFamily="18" charset="0"/>
                <a:cs typeface="Times New Roman" pitchFamily="18" charset="0"/>
              </a:rPr>
              <a:t>, “Python – How to program” , </a:t>
            </a:r>
          </a:p>
          <a:p>
            <a:pPr>
              <a:buSzPct val="150000"/>
            </a:pPr>
            <a:r>
              <a:rPr lang="en-US" dirty="0" smtClean="0">
                <a:latin typeface="Times New Roman" pitchFamily="18" charset="0"/>
                <a:cs typeface="Times New Roman" pitchFamily="18" charset="0"/>
              </a:rPr>
              <a:t>      Prentice Hall, 2002</a:t>
            </a:r>
          </a:p>
          <a:p>
            <a:pPr>
              <a:buSzPct val="150000"/>
            </a:pPr>
            <a:endParaRPr lang="en-US" dirty="0" smtClean="0">
              <a:latin typeface="Times New Roman" pitchFamily="18" charset="0"/>
              <a:cs typeface="Times New Roman" pitchFamily="18" charset="0"/>
            </a:endParaRPr>
          </a:p>
          <a:p>
            <a:pPr>
              <a:buSzPct val="150000"/>
              <a:buFont typeface="Wingdings" pitchFamily="2" charset="2"/>
              <a:buChar char="ü"/>
            </a:pPr>
            <a:r>
              <a:rPr lang="en-US" dirty="0" smtClean="0">
                <a:latin typeface="Times New Roman" pitchFamily="18" charset="0"/>
                <a:cs typeface="Times New Roman" pitchFamily="18" charset="0"/>
              </a:rPr>
              <a:t>  Michael Dawson, “Python Programming for the </a:t>
            </a:r>
          </a:p>
          <a:p>
            <a:pPr>
              <a:buSzPct val="150000"/>
            </a:pPr>
            <a:r>
              <a:rPr lang="en-US" dirty="0" smtClean="0">
                <a:latin typeface="Times New Roman" pitchFamily="18" charset="0"/>
                <a:cs typeface="Times New Roman" pitchFamily="18" charset="0"/>
              </a:rPr>
              <a:t>      Absolute Beginner”, Third Edition, </a:t>
            </a:r>
            <a:r>
              <a:rPr lang="en-US" dirty="0" err="1" smtClean="0">
                <a:latin typeface="Times New Roman" pitchFamily="18" charset="0"/>
                <a:cs typeface="Times New Roman" pitchFamily="18" charset="0"/>
              </a:rPr>
              <a:t>Cengage</a:t>
            </a:r>
            <a:r>
              <a:rPr lang="en-US" dirty="0" smtClean="0">
                <a:latin typeface="Times New Roman" pitchFamily="18" charset="0"/>
                <a:cs typeface="Times New Roman" pitchFamily="18" charset="0"/>
              </a:rPr>
              <a:t> Learning, 2010.</a:t>
            </a:r>
          </a:p>
          <a:p>
            <a:pPr>
              <a:buSzPct val="150000"/>
            </a:pPr>
            <a:endParaRPr lang="en-US" dirty="0" smtClean="0">
              <a:latin typeface="Times New Roman" pitchFamily="18" charset="0"/>
              <a:cs typeface="Times New Roman" pitchFamily="18" charset="0"/>
            </a:endParaRPr>
          </a:p>
          <a:p>
            <a:pPr>
              <a:buSzPct val="150000"/>
              <a:buFont typeface="Wingdings" pitchFamily="2" charset="2"/>
              <a:buChar char="ü"/>
            </a:pPr>
            <a:r>
              <a:rPr lang="en-US" dirty="0" smtClean="0">
                <a:latin typeface="Times New Roman" pitchFamily="18" charset="0"/>
                <a:cs typeface="Times New Roman" pitchFamily="18" charset="0"/>
              </a:rPr>
              <a:t>  Mark Lutz, “Learning Python”, 4th Edition, O’Reilly, 2000.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17" name="Picture 16" descr="Python Google Speech to Text API implementation – Code A BitWiser"/>
          <p:cNvPicPr/>
          <p:nvPr/>
        </p:nvPicPr>
        <p:blipFill>
          <a:blip r:embed="rId4">
            <a:extLst>
              <a:ext uri="{28A0092B-C50C-407E-A947-70E740481C1C}">
                <a14:useLocalDpi xmlns="" xmlns:a14="http://schemas.microsoft.com/office/drawing/2010/main" val="0"/>
              </a:ext>
            </a:extLst>
          </a:blip>
          <a:srcRect/>
          <a:stretch>
            <a:fillRect/>
          </a:stretch>
        </p:blipFill>
        <p:spPr bwMode="auto">
          <a:xfrm>
            <a:off x="7591425" y="1981201"/>
            <a:ext cx="3638550" cy="2228850"/>
          </a:xfrm>
          <a:prstGeom prst="rect">
            <a:avLst/>
          </a:prstGeom>
          <a:noFill/>
          <a:ln>
            <a:noFill/>
          </a:ln>
        </p:spPr>
      </p:pic>
      <p:sp>
        <p:nvSpPr>
          <p:cNvPr id="18" name="TextBox 17"/>
          <p:cNvSpPr txBox="1"/>
          <p:nvPr/>
        </p:nvSpPr>
        <p:spPr>
          <a:xfrm>
            <a:off x="5875427" y="6391275"/>
            <a:ext cx="441146" cy="369332"/>
          </a:xfrm>
          <a:prstGeom prst="rect">
            <a:avLst/>
          </a:prstGeom>
          <a:noFill/>
        </p:spPr>
        <p:txBody>
          <a:bodyPr wrap="none" rtlCol="0">
            <a:spAutoFit/>
          </a:bodyPr>
          <a:lstStyle/>
          <a:p>
            <a:r>
              <a:rPr lang="en-IN" dirty="0" smtClean="0"/>
              <a:t>21</a:t>
            </a:r>
            <a:endParaRPr lang="en-US" dirty="0"/>
          </a:p>
        </p:txBody>
      </p:sp>
    </p:spTree>
  </p:cSld>
  <p:clrMapOvr>
    <a:masterClrMapping/>
  </p:clrMapOvr>
  <p:transition>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0FE0290C-03A9-4949-A379-CCC9015A54A7}"/>
              </a:ext>
            </a:extLst>
          </p:cNvPr>
          <p:cNvGrpSpPr/>
          <p:nvPr/>
        </p:nvGrpSpPr>
        <p:grpSpPr>
          <a:xfrm>
            <a:off x="1" y="2769507"/>
            <a:ext cx="12191999" cy="1318987"/>
            <a:chOff x="1" y="4174554"/>
            <a:chExt cx="12191999" cy="1318987"/>
          </a:xfrm>
        </p:grpSpPr>
        <p:sp>
          <p:nvSpPr>
            <p:cNvPr id="4" name="TextBox 3">
              <a:extLst>
                <a:ext uri="{FF2B5EF4-FFF2-40B4-BE49-F238E27FC236}">
                  <a16:creationId xmlns:a16="http://schemas.microsoft.com/office/drawing/2014/main" xmlns=""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cs typeface="Arial" pitchFamily="34" charset="0"/>
                </a:rPr>
                <a:t>THANK YOU</a:t>
              </a:r>
              <a:endParaRPr lang="ko-KR" altLang="en-US" sz="6000" dirty="0">
                <a:cs typeface="Arial" pitchFamily="34" charset="0"/>
              </a:endParaRPr>
            </a:p>
          </p:txBody>
        </p:sp>
        <p:sp>
          <p:nvSpPr>
            <p:cNvPr id="5" name="TextBox 4">
              <a:extLst>
                <a:ext uri="{FF2B5EF4-FFF2-40B4-BE49-F238E27FC236}">
                  <a16:creationId xmlns:a16="http://schemas.microsoft.com/office/drawing/2014/main" xmlns="" id="{BADEB2CA-D11F-4CA5-BC5A-6C38FF4BF392}"/>
                </a:ext>
              </a:extLst>
            </p:cNvPr>
            <p:cNvSpPr txBox="1"/>
            <p:nvPr/>
          </p:nvSpPr>
          <p:spPr>
            <a:xfrm>
              <a:off x="51" y="5113885"/>
              <a:ext cx="12191852" cy="379656"/>
            </a:xfrm>
            <a:prstGeom prst="rect">
              <a:avLst/>
            </a:prstGeom>
            <a:noFill/>
          </p:spPr>
          <p:txBody>
            <a:bodyPr wrap="square" rtlCol="0" anchor="ctr">
              <a:spAutoFit/>
            </a:bodyPr>
            <a:lstStyle/>
            <a:p>
              <a:pPr algn="ctr"/>
              <a:endParaRPr lang="ko-KR" altLang="en-US" sz="1867" dirty="0">
                <a:cs typeface="Arial" pitchFamily="34" charset="0"/>
              </a:endParaRPr>
            </a:p>
          </p:txBody>
        </p:sp>
      </p:grpSp>
    </p:spTree>
    <p:extLst>
      <p:ext uri="{BB962C8B-B14F-4D97-AF65-F5344CB8AC3E}">
        <p14:creationId xmlns:p14="http://schemas.microsoft.com/office/powerpoint/2010/main" xmlns="" val="821656516"/>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xmlns="" id="{4AF5D44E-6C4E-4F0D-8635-04D8B9510A61}"/>
              </a:ext>
            </a:extLst>
          </p:cNvPr>
          <p:cNvCxnSpPr>
            <a:cxnSpLocks/>
          </p:cNvCxnSpPr>
          <p:nvPr/>
        </p:nvCxnSpPr>
        <p:spPr>
          <a:xfrm flipV="1">
            <a:off x="6519440" y="956180"/>
            <a:ext cx="4328802" cy="26860"/>
          </a:xfrm>
          <a:prstGeom prst="line">
            <a:avLst/>
          </a:prstGeom>
          <a:ln w="25400">
            <a:solidFill>
              <a:schemeClr val="tx2">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96FBECFC-D70E-40B6-BBE9-64B1EFF72164}"/>
              </a:ext>
            </a:extLst>
          </p:cNvPr>
          <p:cNvSpPr/>
          <p:nvPr/>
        </p:nvSpPr>
        <p:spPr>
          <a:xfrm>
            <a:off x="5866674" y="649871"/>
            <a:ext cx="652766" cy="652766"/>
          </a:xfrm>
          <a:prstGeom prst="rect">
            <a:avLst/>
          </a:prstGeom>
          <a:solidFill>
            <a:schemeClr val="bg1"/>
          </a:solidFill>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9" name="TextBox 38">
            <a:extLst>
              <a:ext uri="{FF2B5EF4-FFF2-40B4-BE49-F238E27FC236}">
                <a16:creationId xmlns:a16="http://schemas.microsoft.com/office/drawing/2014/main" xmlns="" id="{384DA8BF-A5B1-4A36-833F-3165BB8570C7}"/>
              </a:ext>
            </a:extLst>
          </p:cNvPr>
          <p:cNvSpPr txBox="1"/>
          <p:nvPr/>
        </p:nvSpPr>
        <p:spPr>
          <a:xfrm>
            <a:off x="5906403" y="738664"/>
            <a:ext cx="566763" cy="461665"/>
          </a:xfrm>
          <a:prstGeom prst="rect">
            <a:avLst/>
          </a:prstGeom>
          <a:noFill/>
        </p:spPr>
        <p:txBody>
          <a:bodyPr wrap="square" lIns="108000" rIns="108000" rtlCol="0">
            <a:spAutoFit/>
          </a:bodyPr>
          <a:lstStyle/>
          <a:p>
            <a:pPr algn="ctr"/>
            <a:r>
              <a:rPr lang="en-US" altLang="ko-KR" sz="2400" b="1" dirty="0" smtClean="0">
                <a:solidFill>
                  <a:schemeClr val="tx1">
                    <a:lumMod val="85000"/>
                    <a:lumOff val="15000"/>
                  </a:schemeClr>
                </a:solidFill>
                <a:cs typeface="Arial" pitchFamily="34" charset="0"/>
              </a:rPr>
              <a:t>06</a:t>
            </a:r>
            <a:endParaRPr lang="ko-KR" altLang="en-US" sz="2400" b="1" dirty="0">
              <a:solidFill>
                <a:schemeClr val="tx1">
                  <a:lumMod val="85000"/>
                  <a:lumOff val="15000"/>
                </a:schemeClr>
              </a:solidFill>
              <a:cs typeface="Arial" pitchFamily="34" charset="0"/>
            </a:endParaRPr>
          </a:p>
        </p:txBody>
      </p:sp>
      <p:sp>
        <p:nvSpPr>
          <p:cNvPr id="40" name="TextBox 39"/>
          <p:cNvSpPr txBox="1"/>
          <p:nvPr/>
        </p:nvSpPr>
        <p:spPr>
          <a:xfrm>
            <a:off x="6943726" y="1038225"/>
            <a:ext cx="2895600" cy="523220"/>
          </a:xfrm>
          <a:prstGeom prst="rect">
            <a:avLst/>
          </a:prstGeom>
          <a:noFill/>
        </p:spPr>
        <p:txBody>
          <a:bodyPr wrap="square" rtlCol="0">
            <a:spAutoFit/>
          </a:bodyPr>
          <a:lstStyle/>
          <a:p>
            <a:pPr>
              <a:buFont typeface="Wingdings" pitchFamily="2" charset="2"/>
              <a:buChar char="§"/>
            </a:pPr>
            <a:r>
              <a:rPr lang="en-IN" sz="1400" dirty="0" smtClean="0">
                <a:latin typeface="Times New Roman" pitchFamily="18" charset="0"/>
                <a:cs typeface="Times New Roman" pitchFamily="18" charset="0"/>
              </a:rPr>
              <a:t>  Hardware</a:t>
            </a:r>
          </a:p>
          <a:p>
            <a:pPr>
              <a:buFont typeface="Wingdings" pitchFamily="2" charset="2"/>
              <a:buChar char="§"/>
            </a:pPr>
            <a:r>
              <a:rPr lang="en-IN" sz="1400" dirty="0" smtClean="0">
                <a:latin typeface="Times New Roman" pitchFamily="18" charset="0"/>
                <a:cs typeface="Times New Roman" pitchFamily="18" charset="0"/>
              </a:rPr>
              <a:t>  Software</a:t>
            </a:r>
          </a:p>
        </p:txBody>
      </p:sp>
      <p:sp>
        <p:nvSpPr>
          <p:cNvPr id="41" name="Rectangle 40"/>
          <p:cNvSpPr/>
          <p:nvPr/>
        </p:nvSpPr>
        <p:spPr>
          <a:xfrm>
            <a:off x="6521259" y="634484"/>
            <a:ext cx="4270565" cy="369332"/>
          </a:xfrm>
          <a:prstGeom prst="rect">
            <a:avLst/>
          </a:prstGeom>
        </p:spPr>
        <p:txBody>
          <a:bodyPr wrap="square">
            <a:spAutoFit/>
          </a:bodyPr>
          <a:lstStyle/>
          <a:p>
            <a:r>
              <a:rPr lang="en-IN" b="1" dirty="0" smtClean="0">
                <a:latin typeface="Times New Roman" pitchFamily="18" charset="0"/>
                <a:cs typeface="Times New Roman" pitchFamily="18" charset="0"/>
              </a:rPr>
              <a:t>REQUIREMENTS</a:t>
            </a:r>
            <a:endParaRPr lang="en-US" b="1" dirty="0">
              <a:latin typeface="Times New Roman" pitchFamily="18" charset="0"/>
              <a:cs typeface="Times New Roman" pitchFamily="18" charset="0"/>
            </a:endParaRPr>
          </a:p>
        </p:txBody>
      </p:sp>
      <p:cxnSp>
        <p:nvCxnSpPr>
          <p:cNvPr id="47" name="Straight Connector 46">
            <a:extLst>
              <a:ext uri="{FF2B5EF4-FFF2-40B4-BE49-F238E27FC236}">
                <a16:creationId xmlns:a16="http://schemas.microsoft.com/office/drawing/2014/main" xmlns="" id="{81AA5AAD-9B43-46C8-AB76-BEEE714273CC}"/>
              </a:ext>
            </a:extLst>
          </p:cNvPr>
          <p:cNvCxnSpPr>
            <a:cxnSpLocks/>
          </p:cNvCxnSpPr>
          <p:nvPr/>
        </p:nvCxnSpPr>
        <p:spPr>
          <a:xfrm flipV="1">
            <a:off x="6500390" y="2287536"/>
            <a:ext cx="4328802" cy="26860"/>
          </a:xfrm>
          <a:prstGeom prst="line">
            <a:avLst/>
          </a:prstGeom>
          <a:ln w="2540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xmlns="" id="{FD728B6D-EA65-4A37-B4CA-FF4E86FBF028}"/>
              </a:ext>
            </a:extLst>
          </p:cNvPr>
          <p:cNvSpPr/>
          <p:nvPr/>
        </p:nvSpPr>
        <p:spPr>
          <a:xfrm>
            <a:off x="5847624" y="1981227"/>
            <a:ext cx="652766" cy="652766"/>
          </a:xfrm>
          <a:prstGeom prst="rect">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9" name="TextBox 48">
            <a:extLst>
              <a:ext uri="{FF2B5EF4-FFF2-40B4-BE49-F238E27FC236}">
                <a16:creationId xmlns:a16="http://schemas.microsoft.com/office/drawing/2014/main" xmlns="" id="{A371B31A-021B-496F-A7D6-AB46E97A51F7}"/>
              </a:ext>
            </a:extLst>
          </p:cNvPr>
          <p:cNvSpPr txBox="1"/>
          <p:nvPr/>
        </p:nvSpPr>
        <p:spPr>
          <a:xfrm>
            <a:off x="5887353" y="2079545"/>
            <a:ext cx="566763" cy="461665"/>
          </a:xfrm>
          <a:prstGeom prst="rect">
            <a:avLst/>
          </a:prstGeom>
          <a:noFill/>
        </p:spPr>
        <p:txBody>
          <a:bodyPr wrap="square" lIns="108000" rIns="108000" rtlCol="0">
            <a:spAutoFit/>
          </a:bodyPr>
          <a:lstStyle/>
          <a:p>
            <a:pPr algn="ctr"/>
            <a:r>
              <a:rPr lang="en-US" altLang="ko-KR" sz="2400" b="1" dirty="0" smtClean="0">
                <a:solidFill>
                  <a:schemeClr val="tx1">
                    <a:lumMod val="85000"/>
                    <a:lumOff val="15000"/>
                  </a:schemeClr>
                </a:solidFill>
                <a:cs typeface="Arial" pitchFamily="34" charset="0"/>
              </a:rPr>
              <a:t>07</a:t>
            </a:r>
            <a:endParaRPr lang="ko-KR" altLang="en-US" sz="2400" b="1" dirty="0">
              <a:solidFill>
                <a:schemeClr val="tx1">
                  <a:lumMod val="85000"/>
                  <a:lumOff val="15000"/>
                </a:schemeClr>
              </a:solidFill>
              <a:cs typeface="Arial" pitchFamily="34" charset="0"/>
            </a:endParaRPr>
          </a:p>
        </p:txBody>
      </p:sp>
      <p:sp>
        <p:nvSpPr>
          <p:cNvPr id="50" name="TextBox 49"/>
          <p:cNvSpPr txBox="1"/>
          <p:nvPr/>
        </p:nvSpPr>
        <p:spPr>
          <a:xfrm>
            <a:off x="6534150" y="1952625"/>
            <a:ext cx="3829051"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LITERATURE  REVIEW</a:t>
            </a:r>
            <a:endParaRPr lang="en-US" b="1" dirty="0">
              <a:latin typeface="Times New Roman" pitchFamily="18" charset="0"/>
              <a:cs typeface="Times New Roman" pitchFamily="18" charset="0"/>
            </a:endParaRPr>
          </a:p>
        </p:txBody>
      </p:sp>
      <p:sp>
        <p:nvSpPr>
          <p:cNvPr id="51" name="TextBox 50"/>
          <p:cNvSpPr txBox="1"/>
          <p:nvPr/>
        </p:nvSpPr>
        <p:spPr>
          <a:xfrm>
            <a:off x="6953249" y="2333625"/>
            <a:ext cx="3876675"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Researches on speech recognition</a:t>
            </a:r>
            <a:endParaRPr lang="en-US" sz="1400" dirty="0">
              <a:latin typeface="Times New Roman" pitchFamily="18" charset="0"/>
              <a:cs typeface="Times New Roman" pitchFamily="18" charset="0"/>
            </a:endParaRPr>
          </a:p>
        </p:txBody>
      </p:sp>
      <p:cxnSp>
        <p:nvCxnSpPr>
          <p:cNvPr id="62" name="Straight Connector 61">
            <a:extLst>
              <a:ext uri="{FF2B5EF4-FFF2-40B4-BE49-F238E27FC236}">
                <a16:creationId xmlns:a16="http://schemas.microsoft.com/office/drawing/2014/main" xmlns="" id="{81AA5AAD-9B43-46C8-AB76-BEEE714273CC}"/>
              </a:ext>
            </a:extLst>
          </p:cNvPr>
          <p:cNvCxnSpPr>
            <a:cxnSpLocks/>
          </p:cNvCxnSpPr>
          <p:nvPr/>
        </p:nvCxnSpPr>
        <p:spPr>
          <a:xfrm flipV="1">
            <a:off x="6528965" y="3401961"/>
            <a:ext cx="4328802" cy="26860"/>
          </a:xfrm>
          <a:prstGeom prst="line">
            <a:avLst/>
          </a:prstGeom>
          <a:ln w="2540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xmlns="" id="{FD728B6D-EA65-4A37-B4CA-FF4E86FBF028}"/>
              </a:ext>
            </a:extLst>
          </p:cNvPr>
          <p:cNvSpPr/>
          <p:nvPr/>
        </p:nvSpPr>
        <p:spPr>
          <a:xfrm>
            <a:off x="5876199" y="3095652"/>
            <a:ext cx="652766" cy="652766"/>
          </a:xfrm>
          <a:prstGeom prst="rect">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TextBox 63">
            <a:extLst>
              <a:ext uri="{FF2B5EF4-FFF2-40B4-BE49-F238E27FC236}">
                <a16:creationId xmlns:a16="http://schemas.microsoft.com/office/drawing/2014/main" xmlns="" id="{A371B31A-021B-496F-A7D6-AB46E97A51F7}"/>
              </a:ext>
            </a:extLst>
          </p:cNvPr>
          <p:cNvSpPr txBox="1"/>
          <p:nvPr/>
        </p:nvSpPr>
        <p:spPr>
          <a:xfrm>
            <a:off x="5915928" y="3193970"/>
            <a:ext cx="566763" cy="461665"/>
          </a:xfrm>
          <a:prstGeom prst="rect">
            <a:avLst/>
          </a:prstGeom>
          <a:noFill/>
        </p:spPr>
        <p:txBody>
          <a:bodyPr wrap="square" lIns="108000" rIns="108000" rtlCol="0">
            <a:spAutoFit/>
          </a:bodyPr>
          <a:lstStyle/>
          <a:p>
            <a:pPr algn="ctr"/>
            <a:r>
              <a:rPr lang="en-US" altLang="ko-KR" sz="2400" b="1" dirty="0" smtClean="0">
                <a:solidFill>
                  <a:schemeClr val="tx1">
                    <a:lumMod val="85000"/>
                    <a:lumOff val="15000"/>
                  </a:schemeClr>
                </a:solidFill>
                <a:cs typeface="Arial" pitchFamily="34" charset="0"/>
              </a:rPr>
              <a:t>08</a:t>
            </a:r>
            <a:endParaRPr lang="ko-KR" altLang="en-US" sz="2400" b="1" dirty="0">
              <a:solidFill>
                <a:schemeClr val="tx1">
                  <a:lumMod val="85000"/>
                  <a:lumOff val="15000"/>
                </a:schemeClr>
              </a:solidFill>
              <a:cs typeface="Arial" pitchFamily="34" charset="0"/>
            </a:endParaRPr>
          </a:p>
        </p:txBody>
      </p:sp>
      <p:sp>
        <p:nvSpPr>
          <p:cNvPr id="65" name="TextBox 64"/>
          <p:cNvSpPr txBox="1"/>
          <p:nvPr/>
        </p:nvSpPr>
        <p:spPr>
          <a:xfrm>
            <a:off x="6562725" y="3067050"/>
            <a:ext cx="3829051"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MODULE  DESCRIPTION</a:t>
            </a:r>
            <a:endParaRPr lang="en-US" b="1" dirty="0">
              <a:latin typeface="Times New Roman" pitchFamily="18" charset="0"/>
              <a:cs typeface="Times New Roman" pitchFamily="18" charset="0"/>
            </a:endParaRPr>
          </a:p>
        </p:txBody>
      </p:sp>
      <p:sp>
        <p:nvSpPr>
          <p:cNvPr id="66" name="TextBox 65"/>
          <p:cNvSpPr txBox="1"/>
          <p:nvPr/>
        </p:nvSpPr>
        <p:spPr>
          <a:xfrm>
            <a:off x="6981824" y="3448050"/>
            <a:ext cx="3876675" cy="523220"/>
          </a:xfrm>
          <a:prstGeom prst="rect">
            <a:avLst/>
          </a:prstGeom>
          <a:noFill/>
        </p:spPr>
        <p:txBody>
          <a:bodyPr wrap="square" rtlCol="0">
            <a:spAutoFit/>
          </a:bodyPr>
          <a:lstStyle/>
          <a:p>
            <a:pPr>
              <a:buFont typeface="Wingdings" pitchFamily="2" charset="2"/>
              <a:buChar char="§"/>
            </a:pPr>
            <a:r>
              <a:rPr lang="en-IN" sz="1400" dirty="0" smtClean="0">
                <a:latin typeface="Times New Roman" pitchFamily="18" charset="0"/>
                <a:cs typeface="Times New Roman" pitchFamily="18" charset="0"/>
              </a:rPr>
              <a:t>  What is speech recognition?</a:t>
            </a:r>
          </a:p>
          <a:p>
            <a:pPr>
              <a:buFont typeface="Wingdings" pitchFamily="2" charset="2"/>
              <a:buChar char="§"/>
            </a:pPr>
            <a:r>
              <a:rPr lang="en-IN" sz="1400" dirty="0" smtClean="0">
                <a:latin typeface="Times New Roman" pitchFamily="18" charset="0"/>
                <a:cs typeface="Times New Roman" pitchFamily="18" charset="0"/>
              </a:rPr>
              <a:t>   Components of speech recognition</a:t>
            </a:r>
            <a:endParaRPr lang="en-US" sz="1400" dirty="0">
              <a:latin typeface="Times New Roman" pitchFamily="18" charset="0"/>
              <a:cs typeface="Times New Roman" pitchFamily="18" charset="0"/>
            </a:endParaRPr>
          </a:p>
        </p:txBody>
      </p:sp>
      <p:cxnSp>
        <p:nvCxnSpPr>
          <p:cNvPr id="67" name="Straight Connector 66">
            <a:extLst>
              <a:ext uri="{FF2B5EF4-FFF2-40B4-BE49-F238E27FC236}">
                <a16:creationId xmlns:a16="http://schemas.microsoft.com/office/drawing/2014/main" xmlns="" id="{81AA5AAD-9B43-46C8-AB76-BEEE714273CC}"/>
              </a:ext>
            </a:extLst>
          </p:cNvPr>
          <p:cNvCxnSpPr>
            <a:cxnSpLocks/>
          </p:cNvCxnSpPr>
          <p:nvPr/>
        </p:nvCxnSpPr>
        <p:spPr>
          <a:xfrm flipV="1">
            <a:off x="6500390" y="4659261"/>
            <a:ext cx="4328802" cy="26860"/>
          </a:xfrm>
          <a:prstGeom prst="line">
            <a:avLst/>
          </a:prstGeom>
          <a:ln w="2540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xmlns="" id="{FD728B6D-EA65-4A37-B4CA-FF4E86FBF028}"/>
              </a:ext>
            </a:extLst>
          </p:cNvPr>
          <p:cNvSpPr/>
          <p:nvPr/>
        </p:nvSpPr>
        <p:spPr>
          <a:xfrm>
            <a:off x="5847624" y="4352952"/>
            <a:ext cx="652766" cy="652766"/>
          </a:xfrm>
          <a:prstGeom prst="rect">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9" name="TextBox 68">
            <a:extLst>
              <a:ext uri="{FF2B5EF4-FFF2-40B4-BE49-F238E27FC236}">
                <a16:creationId xmlns:a16="http://schemas.microsoft.com/office/drawing/2014/main" xmlns="" id="{A371B31A-021B-496F-A7D6-AB46E97A51F7}"/>
              </a:ext>
            </a:extLst>
          </p:cNvPr>
          <p:cNvSpPr txBox="1"/>
          <p:nvPr/>
        </p:nvSpPr>
        <p:spPr>
          <a:xfrm>
            <a:off x="5887353" y="4451270"/>
            <a:ext cx="566763" cy="461665"/>
          </a:xfrm>
          <a:prstGeom prst="rect">
            <a:avLst/>
          </a:prstGeom>
          <a:noFill/>
        </p:spPr>
        <p:txBody>
          <a:bodyPr wrap="square" lIns="108000" rIns="108000" rtlCol="0">
            <a:spAutoFit/>
          </a:bodyPr>
          <a:lstStyle/>
          <a:p>
            <a:pPr algn="ctr"/>
            <a:r>
              <a:rPr lang="en-US" altLang="ko-KR" sz="2400" b="1" dirty="0" smtClean="0">
                <a:solidFill>
                  <a:schemeClr val="tx1">
                    <a:lumMod val="85000"/>
                    <a:lumOff val="15000"/>
                  </a:schemeClr>
                </a:solidFill>
                <a:cs typeface="Arial" pitchFamily="34" charset="0"/>
              </a:rPr>
              <a:t>09</a:t>
            </a:r>
            <a:endParaRPr lang="ko-KR" altLang="en-US" sz="2400" b="1" dirty="0">
              <a:solidFill>
                <a:schemeClr val="tx1">
                  <a:lumMod val="85000"/>
                  <a:lumOff val="15000"/>
                </a:schemeClr>
              </a:solidFill>
              <a:cs typeface="Arial" pitchFamily="34" charset="0"/>
            </a:endParaRPr>
          </a:p>
        </p:txBody>
      </p:sp>
      <p:sp>
        <p:nvSpPr>
          <p:cNvPr id="70" name="TextBox 69"/>
          <p:cNvSpPr txBox="1"/>
          <p:nvPr/>
        </p:nvSpPr>
        <p:spPr>
          <a:xfrm>
            <a:off x="6553199" y="4324350"/>
            <a:ext cx="4981576"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MODULE  WORK  FLOW  EXPLANANTION</a:t>
            </a:r>
            <a:endParaRPr lang="en-US" sz="1600" b="1" dirty="0">
              <a:latin typeface="Times New Roman" pitchFamily="18" charset="0"/>
              <a:cs typeface="Times New Roman" pitchFamily="18" charset="0"/>
            </a:endParaRPr>
          </a:p>
        </p:txBody>
      </p:sp>
      <p:sp>
        <p:nvSpPr>
          <p:cNvPr id="71" name="TextBox 70"/>
          <p:cNvSpPr txBox="1"/>
          <p:nvPr/>
        </p:nvSpPr>
        <p:spPr>
          <a:xfrm>
            <a:off x="6953249" y="4705350"/>
            <a:ext cx="3876675"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VIT Directory (Speech recognition process)</a:t>
            </a:r>
            <a:endParaRPr lang="en-US" sz="1400" dirty="0">
              <a:latin typeface="Times New Roman" pitchFamily="18" charset="0"/>
              <a:cs typeface="Times New Roman" pitchFamily="18" charset="0"/>
            </a:endParaRPr>
          </a:p>
        </p:txBody>
      </p:sp>
      <p:cxnSp>
        <p:nvCxnSpPr>
          <p:cNvPr id="72" name="Straight Connector 71">
            <a:extLst>
              <a:ext uri="{FF2B5EF4-FFF2-40B4-BE49-F238E27FC236}">
                <a16:creationId xmlns:a16="http://schemas.microsoft.com/office/drawing/2014/main" xmlns="" id="{81AA5AAD-9B43-46C8-AB76-BEEE714273CC}"/>
              </a:ext>
            </a:extLst>
          </p:cNvPr>
          <p:cNvCxnSpPr>
            <a:cxnSpLocks/>
          </p:cNvCxnSpPr>
          <p:nvPr/>
        </p:nvCxnSpPr>
        <p:spPr>
          <a:xfrm flipV="1">
            <a:off x="6509915" y="5916561"/>
            <a:ext cx="4328802" cy="26860"/>
          </a:xfrm>
          <a:prstGeom prst="line">
            <a:avLst/>
          </a:prstGeom>
          <a:ln w="25400">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xmlns="" id="{FD728B6D-EA65-4A37-B4CA-FF4E86FBF028}"/>
              </a:ext>
            </a:extLst>
          </p:cNvPr>
          <p:cNvSpPr/>
          <p:nvPr/>
        </p:nvSpPr>
        <p:spPr>
          <a:xfrm>
            <a:off x="5857149" y="5610252"/>
            <a:ext cx="652766" cy="652766"/>
          </a:xfrm>
          <a:prstGeom prst="rect">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4" name="TextBox 73">
            <a:extLst>
              <a:ext uri="{FF2B5EF4-FFF2-40B4-BE49-F238E27FC236}">
                <a16:creationId xmlns:a16="http://schemas.microsoft.com/office/drawing/2014/main" xmlns="" id="{A371B31A-021B-496F-A7D6-AB46E97A51F7}"/>
              </a:ext>
            </a:extLst>
          </p:cNvPr>
          <p:cNvSpPr txBox="1"/>
          <p:nvPr/>
        </p:nvSpPr>
        <p:spPr>
          <a:xfrm>
            <a:off x="5896878" y="5708570"/>
            <a:ext cx="566763" cy="461665"/>
          </a:xfrm>
          <a:prstGeom prst="rect">
            <a:avLst/>
          </a:prstGeom>
          <a:noFill/>
        </p:spPr>
        <p:txBody>
          <a:bodyPr wrap="square" lIns="108000" rIns="108000" rtlCol="0">
            <a:spAutoFit/>
          </a:bodyPr>
          <a:lstStyle/>
          <a:p>
            <a:pPr algn="ctr"/>
            <a:r>
              <a:rPr lang="en-IN" altLang="ko-KR" sz="2400" b="1" dirty="0" smtClean="0">
                <a:solidFill>
                  <a:schemeClr val="tx1">
                    <a:lumMod val="85000"/>
                    <a:lumOff val="15000"/>
                  </a:schemeClr>
                </a:solidFill>
                <a:cs typeface="Arial" pitchFamily="34" charset="0"/>
              </a:rPr>
              <a:t>10</a:t>
            </a:r>
            <a:endParaRPr lang="ko-KR" altLang="en-US" sz="2400" b="1" dirty="0">
              <a:solidFill>
                <a:schemeClr val="tx1">
                  <a:lumMod val="85000"/>
                  <a:lumOff val="15000"/>
                </a:schemeClr>
              </a:solidFill>
              <a:cs typeface="Arial" pitchFamily="34" charset="0"/>
            </a:endParaRPr>
          </a:p>
        </p:txBody>
      </p:sp>
      <p:sp>
        <p:nvSpPr>
          <p:cNvPr id="75" name="TextBox 74"/>
          <p:cNvSpPr txBox="1"/>
          <p:nvPr/>
        </p:nvSpPr>
        <p:spPr>
          <a:xfrm>
            <a:off x="6562724" y="5581650"/>
            <a:ext cx="4981576"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IMPLEMENTATION AND CODING</a:t>
            </a:r>
            <a:endParaRPr lang="en-US" sz="1600" b="1" dirty="0">
              <a:latin typeface="Times New Roman" pitchFamily="18" charset="0"/>
              <a:cs typeface="Times New Roman" pitchFamily="18" charset="0"/>
            </a:endParaRPr>
          </a:p>
        </p:txBody>
      </p:sp>
      <p:sp>
        <p:nvSpPr>
          <p:cNvPr id="76" name="TextBox 75"/>
          <p:cNvSpPr txBox="1"/>
          <p:nvPr/>
        </p:nvSpPr>
        <p:spPr>
          <a:xfrm>
            <a:off x="6962774" y="5962650"/>
            <a:ext cx="3876675"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 Implementations of   STT, TTS and GUI</a:t>
            </a:r>
            <a:endParaRPr lang="en-US" sz="1400" dirty="0">
              <a:latin typeface="Times New Roman" pitchFamily="18" charset="0"/>
              <a:cs typeface="Times New Roman" pitchFamily="18" charset="0"/>
            </a:endParaRPr>
          </a:p>
        </p:txBody>
      </p:sp>
      <p:sp>
        <p:nvSpPr>
          <p:cNvPr id="78" name="TextBox 77">
            <a:extLst>
              <a:ext uri="{FF2B5EF4-FFF2-40B4-BE49-F238E27FC236}">
                <a16:creationId xmlns:a16="http://schemas.microsoft.com/office/drawing/2014/main" xmlns="" id="{8D6579FB-80AA-4EBF-AE14-BA4BC4C2CF12}"/>
              </a:ext>
            </a:extLst>
          </p:cNvPr>
          <p:cNvSpPr txBox="1"/>
          <p:nvPr/>
        </p:nvSpPr>
        <p:spPr>
          <a:xfrm>
            <a:off x="322302" y="1543050"/>
            <a:ext cx="430887" cy="3990975"/>
          </a:xfrm>
          <a:prstGeom prst="rect">
            <a:avLst/>
          </a:prstGeom>
          <a:noFill/>
        </p:spPr>
        <p:txBody>
          <a:bodyPr vert="vert270" wrap="square" rtlCol="0" anchor="ctr">
            <a:spAutoFit/>
          </a:bodyPr>
          <a:lstStyle>
            <a:defPPr>
              <a:defRPr lang="en-US"/>
            </a:defPPr>
            <a:lvl1pPr>
              <a:defRPr sz="4800" b="1">
                <a:gradFill flip="none" rotWithShape="1">
                  <a:gsLst>
                    <a:gs pos="0">
                      <a:schemeClr val="accent1"/>
                    </a:gs>
                    <a:gs pos="70000">
                      <a:schemeClr val="accent3"/>
                    </a:gs>
                    <a:gs pos="35000">
                      <a:schemeClr val="accent2"/>
                    </a:gs>
                    <a:gs pos="100000">
                      <a:schemeClr val="accent4"/>
                    </a:gs>
                  </a:gsLst>
                  <a:lin ang="0" scaled="1"/>
                  <a:tileRect/>
                </a:gradFill>
                <a:latin typeface="+mj-lt"/>
                <a:cs typeface="Arial" pitchFamily="34" charset="0"/>
              </a:defRPr>
            </a:lvl1pPr>
          </a:lstStyle>
          <a:p>
            <a:r>
              <a:rPr lang="en-IN" altLang="ko-KR" sz="1600" dirty="0" smtClean="0">
                <a:solidFill>
                  <a:schemeClr val="tx1"/>
                </a:solidFill>
                <a:latin typeface="Times New Roman" pitchFamily="18" charset="0"/>
                <a:cs typeface="Times New Roman" pitchFamily="18" charset="0"/>
              </a:rPr>
              <a:t>TABLE    OF    CONTENTS </a:t>
            </a:r>
            <a:endParaRPr lang="ko-KR" altLang="en-US" sz="1600" dirty="0">
              <a:solidFill>
                <a:schemeClr val="tx1"/>
              </a:solidFill>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81AA5AAD-9B43-46C8-AB76-BEEE714273CC}"/>
              </a:ext>
            </a:extLst>
          </p:cNvPr>
          <p:cNvCxnSpPr>
            <a:cxnSpLocks/>
          </p:cNvCxnSpPr>
          <p:nvPr/>
        </p:nvCxnSpPr>
        <p:spPr>
          <a:xfrm flipV="1">
            <a:off x="6548015" y="4449711"/>
            <a:ext cx="4328802" cy="2686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xmlns="" id="{FD728B6D-EA65-4A37-B4CA-FF4E86FBF028}"/>
              </a:ext>
            </a:extLst>
          </p:cNvPr>
          <p:cNvSpPr/>
          <p:nvPr/>
        </p:nvSpPr>
        <p:spPr>
          <a:xfrm>
            <a:off x="5895249" y="4143402"/>
            <a:ext cx="652766" cy="652766"/>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TextBox 3">
            <a:extLst>
              <a:ext uri="{FF2B5EF4-FFF2-40B4-BE49-F238E27FC236}">
                <a16:creationId xmlns:a16="http://schemas.microsoft.com/office/drawing/2014/main" xmlns="" id="{A371B31A-021B-496F-A7D6-AB46E97A51F7}"/>
              </a:ext>
            </a:extLst>
          </p:cNvPr>
          <p:cNvSpPr txBox="1"/>
          <p:nvPr/>
        </p:nvSpPr>
        <p:spPr>
          <a:xfrm>
            <a:off x="5934978" y="4241720"/>
            <a:ext cx="566763" cy="461665"/>
          </a:xfrm>
          <a:prstGeom prst="rect">
            <a:avLst/>
          </a:prstGeom>
          <a:noFill/>
        </p:spPr>
        <p:txBody>
          <a:bodyPr wrap="square" lIns="108000" rIns="108000" rtlCol="0">
            <a:spAutoFit/>
          </a:bodyPr>
          <a:lstStyle/>
          <a:p>
            <a:pPr algn="ctr"/>
            <a:r>
              <a:rPr lang="en-IN" altLang="ko-KR" sz="2400" b="1" dirty="0" smtClean="0">
                <a:solidFill>
                  <a:schemeClr val="tx1">
                    <a:lumMod val="85000"/>
                    <a:lumOff val="15000"/>
                  </a:schemeClr>
                </a:solidFill>
                <a:cs typeface="Arial" pitchFamily="34" charset="0"/>
              </a:rPr>
              <a:t>14</a:t>
            </a:r>
            <a:endParaRPr lang="ko-KR" altLang="en-US" sz="2400" b="1" dirty="0">
              <a:solidFill>
                <a:schemeClr val="tx1">
                  <a:lumMod val="85000"/>
                  <a:lumOff val="15000"/>
                </a:schemeClr>
              </a:solidFill>
              <a:cs typeface="Arial" pitchFamily="34" charset="0"/>
            </a:endParaRPr>
          </a:p>
        </p:txBody>
      </p:sp>
      <p:cxnSp>
        <p:nvCxnSpPr>
          <p:cNvPr id="5" name="Straight Connector 4">
            <a:extLst>
              <a:ext uri="{FF2B5EF4-FFF2-40B4-BE49-F238E27FC236}">
                <a16:creationId xmlns:a16="http://schemas.microsoft.com/office/drawing/2014/main" xmlns="" id="{81AA5AAD-9B43-46C8-AB76-BEEE714273CC}"/>
              </a:ext>
            </a:extLst>
          </p:cNvPr>
          <p:cNvCxnSpPr>
            <a:cxnSpLocks/>
          </p:cNvCxnSpPr>
          <p:nvPr/>
        </p:nvCxnSpPr>
        <p:spPr>
          <a:xfrm flipV="1">
            <a:off x="6548015" y="5802261"/>
            <a:ext cx="4328802" cy="26860"/>
          </a:xfrm>
          <a:prstGeom prst="line">
            <a:avLst/>
          </a:prstGeom>
          <a:ln w="254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FD728B6D-EA65-4A37-B4CA-FF4E86FBF028}"/>
              </a:ext>
            </a:extLst>
          </p:cNvPr>
          <p:cNvSpPr/>
          <p:nvPr/>
        </p:nvSpPr>
        <p:spPr>
          <a:xfrm>
            <a:off x="5895249" y="5495952"/>
            <a:ext cx="652766" cy="652766"/>
          </a:xfrm>
          <a:prstGeom prst="rect">
            <a:avLst/>
          </a:prstGeom>
          <a:solidFill>
            <a:schemeClr val="bg1"/>
          </a:solidFill>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xmlns="" id="{A371B31A-021B-496F-A7D6-AB46E97A51F7}"/>
              </a:ext>
            </a:extLst>
          </p:cNvPr>
          <p:cNvSpPr txBox="1"/>
          <p:nvPr/>
        </p:nvSpPr>
        <p:spPr>
          <a:xfrm>
            <a:off x="5934978" y="5594270"/>
            <a:ext cx="566763" cy="461665"/>
          </a:xfrm>
          <a:prstGeom prst="rect">
            <a:avLst/>
          </a:prstGeom>
          <a:noFill/>
          <a:ln>
            <a:noFill/>
          </a:ln>
        </p:spPr>
        <p:txBody>
          <a:bodyPr wrap="square" lIns="108000" rIns="108000" rtlCol="0">
            <a:spAutoFit/>
          </a:bodyPr>
          <a:lstStyle/>
          <a:p>
            <a:pPr algn="ctr"/>
            <a:r>
              <a:rPr lang="en-IN" altLang="ko-KR" sz="2400" b="1" dirty="0" smtClean="0">
                <a:solidFill>
                  <a:schemeClr val="tx1">
                    <a:lumMod val="85000"/>
                    <a:lumOff val="15000"/>
                  </a:schemeClr>
                </a:solidFill>
                <a:cs typeface="Arial" pitchFamily="34" charset="0"/>
              </a:rPr>
              <a:t>15</a:t>
            </a:r>
            <a:endParaRPr lang="ko-KR" altLang="en-US" sz="2400" b="1" dirty="0">
              <a:solidFill>
                <a:schemeClr val="tx1">
                  <a:lumMod val="85000"/>
                  <a:lumOff val="15000"/>
                </a:schemeClr>
              </a:solidFill>
              <a:cs typeface="Arial" pitchFamily="34" charset="0"/>
            </a:endParaRPr>
          </a:p>
        </p:txBody>
      </p:sp>
      <p:sp>
        <p:nvSpPr>
          <p:cNvPr id="8" name="TextBox 7"/>
          <p:cNvSpPr txBox="1"/>
          <p:nvPr/>
        </p:nvSpPr>
        <p:spPr>
          <a:xfrm>
            <a:off x="6581775" y="4114800"/>
            <a:ext cx="3829051"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9" name="TextBox 8"/>
          <p:cNvSpPr txBox="1"/>
          <p:nvPr/>
        </p:nvSpPr>
        <p:spPr>
          <a:xfrm>
            <a:off x="7000875" y="4495800"/>
            <a:ext cx="3448050"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Summary of the whole project</a:t>
            </a:r>
            <a:endParaRPr lang="en-US" sz="1400" dirty="0">
              <a:latin typeface="Times New Roman" pitchFamily="18" charset="0"/>
              <a:cs typeface="Times New Roman" pitchFamily="18" charset="0"/>
            </a:endParaRPr>
          </a:p>
        </p:txBody>
      </p:sp>
      <p:sp>
        <p:nvSpPr>
          <p:cNvPr id="10" name="TextBox 9"/>
          <p:cNvSpPr txBox="1"/>
          <p:nvPr/>
        </p:nvSpPr>
        <p:spPr>
          <a:xfrm>
            <a:off x="6534151" y="5467350"/>
            <a:ext cx="30480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REFERENCES</a:t>
            </a:r>
            <a:endParaRPr lang="en-US" b="1" dirty="0">
              <a:latin typeface="Times New Roman" pitchFamily="18" charset="0"/>
              <a:cs typeface="Times New Roman" pitchFamily="18" charset="0"/>
            </a:endParaRPr>
          </a:p>
        </p:txBody>
      </p:sp>
      <p:sp>
        <p:nvSpPr>
          <p:cNvPr id="11" name="Rectangle 10"/>
          <p:cNvSpPr/>
          <p:nvPr/>
        </p:nvSpPr>
        <p:spPr>
          <a:xfrm>
            <a:off x="6909125" y="5882759"/>
            <a:ext cx="3358612" cy="307777"/>
          </a:xfrm>
          <a:prstGeom prst="rect">
            <a:avLst/>
          </a:prstGeom>
        </p:spPr>
        <p:txBody>
          <a:bodyPr wrap="none">
            <a:spAutoFit/>
          </a:bodyPr>
          <a:lstStyle/>
          <a:p>
            <a:r>
              <a:rPr lang="en-IN" sz="1400" dirty="0" smtClean="0">
                <a:latin typeface="Times New Roman" pitchFamily="18" charset="0"/>
                <a:cs typeface="Times New Roman" pitchFamily="18" charset="0"/>
              </a:rPr>
              <a:t>Resources which helped to build our project</a:t>
            </a:r>
            <a:endParaRPr lang="en-US" sz="1400" dirty="0">
              <a:latin typeface="Times New Roman" pitchFamily="18" charset="0"/>
              <a:cs typeface="Times New Roman" pitchFamily="18" charset="0"/>
            </a:endParaRPr>
          </a:p>
        </p:txBody>
      </p:sp>
      <p:cxnSp>
        <p:nvCxnSpPr>
          <p:cNvPr id="13" name="Straight Connector 12">
            <a:extLst>
              <a:ext uri="{FF2B5EF4-FFF2-40B4-BE49-F238E27FC236}">
                <a16:creationId xmlns:a16="http://schemas.microsoft.com/office/drawing/2014/main" xmlns="" id="{81AA5AAD-9B43-46C8-AB76-BEEE714273CC}"/>
              </a:ext>
            </a:extLst>
          </p:cNvPr>
          <p:cNvCxnSpPr>
            <a:cxnSpLocks/>
          </p:cNvCxnSpPr>
          <p:nvPr/>
        </p:nvCxnSpPr>
        <p:spPr>
          <a:xfrm flipV="1">
            <a:off x="6595640" y="792111"/>
            <a:ext cx="4328802" cy="2686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FD728B6D-EA65-4A37-B4CA-FF4E86FBF028}"/>
              </a:ext>
            </a:extLst>
          </p:cNvPr>
          <p:cNvSpPr/>
          <p:nvPr/>
        </p:nvSpPr>
        <p:spPr>
          <a:xfrm>
            <a:off x="5942874" y="485802"/>
            <a:ext cx="652766" cy="652766"/>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TextBox 14">
            <a:extLst>
              <a:ext uri="{FF2B5EF4-FFF2-40B4-BE49-F238E27FC236}">
                <a16:creationId xmlns:a16="http://schemas.microsoft.com/office/drawing/2014/main" xmlns="" id="{A371B31A-021B-496F-A7D6-AB46E97A51F7}"/>
              </a:ext>
            </a:extLst>
          </p:cNvPr>
          <p:cNvSpPr txBox="1"/>
          <p:nvPr/>
        </p:nvSpPr>
        <p:spPr>
          <a:xfrm>
            <a:off x="5982603" y="584120"/>
            <a:ext cx="566763" cy="461665"/>
          </a:xfrm>
          <a:prstGeom prst="rect">
            <a:avLst/>
          </a:prstGeom>
          <a:noFill/>
        </p:spPr>
        <p:txBody>
          <a:bodyPr wrap="square" lIns="108000" rIns="108000" rtlCol="0">
            <a:spAutoFit/>
          </a:bodyPr>
          <a:lstStyle/>
          <a:p>
            <a:pPr algn="ctr"/>
            <a:r>
              <a:rPr lang="en-IN" altLang="ko-KR" sz="2400" b="1" dirty="0" smtClean="0">
                <a:solidFill>
                  <a:schemeClr val="tx1">
                    <a:lumMod val="85000"/>
                    <a:lumOff val="15000"/>
                  </a:schemeClr>
                </a:solidFill>
                <a:cs typeface="Arial" pitchFamily="34" charset="0"/>
              </a:rPr>
              <a:t>11</a:t>
            </a:r>
            <a:endParaRPr lang="ko-KR" altLang="en-US" sz="2400" b="1" dirty="0">
              <a:solidFill>
                <a:schemeClr val="tx1">
                  <a:lumMod val="85000"/>
                  <a:lumOff val="15000"/>
                </a:schemeClr>
              </a:solidFill>
              <a:cs typeface="Arial" pitchFamily="34" charset="0"/>
            </a:endParaRPr>
          </a:p>
        </p:txBody>
      </p:sp>
      <p:sp>
        <p:nvSpPr>
          <p:cNvPr id="16" name="TextBox 15"/>
          <p:cNvSpPr txBox="1"/>
          <p:nvPr/>
        </p:nvSpPr>
        <p:spPr>
          <a:xfrm>
            <a:off x="6629400" y="457200"/>
            <a:ext cx="3829051"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DEMO VIDEO</a:t>
            </a:r>
            <a:endParaRPr lang="en-US" b="1" dirty="0">
              <a:latin typeface="Times New Roman" pitchFamily="18" charset="0"/>
              <a:cs typeface="Times New Roman" pitchFamily="18" charset="0"/>
            </a:endParaRPr>
          </a:p>
        </p:txBody>
      </p:sp>
      <p:sp>
        <p:nvSpPr>
          <p:cNvPr id="17" name="TextBox 16"/>
          <p:cNvSpPr txBox="1"/>
          <p:nvPr/>
        </p:nvSpPr>
        <p:spPr>
          <a:xfrm>
            <a:off x="7048500" y="838200"/>
            <a:ext cx="3448050"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Testing  of  VIT Directory</a:t>
            </a:r>
            <a:endParaRPr lang="en-US" sz="1400" dirty="0">
              <a:latin typeface="Times New Roman" pitchFamily="18" charset="0"/>
              <a:cs typeface="Times New Roman" pitchFamily="18" charset="0"/>
            </a:endParaRPr>
          </a:p>
        </p:txBody>
      </p:sp>
      <p:cxnSp>
        <p:nvCxnSpPr>
          <p:cNvPr id="18" name="Straight Connector 17">
            <a:extLst>
              <a:ext uri="{FF2B5EF4-FFF2-40B4-BE49-F238E27FC236}">
                <a16:creationId xmlns:a16="http://schemas.microsoft.com/office/drawing/2014/main" xmlns="" id="{81AA5AAD-9B43-46C8-AB76-BEEE714273CC}"/>
              </a:ext>
            </a:extLst>
          </p:cNvPr>
          <p:cNvCxnSpPr>
            <a:cxnSpLocks/>
          </p:cNvCxnSpPr>
          <p:nvPr/>
        </p:nvCxnSpPr>
        <p:spPr>
          <a:xfrm flipV="1">
            <a:off x="6557540" y="3163836"/>
            <a:ext cx="4328802" cy="2686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FD728B6D-EA65-4A37-B4CA-FF4E86FBF028}"/>
              </a:ext>
            </a:extLst>
          </p:cNvPr>
          <p:cNvSpPr/>
          <p:nvPr/>
        </p:nvSpPr>
        <p:spPr>
          <a:xfrm>
            <a:off x="5904774" y="2857527"/>
            <a:ext cx="652766" cy="652766"/>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xmlns="" id="{A371B31A-021B-496F-A7D6-AB46E97A51F7}"/>
              </a:ext>
            </a:extLst>
          </p:cNvPr>
          <p:cNvSpPr txBox="1"/>
          <p:nvPr/>
        </p:nvSpPr>
        <p:spPr>
          <a:xfrm>
            <a:off x="5944503" y="2955845"/>
            <a:ext cx="566763" cy="461665"/>
          </a:xfrm>
          <a:prstGeom prst="rect">
            <a:avLst/>
          </a:prstGeom>
          <a:noFill/>
        </p:spPr>
        <p:txBody>
          <a:bodyPr wrap="square" lIns="108000" rIns="108000" rtlCol="0">
            <a:spAutoFit/>
          </a:bodyPr>
          <a:lstStyle/>
          <a:p>
            <a:pPr algn="ctr"/>
            <a:r>
              <a:rPr lang="en-IN" altLang="ko-KR" sz="2400" b="1" dirty="0" smtClean="0">
                <a:solidFill>
                  <a:schemeClr val="tx1">
                    <a:lumMod val="85000"/>
                    <a:lumOff val="15000"/>
                  </a:schemeClr>
                </a:solidFill>
                <a:cs typeface="Arial" pitchFamily="34" charset="0"/>
              </a:rPr>
              <a:t>13</a:t>
            </a:r>
            <a:endParaRPr lang="ko-KR" altLang="en-US" sz="2400" b="1" dirty="0">
              <a:solidFill>
                <a:schemeClr val="tx1">
                  <a:lumMod val="85000"/>
                  <a:lumOff val="15000"/>
                </a:schemeClr>
              </a:solidFill>
              <a:cs typeface="Arial" pitchFamily="34" charset="0"/>
            </a:endParaRPr>
          </a:p>
        </p:txBody>
      </p:sp>
      <p:sp>
        <p:nvSpPr>
          <p:cNvPr id="21" name="TextBox 20"/>
          <p:cNvSpPr txBox="1"/>
          <p:nvPr/>
        </p:nvSpPr>
        <p:spPr>
          <a:xfrm>
            <a:off x="6591300" y="2828925"/>
            <a:ext cx="3829051"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RESULT</a:t>
            </a:r>
            <a:endParaRPr lang="en-US" b="1" dirty="0">
              <a:latin typeface="Times New Roman" pitchFamily="18" charset="0"/>
              <a:cs typeface="Times New Roman" pitchFamily="18" charset="0"/>
            </a:endParaRPr>
          </a:p>
        </p:txBody>
      </p:sp>
      <p:sp>
        <p:nvSpPr>
          <p:cNvPr id="22" name="TextBox 21"/>
          <p:cNvSpPr txBox="1"/>
          <p:nvPr/>
        </p:nvSpPr>
        <p:spPr>
          <a:xfrm>
            <a:off x="7010400" y="3209925"/>
            <a:ext cx="3448050"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Results  of  VIT Directory</a:t>
            </a:r>
            <a:endParaRPr lang="en-US" sz="1400" dirty="0">
              <a:latin typeface="Times New Roman" pitchFamily="18" charset="0"/>
              <a:cs typeface="Times New Roman" pitchFamily="18" charset="0"/>
            </a:endParaRPr>
          </a:p>
        </p:txBody>
      </p:sp>
      <p:cxnSp>
        <p:nvCxnSpPr>
          <p:cNvPr id="23" name="Straight Connector 22">
            <a:extLst>
              <a:ext uri="{FF2B5EF4-FFF2-40B4-BE49-F238E27FC236}">
                <a16:creationId xmlns:a16="http://schemas.microsoft.com/office/drawing/2014/main" xmlns="" id="{81AA5AAD-9B43-46C8-AB76-BEEE714273CC}"/>
              </a:ext>
            </a:extLst>
          </p:cNvPr>
          <p:cNvCxnSpPr>
            <a:cxnSpLocks/>
          </p:cNvCxnSpPr>
          <p:nvPr/>
        </p:nvCxnSpPr>
        <p:spPr>
          <a:xfrm flipV="1">
            <a:off x="6576590" y="1935111"/>
            <a:ext cx="4328802" cy="2686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FD728B6D-EA65-4A37-B4CA-FF4E86FBF028}"/>
              </a:ext>
            </a:extLst>
          </p:cNvPr>
          <p:cNvSpPr/>
          <p:nvPr/>
        </p:nvSpPr>
        <p:spPr>
          <a:xfrm>
            <a:off x="5923824" y="1628802"/>
            <a:ext cx="652766" cy="652766"/>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xmlns="" id="{A371B31A-021B-496F-A7D6-AB46E97A51F7}"/>
              </a:ext>
            </a:extLst>
          </p:cNvPr>
          <p:cNvSpPr txBox="1"/>
          <p:nvPr/>
        </p:nvSpPr>
        <p:spPr>
          <a:xfrm>
            <a:off x="5963553" y="1727120"/>
            <a:ext cx="566763" cy="461665"/>
          </a:xfrm>
          <a:prstGeom prst="rect">
            <a:avLst/>
          </a:prstGeom>
          <a:noFill/>
        </p:spPr>
        <p:txBody>
          <a:bodyPr wrap="square" lIns="108000" rIns="108000" rtlCol="0">
            <a:spAutoFit/>
          </a:bodyPr>
          <a:lstStyle/>
          <a:p>
            <a:pPr algn="ctr"/>
            <a:r>
              <a:rPr lang="en-IN" altLang="ko-KR" sz="2400" b="1" dirty="0" smtClean="0">
                <a:solidFill>
                  <a:schemeClr val="tx1">
                    <a:lumMod val="85000"/>
                    <a:lumOff val="15000"/>
                  </a:schemeClr>
                </a:solidFill>
                <a:cs typeface="Arial" pitchFamily="34" charset="0"/>
              </a:rPr>
              <a:t>12</a:t>
            </a:r>
            <a:endParaRPr lang="ko-KR" altLang="en-US" sz="2400" b="1" dirty="0">
              <a:solidFill>
                <a:schemeClr val="tx1">
                  <a:lumMod val="85000"/>
                  <a:lumOff val="15000"/>
                </a:schemeClr>
              </a:solidFill>
              <a:cs typeface="Arial" pitchFamily="34" charset="0"/>
            </a:endParaRPr>
          </a:p>
        </p:txBody>
      </p:sp>
      <p:sp>
        <p:nvSpPr>
          <p:cNvPr id="26" name="TextBox 25"/>
          <p:cNvSpPr txBox="1"/>
          <p:nvPr/>
        </p:nvSpPr>
        <p:spPr>
          <a:xfrm>
            <a:off x="6610350" y="1600200"/>
            <a:ext cx="3829051"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ADVANTAGES  </a:t>
            </a:r>
            <a:endParaRPr lang="en-US" b="1" dirty="0">
              <a:latin typeface="Times New Roman" pitchFamily="18" charset="0"/>
              <a:cs typeface="Times New Roman" pitchFamily="18" charset="0"/>
            </a:endParaRPr>
          </a:p>
        </p:txBody>
      </p:sp>
      <p:sp>
        <p:nvSpPr>
          <p:cNvPr id="27" name="TextBox 26"/>
          <p:cNvSpPr txBox="1"/>
          <p:nvPr/>
        </p:nvSpPr>
        <p:spPr>
          <a:xfrm>
            <a:off x="7029450" y="1981200"/>
            <a:ext cx="3448050"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Benefits of  VIT  Directory</a:t>
            </a:r>
            <a:endParaRPr lang="en-US" sz="1400" dirty="0">
              <a:latin typeface="Times New Roman" pitchFamily="18" charset="0"/>
              <a:cs typeface="Times New Roman" pitchFamily="18" charset="0"/>
            </a:endParaRPr>
          </a:p>
        </p:txBody>
      </p:sp>
      <p:sp>
        <p:nvSpPr>
          <p:cNvPr id="28" name="TextBox 27">
            <a:extLst>
              <a:ext uri="{FF2B5EF4-FFF2-40B4-BE49-F238E27FC236}">
                <a16:creationId xmlns:a16="http://schemas.microsoft.com/office/drawing/2014/main" xmlns="" id="{8D6579FB-80AA-4EBF-AE14-BA4BC4C2CF12}"/>
              </a:ext>
            </a:extLst>
          </p:cNvPr>
          <p:cNvSpPr txBox="1"/>
          <p:nvPr/>
        </p:nvSpPr>
        <p:spPr>
          <a:xfrm>
            <a:off x="322302" y="1543050"/>
            <a:ext cx="430887" cy="3990975"/>
          </a:xfrm>
          <a:prstGeom prst="rect">
            <a:avLst/>
          </a:prstGeom>
          <a:noFill/>
        </p:spPr>
        <p:txBody>
          <a:bodyPr vert="vert270" wrap="square" rtlCol="0" anchor="ctr">
            <a:spAutoFit/>
          </a:bodyPr>
          <a:lstStyle>
            <a:defPPr>
              <a:defRPr lang="en-US"/>
            </a:defPPr>
            <a:lvl1pPr>
              <a:defRPr sz="4800" b="1">
                <a:gradFill flip="none" rotWithShape="1">
                  <a:gsLst>
                    <a:gs pos="0">
                      <a:schemeClr val="accent1"/>
                    </a:gs>
                    <a:gs pos="70000">
                      <a:schemeClr val="accent3"/>
                    </a:gs>
                    <a:gs pos="35000">
                      <a:schemeClr val="accent2"/>
                    </a:gs>
                    <a:gs pos="100000">
                      <a:schemeClr val="accent4"/>
                    </a:gs>
                  </a:gsLst>
                  <a:lin ang="0" scaled="1"/>
                  <a:tileRect/>
                </a:gradFill>
                <a:latin typeface="+mj-lt"/>
                <a:cs typeface="Arial" pitchFamily="34" charset="0"/>
              </a:defRPr>
            </a:lvl1pPr>
          </a:lstStyle>
          <a:p>
            <a:r>
              <a:rPr lang="en-IN" altLang="ko-KR" sz="1600" dirty="0" smtClean="0">
                <a:solidFill>
                  <a:schemeClr val="tx1"/>
                </a:solidFill>
                <a:latin typeface="Times New Roman" pitchFamily="18" charset="0"/>
                <a:cs typeface="Times New Roman" pitchFamily="18" charset="0"/>
              </a:rPr>
              <a:t>TABLE    OF    CONTENTS </a:t>
            </a:r>
            <a:endParaRPr lang="ko-KR" altLang="en-US" sz="1600" dirty="0">
              <a:solidFill>
                <a:schemeClr val="tx1"/>
              </a:solidFill>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3821C0FD-B5EF-4D94-BE2E-60F02BDA3D98}"/>
              </a:ext>
            </a:extLst>
          </p:cNvPr>
          <p:cNvSpPr txBox="1"/>
          <p:nvPr/>
        </p:nvSpPr>
        <p:spPr>
          <a:xfrm>
            <a:off x="8402103" y="2560499"/>
            <a:ext cx="3301191" cy="2246769"/>
          </a:xfrm>
          <a:prstGeom prst="rect">
            <a:avLst/>
          </a:prstGeom>
          <a:noFill/>
        </p:spPr>
        <p:txBody>
          <a:bodyPr wrap="square" rtlCol="0">
            <a:spAutoFit/>
          </a:bodyPr>
          <a:lstStyle/>
          <a:p>
            <a:pPr lvl="0"/>
            <a:r>
              <a:rPr lang="en-US" sz="2000" dirty="0" smtClean="0">
                <a:solidFill>
                  <a:schemeClr val="bg1"/>
                </a:solidFill>
              </a:rPr>
              <a:t>Speech recognition is the ability of a machine or program to identify words and phrases in spoken language and convert them to a machine-readable format</a:t>
            </a:r>
            <a:r>
              <a:rPr lang="en-US" sz="1600" dirty="0" smtClean="0">
                <a:solidFill>
                  <a:schemeClr val="bg1"/>
                </a:solidFill>
              </a:rPr>
              <a:t>.</a:t>
            </a:r>
            <a:endParaRPr lang="en-US" sz="1600" dirty="0"/>
          </a:p>
        </p:txBody>
      </p:sp>
      <p:sp>
        <p:nvSpPr>
          <p:cNvPr id="14" name="TextBox 13">
            <a:extLst>
              <a:ext uri="{FF2B5EF4-FFF2-40B4-BE49-F238E27FC236}">
                <a16:creationId xmlns:a16="http://schemas.microsoft.com/office/drawing/2014/main" xmlns="" id="{3A0F0CE4-1AA4-4781-A459-F01954AE5FAA}"/>
              </a:ext>
            </a:extLst>
          </p:cNvPr>
          <p:cNvSpPr txBox="1">
            <a:spLocks/>
          </p:cNvSpPr>
          <p:nvPr/>
        </p:nvSpPr>
        <p:spPr>
          <a:xfrm>
            <a:off x="8288123" y="1807196"/>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a:extLst>
              <a:ext uri="{FF2B5EF4-FFF2-40B4-BE49-F238E27FC236}">
                <a16:creationId xmlns:a16="http://schemas.microsoft.com/office/drawing/2014/main" xmlns="" id="{5936A26A-2E3A-47AE-954E-9DF5BBE68113}"/>
              </a:ext>
            </a:extLst>
          </p:cNvPr>
          <p:cNvSpPr txBox="1">
            <a:spLocks/>
          </p:cNvSpPr>
          <p:nvPr/>
        </p:nvSpPr>
        <p:spPr>
          <a:xfrm rot="10800000">
            <a:off x="11067225" y="4614873"/>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7" name="Text Placeholder 1">
            <a:extLst>
              <a:ext uri="{FF2B5EF4-FFF2-40B4-BE49-F238E27FC236}">
                <a16:creationId xmlns:a16="http://schemas.microsoft.com/office/drawing/2014/main" xmlns="" id="{DE75FCF7-AF4B-42AF-B16E-A23B01A44B88}"/>
              </a:ext>
            </a:extLst>
          </p:cNvPr>
          <p:cNvSpPr txBox="1">
            <a:spLocks/>
          </p:cNvSpPr>
          <p:nvPr/>
        </p:nvSpPr>
        <p:spPr>
          <a:xfrm>
            <a:off x="3452544" y="193788"/>
            <a:ext cx="3077210"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IN" altLang="ko-KR" b="1" u="sng" dirty="0" smtClean="0">
                <a:latin typeface="Times New Roman" pitchFamily="18" charset="0"/>
                <a:cs typeface="Times New Roman" pitchFamily="18" charset="0"/>
              </a:rPr>
              <a:t>INTRODUCTION</a:t>
            </a:r>
            <a:endParaRPr lang="en-US" altLang="ko-KR" b="1" u="sng" dirty="0">
              <a:latin typeface="Times New Roman" pitchFamily="18" charset="0"/>
              <a:cs typeface="Times New Roman" pitchFamily="18" charset="0"/>
            </a:endParaRPr>
          </a:p>
        </p:txBody>
      </p:sp>
      <p:pic>
        <p:nvPicPr>
          <p:cNvPr id="8" name="Picture Placeholder 7" descr="Picture1.png"/>
          <p:cNvPicPr>
            <a:picLocks noGrp="1" noChangeAspect="1"/>
          </p:cNvPicPr>
          <p:nvPr>
            <p:ph type="pic" sz="quarter" idx="14"/>
          </p:nvPr>
        </p:nvPicPr>
        <p:blipFill>
          <a:blip r:embed="rId2"/>
          <a:srcRect l="21769" r="21769"/>
          <a:stretch>
            <a:fillRect/>
          </a:stretch>
        </p:blipFill>
        <p:spPr>
          <a:xfrm>
            <a:off x="0" y="0"/>
            <a:ext cx="7072972" cy="6858000"/>
          </a:xfrm>
        </p:spPr>
      </p:pic>
      <p:pic>
        <p:nvPicPr>
          <p:cNvPr id="10" name="Picture 4" descr="Why to outsource medical transcription? - GuidePedia"/>
          <p:cNvPicPr>
            <a:picLocks noChangeAspect="1" noChangeArrowheads="1"/>
          </p:cNvPicPr>
          <p:nvPr/>
        </p:nvPicPr>
        <p:blipFill>
          <a:blip r:embed="rId3">
            <a:extLst>
              <a:ext uri="{BEBA8EAE-BF5A-486C-A8C5-ECC9F3942E4B}">
                <a14:imgProps xmlns="" xmlns:a14="http://schemas.microsoft.com/office/drawing/2010/main">
                  <a14:imgLayer r:embed="rId6">
                    <a14:imgEffect>
                      <a14:backgroundRemoval t="4000" b="96444" l="3556" r="90667">
                        <a14:foregroundMark x1="80000" y1="41778" x2="80000" y2="41778"/>
                        <a14:foregroundMark x1="88889" y1="47111" x2="74222" y2="33333"/>
                        <a14:foregroundMark x1="79556" y1="60444" x2="79556" y2="60444"/>
                        <a14:foregroundMark x1="78667" y1="60000" x2="51556" y2="59556"/>
                        <a14:foregroundMark x1="79556" y1="67111" x2="55111" y2="64000"/>
                        <a14:foregroundMark x1="78667" y1="72444" x2="53778" y2="70222"/>
                        <a14:foregroundMark x1="33333" y1="38667" x2="33333" y2="38667"/>
                        <a14:foregroundMark x1="30222" y1="26222" x2="30222" y2="26222"/>
                        <a14:foregroundMark x1="22222" y1="26222" x2="22222" y2="26222"/>
                        <a14:foregroundMark x1="21778" y1="60889" x2="21778" y2="60889"/>
                      </a14:backgroundRemoval>
                    </a14:imgEffect>
                  </a14:imgLayer>
                </a14:imgProps>
              </a:ext>
              <a:ext uri="{28A0092B-C50C-407E-A947-70E740481C1C}">
                <a14:useLocalDpi xmlns="" xmlns:a14="http://schemas.microsoft.com/office/drawing/2010/main" val="0"/>
              </a:ext>
            </a:extLst>
          </a:blip>
          <a:srcRect/>
          <a:stretch>
            <a:fillRect/>
          </a:stretch>
        </p:blipFill>
        <p:spPr bwMode="auto">
          <a:xfrm>
            <a:off x="6403177" y="0"/>
            <a:ext cx="1410644" cy="1410644"/>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0" y="6486525"/>
            <a:ext cx="2609850" cy="371475"/>
          </a:xfrm>
          <a:prstGeom prst="rect">
            <a:avLst/>
          </a:prstGeom>
          <a:noFill/>
        </p:spPr>
        <p:txBody>
          <a:bodyPr wrap="square" rtlCol="0">
            <a:spAutoFit/>
          </a:bodyPr>
          <a:lstStyle/>
          <a:p>
            <a:r>
              <a:rPr lang="en-IN" dirty="0" err="1" smtClean="0">
                <a:latin typeface="Times New Roman" pitchFamily="18" charset="0"/>
                <a:cs typeface="Times New Roman" pitchFamily="18" charset="0"/>
              </a:rPr>
              <a:t>laveena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742988478"/>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C3AC786-E4F2-4986-90DC-974485C91ED0}"/>
              </a:ext>
            </a:extLst>
          </p:cNvPr>
          <p:cNvSpPr txBox="1"/>
          <p:nvPr/>
        </p:nvSpPr>
        <p:spPr>
          <a:xfrm>
            <a:off x="9927704" y="3403275"/>
            <a:ext cx="1080671" cy="923330"/>
          </a:xfrm>
          <a:prstGeom prst="rect">
            <a:avLst/>
          </a:prstGeom>
          <a:noFill/>
        </p:spPr>
        <p:txBody>
          <a:bodyPr wrap="square" lIns="108000" rIns="108000" rtlCol="0" anchor="ctr">
            <a:spAutoFit/>
          </a:bodyPr>
          <a:lstStyle/>
          <a:p>
            <a:pPr algn="ctr"/>
            <a:r>
              <a:rPr lang="en-US" altLang="ko-KR" sz="5400" b="1" dirty="0">
                <a:solidFill>
                  <a:schemeClr val="accent1"/>
                </a:solidFill>
                <a:cs typeface="Arial" pitchFamily="34" charset="0"/>
              </a:rPr>
              <a:t>01</a:t>
            </a:r>
            <a:endParaRPr lang="ko-KR" altLang="en-US" sz="5400" b="1" dirty="0">
              <a:solidFill>
                <a:schemeClr val="accent1"/>
              </a:solidFill>
              <a:cs typeface="Arial" pitchFamily="34" charset="0"/>
            </a:endParaRPr>
          </a:p>
        </p:txBody>
      </p:sp>
      <p:sp>
        <p:nvSpPr>
          <p:cNvPr id="7" name="TextBox 6">
            <a:extLst>
              <a:ext uri="{FF2B5EF4-FFF2-40B4-BE49-F238E27FC236}">
                <a16:creationId xmlns:a16="http://schemas.microsoft.com/office/drawing/2014/main" xmlns="" id="{258CE401-3E4D-4EF4-9C98-CFF549DF5BA8}"/>
              </a:ext>
            </a:extLst>
          </p:cNvPr>
          <p:cNvSpPr txBox="1"/>
          <p:nvPr/>
        </p:nvSpPr>
        <p:spPr>
          <a:xfrm>
            <a:off x="9927704" y="4465044"/>
            <a:ext cx="1080671" cy="923330"/>
          </a:xfrm>
          <a:prstGeom prst="rect">
            <a:avLst/>
          </a:prstGeom>
          <a:noFill/>
        </p:spPr>
        <p:txBody>
          <a:bodyPr wrap="square" lIns="108000" rIns="108000" rtlCol="0" anchor="ctr">
            <a:spAutoFit/>
          </a:bodyPr>
          <a:lstStyle/>
          <a:p>
            <a:pPr algn="ctr"/>
            <a:r>
              <a:rPr lang="en-US" altLang="ko-KR" sz="5400" b="1" dirty="0">
                <a:solidFill>
                  <a:schemeClr val="accent1"/>
                </a:solidFill>
                <a:cs typeface="Arial" pitchFamily="34" charset="0"/>
              </a:rPr>
              <a:t>02</a:t>
            </a:r>
            <a:endParaRPr lang="ko-KR" altLang="en-US" sz="5400" b="1" dirty="0">
              <a:solidFill>
                <a:schemeClr val="accent1"/>
              </a:solidFill>
              <a:cs typeface="Arial" pitchFamily="34" charset="0"/>
            </a:endParaRPr>
          </a:p>
        </p:txBody>
      </p:sp>
      <p:sp>
        <p:nvSpPr>
          <p:cNvPr id="8" name="TextBox 7">
            <a:extLst>
              <a:ext uri="{FF2B5EF4-FFF2-40B4-BE49-F238E27FC236}">
                <a16:creationId xmlns:a16="http://schemas.microsoft.com/office/drawing/2014/main" xmlns="" id="{6CA2236A-E9D0-4D0F-A9B4-0A0A2FC5FD46}"/>
              </a:ext>
            </a:extLst>
          </p:cNvPr>
          <p:cNvSpPr txBox="1"/>
          <p:nvPr/>
        </p:nvSpPr>
        <p:spPr>
          <a:xfrm>
            <a:off x="9927704" y="5526813"/>
            <a:ext cx="1080671" cy="923330"/>
          </a:xfrm>
          <a:prstGeom prst="rect">
            <a:avLst/>
          </a:prstGeom>
          <a:noFill/>
        </p:spPr>
        <p:txBody>
          <a:bodyPr wrap="square" lIns="108000" rIns="108000" rtlCol="0" anchor="ctr">
            <a:spAutoFit/>
          </a:bodyPr>
          <a:lstStyle/>
          <a:p>
            <a:pPr algn="ctr"/>
            <a:r>
              <a:rPr lang="en-US" altLang="ko-KR" sz="5400" b="1" dirty="0">
                <a:solidFill>
                  <a:schemeClr val="accent1"/>
                </a:solidFill>
                <a:cs typeface="Arial" pitchFamily="34" charset="0"/>
              </a:rPr>
              <a:t>03</a:t>
            </a:r>
            <a:endParaRPr lang="ko-KR" altLang="en-US" sz="5400" b="1" dirty="0">
              <a:solidFill>
                <a:schemeClr val="accent1"/>
              </a:solidFill>
              <a:cs typeface="Arial" pitchFamily="34" charset="0"/>
            </a:endParaRPr>
          </a:p>
        </p:txBody>
      </p:sp>
      <p:sp>
        <p:nvSpPr>
          <p:cNvPr id="11" name="TextBox 10">
            <a:extLst>
              <a:ext uri="{FF2B5EF4-FFF2-40B4-BE49-F238E27FC236}">
                <a16:creationId xmlns:a16="http://schemas.microsoft.com/office/drawing/2014/main" xmlns="" id="{51E0D57B-53C7-460D-B440-466DE55E0BB5}"/>
              </a:ext>
            </a:extLst>
          </p:cNvPr>
          <p:cNvSpPr txBox="1"/>
          <p:nvPr/>
        </p:nvSpPr>
        <p:spPr>
          <a:xfrm>
            <a:off x="6400799" y="3654549"/>
            <a:ext cx="3324361" cy="461665"/>
          </a:xfrm>
          <a:prstGeom prst="rect">
            <a:avLst/>
          </a:prstGeom>
          <a:noFill/>
        </p:spPr>
        <p:txBody>
          <a:bodyPr wrap="square" rtlCol="0">
            <a:spAutoFit/>
          </a:bodyPr>
          <a:lstStyle/>
          <a:p>
            <a:pPr algn="r"/>
            <a:r>
              <a:rPr lang="en-US" altLang="ko-KR" sz="1200" b="1" dirty="0" smtClean="0">
                <a:latin typeface="Times New Roman" pitchFamily="18" charset="0"/>
                <a:cs typeface="Times New Roman" pitchFamily="18" charset="0"/>
              </a:rPr>
              <a:t>TO UNDERSTAND THE  SPEECH RECOGNITION AND IT’S FUNDAMENTALS</a:t>
            </a:r>
            <a:endParaRPr lang="en-US" altLang="ko-KR" sz="1200" b="1"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xmlns="" id="{C85D394C-A363-4F4D-831D-4B30B47CA8E6}"/>
              </a:ext>
            </a:extLst>
          </p:cNvPr>
          <p:cNvSpPr txBox="1"/>
          <p:nvPr/>
        </p:nvSpPr>
        <p:spPr>
          <a:xfrm>
            <a:off x="6467475" y="4718831"/>
            <a:ext cx="3305311" cy="461665"/>
          </a:xfrm>
          <a:prstGeom prst="rect">
            <a:avLst/>
          </a:prstGeom>
          <a:noFill/>
        </p:spPr>
        <p:txBody>
          <a:bodyPr wrap="square" rtlCol="0">
            <a:spAutoFit/>
          </a:bodyPr>
          <a:lstStyle/>
          <a:p>
            <a:pPr algn="r"/>
            <a:r>
              <a:rPr lang="en-US" altLang="ko-KR" sz="1200" b="1" dirty="0" smtClean="0">
                <a:latin typeface="Times New Roman" pitchFamily="18" charset="0"/>
                <a:cs typeface="Times New Roman" pitchFamily="18" charset="0"/>
              </a:rPr>
              <a:t>ITS  WORKING  AND  APPLICATIONS  IN DIFFERENT  AREAS</a:t>
            </a:r>
            <a:endParaRPr lang="en-US" altLang="ko-KR" sz="1200" b="1" dirty="0">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xmlns="" id="{2616A109-679F-4472-83D9-DEB5F657A511}"/>
              </a:ext>
            </a:extLst>
          </p:cNvPr>
          <p:cNvSpPr txBox="1"/>
          <p:nvPr/>
        </p:nvSpPr>
        <p:spPr>
          <a:xfrm>
            <a:off x="6019800" y="5778087"/>
            <a:ext cx="3752986" cy="461665"/>
          </a:xfrm>
          <a:prstGeom prst="rect">
            <a:avLst/>
          </a:prstGeom>
          <a:noFill/>
        </p:spPr>
        <p:txBody>
          <a:bodyPr wrap="square" rtlCol="0">
            <a:spAutoFit/>
          </a:bodyPr>
          <a:lstStyle/>
          <a:p>
            <a:pPr algn="r"/>
            <a:r>
              <a:rPr lang="en-US" altLang="ko-KR" sz="1200" b="1" dirty="0" smtClean="0">
                <a:latin typeface="Times New Roman" pitchFamily="18" charset="0"/>
                <a:cs typeface="Times New Roman" pitchFamily="18" charset="0"/>
              </a:rPr>
              <a:t>IMPLEMENTATION  OF  VIT  DIRECTORY THROUGH  SPEECH  RECOGNITION </a:t>
            </a:r>
            <a:endParaRPr lang="en-US" altLang="ko-KR" sz="1200" b="1" dirty="0">
              <a:latin typeface="Times New Roman" pitchFamily="18" charset="0"/>
              <a:cs typeface="Times New Roman" pitchFamily="18" charset="0"/>
            </a:endParaRPr>
          </a:p>
        </p:txBody>
      </p:sp>
      <p:grpSp>
        <p:nvGrpSpPr>
          <p:cNvPr id="15" name="Group 20">
            <a:extLst>
              <a:ext uri="{FF2B5EF4-FFF2-40B4-BE49-F238E27FC236}">
                <a16:creationId xmlns:a16="http://schemas.microsoft.com/office/drawing/2014/main" xmlns="" id="{92187E71-F354-4022-A1A8-34A7FE507D25}"/>
              </a:ext>
            </a:extLst>
          </p:cNvPr>
          <p:cNvGrpSpPr/>
          <p:nvPr/>
        </p:nvGrpSpPr>
        <p:grpSpPr>
          <a:xfrm>
            <a:off x="0" y="545888"/>
            <a:ext cx="7601830" cy="1005840"/>
            <a:chOff x="0" y="545888"/>
            <a:chExt cx="7601830" cy="1005840"/>
          </a:xfrm>
        </p:grpSpPr>
        <p:sp>
          <p:nvSpPr>
            <p:cNvPr id="18" name="Arrow: Chevron 17">
              <a:extLst>
                <a:ext uri="{FF2B5EF4-FFF2-40B4-BE49-F238E27FC236}">
                  <a16:creationId xmlns:a16="http://schemas.microsoft.com/office/drawing/2014/main" xmlns="" id="{5B558A55-DC5D-49F0-A4D0-F49F33EB583B}"/>
                </a:ext>
              </a:extLst>
            </p:cNvPr>
            <p:cNvSpPr/>
            <p:nvPr/>
          </p:nvSpPr>
          <p:spPr>
            <a:xfrm>
              <a:off x="6663477" y="545888"/>
              <a:ext cx="731520" cy="1005840"/>
            </a:xfrm>
            <a:prstGeom prst="chevron">
              <a:avLst>
                <a:gd name="adj" fmla="val 56731"/>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Arrow: Pentagon 1">
              <a:extLst>
                <a:ext uri="{FF2B5EF4-FFF2-40B4-BE49-F238E27FC236}">
                  <a16:creationId xmlns:a16="http://schemas.microsoft.com/office/drawing/2014/main" xmlns="" id="{2B393331-5D4A-4961-AB58-3DE7220FAF94}"/>
                </a:ext>
              </a:extLst>
            </p:cNvPr>
            <p:cNvSpPr/>
            <p:nvPr/>
          </p:nvSpPr>
          <p:spPr>
            <a:xfrm>
              <a:off x="0" y="545888"/>
              <a:ext cx="6427177" cy="1005840"/>
            </a:xfrm>
            <a:prstGeom prst="homePlate">
              <a:avLst>
                <a:gd name="adj" fmla="val 40909"/>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hevron 18">
              <a:extLst>
                <a:ext uri="{FF2B5EF4-FFF2-40B4-BE49-F238E27FC236}">
                  <a16:creationId xmlns:a16="http://schemas.microsoft.com/office/drawing/2014/main" xmlns="" id="{B251CA05-7D56-47E6-9756-C119C1558F2E}"/>
                </a:ext>
              </a:extLst>
            </p:cNvPr>
            <p:cNvSpPr/>
            <p:nvPr/>
          </p:nvSpPr>
          <p:spPr>
            <a:xfrm>
              <a:off x="7053190" y="545888"/>
              <a:ext cx="548640" cy="1005840"/>
            </a:xfrm>
            <a:prstGeom prst="chevron">
              <a:avLst>
                <a:gd name="adj" fmla="val 7470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hevron 19">
              <a:extLst>
                <a:ext uri="{FF2B5EF4-FFF2-40B4-BE49-F238E27FC236}">
                  <a16:creationId xmlns:a16="http://schemas.microsoft.com/office/drawing/2014/main" xmlns="" id="{7D930977-3753-49D3-962C-D68A88D8CA65}"/>
                </a:ext>
              </a:extLst>
            </p:cNvPr>
            <p:cNvSpPr/>
            <p:nvPr/>
          </p:nvSpPr>
          <p:spPr>
            <a:xfrm>
              <a:off x="6083373" y="545888"/>
              <a:ext cx="914400" cy="1005840"/>
            </a:xfrm>
            <a:prstGeom prst="chevron">
              <a:avLst>
                <a:gd name="adj" fmla="val 45057"/>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 name="Text Placeholder 13">
            <a:extLst>
              <a:ext uri="{FF2B5EF4-FFF2-40B4-BE49-F238E27FC236}">
                <a16:creationId xmlns:a16="http://schemas.microsoft.com/office/drawing/2014/main" xmlns="" id="{2EBEB7C2-D7C3-497B-80DB-D6B9144C801F}"/>
              </a:ext>
            </a:extLst>
          </p:cNvPr>
          <p:cNvSpPr txBox="1">
            <a:spLocks/>
          </p:cNvSpPr>
          <p:nvPr/>
        </p:nvSpPr>
        <p:spPr>
          <a:xfrm>
            <a:off x="478971" y="381845"/>
            <a:ext cx="5129348" cy="13253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IN" altLang="ko-KR" b="1" dirty="0" smtClean="0">
                <a:latin typeface="Times New Roman" pitchFamily="18" charset="0"/>
                <a:cs typeface="Times New Roman" pitchFamily="18" charset="0"/>
              </a:rPr>
              <a:t>OBJECTIVES</a:t>
            </a:r>
            <a:endParaRPr lang="en-US" altLang="ko-KR" b="1" dirty="0">
              <a:latin typeface="Times New Roman" pitchFamily="18" charset="0"/>
              <a:cs typeface="Times New Roman" pitchFamily="18" charset="0"/>
            </a:endParaRPr>
          </a:p>
        </p:txBody>
      </p:sp>
      <p:sp>
        <p:nvSpPr>
          <p:cNvPr id="24" name="TextBox 23"/>
          <p:cNvSpPr txBox="1"/>
          <p:nvPr/>
        </p:nvSpPr>
        <p:spPr>
          <a:xfrm>
            <a:off x="6162675" y="2428875"/>
            <a:ext cx="5524500"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This project focuses on the following points----</a:t>
            </a:r>
            <a:endParaRPr lang="en-US" sz="1600" b="1" dirty="0">
              <a:latin typeface="Times New Roman" pitchFamily="18" charset="0"/>
              <a:cs typeface="Times New Roman" pitchFamily="18" charset="0"/>
            </a:endParaRPr>
          </a:p>
        </p:txBody>
      </p:sp>
      <p:graphicFrame>
        <p:nvGraphicFramePr>
          <p:cNvPr id="26" name="Chart 7">
            <a:extLst>
              <a:ext uri="{FF2B5EF4-FFF2-40B4-BE49-F238E27FC236}">
                <a16:creationId xmlns:a16="http://schemas.microsoft.com/office/drawing/2014/main" xmlns="" id="{33A0526B-D650-4B84-838E-20945190F86E}"/>
              </a:ext>
            </a:extLst>
          </p:cNvPr>
          <p:cNvGraphicFramePr/>
          <p:nvPr>
            <p:extLst>
              <p:ext uri="{D42A27DB-BD31-4B8C-83A1-F6EECF244321}">
                <p14:modId xmlns:p14="http://schemas.microsoft.com/office/powerpoint/2010/main" xmlns="" val="2392542273"/>
              </p:ext>
            </p:extLst>
          </p:nvPr>
        </p:nvGraphicFramePr>
        <p:xfrm>
          <a:off x="9630139" y="4095750"/>
          <a:ext cx="1685562" cy="1676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 name="Chart 7">
            <a:extLst>
              <a:ext uri="{FF2B5EF4-FFF2-40B4-BE49-F238E27FC236}">
                <a16:creationId xmlns:a16="http://schemas.microsoft.com/office/drawing/2014/main" xmlns="" id="{33A0526B-D650-4B84-838E-20945190F86E}"/>
              </a:ext>
            </a:extLst>
          </p:cNvPr>
          <p:cNvGraphicFramePr/>
          <p:nvPr>
            <p:extLst>
              <p:ext uri="{D42A27DB-BD31-4B8C-83A1-F6EECF244321}">
                <p14:modId xmlns:p14="http://schemas.microsoft.com/office/powerpoint/2010/main" xmlns="" val="2392542273"/>
              </p:ext>
            </p:extLst>
          </p:nvPr>
        </p:nvGraphicFramePr>
        <p:xfrm>
          <a:off x="9611088" y="2981324"/>
          <a:ext cx="1695087" cy="17716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7">
            <a:extLst>
              <a:ext uri="{FF2B5EF4-FFF2-40B4-BE49-F238E27FC236}">
                <a16:creationId xmlns:a16="http://schemas.microsoft.com/office/drawing/2014/main" xmlns="" id="{33A0526B-D650-4B84-838E-20945190F86E}"/>
              </a:ext>
            </a:extLst>
          </p:cNvPr>
          <p:cNvGraphicFramePr/>
          <p:nvPr>
            <p:extLst>
              <p:ext uri="{D42A27DB-BD31-4B8C-83A1-F6EECF244321}">
                <p14:modId xmlns:p14="http://schemas.microsoft.com/office/powerpoint/2010/main" xmlns="" val="2392542273"/>
              </p:ext>
            </p:extLst>
          </p:nvPr>
        </p:nvGraphicFramePr>
        <p:xfrm>
          <a:off x="9620613" y="5143500"/>
          <a:ext cx="1695087" cy="1714500"/>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descr="Speech Recognition Demo using Webkit Speech API"/>
          <p:cNvPicPr/>
          <p:nvPr/>
        </p:nvPicPr>
        <p:blipFill>
          <a:blip r:embed="rId5">
            <a:extLst>
              <a:ext uri="{28A0092B-C50C-407E-A947-70E740481C1C}">
                <a14:useLocalDpi xmlns:a14="http://schemas.microsoft.com/office/drawing/2010/main" xmlns="" val="0"/>
              </a:ext>
            </a:extLst>
          </a:blip>
          <a:srcRect/>
          <a:stretch>
            <a:fillRect/>
          </a:stretch>
        </p:blipFill>
        <p:spPr bwMode="auto">
          <a:xfrm>
            <a:off x="8305800" y="337725"/>
            <a:ext cx="3532350" cy="1310100"/>
          </a:xfrm>
          <a:prstGeom prst="rect">
            <a:avLst/>
          </a:prstGeom>
          <a:noFill/>
          <a:ln>
            <a:noFill/>
          </a:ln>
        </p:spPr>
      </p:pic>
      <p:pic>
        <p:nvPicPr>
          <p:cNvPr id="37" name="Picture 36" descr="Role of Artificial Intelligence and Machine Learning in Speech Recognition  | by venkat k | Medium"/>
          <p:cNvPicPr/>
          <p:nvPr/>
        </p:nvPicPr>
        <p:blipFill>
          <a:blip r:embed="rId6" cstate="print">
            <a:extLst>
              <a:ext uri="{BEBA8EAE-BF5A-486C-A8C5-ECC9F3942E4B}">
                <a14:imgProps xmlns:a14="http://schemas.microsoft.com/office/drawing/2010/main" xmlns="">
                  <a14:imgLayer r:embed="">
                    <a14:imgEffect>
                      <a14:backgroundRemoval t="647" b="98922" l="4093" r="97408">
                        <a14:foregroundMark x1="26194" y1="31466" x2="26194" y2="31466"/>
                        <a14:foregroundMark x1="17872" y1="30603" x2="17872" y2="30603"/>
                        <a14:foregroundMark x1="47476" y1="31466" x2="47476" y2="31466"/>
                        <a14:foregroundMark x1="14461" y1="43534" x2="14461" y2="43534"/>
                        <a14:foregroundMark x1="12824" y1="48060" x2="12824" y2="48060"/>
                        <a14:foregroundMark x1="9413" y1="38578" x2="9413" y2="38578"/>
                        <a14:foregroundMark x1="21282" y1="43103" x2="21282" y2="43103"/>
                        <a14:foregroundMark x1="24557" y1="42672" x2="24557" y2="42672"/>
                        <a14:foregroundMark x1="33288" y1="41164" x2="33288" y2="41164"/>
                        <a14:foregroundMark x1="37517" y1="40086" x2="37517" y2="40086"/>
                        <a14:foregroundMark x1="8049" y1="57759" x2="8049" y2="57759"/>
                        <a14:foregroundMark x1="14734" y1="58621" x2="14734" y2="58621"/>
                        <a14:foregroundMark x1="20600" y1="58621" x2="20600" y2="58621"/>
                        <a14:foregroundMark x1="28240" y1="60345" x2="28240" y2="60345"/>
                        <a14:foregroundMark x1="30286" y1="58836" x2="30286" y2="58836"/>
                        <a14:foregroundMark x1="36835" y1="58836" x2="36835" y2="58836"/>
                        <a14:foregroundMark x1="43520" y1="59267" x2="43520" y2="59267"/>
                        <a14:foregroundMark x1="48568" y1="54741" x2="48568" y2="54741"/>
                        <a14:foregroundMark x1="42565" y1="57112" x2="42565" y2="57112"/>
                        <a14:foregroundMark x1="43111" y1="53664" x2="43111" y2="53664"/>
                        <a14:foregroundMark x1="54980" y1="53664" x2="54980" y2="53664"/>
                        <a14:foregroundMark x1="54570" y1="57759" x2="54570" y2="57759"/>
                        <a14:foregroundMark x1="61664" y1="57328" x2="61664" y2="57328"/>
                        <a14:foregroundMark x1="66712" y1="56681" x2="66712" y2="56681"/>
                        <a14:foregroundMark x1="73261" y1="55603" x2="73261" y2="55603"/>
                        <a14:foregroundMark x1="71896" y1="62716" x2="71896" y2="62716"/>
                      </a14:backgroundRemoval>
                    </a14:imgEffect>
                  </a14:imgLayer>
                </a14:imgProps>
              </a:ext>
              <a:ext uri="{28A0092B-C50C-407E-A947-70E740481C1C}">
                <a14:useLocalDpi xmlns:a14="http://schemas.microsoft.com/office/drawing/2010/main" xmlns="" val="0"/>
              </a:ext>
            </a:extLst>
          </a:blip>
          <a:srcRect/>
          <a:stretch>
            <a:fillRect/>
          </a:stretch>
        </p:blipFill>
        <p:spPr bwMode="auto">
          <a:xfrm>
            <a:off x="0" y="1952625"/>
            <a:ext cx="6153150" cy="4905375"/>
          </a:xfrm>
          <a:prstGeom prst="rect">
            <a:avLst/>
          </a:prstGeom>
          <a:noFill/>
          <a:ln>
            <a:noFill/>
          </a:ln>
        </p:spPr>
      </p:pic>
      <p:sp>
        <p:nvSpPr>
          <p:cNvPr id="38" name="Rectangle 37"/>
          <p:cNvSpPr/>
          <p:nvPr/>
        </p:nvSpPr>
        <p:spPr>
          <a:xfrm>
            <a:off x="4286250" y="4495800"/>
            <a:ext cx="32385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6488668"/>
            <a:ext cx="889987" cy="369332"/>
          </a:xfrm>
          <a:prstGeom prst="rect">
            <a:avLst/>
          </a:prstGeom>
        </p:spPr>
        <p:txBody>
          <a:bodyPr wrap="none">
            <a:spAutoFit/>
          </a:bodyPr>
          <a:lstStyle/>
          <a:p>
            <a:r>
              <a:rPr lang="en-IN" dirty="0" err="1" smtClean="0">
                <a:latin typeface="Times New Roman" pitchFamily="18" charset="0"/>
                <a:cs typeface="Times New Roman" pitchFamily="18" charset="0"/>
              </a:rPr>
              <a:t>laveena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265416263"/>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19825145">
            <a:off x="2143712" y="3003507"/>
            <a:ext cx="1475761" cy="1461302"/>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3" name="그룹 4">
            <a:extLst>
              <a:ext uri="{FF2B5EF4-FFF2-40B4-BE49-F238E27FC236}">
                <a16:creationId xmlns:a16="http://schemas.microsoft.com/office/drawing/2014/main" xmlns="" id="{71254654-4B0A-43C2-862D-0F13A1EBA9E4}"/>
              </a:ext>
            </a:extLst>
          </p:cNvPr>
          <p:cNvGrpSpPr/>
          <p:nvPr/>
        </p:nvGrpSpPr>
        <p:grpSpPr>
          <a:xfrm>
            <a:off x="-390526" y="438150"/>
            <a:ext cx="6543675" cy="6572250"/>
            <a:chOff x="-24857" y="965848"/>
            <a:chExt cx="5906845" cy="5906841"/>
          </a:xfrm>
        </p:grpSpPr>
        <p:sp>
          <p:nvSpPr>
            <p:cNvPr id="25" name="Right Triangle 24">
              <a:extLst>
                <a:ext uri="{FF2B5EF4-FFF2-40B4-BE49-F238E27FC236}">
                  <a16:creationId xmlns:a16="http://schemas.microsoft.com/office/drawing/2014/main" xmlns="" id="{9EF590EE-7705-4527-AB71-03D8074D1422}"/>
                </a:ext>
              </a:extLst>
            </p:cNvPr>
            <p:cNvSpPr/>
            <p:nvPr/>
          </p:nvSpPr>
          <p:spPr>
            <a:xfrm rot="19800000">
              <a:off x="1222988" y="965848"/>
              <a:ext cx="3410735" cy="19687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Right Triangle 25">
              <a:extLst>
                <a:ext uri="{FF2B5EF4-FFF2-40B4-BE49-F238E27FC236}">
                  <a16:creationId xmlns:a16="http://schemas.microsoft.com/office/drawing/2014/main" xmlns="" id="{5C6F926B-DD4D-4AD0-AA56-C6ED64647E01}"/>
                </a:ext>
              </a:extLst>
            </p:cNvPr>
            <p:cNvSpPr/>
            <p:nvPr/>
          </p:nvSpPr>
          <p:spPr>
            <a:xfrm rot="3600000">
              <a:off x="3192267" y="2934707"/>
              <a:ext cx="3410736" cy="196870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7" name="Right Triangle 26">
              <a:extLst>
                <a:ext uri="{FF2B5EF4-FFF2-40B4-BE49-F238E27FC236}">
                  <a16:creationId xmlns:a16="http://schemas.microsoft.com/office/drawing/2014/main" xmlns="" id="{8BEA6821-FA58-492F-B4A2-4A3D14FE3AE6}"/>
                </a:ext>
              </a:extLst>
            </p:cNvPr>
            <p:cNvSpPr/>
            <p:nvPr/>
          </p:nvSpPr>
          <p:spPr>
            <a:xfrm rot="9000000">
              <a:off x="1223405" y="4903983"/>
              <a:ext cx="3410735" cy="196870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Right Triangle 27">
              <a:extLst>
                <a:ext uri="{FF2B5EF4-FFF2-40B4-BE49-F238E27FC236}">
                  <a16:creationId xmlns:a16="http://schemas.microsoft.com/office/drawing/2014/main" xmlns="" id="{40A1B700-1416-4850-8C79-7FFD932E4D08}"/>
                </a:ext>
              </a:extLst>
            </p:cNvPr>
            <p:cNvSpPr/>
            <p:nvPr/>
          </p:nvSpPr>
          <p:spPr>
            <a:xfrm rot="14400000">
              <a:off x="-745872" y="2935126"/>
              <a:ext cx="3410736" cy="196870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z="4000" b="1" dirty="0" smtClean="0">
                <a:latin typeface="Times New Roman" pitchFamily="18" charset="0"/>
                <a:cs typeface="Times New Roman" pitchFamily="18" charset="0"/>
              </a:rPr>
              <a:t>APPLICATIONS</a:t>
            </a:r>
          </a:p>
          <a:p>
            <a:r>
              <a:rPr lang="en-US" sz="1600" b="1" dirty="0" smtClean="0">
                <a:latin typeface="Times New Roman" pitchFamily="18" charset="0"/>
                <a:cs typeface="Times New Roman" pitchFamily="18" charset="0"/>
              </a:rPr>
              <a:t>(EXISTING WORK)</a:t>
            </a:r>
            <a:endParaRPr lang="en-US"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xmlns="" id="{A854F814-6FC7-4182-B03F-ACAE043B9A50}"/>
              </a:ext>
            </a:extLst>
          </p:cNvPr>
          <p:cNvSpPr txBox="1"/>
          <p:nvPr/>
        </p:nvSpPr>
        <p:spPr>
          <a:xfrm>
            <a:off x="1367348" y="2302143"/>
            <a:ext cx="2059226" cy="338554"/>
          </a:xfrm>
          <a:prstGeom prst="rect">
            <a:avLst/>
          </a:prstGeom>
          <a:noFill/>
        </p:spPr>
        <p:txBody>
          <a:bodyPr wrap="square" rtlCol="0">
            <a:spAutoFit/>
          </a:bodyPr>
          <a:lstStyle/>
          <a:p>
            <a:r>
              <a:rPr lang="en-US" altLang="ko-KR" sz="1600" b="1" dirty="0" smtClean="0">
                <a:latin typeface="Times New Roman" pitchFamily="18" charset="0"/>
                <a:cs typeface="Times New Roman" pitchFamily="18" charset="0"/>
              </a:rPr>
              <a:t>HEALTHCARE</a:t>
            </a:r>
            <a:endParaRPr lang="ko-KR" altLang="en-US" sz="1600" b="1"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2FC4140C-EC62-400F-B70D-A90495EA5730}"/>
              </a:ext>
            </a:extLst>
          </p:cNvPr>
          <p:cNvSpPr txBox="1"/>
          <p:nvPr/>
        </p:nvSpPr>
        <p:spPr>
          <a:xfrm rot="16200000">
            <a:off x="356335" y="3906584"/>
            <a:ext cx="2149537" cy="584775"/>
          </a:xfrm>
          <a:prstGeom prst="rect">
            <a:avLst/>
          </a:prstGeom>
          <a:noFill/>
        </p:spPr>
        <p:txBody>
          <a:bodyPr wrap="square" rtlCol="0">
            <a:spAutoFit/>
          </a:bodyPr>
          <a:lstStyle/>
          <a:p>
            <a:r>
              <a:rPr lang="en-US" altLang="ko-KR" sz="1600" b="1" dirty="0" smtClean="0">
                <a:latin typeface="Times New Roman" pitchFamily="18" charset="0"/>
                <a:cs typeface="Times New Roman" pitchFamily="18" charset="0"/>
              </a:rPr>
              <a:t>LANGUAGE</a:t>
            </a:r>
            <a:r>
              <a:rPr lang="en-US" altLang="ko-KR" sz="1600" b="1" dirty="0" smtClean="0">
                <a:solidFill>
                  <a:schemeClr val="bg1"/>
                </a:solidFill>
                <a:cs typeface="Arial" pitchFamily="34" charset="0"/>
              </a:rPr>
              <a:t> </a:t>
            </a:r>
            <a:r>
              <a:rPr lang="en-US" altLang="ko-KR" sz="1600" b="1" dirty="0" smtClean="0">
                <a:latin typeface="Times New Roman" pitchFamily="18" charset="0"/>
                <a:cs typeface="Times New Roman" pitchFamily="18" charset="0"/>
              </a:rPr>
              <a:t>LEARNING</a:t>
            </a:r>
            <a:endParaRPr lang="ko-KR" altLang="en-US" sz="16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xmlns="" id="{3F948212-B464-4C32-8511-5414DB4BCC7A}"/>
              </a:ext>
            </a:extLst>
          </p:cNvPr>
          <p:cNvSpPr txBox="1"/>
          <p:nvPr/>
        </p:nvSpPr>
        <p:spPr>
          <a:xfrm>
            <a:off x="2094599" y="5202313"/>
            <a:ext cx="1984146" cy="338554"/>
          </a:xfrm>
          <a:prstGeom prst="rect">
            <a:avLst/>
          </a:prstGeom>
          <a:noFill/>
        </p:spPr>
        <p:txBody>
          <a:bodyPr wrap="square" rtlCol="0">
            <a:spAutoFit/>
          </a:bodyPr>
          <a:lstStyle/>
          <a:p>
            <a:pPr algn="r"/>
            <a:r>
              <a:rPr lang="en-US" altLang="ko-KR" sz="1600" b="1" dirty="0" smtClean="0">
                <a:latin typeface="Times New Roman" pitchFamily="18" charset="0"/>
                <a:cs typeface="Times New Roman" pitchFamily="18" charset="0"/>
              </a:rPr>
              <a:t>BANKING</a:t>
            </a:r>
            <a:endParaRPr lang="ko-KR" altLang="en-US" sz="16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xmlns="" id="{BF3DCC88-AED1-4AEF-886E-2B3EF443067F}"/>
              </a:ext>
            </a:extLst>
          </p:cNvPr>
          <p:cNvSpPr txBox="1"/>
          <p:nvPr/>
        </p:nvSpPr>
        <p:spPr>
          <a:xfrm rot="16200000">
            <a:off x="3630814" y="3304758"/>
            <a:ext cx="1582984" cy="338554"/>
          </a:xfrm>
          <a:prstGeom prst="rect">
            <a:avLst/>
          </a:prstGeom>
          <a:noFill/>
        </p:spPr>
        <p:txBody>
          <a:bodyPr wrap="square" rtlCol="0">
            <a:spAutoFit/>
          </a:bodyPr>
          <a:lstStyle/>
          <a:p>
            <a:pPr algn="r"/>
            <a:r>
              <a:rPr lang="en-US" altLang="ko-KR" sz="1600" b="1" dirty="0" smtClean="0">
                <a:latin typeface="Times New Roman" pitchFamily="18" charset="0"/>
                <a:cs typeface="Times New Roman" pitchFamily="18" charset="0"/>
              </a:rPr>
              <a:t>WORKPLACE</a:t>
            </a:r>
            <a:endParaRPr lang="ko-KR" altLang="en-US" sz="1600" b="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xmlns="" id="{EB567348-B6B1-49E9-865E-FADD89C4F8B1}"/>
              </a:ext>
            </a:extLst>
          </p:cNvPr>
          <p:cNvSpPr txBox="1"/>
          <p:nvPr/>
        </p:nvSpPr>
        <p:spPr>
          <a:xfrm>
            <a:off x="2254255" y="3549741"/>
            <a:ext cx="1314992" cy="338554"/>
          </a:xfrm>
          <a:prstGeom prst="rect">
            <a:avLst/>
          </a:prstGeom>
          <a:noFill/>
        </p:spPr>
        <p:txBody>
          <a:bodyPr wrap="square" rtlCol="0">
            <a:spAutoFit/>
          </a:bodyPr>
          <a:lstStyle/>
          <a:p>
            <a:pPr algn="ctr"/>
            <a:r>
              <a:rPr lang="en-US" altLang="ko-KR" sz="1600" b="1" dirty="0" smtClean="0">
                <a:latin typeface="Times New Roman" pitchFamily="18" charset="0"/>
                <a:cs typeface="Times New Roman" pitchFamily="18" charset="0"/>
              </a:rPr>
              <a:t>MILITARY</a:t>
            </a:r>
            <a:endParaRPr lang="ko-KR" altLang="en-US" sz="1600" b="1" dirty="0">
              <a:latin typeface="Times New Roman" pitchFamily="18" charset="0"/>
              <a:cs typeface="Times New Roman" pitchFamily="18" charset="0"/>
            </a:endParaRPr>
          </a:p>
        </p:txBody>
      </p:sp>
      <p:grpSp>
        <p:nvGrpSpPr>
          <p:cNvPr id="4" name="Group 11">
            <a:extLst>
              <a:ext uri="{FF2B5EF4-FFF2-40B4-BE49-F238E27FC236}">
                <a16:creationId xmlns:a16="http://schemas.microsoft.com/office/drawing/2014/main" xmlns="" id="{3726A74A-17D9-4588-9B86-7F8DDB8B1DC5}"/>
              </a:ext>
            </a:extLst>
          </p:cNvPr>
          <p:cNvGrpSpPr/>
          <p:nvPr/>
        </p:nvGrpSpPr>
        <p:grpSpPr>
          <a:xfrm>
            <a:off x="5806352" y="1876422"/>
            <a:ext cx="5823672" cy="2442953"/>
            <a:chOff x="-475010" y="1237729"/>
            <a:chExt cx="4346298" cy="834887"/>
          </a:xfrm>
        </p:grpSpPr>
        <p:sp>
          <p:nvSpPr>
            <p:cNvPr id="13" name="TextBox 12">
              <a:extLst>
                <a:ext uri="{FF2B5EF4-FFF2-40B4-BE49-F238E27FC236}">
                  <a16:creationId xmlns:a16="http://schemas.microsoft.com/office/drawing/2014/main" xmlns="" id="{E32B2796-CF86-4A2D-80C9-B7F664FF9653}"/>
                </a:ext>
              </a:extLst>
            </p:cNvPr>
            <p:cNvSpPr txBox="1"/>
            <p:nvPr/>
          </p:nvSpPr>
          <p:spPr>
            <a:xfrm>
              <a:off x="-475010" y="1237729"/>
              <a:ext cx="4241713" cy="115702"/>
            </a:xfrm>
            <a:prstGeom prst="rect">
              <a:avLst/>
            </a:prstGeom>
            <a:noFill/>
          </p:spPr>
          <p:txBody>
            <a:bodyPr wrap="square" rtlCol="0" anchor="ctr">
              <a:spAutoFit/>
            </a:bodyPr>
            <a:lstStyle/>
            <a:p>
              <a:r>
                <a:rPr lang="en-US" altLang="ko-KR" sz="1600" b="1" u="sng" dirty="0" smtClean="0">
                  <a:latin typeface="Times New Roman" pitchFamily="18" charset="0"/>
                  <a:cs typeface="Times New Roman" pitchFamily="18" charset="0"/>
                </a:rPr>
                <a:t>IN  HEALTHCARE</a:t>
              </a:r>
              <a:endParaRPr lang="ko-KR" altLang="en-US" sz="1600" b="1" u="sng"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xmlns="" id="{031EF8F0-EDE3-4B91-9944-6930CDA3B531}"/>
                </a:ext>
              </a:extLst>
            </p:cNvPr>
            <p:cNvSpPr txBox="1"/>
            <p:nvPr/>
          </p:nvSpPr>
          <p:spPr>
            <a:xfrm>
              <a:off x="-301493" y="1388922"/>
              <a:ext cx="4172781" cy="683694"/>
            </a:xfrm>
            <a:prstGeom prst="rect">
              <a:avLst/>
            </a:prstGeom>
            <a:noFill/>
          </p:spPr>
          <p:txBody>
            <a:bodyPr wrap="square" rtlCol="0">
              <a:spAutoFit/>
            </a:bodyPr>
            <a:lstStyle/>
            <a:p>
              <a:pPr>
                <a:buSzPct val="116000"/>
                <a:buFont typeface="Wingdings" pitchFamily="2" charset="2"/>
                <a:buChar char="Ø"/>
              </a:pPr>
              <a:r>
                <a:rPr lang="en-US" sz="1400" dirty="0" smtClean="0">
                  <a:latin typeface="Times New Roman" pitchFamily="18" charset="0"/>
                  <a:cs typeface="Times New Roman" pitchFamily="18" charset="0"/>
                </a:rPr>
                <a:t>   In </a:t>
              </a:r>
              <a:r>
                <a:rPr lang="en-US" sz="1400" b="1" dirty="0" smtClean="0">
                  <a:latin typeface="Times New Roman" pitchFamily="18" charset="0"/>
                  <a:cs typeface="Times New Roman" pitchFamily="18" charset="0"/>
                </a:rPr>
                <a:t>a crucial and sterile operating conditions  </a:t>
              </a:r>
              <a:r>
                <a:rPr lang="en-US" sz="1400" dirty="0" smtClean="0">
                  <a:latin typeface="Times New Roman" pitchFamily="18" charset="0"/>
                  <a:cs typeface="Times New Roman" pitchFamily="18" charset="0"/>
                </a:rPr>
                <a:t>hands-free and immediate access to information can have a positive impact on patient’s life.</a:t>
              </a:r>
            </a:p>
            <a:p>
              <a:pPr>
                <a:buSzPct val="116000"/>
              </a:pP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SzPct val="116000"/>
              </a:pPr>
              <a:endParaRPr lang="en-US" sz="1400" dirty="0" smtClean="0">
                <a:latin typeface="Times New Roman" pitchFamily="18" charset="0"/>
                <a:cs typeface="Times New Roman" pitchFamily="18" charset="0"/>
              </a:endParaRPr>
            </a:p>
            <a:p>
              <a:pPr>
                <a:buSzPct val="116000"/>
                <a:buFont typeface="Wingdings" pitchFamily="2" charset="2"/>
                <a:buChar char="Ø"/>
              </a:pPr>
              <a:r>
                <a:rPr lang="en-IN" sz="1400" dirty="0" smtClean="0">
                  <a:latin typeface="Times New Roman" pitchFamily="18" charset="0"/>
                  <a:cs typeface="Times New Roman" pitchFamily="18" charset="0"/>
                </a:rPr>
                <a:t>  Speech recognition is especially useful for people  </a:t>
              </a:r>
              <a:r>
                <a:rPr lang="en-IN" sz="1400" b="1" dirty="0" smtClean="0">
                  <a:latin typeface="Times New Roman" pitchFamily="18" charset="0"/>
                  <a:cs typeface="Times New Roman" pitchFamily="18" charset="0"/>
                </a:rPr>
                <a:t>having  difficulty  in using hands ,</a:t>
              </a:r>
              <a:r>
                <a:rPr lang="en-IN" sz="1400" dirty="0" smtClean="0">
                  <a:latin typeface="Times New Roman" pitchFamily="18" charset="0"/>
                  <a:cs typeface="Times New Roman" pitchFamily="18" charset="0"/>
                </a:rPr>
                <a:t> where these programs  are much beneficial and can be used for operating computers. (deaf  telephony)</a:t>
              </a:r>
              <a:endParaRPr lang="en-IN" sz="1200" dirty="0" smtClean="0">
                <a:latin typeface="Josefin Slab" panose="020B0604020202020204" charset="0"/>
              </a:endParaRPr>
            </a:p>
            <a:p>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grpSp>
      <p:grpSp>
        <p:nvGrpSpPr>
          <p:cNvPr id="5" name="Group 14">
            <a:extLst>
              <a:ext uri="{FF2B5EF4-FFF2-40B4-BE49-F238E27FC236}">
                <a16:creationId xmlns:a16="http://schemas.microsoft.com/office/drawing/2014/main" xmlns="" id="{22FF2F28-F7DC-403E-8102-E87D6A7E1AB0}"/>
              </a:ext>
            </a:extLst>
          </p:cNvPr>
          <p:cNvGrpSpPr/>
          <p:nvPr/>
        </p:nvGrpSpPr>
        <p:grpSpPr>
          <a:xfrm>
            <a:off x="5777777" y="4727118"/>
            <a:ext cx="5683537" cy="1422520"/>
            <a:chOff x="-475010" y="1129566"/>
            <a:chExt cx="4241713" cy="1422520"/>
          </a:xfrm>
        </p:grpSpPr>
        <p:sp>
          <p:nvSpPr>
            <p:cNvPr id="16" name="TextBox 15">
              <a:extLst>
                <a:ext uri="{FF2B5EF4-FFF2-40B4-BE49-F238E27FC236}">
                  <a16:creationId xmlns:a16="http://schemas.microsoft.com/office/drawing/2014/main" xmlns="" id="{E0E672A6-629A-4829-AD0A-D7F4CFA243B3}"/>
                </a:ext>
              </a:extLst>
            </p:cNvPr>
            <p:cNvSpPr txBox="1"/>
            <p:nvPr/>
          </p:nvSpPr>
          <p:spPr>
            <a:xfrm>
              <a:off x="-475010" y="1129566"/>
              <a:ext cx="4241713" cy="338554"/>
            </a:xfrm>
            <a:prstGeom prst="rect">
              <a:avLst/>
            </a:prstGeom>
            <a:noFill/>
          </p:spPr>
          <p:txBody>
            <a:bodyPr wrap="square" rtlCol="0" anchor="ctr">
              <a:spAutoFit/>
            </a:bodyPr>
            <a:lstStyle/>
            <a:p>
              <a:r>
                <a:rPr lang="en-US" altLang="ko-KR" sz="1600" b="1" u="sng" dirty="0" smtClean="0">
                  <a:solidFill>
                    <a:schemeClr val="tx1">
                      <a:lumMod val="75000"/>
                      <a:lumOff val="25000"/>
                    </a:schemeClr>
                  </a:solidFill>
                  <a:latin typeface="Times New Roman" pitchFamily="18" charset="0"/>
                  <a:cs typeface="Times New Roman" pitchFamily="18" charset="0"/>
                </a:rPr>
                <a:t>IN  MILITARY</a:t>
              </a:r>
              <a:endParaRPr lang="ko-KR" altLang="en-US" sz="1600" b="1" u="sng" dirty="0">
                <a:solidFill>
                  <a:schemeClr val="tx1">
                    <a:lumMod val="75000"/>
                    <a:lumOff val="25000"/>
                  </a:schemeClr>
                </a:solidFill>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xmlns="" id="{DFE27BF8-5489-4970-974E-16F4F4B36B84}"/>
                </a:ext>
              </a:extLst>
            </p:cNvPr>
            <p:cNvSpPr txBox="1"/>
            <p:nvPr/>
          </p:nvSpPr>
          <p:spPr>
            <a:xfrm>
              <a:off x="-273058" y="1536423"/>
              <a:ext cx="4038371" cy="1015663"/>
            </a:xfrm>
            <a:prstGeom prst="rect">
              <a:avLst/>
            </a:prstGeom>
            <a:noFill/>
          </p:spPr>
          <p:txBody>
            <a:bodyPr wrap="square" rtlCol="0">
              <a:spAutoFit/>
            </a:bodyPr>
            <a:lstStyle/>
            <a:p>
              <a:pPr>
                <a:buSzPct val="116000"/>
                <a:buFont typeface="Wingdings" pitchFamily="2" charset="2"/>
                <a:buChar char="Ø"/>
              </a:pPr>
              <a:r>
                <a:rPr lang="en-US" altLang="ko-KR" sz="1200" dirty="0" smtClean="0">
                  <a:latin typeface="Times New Roman" pitchFamily="18" charset="0"/>
                  <a:cs typeface="Times New Roman" pitchFamily="18" charset="0"/>
                </a:rPr>
                <a:t>  In </a:t>
              </a:r>
              <a:r>
                <a:rPr lang="en-US" altLang="ko-KR" sz="1200" b="1" dirty="0" smtClean="0">
                  <a:latin typeface="Times New Roman" pitchFamily="18" charset="0"/>
                  <a:cs typeface="Times New Roman" pitchFamily="18" charset="0"/>
                </a:rPr>
                <a:t>Air force</a:t>
              </a:r>
              <a:r>
                <a:rPr lang="en-US" altLang="ko-KR" sz="1200" dirty="0" smtClean="0">
                  <a:latin typeface="Times New Roman" pitchFamily="18" charset="0"/>
                  <a:cs typeface="Times New Roman" pitchFamily="18" charset="0"/>
                </a:rPr>
                <a:t> speech recognition has  definite potential for reducing pilot workload.</a:t>
              </a:r>
            </a:p>
            <a:p>
              <a:pPr>
                <a:buSzPct val="116000"/>
              </a:pPr>
              <a:endParaRPr lang="en-US" altLang="ko-KR" sz="1200" dirty="0" smtClean="0">
                <a:latin typeface="Times New Roman" pitchFamily="18" charset="0"/>
                <a:cs typeface="Times New Roman" pitchFamily="18" charset="0"/>
              </a:endParaRPr>
            </a:p>
            <a:p>
              <a:pPr>
                <a:buSzPct val="116000"/>
                <a:buFont typeface="Wingdings" pitchFamily="2" charset="2"/>
                <a:buChar char="Ø"/>
              </a:pPr>
              <a:r>
                <a:rPr lang="en-US" altLang="ko-KR" sz="1200" dirty="0" smtClean="0">
                  <a:latin typeface="Times New Roman" pitchFamily="18" charset="0"/>
                  <a:cs typeface="Times New Roman" pitchFamily="18" charset="0"/>
                </a:rPr>
                <a:t>  These programs can also be trained to be used </a:t>
              </a:r>
              <a:r>
                <a:rPr lang="en-US" altLang="ko-KR" sz="1200" b="1" dirty="0" smtClean="0">
                  <a:latin typeface="Times New Roman" pitchFamily="18" charset="0"/>
                  <a:cs typeface="Times New Roman" pitchFamily="18" charset="0"/>
                </a:rPr>
                <a:t>in helicopters, battle management and other applications</a:t>
              </a:r>
              <a:r>
                <a:rPr lang="en-US" altLang="ko-KR" sz="1200" b="1" dirty="0" smtClean="0">
                  <a:solidFill>
                    <a:schemeClr val="tx1">
                      <a:lumMod val="75000"/>
                      <a:lumOff val="25000"/>
                    </a:schemeClr>
                  </a:solidFill>
                  <a:latin typeface="Times New Roman" pitchFamily="18" charset="0"/>
                  <a:cs typeface="Times New Roman" pitchFamily="18" charset="0"/>
                </a:rPr>
                <a:t>.</a:t>
              </a:r>
              <a:endParaRPr lang="en-US" altLang="ko-KR" sz="1200" b="1" dirty="0">
                <a:solidFill>
                  <a:schemeClr val="tx1">
                    <a:lumMod val="75000"/>
                    <a:lumOff val="25000"/>
                  </a:schemeClr>
                </a:solidFill>
                <a:latin typeface="Times New Roman" pitchFamily="18" charset="0"/>
                <a:cs typeface="Times New Roman" pitchFamily="18" charset="0"/>
              </a:endParaRPr>
            </a:p>
          </p:txBody>
        </p:sp>
      </p:grpSp>
      <p:sp>
        <p:nvSpPr>
          <p:cNvPr id="41" name="Block Arc 20">
            <a:extLst>
              <a:ext uri="{FF2B5EF4-FFF2-40B4-BE49-F238E27FC236}">
                <a16:creationId xmlns:a16="http://schemas.microsoft.com/office/drawing/2014/main" xmlns="" id="{442BD419-0F67-4BAB-976B-E90CC1C4AECE}"/>
              </a:ext>
            </a:extLst>
          </p:cNvPr>
          <p:cNvSpPr>
            <a:spLocks noChangeAspect="1"/>
          </p:cNvSpPr>
          <p:nvPr/>
        </p:nvSpPr>
        <p:spPr>
          <a:xfrm rot="10800000">
            <a:off x="5238749" y="1807942"/>
            <a:ext cx="577045" cy="625693"/>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6" name="TextBox 45"/>
          <p:cNvSpPr txBox="1"/>
          <p:nvPr/>
        </p:nvSpPr>
        <p:spPr>
          <a:xfrm>
            <a:off x="6467474" y="2876550"/>
            <a:ext cx="4543425" cy="461665"/>
          </a:xfrm>
          <a:prstGeom prst="rect">
            <a:avLst/>
          </a:prstGeom>
          <a:noFill/>
        </p:spPr>
        <p:txBody>
          <a:bodyPr wrap="square" rtlCol="0">
            <a:spAutoFit/>
          </a:bodyPr>
          <a:lstStyle/>
          <a:p>
            <a:pPr>
              <a:buSzPct val="116000"/>
              <a:buFont typeface="Wingdings" pitchFamily="2" charset="2"/>
              <a:buChar char="ü"/>
            </a:pPr>
            <a:r>
              <a:rPr lang="en-US" sz="1200" dirty="0" smtClean="0"/>
              <a:t> </a:t>
            </a:r>
            <a:r>
              <a:rPr lang="en-US" sz="1200" dirty="0" smtClean="0">
                <a:latin typeface="Times New Roman" pitchFamily="18" charset="0"/>
                <a:cs typeface="Times New Roman" pitchFamily="18" charset="0"/>
              </a:rPr>
              <a:t>Quickly finding information from medical records</a:t>
            </a:r>
          </a:p>
          <a:p>
            <a:pPr>
              <a:buSzPct val="116000"/>
              <a:buFont typeface="Wingdings" pitchFamily="2" charset="2"/>
              <a:buChar char="ü"/>
            </a:pPr>
            <a:r>
              <a:rPr lang="en-US" sz="1200" dirty="0" smtClean="0">
                <a:latin typeface="Times New Roman" pitchFamily="18" charset="0"/>
                <a:cs typeface="Times New Roman" pitchFamily="18" charset="0"/>
              </a:rPr>
              <a:t> Less paperwork</a:t>
            </a:r>
          </a:p>
        </p:txBody>
      </p:sp>
      <p:sp>
        <p:nvSpPr>
          <p:cNvPr id="47" name="Rectangle 46"/>
          <p:cNvSpPr/>
          <p:nvPr/>
        </p:nvSpPr>
        <p:spPr>
          <a:xfrm>
            <a:off x="6410325" y="4086225"/>
            <a:ext cx="5467350" cy="461665"/>
          </a:xfrm>
          <a:prstGeom prst="rect">
            <a:avLst/>
          </a:prstGeom>
        </p:spPr>
        <p:txBody>
          <a:bodyPr wrap="square">
            <a:spAutoFit/>
          </a:bodyPr>
          <a:lstStyle/>
          <a:p>
            <a:pPr>
              <a:buSzPct val="116000"/>
              <a:buFont typeface="Wingdings" pitchFamily="2" charset="2"/>
              <a:buChar char="ü"/>
            </a:pPr>
            <a:r>
              <a:rPr lang="en-US" sz="1200" dirty="0" smtClean="0">
                <a:latin typeface="Times New Roman" pitchFamily="18" charset="0"/>
                <a:cs typeface="Times New Roman" pitchFamily="18" charset="0"/>
              </a:rPr>
              <a:t>Less time inputting data</a:t>
            </a:r>
          </a:p>
          <a:p>
            <a:pPr>
              <a:buSzPct val="116000"/>
              <a:buFont typeface="Wingdings" pitchFamily="2" charset="2"/>
              <a:buChar char="ü"/>
            </a:pPr>
            <a:r>
              <a:rPr lang="en-US" sz="1200" dirty="0" smtClean="0">
                <a:latin typeface="Times New Roman" pitchFamily="18" charset="0"/>
                <a:cs typeface="Times New Roman" pitchFamily="18" charset="0"/>
              </a:rPr>
              <a:t>Improved workflows</a:t>
            </a:r>
            <a:endParaRPr lang="en-US" sz="1200" dirty="0">
              <a:latin typeface="Times New Roman" pitchFamily="18" charset="0"/>
              <a:cs typeface="Times New Roman" pitchFamily="18" charset="0"/>
            </a:endParaRPr>
          </a:p>
        </p:txBody>
      </p:sp>
      <p:sp>
        <p:nvSpPr>
          <p:cNvPr id="52" name="Oval 27">
            <a:extLst>
              <a:ext uri="{FF2B5EF4-FFF2-40B4-BE49-F238E27FC236}">
                <a16:creationId xmlns:a16="http://schemas.microsoft.com/office/drawing/2014/main" xmlns="" id="{7DB6E0EE-B33A-443E-887E-C319F0DAF534}"/>
              </a:ext>
            </a:extLst>
          </p:cNvPr>
          <p:cNvSpPr/>
          <p:nvPr/>
        </p:nvSpPr>
        <p:spPr>
          <a:xfrm>
            <a:off x="5362576" y="4705350"/>
            <a:ext cx="457199" cy="628650"/>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29" name="Picture 28" descr="Healthy and digital – Healthcare IT blog by ScienceSoft"/>
          <p:cNvPicPr/>
          <p:nvPr/>
        </p:nvPicPr>
        <p:blipFill rotWithShape="1">
          <a:blip r:embed="rId2">
            <a:extLst>
              <a:ext uri="{28A0092B-C50C-407E-A947-70E740481C1C}">
                <a14:useLocalDpi xmlns="" xmlns:a14="http://schemas.microsoft.com/office/drawing/2010/main" val="0"/>
              </a:ext>
            </a:extLst>
          </a:blip>
          <a:srcRect l="7818" t="3887" r="8009" b="7393"/>
          <a:stretch/>
        </p:blipFill>
        <p:spPr bwMode="auto">
          <a:xfrm>
            <a:off x="9437424" y="0"/>
            <a:ext cx="2754576" cy="1599656"/>
          </a:xfrm>
          <a:prstGeom prst="rect">
            <a:avLst/>
          </a:prstGeom>
          <a:ln>
            <a:noFill/>
          </a:ln>
          <a:effectLst>
            <a:outerShdw blurRad="292100" dist="139700" dir="2700000" algn="tl" rotWithShape="0">
              <a:srgbClr val="333333">
                <a:alpha val="65000"/>
              </a:srgbClr>
            </a:outerShdw>
          </a:effectLst>
        </p:spPr>
      </p:pic>
      <p:sp>
        <p:nvSpPr>
          <p:cNvPr id="31" name="Rectangle 30"/>
          <p:cNvSpPr/>
          <p:nvPr/>
        </p:nvSpPr>
        <p:spPr>
          <a:xfrm>
            <a:off x="0" y="6488668"/>
            <a:ext cx="595035" cy="369332"/>
          </a:xfrm>
          <a:prstGeom prst="rect">
            <a:avLst/>
          </a:prstGeom>
        </p:spPr>
        <p:txBody>
          <a:bodyPr wrap="none">
            <a:spAutoFit/>
          </a:bodyPr>
          <a:lstStyle/>
          <a:p>
            <a:r>
              <a:rPr lang="en-IN" dirty="0" err="1" smtClean="0">
                <a:latin typeface="Times New Roman" pitchFamily="18" charset="0"/>
                <a:cs typeface="Times New Roman" pitchFamily="18" charset="0"/>
              </a:rPr>
              <a:t>aditi</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848212632"/>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rot="19825145">
            <a:off x="2143712" y="3003507"/>
            <a:ext cx="1475761" cy="14613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304479" y="320459"/>
            <a:ext cx="11573197" cy="724247"/>
          </a:xfrm>
        </p:spPr>
        <p:txBody>
          <a:bodyPr/>
          <a:lstStyle/>
          <a:p>
            <a:r>
              <a:rPr lang="en-US" sz="4000" b="1" dirty="0" smtClean="0">
                <a:latin typeface="Times New Roman" pitchFamily="18" charset="0"/>
                <a:cs typeface="Times New Roman" pitchFamily="18" charset="0"/>
              </a:rPr>
              <a:t>APPLICATIONS</a:t>
            </a:r>
          </a:p>
          <a:p>
            <a:r>
              <a:rPr lang="en-US" sz="1600" b="1" dirty="0" smtClean="0">
                <a:latin typeface="Times New Roman" pitchFamily="18" charset="0"/>
                <a:cs typeface="Times New Roman" pitchFamily="18" charset="0"/>
              </a:rPr>
              <a:t>(EXISTING WORK)</a:t>
            </a:r>
            <a:endParaRPr lang="en-US" sz="1600" b="1" dirty="0">
              <a:latin typeface="Times New Roman" pitchFamily="18" charset="0"/>
              <a:cs typeface="Times New Roman" pitchFamily="18" charset="0"/>
            </a:endParaRPr>
          </a:p>
        </p:txBody>
      </p:sp>
      <p:grpSp>
        <p:nvGrpSpPr>
          <p:cNvPr id="3" name="Group 17">
            <a:extLst>
              <a:ext uri="{FF2B5EF4-FFF2-40B4-BE49-F238E27FC236}">
                <a16:creationId xmlns:a16="http://schemas.microsoft.com/office/drawing/2014/main" xmlns="" id="{6E6A0078-6C69-4C2A-A68B-664BBC4B3FBC}"/>
              </a:ext>
            </a:extLst>
          </p:cNvPr>
          <p:cNvGrpSpPr/>
          <p:nvPr/>
        </p:nvGrpSpPr>
        <p:grpSpPr>
          <a:xfrm>
            <a:off x="5791200" y="1550659"/>
            <a:ext cx="5279590" cy="1204388"/>
            <a:chOff x="-475010" y="1129566"/>
            <a:chExt cx="4241713" cy="1204388"/>
          </a:xfrm>
        </p:grpSpPr>
        <p:sp>
          <p:nvSpPr>
            <p:cNvPr id="14" name="TextBox 13">
              <a:extLst>
                <a:ext uri="{FF2B5EF4-FFF2-40B4-BE49-F238E27FC236}">
                  <a16:creationId xmlns:a16="http://schemas.microsoft.com/office/drawing/2014/main" xmlns="" id="{676F0E11-3CFB-4B79-ACE0-7F2163A803DB}"/>
                </a:ext>
              </a:extLst>
            </p:cNvPr>
            <p:cNvSpPr txBox="1"/>
            <p:nvPr/>
          </p:nvSpPr>
          <p:spPr>
            <a:xfrm>
              <a:off x="-475010" y="1129566"/>
              <a:ext cx="4241713" cy="338554"/>
            </a:xfrm>
            <a:prstGeom prst="rect">
              <a:avLst/>
            </a:prstGeom>
            <a:noFill/>
          </p:spPr>
          <p:txBody>
            <a:bodyPr wrap="square" rtlCol="0" anchor="ctr">
              <a:spAutoFit/>
            </a:bodyPr>
            <a:lstStyle/>
            <a:p>
              <a:r>
                <a:rPr lang="en-US" altLang="ko-KR" sz="1600" b="1" u="sng" dirty="0" smtClean="0">
                  <a:solidFill>
                    <a:schemeClr val="tx1">
                      <a:lumMod val="75000"/>
                      <a:lumOff val="25000"/>
                    </a:schemeClr>
                  </a:solidFill>
                  <a:latin typeface="Times New Roman" pitchFamily="18" charset="0"/>
                  <a:cs typeface="Times New Roman" pitchFamily="18" charset="0"/>
                </a:rPr>
                <a:t>IN  LANGUAGE LEARNING</a:t>
              </a:r>
              <a:endParaRPr lang="ko-KR" altLang="en-US" sz="1600" b="1" u="sng" dirty="0">
                <a:solidFill>
                  <a:schemeClr val="tx1">
                    <a:lumMod val="75000"/>
                    <a:lumOff val="25000"/>
                  </a:schemeClr>
                </a:solidFill>
                <a:latin typeface="Times New Roman" pitchFamily="18" charset="0"/>
                <a:cs typeface="Times New Roman" pitchFamily="18" charset="0"/>
              </a:endParaRPr>
            </a:p>
          </p:txBody>
        </p:sp>
        <p:sp>
          <p:nvSpPr>
            <p:cNvPr id="15" name="TextBox 14">
              <a:extLst>
                <a:ext uri="{FF2B5EF4-FFF2-40B4-BE49-F238E27FC236}">
                  <a16:creationId xmlns:a16="http://schemas.microsoft.com/office/drawing/2014/main" xmlns="" id="{A28B71DB-B1EE-428F-A31E-96B786494628}"/>
                </a:ext>
              </a:extLst>
            </p:cNvPr>
            <p:cNvSpPr txBox="1"/>
            <p:nvPr/>
          </p:nvSpPr>
          <p:spPr>
            <a:xfrm>
              <a:off x="-287276" y="1502957"/>
              <a:ext cx="4052588" cy="830997"/>
            </a:xfrm>
            <a:prstGeom prst="rect">
              <a:avLst/>
            </a:prstGeom>
            <a:noFill/>
          </p:spPr>
          <p:txBody>
            <a:bodyPr wrap="square" rtlCol="0">
              <a:spAutoFit/>
            </a:bodyPr>
            <a:lstStyle/>
            <a:p>
              <a:pPr>
                <a:buSzPct val="116000"/>
              </a:pPr>
              <a:r>
                <a:rPr lang="en-US" sz="1200" dirty="0" smtClean="0">
                  <a:latin typeface="Times New Roman" pitchFamily="18" charset="0"/>
                  <a:cs typeface="Times New Roman" pitchFamily="18" charset="0"/>
                </a:rPr>
                <a:t>One of the most transformative applications of speech recognition technology from a human perspective is its ability </a:t>
              </a:r>
              <a:r>
                <a:rPr lang="en-US" sz="1200" b="1" dirty="0" smtClean="0">
                  <a:latin typeface="Times New Roman" pitchFamily="18" charset="0"/>
                  <a:cs typeface="Times New Roman" pitchFamily="18" charset="0"/>
                </a:rPr>
                <a:t>to remove language barriers and cultural boundaries </a:t>
              </a:r>
              <a:r>
                <a:rPr lang="en-US" sz="1200" dirty="0" smtClean="0">
                  <a:latin typeface="Times New Roman" pitchFamily="18" charset="0"/>
                  <a:cs typeface="Times New Roman" pitchFamily="18" charset="0"/>
                </a:rPr>
                <a:t>in aspects of social life and in the workplace.</a:t>
              </a:r>
              <a:endParaRPr lang="en-IN" sz="1200" dirty="0" smtClean="0">
                <a:latin typeface="Times New Roman" pitchFamily="18" charset="0"/>
                <a:cs typeface="Times New Roman" pitchFamily="18" charset="0"/>
              </a:endParaRPr>
            </a:p>
            <a:p>
              <a:endParaRPr lang="en-US" altLang="ko-KR" sz="1200" dirty="0">
                <a:solidFill>
                  <a:schemeClr val="tx1">
                    <a:lumMod val="75000"/>
                    <a:lumOff val="25000"/>
                  </a:schemeClr>
                </a:solidFill>
                <a:cs typeface="Arial" pitchFamily="34" charset="0"/>
              </a:endParaRPr>
            </a:p>
          </p:txBody>
        </p:sp>
      </p:grpSp>
      <p:grpSp>
        <p:nvGrpSpPr>
          <p:cNvPr id="4" name="Group 20">
            <a:extLst>
              <a:ext uri="{FF2B5EF4-FFF2-40B4-BE49-F238E27FC236}">
                <a16:creationId xmlns:a16="http://schemas.microsoft.com/office/drawing/2014/main" xmlns="" id="{7C1D0977-9421-4E8A-8A14-B8650760C783}"/>
              </a:ext>
            </a:extLst>
          </p:cNvPr>
          <p:cNvGrpSpPr/>
          <p:nvPr/>
        </p:nvGrpSpPr>
        <p:grpSpPr>
          <a:xfrm>
            <a:off x="5834927" y="2752725"/>
            <a:ext cx="5683537" cy="1026092"/>
            <a:chOff x="-475010" y="1129566"/>
            <a:chExt cx="4241713" cy="1130291"/>
          </a:xfrm>
        </p:grpSpPr>
        <p:sp>
          <p:nvSpPr>
            <p:cNvPr id="17" name="TextBox 16">
              <a:extLst>
                <a:ext uri="{FF2B5EF4-FFF2-40B4-BE49-F238E27FC236}">
                  <a16:creationId xmlns:a16="http://schemas.microsoft.com/office/drawing/2014/main" xmlns="" id="{F1F41D4D-D044-4E72-AD1C-CA76D7710C09}"/>
                </a:ext>
              </a:extLst>
            </p:cNvPr>
            <p:cNvSpPr txBox="1"/>
            <p:nvPr/>
          </p:nvSpPr>
          <p:spPr>
            <a:xfrm>
              <a:off x="-475010" y="1129566"/>
              <a:ext cx="4241713" cy="338554"/>
            </a:xfrm>
            <a:prstGeom prst="rect">
              <a:avLst/>
            </a:prstGeom>
            <a:noFill/>
          </p:spPr>
          <p:txBody>
            <a:bodyPr wrap="square" rtlCol="0" anchor="ctr">
              <a:spAutoFit/>
            </a:bodyPr>
            <a:lstStyle/>
            <a:p>
              <a:r>
                <a:rPr lang="en-US" altLang="ko-KR" sz="1600" b="1" u="sng" dirty="0" smtClean="0">
                  <a:solidFill>
                    <a:schemeClr val="tx1">
                      <a:lumMod val="75000"/>
                      <a:lumOff val="25000"/>
                    </a:schemeClr>
                  </a:solidFill>
                  <a:latin typeface="Times New Roman" pitchFamily="18" charset="0"/>
                  <a:cs typeface="Times New Roman" pitchFamily="18" charset="0"/>
                </a:rPr>
                <a:t>IN  WORKPLACE</a:t>
              </a:r>
              <a:endParaRPr lang="ko-KR" altLang="en-US" sz="1600" b="1" u="sng" dirty="0">
                <a:solidFill>
                  <a:schemeClr val="tx1">
                    <a:lumMod val="75000"/>
                    <a:lumOff val="25000"/>
                  </a:schemeClr>
                </a:solidFill>
                <a:latin typeface="Times New Roman" pitchFamily="18" charset="0"/>
                <a:cs typeface="Times New Roman" pitchFamily="18" charset="0"/>
              </a:endParaRPr>
            </a:p>
          </p:txBody>
        </p:sp>
        <p:sp>
          <p:nvSpPr>
            <p:cNvPr id="18" name="TextBox 17">
              <a:extLst>
                <a:ext uri="{FF2B5EF4-FFF2-40B4-BE49-F238E27FC236}">
                  <a16:creationId xmlns:a16="http://schemas.microsoft.com/office/drawing/2014/main" xmlns="" id="{E86C7835-B835-4D64-966C-FAA047C0984B}"/>
                </a:ext>
              </a:extLst>
            </p:cNvPr>
            <p:cNvSpPr txBox="1"/>
            <p:nvPr/>
          </p:nvSpPr>
          <p:spPr>
            <a:xfrm>
              <a:off x="-337036" y="1547892"/>
              <a:ext cx="3881326" cy="711965"/>
            </a:xfrm>
            <a:prstGeom prst="rect">
              <a:avLst/>
            </a:prstGeom>
            <a:noFill/>
          </p:spPr>
          <p:txBody>
            <a:bodyPr wrap="square" rtlCol="0">
              <a:spAutoFit/>
            </a:bodyPr>
            <a:lstStyle/>
            <a:p>
              <a:r>
                <a:rPr lang="en-IN" sz="1200" dirty="0" smtClean="0">
                  <a:latin typeface="Times New Roman" pitchFamily="18" charset="0"/>
                  <a:cs typeface="Times New Roman" pitchFamily="18" charset="0"/>
                </a:rPr>
                <a:t>Speech recognition program incorporates simple tasks to increase efficiency, as well as beyond tasks that have traditionally needed humans, to be performed</a:t>
              </a:r>
              <a:r>
                <a:rPr lang="en-IN" sz="1200" b="1" dirty="0" smtClean="0">
                  <a:latin typeface="Josefin Slab" panose="020B0604020202020204" charset="0"/>
                </a:rPr>
                <a:t>.</a:t>
              </a:r>
            </a:p>
            <a:p>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grpSp>
      <p:grpSp>
        <p:nvGrpSpPr>
          <p:cNvPr id="5" name="Group 31">
            <a:extLst>
              <a:ext uri="{FF2B5EF4-FFF2-40B4-BE49-F238E27FC236}">
                <a16:creationId xmlns:a16="http://schemas.microsoft.com/office/drawing/2014/main" xmlns="" id="{7C1D0977-9421-4E8A-8A14-B8650760C783}"/>
              </a:ext>
            </a:extLst>
          </p:cNvPr>
          <p:cNvGrpSpPr/>
          <p:nvPr/>
        </p:nvGrpSpPr>
        <p:grpSpPr>
          <a:xfrm>
            <a:off x="5825402" y="4355900"/>
            <a:ext cx="5683537" cy="1043406"/>
            <a:chOff x="-475010" y="1129566"/>
            <a:chExt cx="4241713" cy="1043406"/>
          </a:xfrm>
        </p:grpSpPr>
        <p:sp>
          <p:nvSpPr>
            <p:cNvPr id="20" name="TextBox 19">
              <a:extLst>
                <a:ext uri="{FF2B5EF4-FFF2-40B4-BE49-F238E27FC236}">
                  <a16:creationId xmlns:a16="http://schemas.microsoft.com/office/drawing/2014/main" xmlns="" id="{F1F41D4D-D044-4E72-AD1C-CA76D7710C09}"/>
                </a:ext>
              </a:extLst>
            </p:cNvPr>
            <p:cNvSpPr txBox="1"/>
            <p:nvPr/>
          </p:nvSpPr>
          <p:spPr>
            <a:xfrm>
              <a:off x="-475010" y="1129566"/>
              <a:ext cx="4241713" cy="338554"/>
            </a:xfrm>
            <a:prstGeom prst="rect">
              <a:avLst/>
            </a:prstGeom>
            <a:noFill/>
          </p:spPr>
          <p:txBody>
            <a:bodyPr wrap="square" rtlCol="0" anchor="ctr">
              <a:spAutoFit/>
            </a:bodyPr>
            <a:lstStyle/>
            <a:p>
              <a:r>
                <a:rPr lang="en-US" altLang="ko-KR" sz="1600" b="1" u="sng" dirty="0" smtClean="0">
                  <a:solidFill>
                    <a:schemeClr val="tx1">
                      <a:lumMod val="75000"/>
                      <a:lumOff val="25000"/>
                    </a:schemeClr>
                  </a:solidFill>
                  <a:latin typeface="Times New Roman" pitchFamily="18" charset="0"/>
                  <a:cs typeface="Times New Roman" pitchFamily="18" charset="0"/>
                </a:rPr>
                <a:t>IN  BANKING</a:t>
              </a:r>
              <a:endParaRPr lang="ko-KR" altLang="en-US" sz="1600" b="1" u="sng" dirty="0">
                <a:solidFill>
                  <a:schemeClr val="tx1">
                    <a:lumMod val="75000"/>
                    <a:lumOff val="25000"/>
                  </a:schemeClr>
                </a:solidFill>
                <a:latin typeface="Times New Roman" pitchFamily="18" charset="0"/>
                <a:cs typeface="Times New Roman" pitchFamily="18" charset="0"/>
              </a:endParaRPr>
            </a:p>
          </p:txBody>
        </p:sp>
        <p:sp>
          <p:nvSpPr>
            <p:cNvPr id="21" name="TextBox 20">
              <a:extLst>
                <a:ext uri="{FF2B5EF4-FFF2-40B4-BE49-F238E27FC236}">
                  <a16:creationId xmlns:a16="http://schemas.microsoft.com/office/drawing/2014/main" xmlns="" id="{E86C7835-B835-4D64-966C-FAA047C0984B}"/>
                </a:ext>
              </a:extLst>
            </p:cNvPr>
            <p:cNvSpPr txBox="1"/>
            <p:nvPr/>
          </p:nvSpPr>
          <p:spPr>
            <a:xfrm>
              <a:off x="-315710" y="1526641"/>
              <a:ext cx="3817349" cy="646331"/>
            </a:xfrm>
            <a:prstGeom prst="rect">
              <a:avLst/>
            </a:prstGeom>
            <a:noFill/>
          </p:spPr>
          <p:txBody>
            <a:bodyPr wrap="square" rtlCol="0">
              <a:spAutoFit/>
            </a:bodyPr>
            <a:lstStyle/>
            <a:p>
              <a:r>
                <a:rPr lang="en-IN" sz="1200" dirty="0" smtClean="0">
                  <a:latin typeface="Times New Roman" pitchFamily="18" charset="0"/>
                  <a:cs typeface="Times New Roman" pitchFamily="18" charset="0"/>
                </a:rPr>
                <a:t>Speech recognition aims to reduce friction in banking and financial industry for the customer .</a:t>
              </a:r>
              <a:r>
                <a:rPr lang="en-IN" sz="1200" b="1" dirty="0" smtClean="0">
                  <a:latin typeface="Josefin Slab" panose="020B0604020202020204" charset="0"/>
                </a:rPr>
                <a:t> </a:t>
              </a:r>
              <a:r>
                <a:rPr lang="en-IN" sz="1200" dirty="0" smtClean="0">
                  <a:latin typeface="Times New Roman" pitchFamily="18" charset="0"/>
                  <a:cs typeface="Times New Roman" pitchFamily="18" charset="0"/>
                </a:rPr>
                <a:t>A personalised banking assistant could in return boost customer satisfaction and loyalty.</a:t>
              </a:r>
              <a:endParaRPr lang="en-US" altLang="ko-KR" sz="1200" dirty="0">
                <a:solidFill>
                  <a:schemeClr val="tx1">
                    <a:lumMod val="75000"/>
                    <a:lumOff val="25000"/>
                  </a:schemeClr>
                </a:solidFill>
                <a:latin typeface="Times New Roman" pitchFamily="18" charset="0"/>
                <a:cs typeface="Times New Roman" pitchFamily="18" charset="0"/>
              </a:endParaRPr>
            </a:p>
          </p:txBody>
        </p:sp>
      </p:grpSp>
      <p:grpSp>
        <p:nvGrpSpPr>
          <p:cNvPr id="6" name="그룹 4">
            <a:extLst>
              <a:ext uri="{FF2B5EF4-FFF2-40B4-BE49-F238E27FC236}">
                <a16:creationId xmlns:a16="http://schemas.microsoft.com/office/drawing/2014/main" xmlns="" id="{71254654-4B0A-43C2-862D-0F13A1EBA9E4}"/>
              </a:ext>
            </a:extLst>
          </p:cNvPr>
          <p:cNvGrpSpPr/>
          <p:nvPr/>
        </p:nvGrpSpPr>
        <p:grpSpPr>
          <a:xfrm>
            <a:off x="-390526" y="438150"/>
            <a:ext cx="6543675" cy="6572250"/>
            <a:chOff x="-24857" y="965848"/>
            <a:chExt cx="5906845" cy="5906841"/>
          </a:xfrm>
        </p:grpSpPr>
        <p:sp>
          <p:nvSpPr>
            <p:cNvPr id="23" name="Right Triangle 22">
              <a:extLst>
                <a:ext uri="{FF2B5EF4-FFF2-40B4-BE49-F238E27FC236}">
                  <a16:creationId xmlns:a16="http://schemas.microsoft.com/office/drawing/2014/main" xmlns="" id="{9EF590EE-7705-4527-AB71-03D8074D1422}"/>
                </a:ext>
              </a:extLst>
            </p:cNvPr>
            <p:cNvSpPr/>
            <p:nvPr/>
          </p:nvSpPr>
          <p:spPr>
            <a:xfrm rot="19800000">
              <a:off x="1222988" y="965848"/>
              <a:ext cx="3410735" cy="19687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Right Triangle 23">
              <a:extLst>
                <a:ext uri="{FF2B5EF4-FFF2-40B4-BE49-F238E27FC236}">
                  <a16:creationId xmlns:a16="http://schemas.microsoft.com/office/drawing/2014/main" xmlns="" id="{5C6F926B-DD4D-4AD0-AA56-C6ED64647E01}"/>
                </a:ext>
              </a:extLst>
            </p:cNvPr>
            <p:cNvSpPr/>
            <p:nvPr/>
          </p:nvSpPr>
          <p:spPr>
            <a:xfrm rot="3600000">
              <a:off x="3192267" y="2934707"/>
              <a:ext cx="3410736" cy="196870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Right Triangle 24">
              <a:extLst>
                <a:ext uri="{FF2B5EF4-FFF2-40B4-BE49-F238E27FC236}">
                  <a16:creationId xmlns:a16="http://schemas.microsoft.com/office/drawing/2014/main" xmlns="" id="{8BEA6821-FA58-492F-B4A2-4A3D14FE3AE6}"/>
                </a:ext>
              </a:extLst>
            </p:cNvPr>
            <p:cNvSpPr/>
            <p:nvPr/>
          </p:nvSpPr>
          <p:spPr>
            <a:xfrm rot="9000000">
              <a:off x="1223405" y="4903983"/>
              <a:ext cx="3410735" cy="196870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Right Triangle 25">
              <a:extLst>
                <a:ext uri="{FF2B5EF4-FFF2-40B4-BE49-F238E27FC236}">
                  <a16:creationId xmlns:a16="http://schemas.microsoft.com/office/drawing/2014/main" xmlns="" id="{40A1B700-1416-4850-8C79-7FFD932E4D08}"/>
                </a:ext>
              </a:extLst>
            </p:cNvPr>
            <p:cNvSpPr/>
            <p:nvPr/>
          </p:nvSpPr>
          <p:spPr>
            <a:xfrm rot="14400000">
              <a:off x="-745872" y="2935126"/>
              <a:ext cx="3410736" cy="196870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7" name="TextBox 26">
            <a:extLst>
              <a:ext uri="{FF2B5EF4-FFF2-40B4-BE49-F238E27FC236}">
                <a16:creationId xmlns:a16="http://schemas.microsoft.com/office/drawing/2014/main" xmlns="" id="{A854F814-6FC7-4182-B03F-ACAE043B9A50}"/>
              </a:ext>
            </a:extLst>
          </p:cNvPr>
          <p:cNvSpPr txBox="1"/>
          <p:nvPr/>
        </p:nvSpPr>
        <p:spPr>
          <a:xfrm>
            <a:off x="1367348" y="2302143"/>
            <a:ext cx="2059226" cy="338554"/>
          </a:xfrm>
          <a:prstGeom prst="rect">
            <a:avLst/>
          </a:prstGeom>
          <a:noFill/>
        </p:spPr>
        <p:txBody>
          <a:bodyPr wrap="square" rtlCol="0">
            <a:spAutoFit/>
          </a:bodyPr>
          <a:lstStyle/>
          <a:p>
            <a:r>
              <a:rPr lang="en-US" altLang="ko-KR" sz="1600" b="1" dirty="0" smtClean="0">
                <a:latin typeface="Times New Roman" pitchFamily="18" charset="0"/>
                <a:cs typeface="Times New Roman" pitchFamily="18" charset="0"/>
              </a:rPr>
              <a:t>HEALTHCARE</a:t>
            </a:r>
            <a:endParaRPr lang="ko-KR" altLang="en-US" sz="1600" b="1" dirty="0">
              <a:latin typeface="Times New Roman" pitchFamily="18" charset="0"/>
              <a:cs typeface="Times New Roman" pitchFamily="18" charset="0"/>
            </a:endParaRPr>
          </a:p>
        </p:txBody>
      </p:sp>
      <p:sp>
        <p:nvSpPr>
          <p:cNvPr id="28" name="TextBox 27">
            <a:extLst>
              <a:ext uri="{FF2B5EF4-FFF2-40B4-BE49-F238E27FC236}">
                <a16:creationId xmlns:a16="http://schemas.microsoft.com/office/drawing/2014/main" xmlns="" id="{2FC4140C-EC62-400F-B70D-A90495EA5730}"/>
              </a:ext>
            </a:extLst>
          </p:cNvPr>
          <p:cNvSpPr txBox="1"/>
          <p:nvPr/>
        </p:nvSpPr>
        <p:spPr>
          <a:xfrm rot="16200000">
            <a:off x="356335" y="3906584"/>
            <a:ext cx="2149537" cy="584775"/>
          </a:xfrm>
          <a:prstGeom prst="rect">
            <a:avLst/>
          </a:prstGeom>
          <a:noFill/>
        </p:spPr>
        <p:txBody>
          <a:bodyPr wrap="square" rtlCol="0">
            <a:spAutoFit/>
          </a:bodyPr>
          <a:lstStyle/>
          <a:p>
            <a:r>
              <a:rPr lang="en-US" altLang="ko-KR" sz="1600" b="1" dirty="0" smtClean="0">
                <a:latin typeface="Times New Roman" pitchFamily="18" charset="0"/>
                <a:cs typeface="Times New Roman" pitchFamily="18" charset="0"/>
              </a:rPr>
              <a:t>LANGUAGE</a:t>
            </a:r>
            <a:r>
              <a:rPr lang="en-US" altLang="ko-KR" sz="1600" b="1" dirty="0" smtClean="0">
                <a:solidFill>
                  <a:schemeClr val="bg1"/>
                </a:solidFill>
                <a:cs typeface="Arial" pitchFamily="34" charset="0"/>
              </a:rPr>
              <a:t> </a:t>
            </a:r>
            <a:r>
              <a:rPr lang="en-US" altLang="ko-KR" sz="1600" b="1" dirty="0" smtClean="0">
                <a:latin typeface="Times New Roman" pitchFamily="18" charset="0"/>
                <a:cs typeface="Times New Roman" pitchFamily="18" charset="0"/>
              </a:rPr>
              <a:t>LEARNING</a:t>
            </a:r>
            <a:endParaRPr lang="ko-KR" altLang="en-US" sz="1600" b="1" dirty="0">
              <a:latin typeface="Times New Roman" pitchFamily="18" charset="0"/>
              <a:cs typeface="Times New Roman" pitchFamily="18" charset="0"/>
            </a:endParaRPr>
          </a:p>
        </p:txBody>
      </p:sp>
      <p:sp>
        <p:nvSpPr>
          <p:cNvPr id="29" name="TextBox 28">
            <a:extLst>
              <a:ext uri="{FF2B5EF4-FFF2-40B4-BE49-F238E27FC236}">
                <a16:creationId xmlns:a16="http://schemas.microsoft.com/office/drawing/2014/main" xmlns="" id="{3F948212-B464-4C32-8511-5414DB4BCC7A}"/>
              </a:ext>
            </a:extLst>
          </p:cNvPr>
          <p:cNvSpPr txBox="1"/>
          <p:nvPr/>
        </p:nvSpPr>
        <p:spPr>
          <a:xfrm>
            <a:off x="2094599" y="5202313"/>
            <a:ext cx="1984146" cy="338554"/>
          </a:xfrm>
          <a:prstGeom prst="rect">
            <a:avLst/>
          </a:prstGeom>
          <a:noFill/>
        </p:spPr>
        <p:txBody>
          <a:bodyPr wrap="square" rtlCol="0">
            <a:spAutoFit/>
          </a:bodyPr>
          <a:lstStyle/>
          <a:p>
            <a:pPr algn="r"/>
            <a:r>
              <a:rPr lang="en-US" altLang="ko-KR" sz="1600" b="1" dirty="0" smtClean="0">
                <a:latin typeface="Times New Roman" pitchFamily="18" charset="0"/>
                <a:cs typeface="Times New Roman" pitchFamily="18" charset="0"/>
              </a:rPr>
              <a:t>BANKING</a:t>
            </a:r>
            <a:endParaRPr lang="ko-KR" altLang="en-US" sz="1600" b="1" dirty="0">
              <a:latin typeface="Times New Roman" pitchFamily="18" charset="0"/>
              <a:cs typeface="Times New Roman" pitchFamily="18" charset="0"/>
            </a:endParaRPr>
          </a:p>
        </p:txBody>
      </p:sp>
      <p:sp>
        <p:nvSpPr>
          <p:cNvPr id="30" name="TextBox 29">
            <a:extLst>
              <a:ext uri="{FF2B5EF4-FFF2-40B4-BE49-F238E27FC236}">
                <a16:creationId xmlns:a16="http://schemas.microsoft.com/office/drawing/2014/main" xmlns="" id="{BF3DCC88-AED1-4AEF-886E-2B3EF443067F}"/>
              </a:ext>
            </a:extLst>
          </p:cNvPr>
          <p:cNvSpPr txBox="1"/>
          <p:nvPr/>
        </p:nvSpPr>
        <p:spPr>
          <a:xfrm rot="16200000">
            <a:off x="3630814" y="3304758"/>
            <a:ext cx="1582984" cy="338554"/>
          </a:xfrm>
          <a:prstGeom prst="rect">
            <a:avLst/>
          </a:prstGeom>
          <a:noFill/>
        </p:spPr>
        <p:txBody>
          <a:bodyPr wrap="square" rtlCol="0">
            <a:spAutoFit/>
          </a:bodyPr>
          <a:lstStyle/>
          <a:p>
            <a:pPr algn="r"/>
            <a:r>
              <a:rPr lang="en-US" altLang="ko-KR" sz="1600" b="1" dirty="0" smtClean="0">
                <a:latin typeface="Times New Roman" pitchFamily="18" charset="0"/>
                <a:cs typeface="Times New Roman" pitchFamily="18" charset="0"/>
              </a:rPr>
              <a:t>WORKPLACE</a:t>
            </a:r>
            <a:endParaRPr lang="ko-KR" altLang="en-US" sz="1600" b="1" dirty="0">
              <a:latin typeface="Times New Roman" pitchFamily="18" charset="0"/>
              <a:cs typeface="Times New Roman" pitchFamily="18" charset="0"/>
            </a:endParaRPr>
          </a:p>
        </p:txBody>
      </p:sp>
      <p:sp>
        <p:nvSpPr>
          <p:cNvPr id="31" name="TextBox 30">
            <a:extLst>
              <a:ext uri="{FF2B5EF4-FFF2-40B4-BE49-F238E27FC236}">
                <a16:creationId xmlns:a16="http://schemas.microsoft.com/office/drawing/2014/main" xmlns="" id="{EB567348-B6B1-49E9-865E-FADD89C4F8B1}"/>
              </a:ext>
            </a:extLst>
          </p:cNvPr>
          <p:cNvSpPr txBox="1"/>
          <p:nvPr/>
        </p:nvSpPr>
        <p:spPr>
          <a:xfrm>
            <a:off x="2235205" y="3559266"/>
            <a:ext cx="1314992" cy="338554"/>
          </a:xfrm>
          <a:prstGeom prst="rect">
            <a:avLst/>
          </a:prstGeom>
          <a:noFill/>
        </p:spPr>
        <p:txBody>
          <a:bodyPr wrap="square" rtlCol="0">
            <a:spAutoFit/>
          </a:bodyPr>
          <a:lstStyle/>
          <a:p>
            <a:pPr algn="ctr"/>
            <a:r>
              <a:rPr lang="en-US" altLang="ko-KR" sz="1600" b="1" dirty="0" smtClean="0">
                <a:latin typeface="Times New Roman" pitchFamily="18" charset="0"/>
                <a:cs typeface="Times New Roman" pitchFamily="18" charset="0"/>
              </a:rPr>
              <a:t>MILITARY</a:t>
            </a:r>
            <a:endParaRPr lang="ko-KR" altLang="en-US" sz="1600" b="1" dirty="0">
              <a:latin typeface="Times New Roman" pitchFamily="18" charset="0"/>
              <a:cs typeface="Times New Roman" pitchFamily="18" charset="0"/>
            </a:endParaRPr>
          </a:p>
        </p:txBody>
      </p:sp>
      <p:sp>
        <p:nvSpPr>
          <p:cNvPr id="36" name="Parallelogram 15">
            <a:extLst>
              <a:ext uri="{FF2B5EF4-FFF2-40B4-BE49-F238E27FC236}">
                <a16:creationId xmlns:a16="http://schemas.microsoft.com/office/drawing/2014/main" xmlns="" id="{24ABDD0B-564D-4579-ACF2-A3B23447A0E6}"/>
              </a:ext>
            </a:extLst>
          </p:cNvPr>
          <p:cNvSpPr/>
          <p:nvPr/>
        </p:nvSpPr>
        <p:spPr>
          <a:xfrm rot="16200000">
            <a:off x="5222163" y="1497256"/>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Trapezoid 13">
            <a:extLst>
              <a:ext uri="{FF2B5EF4-FFF2-40B4-BE49-F238E27FC236}">
                <a16:creationId xmlns:a16="http://schemas.microsoft.com/office/drawing/2014/main" xmlns="" id="{EAB635DE-58EF-4585-A0F5-0790A1957A5B}"/>
              </a:ext>
            </a:extLst>
          </p:cNvPr>
          <p:cNvSpPr/>
          <p:nvPr/>
        </p:nvSpPr>
        <p:spPr>
          <a:xfrm>
            <a:off x="5295641" y="274779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TextBox 33"/>
          <p:cNvSpPr txBox="1"/>
          <p:nvPr/>
        </p:nvSpPr>
        <p:spPr>
          <a:xfrm>
            <a:off x="6553198" y="3686175"/>
            <a:ext cx="4905377" cy="923330"/>
          </a:xfrm>
          <a:prstGeom prst="rect">
            <a:avLst/>
          </a:prstGeom>
          <a:noFill/>
        </p:spPr>
        <p:txBody>
          <a:bodyPr wrap="square" rtlCol="0">
            <a:spAutoFit/>
          </a:bodyPr>
          <a:lstStyle/>
          <a:p>
            <a:pPr>
              <a:buSzPct val="116000"/>
              <a:buFont typeface="Wingdings" pitchFamily="2" charset="2"/>
              <a:buChar char="Ø"/>
            </a:pPr>
            <a:r>
              <a:rPr lang="en-US" sz="1200" dirty="0" smtClean="0">
                <a:latin typeface="Times New Roman" pitchFamily="18" charset="0"/>
                <a:cs typeface="Times New Roman" pitchFamily="18" charset="0"/>
              </a:rPr>
              <a:t>  Search for reports or documents on your computer</a:t>
            </a:r>
          </a:p>
          <a:p>
            <a:pPr>
              <a:buSzPct val="116000"/>
              <a:buFont typeface="Wingdings" pitchFamily="2" charset="2"/>
              <a:buChar char="Ø"/>
            </a:pPr>
            <a:r>
              <a:rPr lang="en-US" sz="1200" dirty="0" smtClean="0"/>
              <a:t>  </a:t>
            </a:r>
            <a:r>
              <a:rPr lang="en-US" sz="1200" dirty="0" smtClean="0">
                <a:latin typeface="Times New Roman" pitchFamily="18" charset="0"/>
                <a:cs typeface="Times New Roman" pitchFamily="18" charset="0"/>
              </a:rPr>
              <a:t>Dictate the information you want to be incorporated into document</a:t>
            </a:r>
          </a:p>
          <a:p>
            <a:pPr>
              <a:buSzPct val="116000"/>
              <a:buFont typeface="Wingdings" pitchFamily="2" charset="2"/>
              <a:buChar char="Ø"/>
            </a:pPr>
            <a:endParaRPr lang="en-US" sz="1200" dirty="0" smtClean="0">
              <a:latin typeface="Times New Roman" pitchFamily="18" charset="0"/>
              <a:cs typeface="Times New Roman" pitchFamily="18" charset="0"/>
            </a:endParaRPr>
          </a:p>
          <a:p>
            <a:endParaRPr lang="en-US" dirty="0"/>
          </a:p>
        </p:txBody>
      </p:sp>
      <p:sp>
        <p:nvSpPr>
          <p:cNvPr id="35" name="Block Arc 11">
            <a:extLst>
              <a:ext uri="{FF2B5EF4-FFF2-40B4-BE49-F238E27FC236}">
                <a16:creationId xmlns:a16="http://schemas.microsoft.com/office/drawing/2014/main" xmlns="" id="{6237B46C-EE2F-45F5-A452-AEF5853F7D2C}"/>
              </a:ext>
            </a:extLst>
          </p:cNvPr>
          <p:cNvSpPr/>
          <p:nvPr/>
        </p:nvSpPr>
        <p:spPr>
          <a:xfrm rot="10800000">
            <a:off x="5462284" y="4402137"/>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TextBox 37"/>
          <p:cNvSpPr txBox="1"/>
          <p:nvPr/>
        </p:nvSpPr>
        <p:spPr>
          <a:xfrm>
            <a:off x="6562726" y="5448300"/>
            <a:ext cx="3962400" cy="738664"/>
          </a:xfrm>
          <a:prstGeom prst="rect">
            <a:avLst/>
          </a:prstGeom>
          <a:noFill/>
        </p:spPr>
        <p:txBody>
          <a:bodyPr wrap="square" rtlCol="0">
            <a:spAutoFit/>
          </a:bodyPr>
          <a:lstStyle/>
          <a:p>
            <a:pPr>
              <a:buSzPct val="116000"/>
              <a:buFont typeface="Wingdings" pitchFamily="2" charset="2"/>
              <a:buChar char="Ø"/>
            </a:pPr>
            <a:r>
              <a:rPr lang="en-US" sz="1200" dirty="0" smtClean="0">
                <a:latin typeface="Times New Roman" pitchFamily="18" charset="0"/>
                <a:cs typeface="Times New Roman" pitchFamily="18" charset="0"/>
              </a:rPr>
              <a:t>  Make payments</a:t>
            </a:r>
          </a:p>
          <a:p>
            <a:pPr>
              <a:buSzPct val="116000"/>
              <a:buFont typeface="Wingdings" pitchFamily="2" charset="2"/>
              <a:buChar char="Ø"/>
            </a:pPr>
            <a:r>
              <a:rPr lang="en-US" sz="1200" dirty="0" smtClean="0">
                <a:latin typeface="Times New Roman" pitchFamily="18" charset="0"/>
                <a:cs typeface="Times New Roman" pitchFamily="18" charset="0"/>
              </a:rPr>
              <a:t>  Receive information about your transaction history</a:t>
            </a:r>
          </a:p>
          <a:p>
            <a:endParaRPr lang="en-US" dirty="0"/>
          </a:p>
        </p:txBody>
      </p:sp>
      <p:pic>
        <p:nvPicPr>
          <p:cNvPr id="37" name="Picture 36" descr="Woman sitting at workplace with laptop using intelligent smart speaker with voice  recognition artificial intelligence assistance concept modern workspace  office interior flat horizontal portrait | Premium Vector"/>
          <p:cNvPicPr/>
          <p:nvPr/>
        </p:nvPicPr>
        <p:blipFill>
          <a:blip r:embed="rId2">
            <a:extLst>
              <a:ext uri="{28A0092B-C50C-407E-A947-70E740481C1C}">
                <a14:useLocalDpi xmlns="" xmlns:a14="http://schemas.microsoft.com/office/drawing/2010/main" val="0"/>
              </a:ext>
            </a:extLst>
          </a:blip>
          <a:srcRect/>
          <a:stretch>
            <a:fillRect/>
          </a:stretch>
        </p:blipFill>
        <p:spPr bwMode="auto">
          <a:xfrm>
            <a:off x="9054082" y="0"/>
            <a:ext cx="3137918" cy="1609725"/>
          </a:xfrm>
          <a:prstGeom prst="rect">
            <a:avLst/>
          </a:prstGeom>
          <a:ln>
            <a:noFill/>
          </a:ln>
          <a:effectLst>
            <a:outerShdw blurRad="292100" dist="139700" dir="2700000" algn="tl" rotWithShape="0">
              <a:srgbClr val="333333">
                <a:alpha val="65000"/>
              </a:srgbClr>
            </a:outerShdw>
          </a:effectLst>
        </p:spPr>
      </p:pic>
      <p:sp>
        <p:nvSpPr>
          <p:cNvPr id="40" name="Rectangle 39"/>
          <p:cNvSpPr/>
          <p:nvPr/>
        </p:nvSpPr>
        <p:spPr>
          <a:xfrm>
            <a:off x="0" y="6488668"/>
            <a:ext cx="595035" cy="369332"/>
          </a:xfrm>
          <a:prstGeom prst="rect">
            <a:avLst/>
          </a:prstGeom>
        </p:spPr>
        <p:txBody>
          <a:bodyPr wrap="none">
            <a:spAutoFit/>
          </a:bodyPr>
          <a:lstStyle/>
          <a:p>
            <a:r>
              <a:rPr lang="en-IN" dirty="0" err="1" smtClean="0">
                <a:latin typeface="Times New Roman" pitchFamily="18" charset="0"/>
                <a:cs typeface="Times New Roman" pitchFamily="18" charset="0"/>
              </a:rPr>
              <a:t>aditi</a:t>
            </a:r>
            <a:endParaRPr lang="en-US" dirty="0">
              <a:latin typeface="Times New Roman" pitchFamily="18" charset="0"/>
              <a:cs typeface="Times New Roman" pitchFamily="18" charset="0"/>
            </a:endParaRPr>
          </a:p>
        </p:txBody>
      </p:sp>
    </p:spTree>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6029</TotalTime>
  <Words>2620</Words>
  <Application>Microsoft Office PowerPoint</Application>
  <PresentationFormat>Custom</PresentationFormat>
  <Paragraphs>377</Paragraphs>
  <Slides>34</Slides>
  <Notes>1</Notes>
  <HiddenSlides>0</HiddenSlides>
  <MMClips>2</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Divya Mathew</cp:lastModifiedBy>
  <cp:revision>266</cp:revision>
  <dcterms:created xsi:type="dcterms:W3CDTF">2020-01-20T05:08:25Z</dcterms:created>
  <dcterms:modified xsi:type="dcterms:W3CDTF">2021-09-05T15:38:27Z</dcterms:modified>
</cp:coreProperties>
</file>