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57" r:id="rId5"/>
    <p:sldId id="260" r:id="rId6"/>
    <p:sldId id="261" r:id="rId7"/>
    <p:sldId id="262" r:id="rId8"/>
    <p:sldId id="270" r:id="rId9"/>
    <p:sldId id="268" r:id="rId10"/>
    <p:sldId id="269" r:id="rId11"/>
    <p:sldId id="263" r:id="rId12"/>
    <p:sldId id="265"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7"/>
    <p:restoredTop sz="95470"/>
  </p:normalViewPr>
  <p:slideViewPr>
    <p:cSldViewPr snapToGrid="0" snapToObjects="1">
      <p:cViewPr varScale="1">
        <p:scale>
          <a:sx n="83" d="100"/>
          <a:sy n="83" d="100"/>
        </p:scale>
        <p:origin x="224"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6C572-E4A5-6B44-BF89-3A0EBD8603EA}" type="doc">
      <dgm:prSet loTypeId="urn:microsoft.com/office/officeart/2008/layout/AlternatingHexagons" loCatId="" qsTypeId="urn:microsoft.com/office/officeart/2005/8/quickstyle/simple1" qsCatId="simple" csTypeId="urn:microsoft.com/office/officeart/2005/8/colors/accent1_2" csCatId="accent1" phldr="1"/>
      <dgm:spPr/>
      <dgm:t>
        <a:bodyPr/>
        <a:lstStyle/>
        <a:p>
          <a:endParaRPr lang="en-US"/>
        </a:p>
      </dgm:t>
    </dgm:pt>
    <dgm:pt modelId="{41B2332B-5427-5D40-9D92-76252290A55D}">
      <dgm:prSet phldrT="[Text]"/>
      <dgm:spPr/>
      <dgm:t>
        <a:bodyPr/>
        <a:lstStyle/>
        <a:p>
          <a:r>
            <a:rPr lang="en-US" dirty="0"/>
            <a:t>Feature</a:t>
          </a:r>
        </a:p>
        <a:p>
          <a:r>
            <a:rPr lang="en-US" dirty="0"/>
            <a:t>Engineering</a:t>
          </a:r>
        </a:p>
      </dgm:t>
    </dgm:pt>
    <dgm:pt modelId="{4650537F-B1EE-344D-A9EE-D9DC2DF90251}" type="parTrans" cxnId="{282DB6FD-1496-534E-BD30-1EAF1ECE5F51}">
      <dgm:prSet/>
      <dgm:spPr/>
      <dgm:t>
        <a:bodyPr/>
        <a:lstStyle/>
        <a:p>
          <a:endParaRPr lang="en-US"/>
        </a:p>
      </dgm:t>
    </dgm:pt>
    <dgm:pt modelId="{3F56A4CD-2C24-6843-8453-1A4860612B12}" type="sibTrans" cxnId="{282DB6FD-1496-534E-BD30-1EAF1ECE5F51}">
      <dgm:prSet/>
      <dgm:spPr/>
      <dgm:t>
        <a:bodyPr/>
        <a:lstStyle/>
        <a:p>
          <a:endParaRPr lang="en-US"/>
        </a:p>
      </dgm:t>
    </dgm:pt>
    <dgm:pt modelId="{330AC621-412B-8A41-BEA4-23E0011AE09D}">
      <dgm:prSet phldrT="[Text]"/>
      <dgm:spPr/>
      <dgm:t>
        <a:bodyPr/>
        <a:lstStyle/>
        <a:p>
          <a:r>
            <a:rPr lang="en-US" dirty="0"/>
            <a:t> </a:t>
          </a:r>
        </a:p>
      </dgm:t>
    </dgm:pt>
    <dgm:pt modelId="{1C411A06-66F8-934A-8696-62A76FB5DA30}" type="parTrans" cxnId="{E5F06B95-CF11-E944-AF1B-4310C0FD0F77}">
      <dgm:prSet/>
      <dgm:spPr/>
      <dgm:t>
        <a:bodyPr/>
        <a:lstStyle/>
        <a:p>
          <a:endParaRPr lang="en-US"/>
        </a:p>
      </dgm:t>
    </dgm:pt>
    <dgm:pt modelId="{CF4CB1C6-069A-124C-ABC9-076801DCA852}" type="sibTrans" cxnId="{E5F06B95-CF11-E944-AF1B-4310C0FD0F77}">
      <dgm:prSet/>
      <dgm:spPr/>
      <dgm:t>
        <a:bodyPr/>
        <a:lstStyle/>
        <a:p>
          <a:endParaRPr lang="en-US"/>
        </a:p>
      </dgm:t>
    </dgm:pt>
    <dgm:pt modelId="{E2D72455-961D-BC4D-BC28-A602F7CF26FD}">
      <dgm:prSet phldrT="[Text]" custT="1"/>
      <dgm:spPr/>
      <dgm:t>
        <a:bodyPr/>
        <a:lstStyle/>
        <a:p>
          <a:r>
            <a:rPr lang="en-US" sz="1500" dirty="0"/>
            <a:t>Data Overview</a:t>
          </a:r>
        </a:p>
      </dgm:t>
    </dgm:pt>
    <dgm:pt modelId="{ED3B18EA-25E9-3741-809D-7C4C84EB27CA}" type="parTrans" cxnId="{3E724B37-4991-C34C-A31B-988BC04B7943}">
      <dgm:prSet/>
      <dgm:spPr/>
      <dgm:t>
        <a:bodyPr/>
        <a:lstStyle/>
        <a:p>
          <a:endParaRPr lang="en-US"/>
        </a:p>
      </dgm:t>
    </dgm:pt>
    <dgm:pt modelId="{D3B02D1B-22C1-3947-8D26-2009FC096E6D}" type="sibTrans" cxnId="{3E724B37-4991-C34C-A31B-988BC04B7943}">
      <dgm:prSet/>
      <dgm:spPr/>
      <dgm:t>
        <a:bodyPr/>
        <a:lstStyle/>
        <a:p>
          <a:endParaRPr lang="en-US"/>
        </a:p>
      </dgm:t>
    </dgm:pt>
    <dgm:pt modelId="{EC8A32B5-ED07-7943-9EA2-BCCCFA695649}">
      <dgm:prSet phldrT="[Text]"/>
      <dgm:spPr/>
      <dgm:t>
        <a:bodyPr/>
        <a:lstStyle/>
        <a:p>
          <a:r>
            <a:rPr lang="en-US" dirty="0"/>
            <a:t> </a:t>
          </a:r>
        </a:p>
      </dgm:t>
    </dgm:pt>
    <dgm:pt modelId="{A3DA59C2-C2E8-DB4E-8E51-620AA71212E9}" type="parTrans" cxnId="{67108E9B-A52A-0E47-9266-4584487C5908}">
      <dgm:prSet/>
      <dgm:spPr/>
      <dgm:t>
        <a:bodyPr/>
        <a:lstStyle/>
        <a:p>
          <a:endParaRPr lang="en-US"/>
        </a:p>
      </dgm:t>
    </dgm:pt>
    <dgm:pt modelId="{DF4C49BB-7C3D-2B41-A4E1-7EAB70CD92C7}" type="sibTrans" cxnId="{67108E9B-A52A-0E47-9266-4584487C5908}">
      <dgm:prSet/>
      <dgm:spPr/>
      <dgm:t>
        <a:bodyPr/>
        <a:lstStyle/>
        <a:p>
          <a:endParaRPr lang="en-US"/>
        </a:p>
      </dgm:t>
    </dgm:pt>
    <dgm:pt modelId="{1176EC07-5ECC-204C-81A2-FD8E1E68AA2A}">
      <dgm:prSet phldrT="[Text]" custT="1"/>
      <dgm:spPr/>
      <dgm:t>
        <a:bodyPr/>
        <a:lstStyle/>
        <a:p>
          <a:r>
            <a:rPr lang="en-US" sz="1200" dirty="0"/>
            <a:t>Model Selection and Performance</a:t>
          </a:r>
        </a:p>
      </dgm:t>
    </dgm:pt>
    <dgm:pt modelId="{2D52DA9F-B72B-B24F-8DF1-14D034D51E56}" type="parTrans" cxnId="{CEC7B24F-22A7-0F4A-AF1C-59CB3F7E6C20}">
      <dgm:prSet/>
      <dgm:spPr/>
      <dgm:t>
        <a:bodyPr/>
        <a:lstStyle/>
        <a:p>
          <a:endParaRPr lang="en-US"/>
        </a:p>
      </dgm:t>
    </dgm:pt>
    <dgm:pt modelId="{2F97E52D-E81A-4644-A4B6-DAD85556492B}" type="sibTrans" cxnId="{CEC7B24F-22A7-0F4A-AF1C-59CB3F7E6C20}">
      <dgm:prSet/>
      <dgm:spPr/>
      <dgm:t>
        <a:bodyPr/>
        <a:lstStyle/>
        <a:p>
          <a:endParaRPr lang="en-US"/>
        </a:p>
      </dgm:t>
    </dgm:pt>
    <dgm:pt modelId="{B7B59305-8D44-A54B-A4B4-6093E595FD05}">
      <dgm:prSet phldrT="[Text]"/>
      <dgm:spPr/>
      <dgm:t>
        <a:bodyPr/>
        <a:lstStyle/>
        <a:p>
          <a:r>
            <a:rPr lang="en-US" dirty="0"/>
            <a:t> </a:t>
          </a:r>
        </a:p>
      </dgm:t>
    </dgm:pt>
    <dgm:pt modelId="{B77B49F5-EE74-B04D-B4FB-F6548A99F597}" type="parTrans" cxnId="{16DC2B7A-7DCA-B344-A7E9-B622B724F03E}">
      <dgm:prSet/>
      <dgm:spPr/>
      <dgm:t>
        <a:bodyPr/>
        <a:lstStyle/>
        <a:p>
          <a:endParaRPr lang="en-US"/>
        </a:p>
      </dgm:t>
    </dgm:pt>
    <dgm:pt modelId="{76DA1BC7-473A-C046-ADE3-0143E89B04EE}" type="sibTrans" cxnId="{16DC2B7A-7DCA-B344-A7E9-B622B724F03E}">
      <dgm:prSet/>
      <dgm:spPr/>
      <dgm:t>
        <a:bodyPr/>
        <a:lstStyle/>
        <a:p>
          <a:endParaRPr lang="en-US"/>
        </a:p>
      </dgm:t>
    </dgm:pt>
    <dgm:pt modelId="{CD0C5752-028E-E648-BB3B-E4A8227601D9}" type="pres">
      <dgm:prSet presAssocID="{A376C572-E4A5-6B44-BF89-3A0EBD8603EA}" presName="Name0" presStyleCnt="0">
        <dgm:presLayoutVars>
          <dgm:chMax/>
          <dgm:chPref/>
          <dgm:dir/>
          <dgm:animLvl val="lvl"/>
        </dgm:presLayoutVars>
      </dgm:prSet>
      <dgm:spPr/>
    </dgm:pt>
    <dgm:pt modelId="{D66D37BF-81BB-4F4C-A907-E5272251FA82}" type="pres">
      <dgm:prSet presAssocID="{41B2332B-5427-5D40-9D92-76252290A55D}" presName="composite" presStyleCnt="0"/>
      <dgm:spPr/>
    </dgm:pt>
    <dgm:pt modelId="{5B27D261-E1A9-C74B-BEEE-033506176C16}" type="pres">
      <dgm:prSet presAssocID="{41B2332B-5427-5D40-9D92-76252290A55D}" presName="Parent1" presStyleLbl="node1" presStyleIdx="0" presStyleCnt="6" custLinFactNeighborX="-14349" custLinFactNeighborY="78023">
        <dgm:presLayoutVars>
          <dgm:chMax val="1"/>
          <dgm:chPref val="1"/>
          <dgm:bulletEnabled val="1"/>
        </dgm:presLayoutVars>
      </dgm:prSet>
      <dgm:spPr/>
    </dgm:pt>
    <dgm:pt modelId="{6A9BB20C-055B-8148-A00F-9683B2187128}" type="pres">
      <dgm:prSet presAssocID="{41B2332B-5427-5D40-9D92-76252290A55D}" presName="Childtext1" presStyleLbl="revTx" presStyleIdx="0" presStyleCnt="3" custLinFactX="-61285" custLinFactY="33506" custLinFactNeighborX="-100000" custLinFactNeighborY="100000">
        <dgm:presLayoutVars>
          <dgm:chMax val="0"/>
          <dgm:chPref val="0"/>
          <dgm:bulletEnabled val="1"/>
        </dgm:presLayoutVars>
      </dgm:prSet>
      <dgm:spPr/>
    </dgm:pt>
    <dgm:pt modelId="{3B1978DF-D5DB-774D-A074-A4E6D8143756}" type="pres">
      <dgm:prSet presAssocID="{41B2332B-5427-5D40-9D92-76252290A55D}" presName="BalanceSpacing" presStyleCnt="0"/>
      <dgm:spPr/>
    </dgm:pt>
    <dgm:pt modelId="{F2756F09-5646-C641-B33E-78FB5C2502C9}" type="pres">
      <dgm:prSet presAssocID="{41B2332B-5427-5D40-9D92-76252290A55D}" presName="BalanceSpacing1" presStyleCnt="0"/>
      <dgm:spPr/>
    </dgm:pt>
    <dgm:pt modelId="{21FF75BE-A761-BE42-BC1C-D414AD0E7B2B}" type="pres">
      <dgm:prSet presAssocID="{3F56A4CD-2C24-6843-8453-1A4860612B12}" presName="Accent1Text" presStyleLbl="node1" presStyleIdx="1" presStyleCnt="6" custLinFactX="-100000" custLinFactNeighborX="-128388" custLinFactNeighborY="78023"/>
      <dgm:spPr/>
    </dgm:pt>
    <dgm:pt modelId="{CA79344B-524F-3C44-93BC-6DF04E7D6B19}" type="pres">
      <dgm:prSet presAssocID="{3F56A4CD-2C24-6843-8453-1A4860612B12}" presName="spaceBetweenRectangles" presStyleCnt="0"/>
      <dgm:spPr/>
    </dgm:pt>
    <dgm:pt modelId="{484E06DE-C6E8-A24B-8DD8-1BB0C9D004CF}" type="pres">
      <dgm:prSet presAssocID="{E2D72455-961D-BC4D-BC28-A602F7CF26FD}" presName="composite" presStyleCnt="0"/>
      <dgm:spPr/>
    </dgm:pt>
    <dgm:pt modelId="{352E544F-FB10-DB43-8BCE-CD2EE48C173D}" type="pres">
      <dgm:prSet presAssocID="{E2D72455-961D-BC4D-BC28-A602F7CF26FD}" presName="Parent1" presStyleLbl="node1" presStyleIdx="2" presStyleCnt="6" custLinFactX="-75775" custLinFactNeighborX="-100000" custLinFactNeighborY="-7727">
        <dgm:presLayoutVars>
          <dgm:chMax val="1"/>
          <dgm:chPref val="1"/>
          <dgm:bulletEnabled val="1"/>
        </dgm:presLayoutVars>
      </dgm:prSet>
      <dgm:spPr/>
    </dgm:pt>
    <dgm:pt modelId="{B0245FAD-7D6D-164D-8E4E-3F0BE657474A}" type="pres">
      <dgm:prSet presAssocID="{E2D72455-961D-BC4D-BC28-A602F7CF26FD}" presName="Childtext1" presStyleLbl="revTx" presStyleIdx="1" presStyleCnt="3">
        <dgm:presLayoutVars>
          <dgm:chMax val="0"/>
          <dgm:chPref val="0"/>
          <dgm:bulletEnabled val="1"/>
        </dgm:presLayoutVars>
      </dgm:prSet>
      <dgm:spPr/>
    </dgm:pt>
    <dgm:pt modelId="{0EDB52C0-7685-914B-A546-F23256814F95}" type="pres">
      <dgm:prSet presAssocID="{E2D72455-961D-BC4D-BC28-A602F7CF26FD}" presName="BalanceSpacing" presStyleCnt="0"/>
      <dgm:spPr/>
    </dgm:pt>
    <dgm:pt modelId="{82ABC517-FA4E-284A-BCB3-53213A41BE99}" type="pres">
      <dgm:prSet presAssocID="{E2D72455-961D-BC4D-BC28-A602F7CF26FD}" presName="BalanceSpacing1" presStyleCnt="0"/>
      <dgm:spPr/>
    </dgm:pt>
    <dgm:pt modelId="{35B05C0E-651F-E745-9263-9A2997BA5BEB}" type="pres">
      <dgm:prSet presAssocID="{D3B02D1B-22C1-3947-8D26-2009FC096E6D}" presName="Accent1Text" presStyleLbl="node1" presStyleIdx="3" presStyleCnt="6" custLinFactX="-75776" custLinFactNeighborX="-100000" custLinFactNeighborY="-6242"/>
      <dgm:spPr/>
    </dgm:pt>
    <dgm:pt modelId="{C00E7CC6-6FDF-4F49-B618-D8309D355B93}" type="pres">
      <dgm:prSet presAssocID="{D3B02D1B-22C1-3947-8D26-2009FC096E6D}" presName="spaceBetweenRectangles" presStyleCnt="0"/>
      <dgm:spPr/>
    </dgm:pt>
    <dgm:pt modelId="{E45A83F4-FF3A-DA40-94A5-FD47A314E8D8}" type="pres">
      <dgm:prSet presAssocID="{1176EC07-5ECC-204C-81A2-FD8E1E68AA2A}" presName="composite" presStyleCnt="0"/>
      <dgm:spPr/>
    </dgm:pt>
    <dgm:pt modelId="{EAC45FE5-85E0-814E-A9F3-3B8F9C88E1D5}" type="pres">
      <dgm:prSet presAssocID="{1176EC07-5ECC-204C-81A2-FD8E1E68AA2A}" presName="Parent1" presStyleLbl="node1" presStyleIdx="4" presStyleCnt="6" custLinFactNeighborX="94464" custLinFactNeighborY="-90506">
        <dgm:presLayoutVars>
          <dgm:chMax val="1"/>
          <dgm:chPref val="1"/>
          <dgm:bulletEnabled val="1"/>
        </dgm:presLayoutVars>
      </dgm:prSet>
      <dgm:spPr/>
    </dgm:pt>
    <dgm:pt modelId="{6A3EF08C-F9CB-C843-9BB1-88D2A9AD44BB}" type="pres">
      <dgm:prSet presAssocID="{1176EC07-5ECC-204C-81A2-FD8E1E68AA2A}" presName="Childtext1" presStyleLbl="revTx" presStyleIdx="2" presStyleCnt="3">
        <dgm:presLayoutVars>
          <dgm:chMax val="0"/>
          <dgm:chPref val="0"/>
          <dgm:bulletEnabled val="1"/>
        </dgm:presLayoutVars>
      </dgm:prSet>
      <dgm:spPr/>
    </dgm:pt>
    <dgm:pt modelId="{EC62A1DD-FD44-3B46-9444-C58EBD1C2C42}" type="pres">
      <dgm:prSet presAssocID="{1176EC07-5ECC-204C-81A2-FD8E1E68AA2A}" presName="BalanceSpacing" presStyleCnt="0"/>
      <dgm:spPr/>
    </dgm:pt>
    <dgm:pt modelId="{3CA5E75E-EB7B-4849-9C41-90C3D87656C3}" type="pres">
      <dgm:prSet presAssocID="{1176EC07-5ECC-204C-81A2-FD8E1E68AA2A}" presName="BalanceSpacing1" presStyleCnt="0"/>
      <dgm:spPr/>
    </dgm:pt>
    <dgm:pt modelId="{CE641631-1860-6447-A8AF-6285C205652D}" type="pres">
      <dgm:prSet presAssocID="{2F97E52D-E81A-4644-A4B6-DAD85556492B}" presName="Accent1Text" presStyleLbl="node1" presStyleIdx="5" presStyleCnt="6" custLinFactX="113287" custLinFactNeighborX="200000" custLinFactNeighborY="-90506"/>
      <dgm:spPr/>
    </dgm:pt>
  </dgm:ptLst>
  <dgm:cxnLst>
    <dgm:cxn modelId="{F7AFC50C-8405-074A-9B83-E2A14BDB5F5B}" type="presOf" srcId="{A376C572-E4A5-6B44-BF89-3A0EBD8603EA}" destId="{CD0C5752-028E-E648-BB3B-E4A8227601D9}" srcOrd="0" destOrd="0" presId="urn:microsoft.com/office/officeart/2008/layout/AlternatingHexagons"/>
    <dgm:cxn modelId="{92A50325-11B6-144D-80A8-DD8306677BC3}" type="presOf" srcId="{41B2332B-5427-5D40-9D92-76252290A55D}" destId="{5B27D261-E1A9-C74B-BEEE-033506176C16}" srcOrd="0" destOrd="0" presId="urn:microsoft.com/office/officeart/2008/layout/AlternatingHexagons"/>
    <dgm:cxn modelId="{81640337-B725-1547-8503-41BFB50EDF2B}" type="presOf" srcId="{D3B02D1B-22C1-3947-8D26-2009FC096E6D}" destId="{35B05C0E-651F-E745-9263-9A2997BA5BEB}" srcOrd="0" destOrd="0" presId="urn:microsoft.com/office/officeart/2008/layout/AlternatingHexagons"/>
    <dgm:cxn modelId="{3E724B37-4991-C34C-A31B-988BC04B7943}" srcId="{A376C572-E4A5-6B44-BF89-3A0EBD8603EA}" destId="{E2D72455-961D-BC4D-BC28-A602F7CF26FD}" srcOrd="1" destOrd="0" parTransId="{ED3B18EA-25E9-3741-809D-7C4C84EB27CA}" sibTransId="{D3B02D1B-22C1-3947-8D26-2009FC096E6D}"/>
    <dgm:cxn modelId="{5DBEDA39-24FB-0B49-BF9D-2272407945FF}" type="presOf" srcId="{2F97E52D-E81A-4644-A4B6-DAD85556492B}" destId="{CE641631-1860-6447-A8AF-6285C205652D}" srcOrd="0" destOrd="0" presId="urn:microsoft.com/office/officeart/2008/layout/AlternatingHexagons"/>
    <dgm:cxn modelId="{95816D3F-7BBE-7545-BA6D-EF41849E1F07}" type="presOf" srcId="{1176EC07-5ECC-204C-81A2-FD8E1E68AA2A}" destId="{EAC45FE5-85E0-814E-A9F3-3B8F9C88E1D5}" srcOrd="0" destOrd="0" presId="urn:microsoft.com/office/officeart/2008/layout/AlternatingHexagons"/>
    <dgm:cxn modelId="{CEC7B24F-22A7-0F4A-AF1C-59CB3F7E6C20}" srcId="{A376C572-E4A5-6B44-BF89-3A0EBD8603EA}" destId="{1176EC07-5ECC-204C-81A2-FD8E1E68AA2A}" srcOrd="2" destOrd="0" parTransId="{2D52DA9F-B72B-B24F-8DF1-14D034D51E56}" sibTransId="{2F97E52D-E81A-4644-A4B6-DAD85556492B}"/>
    <dgm:cxn modelId="{9C15B351-3EA1-2846-B59F-6E95C99C5993}" type="presOf" srcId="{E2D72455-961D-BC4D-BC28-A602F7CF26FD}" destId="{352E544F-FB10-DB43-8BCE-CD2EE48C173D}" srcOrd="0" destOrd="0" presId="urn:microsoft.com/office/officeart/2008/layout/AlternatingHexagons"/>
    <dgm:cxn modelId="{16DC2B7A-7DCA-B344-A7E9-B622B724F03E}" srcId="{1176EC07-5ECC-204C-81A2-FD8E1E68AA2A}" destId="{B7B59305-8D44-A54B-A4B4-6093E595FD05}" srcOrd="0" destOrd="0" parTransId="{B77B49F5-EE74-B04D-B4FB-F6548A99F597}" sibTransId="{76DA1BC7-473A-C046-ADE3-0143E89B04EE}"/>
    <dgm:cxn modelId="{BAEDDF87-14A6-284A-810F-71BEB68AFD22}" type="presOf" srcId="{B7B59305-8D44-A54B-A4B4-6093E595FD05}" destId="{6A3EF08C-F9CB-C843-9BB1-88D2A9AD44BB}" srcOrd="0" destOrd="0" presId="urn:microsoft.com/office/officeart/2008/layout/AlternatingHexagons"/>
    <dgm:cxn modelId="{E5F06B95-CF11-E944-AF1B-4310C0FD0F77}" srcId="{41B2332B-5427-5D40-9D92-76252290A55D}" destId="{330AC621-412B-8A41-BEA4-23E0011AE09D}" srcOrd="0" destOrd="0" parTransId="{1C411A06-66F8-934A-8696-62A76FB5DA30}" sibTransId="{CF4CB1C6-069A-124C-ABC9-076801DCA852}"/>
    <dgm:cxn modelId="{67108E9B-A52A-0E47-9266-4584487C5908}" srcId="{E2D72455-961D-BC4D-BC28-A602F7CF26FD}" destId="{EC8A32B5-ED07-7943-9EA2-BCCCFA695649}" srcOrd="0" destOrd="0" parTransId="{A3DA59C2-C2E8-DB4E-8E51-620AA71212E9}" sibTransId="{DF4C49BB-7C3D-2B41-A4E1-7EAB70CD92C7}"/>
    <dgm:cxn modelId="{5C22C9D7-632B-3048-96E6-F3847C37281A}" type="presOf" srcId="{3F56A4CD-2C24-6843-8453-1A4860612B12}" destId="{21FF75BE-A761-BE42-BC1C-D414AD0E7B2B}" srcOrd="0" destOrd="0" presId="urn:microsoft.com/office/officeart/2008/layout/AlternatingHexagons"/>
    <dgm:cxn modelId="{AFF2CAF7-6D90-FC44-A465-595042E6A11D}" type="presOf" srcId="{EC8A32B5-ED07-7943-9EA2-BCCCFA695649}" destId="{B0245FAD-7D6D-164D-8E4E-3F0BE657474A}" srcOrd="0" destOrd="0" presId="urn:microsoft.com/office/officeart/2008/layout/AlternatingHexagons"/>
    <dgm:cxn modelId="{8D716EF9-0DE1-F345-B927-FD4FBF764577}" type="presOf" srcId="{330AC621-412B-8A41-BEA4-23E0011AE09D}" destId="{6A9BB20C-055B-8148-A00F-9683B2187128}" srcOrd="0" destOrd="0" presId="urn:microsoft.com/office/officeart/2008/layout/AlternatingHexagons"/>
    <dgm:cxn modelId="{282DB6FD-1496-534E-BD30-1EAF1ECE5F51}" srcId="{A376C572-E4A5-6B44-BF89-3A0EBD8603EA}" destId="{41B2332B-5427-5D40-9D92-76252290A55D}" srcOrd="0" destOrd="0" parTransId="{4650537F-B1EE-344D-A9EE-D9DC2DF90251}" sibTransId="{3F56A4CD-2C24-6843-8453-1A4860612B12}"/>
    <dgm:cxn modelId="{8A683735-6D07-C140-812D-C13F5E11C89A}" type="presParOf" srcId="{CD0C5752-028E-E648-BB3B-E4A8227601D9}" destId="{D66D37BF-81BB-4F4C-A907-E5272251FA82}" srcOrd="0" destOrd="0" presId="urn:microsoft.com/office/officeart/2008/layout/AlternatingHexagons"/>
    <dgm:cxn modelId="{C66B02DA-4C2E-AD40-96DA-0326E2989C6D}" type="presParOf" srcId="{D66D37BF-81BB-4F4C-A907-E5272251FA82}" destId="{5B27D261-E1A9-C74B-BEEE-033506176C16}" srcOrd="0" destOrd="0" presId="urn:microsoft.com/office/officeart/2008/layout/AlternatingHexagons"/>
    <dgm:cxn modelId="{441BE2DB-6630-1241-A396-CACFFE9AF1C5}" type="presParOf" srcId="{D66D37BF-81BB-4F4C-A907-E5272251FA82}" destId="{6A9BB20C-055B-8148-A00F-9683B2187128}" srcOrd="1" destOrd="0" presId="urn:microsoft.com/office/officeart/2008/layout/AlternatingHexagons"/>
    <dgm:cxn modelId="{6E2F9443-F607-1541-B087-2779CE4D6236}" type="presParOf" srcId="{D66D37BF-81BB-4F4C-A907-E5272251FA82}" destId="{3B1978DF-D5DB-774D-A074-A4E6D8143756}" srcOrd="2" destOrd="0" presId="urn:microsoft.com/office/officeart/2008/layout/AlternatingHexagons"/>
    <dgm:cxn modelId="{8468677B-A050-3A4E-A33E-9122A6A955A2}" type="presParOf" srcId="{D66D37BF-81BB-4F4C-A907-E5272251FA82}" destId="{F2756F09-5646-C641-B33E-78FB5C2502C9}" srcOrd="3" destOrd="0" presId="urn:microsoft.com/office/officeart/2008/layout/AlternatingHexagons"/>
    <dgm:cxn modelId="{AAE137E9-E069-0144-B86C-AB493214A4C0}" type="presParOf" srcId="{D66D37BF-81BB-4F4C-A907-E5272251FA82}" destId="{21FF75BE-A761-BE42-BC1C-D414AD0E7B2B}" srcOrd="4" destOrd="0" presId="urn:microsoft.com/office/officeart/2008/layout/AlternatingHexagons"/>
    <dgm:cxn modelId="{B8351ED4-5BB1-A54A-9C2D-AE75E4C0E54F}" type="presParOf" srcId="{CD0C5752-028E-E648-BB3B-E4A8227601D9}" destId="{CA79344B-524F-3C44-93BC-6DF04E7D6B19}" srcOrd="1" destOrd="0" presId="urn:microsoft.com/office/officeart/2008/layout/AlternatingHexagons"/>
    <dgm:cxn modelId="{905C3D7D-0FD6-8F4F-BEFF-A373F2AE444D}" type="presParOf" srcId="{CD0C5752-028E-E648-BB3B-E4A8227601D9}" destId="{484E06DE-C6E8-A24B-8DD8-1BB0C9D004CF}" srcOrd="2" destOrd="0" presId="urn:microsoft.com/office/officeart/2008/layout/AlternatingHexagons"/>
    <dgm:cxn modelId="{1F8D66F5-F3BC-634E-B1F8-31F7586650B1}" type="presParOf" srcId="{484E06DE-C6E8-A24B-8DD8-1BB0C9D004CF}" destId="{352E544F-FB10-DB43-8BCE-CD2EE48C173D}" srcOrd="0" destOrd="0" presId="urn:microsoft.com/office/officeart/2008/layout/AlternatingHexagons"/>
    <dgm:cxn modelId="{C10AA09C-6E23-5C47-BCDF-221E04964A8C}" type="presParOf" srcId="{484E06DE-C6E8-A24B-8DD8-1BB0C9D004CF}" destId="{B0245FAD-7D6D-164D-8E4E-3F0BE657474A}" srcOrd="1" destOrd="0" presId="urn:microsoft.com/office/officeart/2008/layout/AlternatingHexagons"/>
    <dgm:cxn modelId="{3C496C28-EB76-AF47-A330-897A8C31ECA1}" type="presParOf" srcId="{484E06DE-C6E8-A24B-8DD8-1BB0C9D004CF}" destId="{0EDB52C0-7685-914B-A546-F23256814F95}" srcOrd="2" destOrd="0" presId="urn:microsoft.com/office/officeart/2008/layout/AlternatingHexagons"/>
    <dgm:cxn modelId="{24F35518-77E8-FD4F-91FF-E821D6147977}" type="presParOf" srcId="{484E06DE-C6E8-A24B-8DD8-1BB0C9D004CF}" destId="{82ABC517-FA4E-284A-BCB3-53213A41BE99}" srcOrd="3" destOrd="0" presId="urn:microsoft.com/office/officeart/2008/layout/AlternatingHexagons"/>
    <dgm:cxn modelId="{3EF46074-E355-FB4F-87C6-582B8D1F9EC1}" type="presParOf" srcId="{484E06DE-C6E8-A24B-8DD8-1BB0C9D004CF}" destId="{35B05C0E-651F-E745-9263-9A2997BA5BEB}" srcOrd="4" destOrd="0" presId="urn:microsoft.com/office/officeart/2008/layout/AlternatingHexagons"/>
    <dgm:cxn modelId="{9409D1E9-F04C-C341-A592-A3AE7CC9B2EC}" type="presParOf" srcId="{CD0C5752-028E-E648-BB3B-E4A8227601D9}" destId="{C00E7CC6-6FDF-4F49-B618-D8309D355B93}" srcOrd="3" destOrd="0" presId="urn:microsoft.com/office/officeart/2008/layout/AlternatingHexagons"/>
    <dgm:cxn modelId="{B5008106-5F4B-6242-8A77-50C0D5F84003}" type="presParOf" srcId="{CD0C5752-028E-E648-BB3B-E4A8227601D9}" destId="{E45A83F4-FF3A-DA40-94A5-FD47A314E8D8}" srcOrd="4" destOrd="0" presId="urn:microsoft.com/office/officeart/2008/layout/AlternatingHexagons"/>
    <dgm:cxn modelId="{621E4247-7AE3-BB4D-B59E-C9B973C308DB}" type="presParOf" srcId="{E45A83F4-FF3A-DA40-94A5-FD47A314E8D8}" destId="{EAC45FE5-85E0-814E-A9F3-3B8F9C88E1D5}" srcOrd="0" destOrd="0" presId="urn:microsoft.com/office/officeart/2008/layout/AlternatingHexagons"/>
    <dgm:cxn modelId="{B30F1E23-0DFD-2442-BB30-2A8BF3766EF8}" type="presParOf" srcId="{E45A83F4-FF3A-DA40-94A5-FD47A314E8D8}" destId="{6A3EF08C-F9CB-C843-9BB1-88D2A9AD44BB}" srcOrd="1" destOrd="0" presId="urn:microsoft.com/office/officeart/2008/layout/AlternatingHexagons"/>
    <dgm:cxn modelId="{751D3B43-D15C-0545-A1DE-EA984B99BBA5}" type="presParOf" srcId="{E45A83F4-FF3A-DA40-94A5-FD47A314E8D8}" destId="{EC62A1DD-FD44-3B46-9444-C58EBD1C2C42}" srcOrd="2" destOrd="0" presId="urn:microsoft.com/office/officeart/2008/layout/AlternatingHexagons"/>
    <dgm:cxn modelId="{990EC213-E70D-554E-ADDD-36BBE7125D46}" type="presParOf" srcId="{E45A83F4-FF3A-DA40-94A5-FD47A314E8D8}" destId="{3CA5E75E-EB7B-4849-9C41-90C3D87656C3}" srcOrd="3" destOrd="0" presId="urn:microsoft.com/office/officeart/2008/layout/AlternatingHexagons"/>
    <dgm:cxn modelId="{70E6E7B4-FA07-C045-8F55-696913C90EF4}" type="presParOf" srcId="{E45A83F4-FF3A-DA40-94A5-FD47A314E8D8}" destId="{CE641631-1860-6447-A8AF-6285C205652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F6CEAB-96F0-384A-8B1D-2A6A44CB835D}"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16C22872-2597-9848-92C0-68B7529C494E}">
      <dgm:prSet phldrT="[Text]"/>
      <dgm:spPr/>
      <dgm:t>
        <a:bodyPr/>
        <a:lstStyle/>
        <a:p>
          <a:r>
            <a:rPr lang="en-US" dirty="0"/>
            <a:t>Linear Regression</a:t>
          </a:r>
        </a:p>
        <a:p>
          <a:r>
            <a:rPr lang="en-US" dirty="0"/>
            <a:t>MSE : 394.46</a:t>
          </a:r>
        </a:p>
      </dgm:t>
    </dgm:pt>
    <dgm:pt modelId="{E5C61DD8-61D8-3D49-899F-75BA57D52A06}" type="parTrans" cxnId="{4978BC12-7A9D-6E49-959F-EC2B368399AA}">
      <dgm:prSet/>
      <dgm:spPr/>
      <dgm:t>
        <a:bodyPr/>
        <a:lstStyle/>
        <a:p>
          <a:endParaRPr lang="en-US"/>
        </a:p>
      </dgm:t>
    </dgm:pt>
    <dgm:pt modelId="{862CABC0-71F2-3942-AC43-5F5D2B3B81C3}" type="sibTrans" cxnId="{4978BC12-7A9D-6E49-959F-EC2B368399AA}">
      <dgm:prSet/>
      <dgm:spPr/>
      <dgm:t>
        <a:bodyPr/>
        <a:lstStyle/>
        <a:p>
          <a:endParaRPr lang="en-US"/>
        </a:p>
      </dgm:t>
    </dgm:pt>
    <dgm:pt modelId="{34A2E2D2-12A3-6E4F-A05E-74A16001B0E1}">
      <dgm:prSet phldrT="[Text]"/>
      <dgm:spPr/>
      <dgm:t>
        <a:bodyPr/>
        <a:lstStyle/>
        <a:p>
          <a:r>
            <a:rPr lang="en-US" dirty="0"/>
            <a:t>Pipeline of Standard Scaler, PCA, LR</a:t>
          </a:r>
        </a:p>
        <a:p>
          <a:r>
            <a:rPr lang="en-US" dirty="0"/>
            <a:t>MSE: 394.46</a:t>
          </a:r>
        </a:p>
      </dgm:t>
    </dgm:pt>
    <dgm:pt modelId="{AD5F7CD3-0706-5041-BB48-8266DA0DABF6}" type="parTrans" cxnId="{1B6206A4-8B42-C34A-9250-650F0FA6F159}">
      <dgm:prSet/>
      <dgm:spPr/>
      <dgm:t>
        <a:bodyPr/>
        <a:lstStyle/>
        <a:p>
          <a:endParaRPr lang="en-US"/>
        </a:p>
      </dgm:t>
    </dgm:pt>
    <dgm:pt modelId="{85D46C6F-AE28-BC46-BB68-27D767CD03CA}" type="sibTrans" cxnId="{1B6206A4-8B42-C34A-9250-650F0FA6F159}">
      <dgm:prSet/>
      <dgm:spPr/>
      <dgm:t>
        <a:bodyPr/>
        <a:lstStyle/>
        <a:p>
          <a:endParaRPr lang="en-US"/>
        </a:p>
      </dgm:t>
    </dgm:pt>
    <dgm:pt modelId="{C289E603-223E-C648-ADC4-71B3B3264065}">
      <dgm:prSet phldrT="[Text]"/>
      <dgm:spPr/>
      <dgm:t>
        <a:bodyPr/>
        <a:lstStyle/>
        <a:p>
          <a:r>
            <a:rPr lang="en-US" dirty="0"/>
            <a:t>Random Forest Regressor</a:t>
          </a:r>
        </a:p>
        <a:p>
          <a:r>
            <a:rPr lang="en-US" dirty="0"/>
            <a:t>MSE: 366.18 </a:t>
          </a:r>
        </a:p>
      </dgm:t>
    </dgm:pt>
    <dgm:pt modelId="{B685514D-C034-B84E-8B7C-6037FEDE949F}" type="parTrans" cxnId="{D53E0822-E3FA-EA4B-B0A4-F4CC46665437}">
      <dgm:prSet/>
      <dgm:spPr/>
      <dgm:t>
        <a:bodyPr/>
        <a:lstStyle/>
        <a:p>
          <a:endParaRPr lang="en-US"/>
        </a:p>
      </dgm:t>
    </dgm:pt>
    <dgm:pt modelId="{D4B71540-373D-004F-A3CD-7E5A19B81628}" type="sibTrans" cxnId="{D53E0822-E3FA-EA4B-B0A4-F4CC46665437}">
      <dgm:prSet/>
      <dgm:spPr/>
      <dgm:t>
        <a:bodyPr/>
        <a:lstStyle/>
        <a:p>
          <a:endParaRPr lang="en-US"/>
        </a:p>
      </dgm:t>
    </dgm:pt>
    <dgm:pt modelId="{92C82217-8BB1-624B-9FD7-1F353523F673}">
      <dgm:prSet phldrT="[Text]"/>
      <dgm:spPr/>
      <dgm:t>
        <a:bodyPr/>
        <a:lstStyle/>
        <a:p>
          <a:r>
            <a:rPr lang="en-US" dirty="0"/>
            <a:t>Gradient Boosting Regressor</a:t>
          </a:r>
        </a:p>
        <a:p>
          <a:r>
            <a:rPr lang="en-US" dirty="0"/>
            <a:t>MSE: 356.73</a:t>
          </a:r>
        </a:p>
      </dgm:t>
    </dgm:pt>
    <dgm:pt modelId="{4E9BB3E9-DEE0-B648-BC34-6FBD727F08F8}" type="parTrans" cxnId="{6173BDCD-6BE3-C345-8100-BBF0F2410799}">
      <dgm:prSet/>
      <dgm:spPr/>
      <dgm:t>
        <a:bodyPr/>
        <a:lstStyle/>
        <a:p>
          <a:endParaRPr lang="en-US"/>
        </a:p>
      </dgm:t>
    </dgm:pt>
    <dgm:pt modelId="{59A832E3-6FBE-9C42-903A-27829ECDAF7F}" type="sibTrans" cxnId="{6173BDCD-6BE3-C345-8100-BBF0F2410799}">
      <dgm:prSet/>
      <dgm:spPr/>
      <dgm:t>
        <a:bodyPr/>
        <a:lstStyle/>
        <a:p>
          <a:endParaRPr lang="en-US"/>
        </a:p>
      </dgm:t>
    </dgm:pt>
    <dgm:pt modelId="{B5AA730C-5D54-A24A-AF54-DF8A6764A187}" type="pres">
      <dgm:prSet presAssocID="{2DF6CEAB-96F0-384A-8B1D-2A6A44CB835D}" presName="diagram" presStyleCnt="0">
        <dgm:presLayoutVars>
          <dgm:dir/>
          <dgm:resizeHandles val="exact"/>
        </dgm:presLayoutVars>
      </dgm:prSet>
      <dgm:spPr/>
    </dgm:pt>
    <dgm:pt modelId="{AF425656-AD7B-7444-A150-AC78B66BF1A8}" type="pres">
      <dgm:prSet presAssocID="{16C22872-2597-9848-92C0-68B7529C494E}" presName="node" presStyleLbl="node1" presStyleIdx="0" presStyleCnt="4">
        <dgm:presLayoutVars>
          <dgm:bulletEnabled val="1"/>
        </dgm:presLayoutVars>
      </dgm:prSet>
      <dgm:spPr/>
    </dgm:pt>
    <dgm:pt modelId="{926367AE-5187-3A48-A73B-522897B3F5DB}" type="pres">
      <dgm:prSet presAssocID="{862CABC0-71F2-3942-AC43-5F5D2B3B81C3}" presName="sibTrans" presStyleCnt="0"/>
      <dgm:spPr/>
    </dgm:pt>
    <dgm:pt modelId="{938FF103-2D80-7948-876C-F0F48EC2CD88}" type="pres">
      <dgm:prSet presAssocID="{34A2E2D2-12A3-6E4F-A05E-74A16001B0E1}" presName="node" presStyleLbl="node1" presStyleIdx="1" presStyleCnt="4">
        <dgm:presLayoutVars>
          <dgm:bulletEnabled val="1"/>
        </dgm:presLayoutVars>
      </dgm:prSet>
      <dgm:spPr/>
    </dgm:pt>
    <dgm:pt modelId="{5CA0D145-5CEF-BE46-ABCE-7E01C130648A}" type="pres">
      <dgm:prSet presAssocID="{85D46C6F-AE28-BC46-BB68-27D767CD03CA}" presName="sibTrans" presStyleCnt="0"/>
      <dgm:spPr/>
    </dgm:pt>
    <dgm:pt modelId="{34A36604-0ED4-1048-9A89-1179E6CC844A}" type="pres">
      <dgm:prSet presAssocID="{C289E603-223E-C648-ADC4-71B3B3264065}" presName="node" presStyleLbl="node1" presStyleIdx="2" presStyleCnt="4">
        <dgm:presLayoutVars>
          <dgm:bulletEnabled val="1"/>
        </dgm:presLayoutVars>
      </dgm:prSet>
      <dgm:spPr/>
    </dgm:pt>
    <dgm:pt modelId="{84F65995-61BD-D84B-B21D-1A6A4C7FCBDC}" type="pres">
      <dgm:prSet presAssocID="{D4B71540-373D-004F-A3CD-7E5A19B81628}" presName="sibTrans" presStyleCnt="0"/>
      <dgm:spPr/>
    </dgm:pt>
    <dgm:pt modelId="{369D09C2-0E78-4640-81CC-7C6E2E231BD0}" type="pres">
      <dgm:prSet presAssocID="{92C82217-8BB1-624B-9FD7-1F353523F673}" presName="node" presStyleLbl="node1" presStyleIdx="3" presStyleCnt="4">
        <dgm:presLayoutVars>
          <dgm:bulletEnabled val="1"/>
        </dgm:presLayoutVars>
      </dgm:prSet>
      <dgm:spPr/>
    </dgm:pt>
  </dgm:ptLst>
  <dgm:cxnLst>
    <dgm:cxn modelId="{A5E54E0E-3281-7947-A38A-ADBED6A58888}" type="presOf" srcId="{2DF6CEAB-96F0-384A-8B1D-2A6A44CB835D}" destId="{B5AA730C-5D54-A24A-AF54-DF8A6764A187}" srcOrd="0" destOrd="0" presId="urn:microsoft.com/office/officeart/2005/8/layout/default"/>
    <dgm:cxn modelId="{4978BC12-7A9D-6E49-959F-EC2B368399AA}" srcId="{2DF6CEAB-96F0-384A-8B1D-2A6A44CB835D}" destId="{16C22872-2597-9848-92C0-68B7529C494E}" srcOrd="0" destOrd="0" parTransId="{E5C61DD8-61D8-3D49-899F-75BA57D52A06}" sibTransId="{862CABC0-71F2-3942-AC43-5F5D2B3B81C3}"/>
    <dgm:cxn modelId="{FC0D2B1A-2FBD-1A49-9215-636D3D9EDEF7}" type="presOf" srcId="{C289E603-223E-C648-ADC4-71B3B3264065}" destId="{34A36604-0ED4-1048-9A89-1179E6CC844A}" srcOrd="0" destOrd="0" presId="urn:microsoft.com/office/officeart/2005/8/layout/default"/>
    <dgm:cxn modelId="{D53E0822-E3FA-EA4B-B0A4-F4CC46665437}" srcId="{2DF6CEAB-96F0-384A-8B1D-2A6A44CB835D}" destId="{C289E603-223E-C648-ADC4-71B3B3264065}" srcOrd="2" destOrd="0" parTransId="{B685514D-C034-B84E-8B7C-6037FEDE949F}" sibTransId="{D4B71540-373D-004F-A3CD-7E5A19B81628}"/>
    <dgm:cxn modelId="{B8BE7C5E-224A-2E43-8B91-C76009FB88F5}" type="presOf" srcId="{92C82217-8BB1-624B-9FD7-1F353523F673}" destId="{369D09C2-0E78-4640-81CC-7C6E2E231BD0}" srcOrd="0" destOrd="0" presId="urn:microsoft.com/office/officeart/2005/8/layout/default"/>
    <dgm:cxn modelId="{E7BECE69-15C1-534F-B403-BD0B85BBC8FC}" type="presOf" srcId="{16C22872-2597-9848-92C0-68B7529C494E}" destId="{AF425656-AD7B-7444-A150-AC78B66BF1A8}" srcOrd="0" destOrd="0" presId="urn:microsoft.com/office/officeart/2005/8/layout/default"/>
    <dgm:cxn modelId="{1B6206A4-8B42-C34A-9250-650F0FA6F159}" srcId="{2DF6CEAB-96F0-384A-8B1D-2A6A44CB835D}" destId="{34A2E2D2-12A3-6E4F-A05E-74A16001B0E1}" srcOrd="1" destOrd="0" parTransId="{AD5F7CD3-0706-5041-BB48-8266DA0DABF6}" sibTransId="{85D46C6F-AE28-BC46-BB68-27D767CD03CA}"/>
    <dgm:cxn modelId="{6173BDCD-6BE3-C345-8100-BBF0F2410799}" srcId="{2DF6CEAB-96F0-384A-8B1D-2A6A44CB835D}" destId="{92C82217-8BB1-624B-9FD7-1F353523F673}" srcOrd="3" destOrd="0" parTransId="{4E9BB3E9-DEE0-B648-BC34-6FBD727F08F8}" sibTransId="{59A832E3-6FBE-9C42-903A-27829ECDAF7F}"/>
    <dgm:cxn modelId="{1ECC13EE-73B3-EE4E-90DF-E5E64E40797A}" type="presOf" srcId="{34A2E2D2-12A3-6E4F-A05E-74A16001B0E1}" destId="{938FF103-2D80-7948-876C-F0F48EC2CD88}" srcOrd="0" destOrd="0" presId="urn:microsoft.com/office/officeart/2005/8/layout/default"/>
    <dgm:cxn modelId="{7108129C-C029-A243-8FC7-F5743040BA7C}" type="presParOf" srcId="{B5AA730C-5D54-A24A-AF54-DF8A6764A187}" destId="{AF425656-AD7B-7444-A150-AC78B66BF1A8}" srcOrd="0" destOrd="0" presId="urn:microsoft.com/office/officeart/2005/8/layout/default"/>
    <dgm:cxn modelId="{3BB6685E-818F-D34C-AF17-9213552B187C}" type="presParOf" srcId="{B5AA730C-5D54-A24A-AF54-DF8A6764A187}" destId="{926367AE-5187-3A48-A73B-522897B3F5DB}" srcOrd="1" destOrd="0" presId="urn:microsoft.com/office/officeart/2005/8/layout/default"/>
    <dgm:cxn modelId="{137563B7-CD95-4149-9805-49624C0662F5}" type="presParOf" srcId="{B5AA730C-5D54-A24A-AF54-DF8A6764A187}" destId="{938FF103-2D80-7948-876C-F0F48EC2CD88}" srcOrd="2" destOrd="0" presId="urn:microsoft.com/office/officeart/2005/8/layout/default"/>
    <dgm:cxn modelId="{3F4C8E26-E935-BD4B-AE8E-F732BAD9A072}" type="presParOf" srcId="{B5AA730C-5D54-A24A-AF54-DF8A6764A187}" destId="{5CA0D145-5CEF-BE46-ABCE-7E01C130648A}" srcOrd="3" destOrd="0" presId="urn:microsoft.com/office/officeart/2005/8/layout/default"/>
    <dgm:cxn modelId="{6B0EB15C-11F6-3A42-BB88-D91CDC8E00ED}" type="presParOf" srcId="{B5AA730C-5D54-A24A-AF54-DF8A6764A187}" destId="{34A36604-0ED4-1048-9A89-1179E6CC844A}" srcOrd="4" destOrd="0" presId="urn:microsoft.com/office/officeart/2005/8/layout/default"/>
    <dgm:cxn modelId="{D9C33B6F-652F-0643-BA92-4237E2F7A7C2}" type="presParOf" srcId="{B5AA730C-5D54-A24A-AF54-DF8A6764A187}" destId="{84F65995-61BD-D84B-B21D-1A6A4C7FCBDC}" srcOrd="5" destOrd="0" presId="urn:microsoft.com/office/officeart/2005/8/layout/default"/>
    <dgm:cxn modelId="{B2982E5B-33AC-D443-A5A6-15C8207B1E05}" type="presParOf" srcId="{B5AA730C-5D54-A24A-AF54-DF8A6764A187}" destId="{369D09C2-0E78-4640-81CC-7C6E2E231BD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7D261-E1A9-C74B-BEEE-033506176C16}">
      <dsp:nvSpPr>
        <dsp:cNvPr id="0" name=""/>
        <dsp:cNvSpPr/>
      </dsp:nvSpPr>
      <dsp:spPr>
        <a:xfrm rot="5400000">
          <a:off x="4260884" y="1261150"/>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Feature</a:t>
          </a:r>
        </a:p>
        <a:p>
          <a:pPr marL="0" lvl="0" indent="0" algn="ctr" defTabSz="577850">
            <a:lnSpc>
              <a:spcPct val="90000"/>
            </a:lnSpc>
            <a:spcBef>
              <a:spcPct val="0"/>
            </a:spcBef>
            <a:spcAft>
              <a:spcPct val="35000"/>
            </a:spcAft>
            <a:buNone/>
          </a:pPr>
          <a:r>
            <a:rPr lang="en-US" sz="1300" kern="1200" dirty="0"/>
            <a:t>Engineering</a:t>
          </a:r>
        </a:p>
      </dsp:txBody>
      <dsp:txXfrm rot="-5400000">
        <a:off x="4559698" y="1396472"/>
        <a:ext cx="892158" cy="1025470"/>
      </dsp:txXfrm>
    </dsp:sp>
    <dsp:sp modelId="{6A9BB20C-055B-8148-A00F-9683B2187128}">
      <dsp:nvSpPr>
        <dsp:cNvPr id="0" name=""/>
        <dsp:cNvSpPr/>
      </dsp:nvSpPr>
      <dsp:spPr>
        <a:xfrm>
          <a:off x="3197618" y="1493268"/>
          <a:ext cx="1662601" cy="893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 </a:t>
          </a:r>
        </a:p>
      </dsp:txBody>
      <dsp:txXfrm>
        <a:off x="3197618" y="1493268"/>
        <a:ext cx="1662601" cy="893871"/>
      </dsp:txXfrm>
    </dsp:sp>
    <dsp:sp modelId="{21FF75BE-A761-BE42-BC1C-D414AD0E7B2B}">
      <dsp:nvSpPr>
        <dsp:cNvPr id="0" name=""/>
        <dsp:cNvSpPr/>
      </dsp:nvSpPr>
      <dsp:spPr>
        <a:xfrm rot="5400000">
          <a:off x="86892" y="1261150"/>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5706" y="1396472"/>
        <a:ext cx="892158" cy="1025470"/>
      </dsp:txXfrm>
    </dsp:sp>
    <dsp:sp modelId="{352E544F-FB10-DB43-8BCE-CD2EE48C173D}">
      <dsp:nvSpPr>
        <dsp:cNvPr id="0" name=""/>
        <dsp:cNvSpPr/>
      </dsp:nvSpPr>
      <dsp:spPr>
        <a:xfrm rot="5400000">
          <a:off x="1466036" y="1248189"/>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Overview</a:t>
          </a:r>
        </a:p>
      </dsp:txBody>
      <dsp:txXfrm rot="-5400000">
        <a:off x="1764850" y="1383511"/>
        <a:ext cx="892158" cy="1025470"/>
      </dsp:txXfrm>
    </dsp:sp>
    <dsp:sp modelId="{B0245FAD-7D6D-164D-8E4E-3F0BE657474A}">
      <dsp:nvSpPr>
        <dsp:cNvPr id="0" name=""/>
        <dsp:cNvSpPr/>
      </dsp:nvSpPr>
      <dsp:spPr>
        <a:xfrm>
          <a:off x="2178515" y="1564426"/>
          <a:ext cx="1608969" cy="893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r" defTabSz="577850">
            <a:lnSpc>
              <a:spcPct val="90000"/>
            </a:lnSpc>
            <a:spcBef>
              <a:spcPct val="0"/>
            </a:spcBef>
            <a:spcAft>
              <a:spcPct val="35000"/>
            </a:spcAft>
            <a:buNone/>
          </a:pPr>
          <a:r>
            <a:rPr lang="en-US" sz="1300" kern="1200" dirty="0"/>
            <a:t> </a:t>
          </a:r>
        </a:p>
      </dsp:txBody>
      <dsp:txXfrm>
        <a:off x="2178515" y="1564426"/>
        <a:ext cx="1608969" cy="893871"/>
      </dsp:txXfrm>
    </dsp:sp>
    <dsp:sp modelId="{35B05C0E-651F-E745-9263-9A2997BA5BEB}">
      <dsp:nvSpPr>
        <dsp:cNvPr id="0" name=""/>
        <dsp:cNvSpPr/>
      </dsp:nvSpPr>
      <dsp:spPr>
        <a:xfrm rot="5400000">
          <a:off x="2865826" y="1270313"/>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164640" y="1405635"/>
        <a:ext cx="892158" cy="1025470"/>
      </dsp:txXfrm>
    </dsp:sp>
    <dsp:sp modelId="{EAC45FE5-85E0-814E-A9F3-3B8F9C88E1D5}">
      <dsp:nvSpPr>
        <dsp:cNvPr id="0" name=""/>
        <dsp:cNvSpPr/>
      </dsp:nvSpPr>
      <dsp:spPr>
        <a:xfrm rot="5400000">
          <a:off x="5671225" y="1279490"/>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Model Selection and Performance</a:t>
          </a:r>
        </a:p>
      </dsp:txBody>
      <dsp:txXfrm rot="-5400000">
        <a:off x="5970039" y="1414812"/>
        <a:ext cx="892158" cy="1025470"/>
      </dsp:txXfrm>
    </dsp:sp>
    <dsp:sp modelId="{6A3EF08C-F9CB-C843-9BB1-88D2A9AD44BB}">
      <dsp:nvSpPr>
        <dsp:cNvPr id="0" name=""/>
        <dsp:cNvSpPr/>
      </dsp:nvSpPr>
      <dsp:spPr>
        <a:xfrm>
          <a:off x="5879144" y="2828957"/>
          <a:ext cx="1662601" cy="893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 </a:t>
          </a:r>
        </a:p>
      </dsp:txBody>
      <dsp:txXfrm>
        <a:off x="5879144" y="2828957"/>
        <a:ext cx="1662601" cy="893871"/>
      </dsp:txXfrm>
    </dsp:sp>
    <dsp:sp modelId="{CE641631-1860-6447-A8AF-6285C205652D}">
      <dsp:nvSpPr>
        <dsp:cNvPr id="0" name=""/>
        <dsp:cNvSpPr/>
      </dsp:nvSpPr>
      <dsp:spPr>
        <a:xfrm rot="5400000">
          <a:off x="7107617" y="1279490"/>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7406431" y="1414812"/>
        <a:ext cx="892158" cy="1025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25656-AD7B-7444-A150-AC78B66BF1A8}">
      <dsp:nvSpPr>
        <dsp:cNvPr id="0" name=""/>
        <dsp:cNvSpPr/>
      </dsp:nvSpPr>
      <dsp:spPr>
        <a:xfrm>
          <a:off x="1615851" y="2998"/>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Linear Regression</a:t>
          </a:r>
        </a:p>
        <a:p>
          <a:pPr marL="0" lvl="0" indent="0" algn="ctr" defTabSz="1289050">
            <a:lnSpc>
              <a:spcPct val="90000"/>
            </a:lnSpc>
            <a:spcBef>
              <a:spcPct val="0"/>
            </a:spcBef>
            <a:spcAft>
              <a:spcPct val="35000"/>
            </a:spcAft>
            <a:buNone/>
          </a:pPr>
          <a:r>
            <a:rPr lang="en-US" sz="2900" kern="1200" dirty="0"/>
            <a:t>MSE : 394.46</a:t>
          </a:r>
        </a:p>
      </dsp:txBody>
      <dsp:txXfrm>
        <a:off x="1615851" y="2998"/>
        <a:ext cx="3089790" cy="1853874"/>
      </dsp:txXfrm>
    </dsp:sp>
    <dsp:sp modelId="{938FF103-2D80-7948-876C-F0F48EC2CD88}">
      <dsp:nvSpPr>
        <dsp:cNvPr id="0" name=""/>
        <dsp:cNvSpPr/>
      </dsp:nvSpPr>
      <dsp:spPr>
        <a:xfrm>
          <a:off x="5014620" y="2998"/>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Pipeline of Standard Scaler, PCA, LR</a:t>
          </a:r>
        </a:p>
        <a:p>
          <a:pPr marL="0" lvl="0" indent="0" algn="ctr" defTabSz="1289050">
            <a:lnSpc>
              <a:spcPct val="90000"/>
            </a:lnSpc>
            <a:spcBef>
              <a:spcPct val="0"/>
            </a:spcBef>
            <a:spcAft>
              <a:spcPct val="35000"/>
            </a:spcAft>
            <a:buNone/>
          </a:pPr>
          <a:r>
            <a:rPr lang="en-US" sz="2900" kern="1200" dirty="0"/>
            <a:t>MSE: 394.46</a:t>
          </a:r>
        </a:p>
      </dsp:txBody>
      <dsp:txXfrm>
        <a:off x="5014620" y="2998"/>
        <a:ext cx="3089790" cy="1853874"/>
      </dsp:txXfrm>
    </dsp:sp>
    <dsp:sp modelId="{34A36604-0ED4-1048-9A89-1179E6CC844A}">
      <dsp:nvSpPr>
        <dsp:cNvPr id="0" name=""/>
        <dsp:cNvSpPr/>
      </dsp:nvSpPr>
      <dsp:spPr>
        <a:xfrm>
          <a:off x="1615851" y="2165852"/>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Random Forest Regressor</a:t>
          </a:r>
        </a:p>
        <a:p>
          <a:pPr marL="0" lvl="0" indent="0" algn="ctr" defTabSz="1289050">
            <a:lnSpc>
              <a:spcPct val="90000"/>
            </a:lnSpc>
            <a:spcBef>
              <a:spcPct val="0"/>
            </a:spcBef>
            <a:spcAft>
              <a:spcPct val="35000"/>
            </a:spcAft>
            <a:buNone/>
          </a:pPr>
          <a:r>
            <a:rPr lang="en-US" sz="2900" kern="1200" dirty="0"/>
            <a:t>MSE: 366.18 </a:t>
          </a:r>
        </a:p>
      </dsp:txBody>
      <dsp:txXfrm>
        <a:off x="1615851" y="2165852"/>
        <a:ext cx="3089790" cy="1853874"/>
      </dsp:txXfrm>
    </dsp:sp>
    <dsp:sp modelId="{369D09C2-0E78-4640-81CC-7C6E2E231BD0}">
      <dsp:nvSpPr>
        <dsp:cNvPr id="0" name=""/>
        <dsp:cNvSpPr/>
      </dsp:nvSpPr>
      <dsp:spPr>
        <a:xfrm>
          <a:off x="5014620" y="2165852"/>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Gradient Boosting Regressor</a:t>
          </a:r>
        </a:p>
        <a:p>
          <a:pPr marL="0" lvl="0" indent="0" algn="ctr" defTabSz="1289050">
            <a:lnSpc>
              <a:spcPct val="90000"/>
            </a:lnSpc>
            <a:spcBef>
              <a:spcPct val="0"/>
            </a:spcBef>
            <a:spcAft>
              <a:spcPct val="35000"/>
            </a:spcAft>
            <a:buNone/>
          </a:pPr>
          <a:r>
            <a:rPr lang="en-US" sz="2900" kern="1200" dirty="0"/>
            <a:t>MSE: 356.73</a:t>
          </a:r>
        </a:p>
      </dsp:txBody>
      <dsp:txXfrm>
        <a:off x="5014620" y="2165852"/>
        <a:ext cx="3089790" cy="185387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10/23/19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33E8-317A-1345-8931-572E147E3660}"/>
              </a:ext>
            </a:extLst>
          </p:cNvPr>
          <p:cNvSpPr>
            <a:spLocks noGrp="1"/>
          </p:cNvSpPr>
          <p:nvPr>
            <p:ph type="ctrTitle"/>
          </p:nvPr>
        </p:nvSpPr>
        <p:spPr/>
        <p:txBody>
          <a:bodyPr/>
          <a:lstStyle/>
          <a:p>
            <a:r>
              <a:rPr lang="en-US" dirty="0"/>
              <a:t>SALARY PREDICTION</a:t>
            </a:r>
          </a:p>
        </p:txBody>
      </p:sp>
      <p:sp>
        <p:nvSpPr>
          <p:cNvPr id="3" name="Subtitle 2">
            <a:extLst>
              <a:ext uri="{FF2B5EF4-FFF2-40B4-BE49-F238E27FC236}">
                <a16:creationId xmlns:a16="http://schemas.microsoft.com/office/drawing/2014/main" id="{8E5DBA05-4E0C-1D43-906E-4BF33980BE14}"/>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17216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BCB387-6B79-FA4D-B99A-3644A9160E91}"/>
              </a:ext>
            </a:extLst>
          </p:cNvPr>
          <p:cNvPicPr>
            <a:picLocks noChangeAspect="1"/>
          </p:cNvPicPr>
          <p:nvPr/>
        </p:nvPicPr>
        <p:blipFill>
          <a:blip r:embed="rId2"/>
          <a:stretch>
            <a:fillRect/>
          </a:stretch>
        </p:blipFill>
        <p:spPr>
          <a:xfrm>
            <a:off x="451388" y="1169692"/>
            <a:ext cx="5177790" cy="2514600"/>
          </a:xfrm>
          <a:prstGeom prst="rect">
            <a:avLst/>
          </a:prstGeom>
        </p:spPr>
      </p:pic>
      <p:pic>
        <p:nvPicPr>
          <p:cNvPr id="9" name="Picture 8">
            <a:extLst>
              <a:ext uri="{FF2B5EF4-FFF2-40B4-BE49-F238E27FC236}">
                <a16:creationId xmlns:a16="http://schemas.microsoft.com/office/drawing/2014/main" id="{EBFF52BB-19D1-1341-8978-169D94D8B775}"/>
              </a:ext>
            </a:extLst>
          </p:cNvPr>
          <p:cNvPicPr>
            <a:picLocks noChangeAspect="1"/>
          </p:cNvPicPr>
          <p:nvPr/>
        </p:nvPicPr>
        <p:blipFill>
          <a:blip r:embed="rId3"/>
          <a:stretch>
            <a:fillRect/>
          </a:stretch>
        </p:blipFill>
        <p:spPr>
          <a:xfrm>
            <a:off x="2810037" y="4110495"/>
            <a:ext cx="5910666" cy="2501325"/>
          </a:xfrm>
          <a:prstGeom prst="rect">
            <a:avLst/>
          </a:prstGeom>
        </p:spPr>
      </p:pic>
      <p:pic>
        <p:nvPicPr>
          <p:cNvPr id="11" name="Picture 10">
            <a:extLst>
              <a:ext uri="{FF2B5EF4-FFF2-40B4-BE49-F238E27FC236}">
                <a16:creationId xmlns:a16="http://schemas.microsoft.com/office/drawing/2014/main" id="{030D0AE0-0993-4D45-B12A-5A0DC9D31911}"/>
              </a:ext>
            </a:extLst>
          </p:cNvPr>
          <p:cNvPicPr>
            <a:picLocks noChangeAspect="1"/>
          </p:cNvPicPr>
          <p:nvPr/>
        </p:nvPicPr>
        <p:blipFill>
          <a:blip r:embed="rId4"/>
          <a:stretch>
            <a:fillRect/>
          </a:stretch>
        </p:blipFill>
        <p:spPr>
          <a:xfrm>
            <a:off x="5765370" y="1135030"/>
            <a:ext cx="6098755" cy="2549262"/>
          </a:xfrm>
          <a:prstGeom prst="rect">
            <a:avLst/>
          </a:prstGeom>
        </p:spPr>
      </p:pic>
      <p:sp>
        <p:nvSpPr>
          <p:cNvPr id="12" name="TextBox 11">
            <a:extLst>
              <a:ext uri="{FF2B5EF4-FFF2-40B4-BE49-F238E27FC236}">
                <a16:creationId xmlns:a16="http://schemas.microsoft.com/office/drawing/2014/main" id="{385243DA-15D2-B64B-BDA8-6D8665EF9A73}"/>
              </a:ext>
            </a:extLst>
          </p:cNvPr>
          <p:cNvSpPr txBox="1"/>
          <p:nvPr/>
        </p:nvSpPr>
        <p:spPr>
          <a:xfrm>
            <a:off x="139485" y="3022169"/>
            <a:ext cx="362600" cy="369332"/>
          </a:xfrm>
          <a:prstGeom prst="rect">
            <a:avLst/>
          </a:prstGeom>
          <a:noFill/>
        </p:spPr>
        <p:txBody>
          <a:bodyPr wrap="none" rtlCol="0">
            <a:spAutoFit/>
          </a:bodyPr>
          <a:lstStyle/>
          <a:p>
            <a:r>
              <a:rPr lang="en-US" dirty="0"/>
              <a:t>5.</a:t>
            </a:r>
          </a:p>
        </p:txBody>
      </p:sp>
      <p:sp>
        <p:nvSpPr>
          <p:cNvPr id="13" name="TextBox 12">
            <a:extLst>
              <a:ext uri="{FF2B5EF4-FFF2-40B4-BE49-F238E27FC236}">
                <a16:creationId xmlns:a16="http://schemas.microsoft.com/office/drawing/2014/main" id="{C53E32B4-A40C-2647-BE27-BE8531E53C6F}"/>
              </a:ext>
            </a:extLst>
          </p:cNvPr>
          <p:cNvSpPr txBox="1"/>
          <p:nvPr/>
        </p:nvSpPr>
        <p:spPr>
          <a:xfrm>
            <a:off x="5837823" y="3022169"/>
            <a:ext cx="362600" cy="369332"/>
          </a:xfrm>
          <a:prstGeom prst="rect">
            <a:avLst/>
          </a:prstGeom>
          <a:noFill/>
        </p:spPr>
        <p:txBody>
          <a:bodyPr wrap="none" rtlCol="0">
            <a:spAutoFit/>
          </a:bodyPr>
          <a:lstStyle/>
          <a:p>
            <a:r>
              <a:rPr lang="en-US" dirty="0"/>
              <a:t>6.</a:t>
            </a:r>
          </a:p>
        </p:txBody>
      </p:sp>
      <p:sp>
        <p:nvSpPr>
          <p:cNvPr id="14" name="TextBox 13">
            <a:extLst>
              <a:ext uri="{FF2B5EF4-FFF2-40B4-BE49-F238E27FC236}">
                <a16:creationId xmlns:a16="http://schemas.microsoft.com/office/drawing/2014/main" id="{8720EDD9-87A5-4B48-840D-F0A7A5289E03}"/>
              </a:ext>
            </a:extLst>
          </p:cNvPr>
          <p:cNvSpPr txBox="1"/>
          <p:nvPr/>
        </p:nvSpPr>
        <p:spPr>
          <a:xfrm>
            <a:off x="2588217" y="6230319"/>
            <a:ext cx="362600"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96802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B374-A6D7-3440-983A-3687EA2E8338}"/>
              </a:ext>
            </a:extLst>
          </p:cNvPr>
          <p:cNvSpPr>
            <a:spLocks noGrp="1"/>
          </p:cNvSpPr>
          <p:nvPr>
            <p:ph type="title"/>
          </p:nvPr>
        </p:nvSpPr>
        <p:spPr/>
        <p:txBody>
          <a:bodyPr/>
          <a:lstStyle/>
          <a:p>
            <a:r>
              <a:rPr lang="en-US" dirty="0"/>
              <a:t>Feature engineering and selection</a:t>
            </a:r>
          </a:p>
        </p:txBody>
      </p:sp>
      <p:sp>
        <p:nvSpPr>
          <p:cNvPr id="3" name="Content Placeholder 2">
            <a:extLst>
              <a:ext uri="{FF2B5EF4-FFF2-40B4-BE49-F238E27FC236}">
                <a16:creationId xmlns:a16="http://schemas.microsoft.com/office/drawing/2014/main" id="{ACBDA566-BC58-644D-B719-A66A07622A3C}"/>
              </a:ext>
            </a:extLst>
          </p:cNvPr>
          <p:cNvSpPr>
            <a:spLocks noGrp="1"/>
          </p:cNvSpPr>
          <p:nvPr>
            <p:ph idx="1"/>
          </p:nvPr>
        </p:nvSpPr>
        <p:spPr/>
        <p:txBody>
          <a:bodyPr>
            <a:normAutofit/>
          </a:bodyPr>
          <a:lstStyle/>
          <a:p>
            <a:pPr lvl="1"/>
            <a:r>
              <a:rPr lang="en-US" sz="2400" dirty="0"/>
              <a:t>A total of 7 features were used in the building of the model.</a:t>
            </a:r>
          </a:p>
          <a:p>
            <a:pPr lvl="1"/>
            <a:r>
              <a:rPr lang="en-US" sz="2400" dirty="0"/>
              <a:t>We got rid of </a:t>
            </a:r>
            <a:r>
              <a:rPr lang="en-US" sz="2400" dirty="0" err="1"/>
              <a:t>JobId</a:t>
            </a:r>
            <a:r>
              <a:rPr lang="en-US" sz="2400" dirty="0"/>
              <a:t> feature since that was noise and provided no signal towards building the model.</a:t>
            </a:r>
          </a:p>
          <a:p>
            <a:pPr lvl="1"/>
            <a:r>
              <a:rPr lang="en-US" sz="2400" dirty="0"/>
              <a:t>Since 5 of the 7 features were categorical data we had to encode them into numerical features.</a:t>
            </a:r>
          </a:p>
          <a:p>
            <a:pPr lvl="1"/>
            <a:r>
              <a:rPr lang="en-US" sz="2400" dirty="0"/>
              <a:t>Two of the 7 features (degree, </a:t>
            </a:r>
            <a:r>
              <a:rPr lang="en-US" sz="2400" dirty="0" err="1"/>
              <a:t>jobType</a:t>
            </a:r>
            <a:r>
              <a:rPr lang="en-US" sz="2400" dirty="0"/>
              <a:t>) had ordinal data so we chose to encode them ordinally instead of dummies like we did with the rest of the categorical features.</a:t>
            </a:r>
          </a:p>
        </p:txBody>
      </p:sp>
    </p:spTree>
    <p:extLst>
      <p:ext uri="{BB962C8B-B14F-4D97-AF65-F5344CB8AC3E}">
        <p14:creationId xmlns:p14="http://schemas.microsoft.com/office/powerpoint/2010/main" val="175780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81AE-A893-944E-B51A-767F647BECFE}"/>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CE15CDB3-A955-4C4A-9380-B5CE1B5F6B69}"/>
              </a:ext>
            </a:extLst>
          </p:cNvPr>
          <p:cNvSpPr>
            <a:spLocks noGrp="1"/>
          </p:cNvSpPr>
          <p:nvPr>
            <p:ph idx="1"/>
          </p:nvPr>
        </p:nvSpPr>
        <p:spPr/>
        <p:txBody>
          <a:bodyPr>
            <a:normAutofit/>
          </a:bodyPr>
          <a:lstStyle/>
          <a:p>
            <a:pPr lvl="1"/>
            <a:r>
              <a:rPr lang="en-US" sz="2400" dirty="0"/>
              <a:t>Our goal was to try and predict the salaries which is something Regression Models do really well, hence the following four approaches were used.</a:t>
            </a:r>
          </a:p>
          <a:p>
            <a:pPr lvl="2"/>
            <a:r>
              <a:rPr lang="en-US" sz="2200" dirty="0"/>
              <a:t>Linear Regression – Baseline</a:t>
            </a:r>
          </a:p>
          <a:p>
            <a:pPr lvl="2"/>
            <a:r>
              <a:rPr lang="en-US" sz="2200" dirty="0"/>
              <a:t>Linear Regression after Standard Scaling and Dimensionality Reduction (PCA)</a:t>
            </a:r>
          </a:p>
          <a:p>
            <a:pPr lvl="2"/>
            <a:r>
              <a:rPr lang="en-US" sz="2200" dirty="0"/>
              <a:t>Random Forest Regressor</a:t>
            </a:r>
          </a:p>
          <a:p>
            <a:pPr lvl="2"/>
            <a:r>
              <a:rPr lang="en-US" sz="2200" dirty="0"/>
              <a:t>Gradient Boosting Regressor</a:t>
            </a:r>
          </a:p>
          <a:p>
            <a:pPr lvl="2"/>
            <a:endParaRPr lang="en-US" sz="2200" dirty="0"/>
          </a:p>
          <a:p>
            <a:pPr lvl="2"/>
            <a:r>
              <a:rPr lang="en-US" sz="2200" dirty="0"/>
              <a:t>NOTE: The Random Forest Regressor and Gradient Boosting Regressor hyperparameters were tuned by hand.</a:t>
            </a:r>
          </a:p>
        </p:txBody>
      </p:sp>
    </p:spTree>
    <p:extLst>
      <p:ext uri="{BB962C8B-B14F-4D97-AF65-F5344CB8AC3E}">
        <p14:creationId xmlns:p14="http://schemas.microsoft.com/office/powerpoint/2010/main" val="248114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DB18-3956-0440-BBDF-27FB0F65BFC7}"/>
              </a:ext>
            </a:extLst>
          </p:cNvPr>
          <p:cNvSpPr>
            <a:spLocks noGrp="1"/>
          </p:cNvSpPr>
          <p:nvPr>
            <p:ph type="title"/>
          </p:nvPr>
        </p:nvSpPr>
        <p:spPr/>
        <p:txBody>
          <a:bodyPr/>
          <a:lstStyle/>
          <a:p>
            <a:r>
              <a:rPr lang="en-US" dirty="0"/>
              <a:t>Model Performance</a:t>
            </a:r>
          </a:p>
        </p:txBody>
      </p:sp>
      <p:graphicFrame>
        <p:nvGraphicFramePr>
          <p:cNvPr id="5" name="Content Placeholder 4">
            <a:extLst>
              <a:ext uri="{FF2B5EF4-FFF2-40B4-BE49-F238E27FC236}">
                <a16:creationId xmlns:a16="http://schemas.microsoft.com/office/drawing/2014/main" id="{897B3E82-265B-D14A-A821-206C14873EC7}"/>
              </a:ext>
            </a:extLst>
          </p:cNvPr>
          <p:cNvGraphicFramePr>
            <a:graphicFrameLocks noGrp="1"/>
          </p:cNvGraphicFramePr>
          <p:nvPr>
            <p:ph idx="1"/>
            <p:extLst>
              <p:ext uri="{D42A27DB-BD31-4B8C-83A1-F6EECF244321}">
                <p14:modId xmlns:p14="http://schemas.microsoft.com/office/powerpoint/2010/main" val="2999936290"/>
              </p:ext>
            </p:extLst>
          </p:nvPr>
        </p:nvGraphicFramePr>
        <p:xfrm>
          <a:off x="1426894" y="198475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2735F10-AD18-4849-8518-F7F17D90D4C7}"/>
              </a:ext>
            </a:extLst>
          </p:cNvPr>
          <p:cNvSpPr txBox="1"/>
          <p:nvPr/>
        </p:nvSpPr>
        <p:spPr>
          <a:xfrm>
            <a:off x="9373376" y="6325227"/>
            <a:ext cx="2741648" cy="369332"/>
          </a:xfrm>
          <a:prstGeom prst="rect">
            <a:avLst/>
          </a:prstGeom>
          <a:noFill/>
        </p:spPr>
        <p:txBody>
          <a:bodyPr wrap="none" rtlCol="0">
            <a:spAutoFit/>
          </a:bodyPr>
          <a:lstStyle/>
          <a:p>
            <a:r>
              <a:rPr lang="en-US" dirty="0"/>
              <a:t>MSE = Mean Squared Error</a:t>
            </a:r>
          </a:p>
        </p:txBody>
      </p:sp>
    </p:spTree>
    <p:extLst>
      <p:ext uri="{BB962C8B-B14F-4D97-AF65-F5344CB8AC3E}">
        <p14:creationId xmlns:p14="http://schemas.microsoft.com/office/powerpoint/2010/main" val="262991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459A-DF78-B142-B8E3-B875AA86D81D}"/>
              </a:ext>
            </a:extLst>
          </p:cNvPr>
          <p:cNvSpPr>
            <a:spLocks noGrp="1"/>
          </p:cNvSpPr>
          <p:nvPr>
            <p:ph type="title"/>
          </p:nvPr>
        </p:nvSpPr>
        <p:spPr/>
        <p:txBody>
          <a:bodyPr/>
          <a:lstStyle/>
          <a:p>
            <a:r>
              <a:rPr lang="en-US" dirty="0"/>
              <a:t>Takeaways and next steps</a:t>
            </a:r>
          </a:p>
        </p:txBody>
      </p:sp>
      <p:sp>
        <p:nvSpPr>
          <p:cNvPr id="3" name="Content Placeholder 2">
            <a:extLst>
              <a:ext uri="{FF2B5EF4-FFF2-40B4-BE49-F238E27FC236}">
                <a16:creationId xmlns:a16="http://schemas.microsoft.com/office/drawing/2014/main" id="{C453B77C-9D5E-C440-A230-3D919CA18E4E}"/>
              </a:ext>
            </a:extLst>
          </p:cNvPr>
          <p:cNvSpPr>
            <a:spLocks noGrp="1"/>
          </p:cNvSpPr>
          <p:nvPr>
            <p:ph idx="1"/>
          </p:nvPr>
        </p:nvSpPr>
        <p:spPr/>
        <p:txBody>
          <a:bodyPr>
            <a:normAutofit/>
          </a:bodyPr>
          <a:lstStyle/>
          <a:p>
            <a:pPr lvl="1"/>
            <a:r>
              <a:rPr lang="en-US" sz="2400" dirty="0"/>
              <a:t>Our Best model (Gradient Boosting Regressor) gave us a mean squared error (MSE) of 356.73 which is good but it can be improved upon and pushed even lower by doing extensive feature engineering such as adding polynomial features or adding grouped statistics as a feature. </a:t>
            </a:r>
          </a:p>
          <a:p>
            <a:pPr lvl="1"/>
            <a:r>
              <a:rPr lang="en-US" sz="2400" dirty="0"/>
              <a:t>We can attempt to test other models such as Lasso Regression to come up with a better performing model, and also use </a:t>
            </a:r>
            <a:r>
              <a:rPr lang="en-US" sz="2400" dirty="0" err="1"/>
              <a:t>GridSearch</a:t>
            </a:r>
            <a:r>
              <a:rPr lang="en-US" sz="2400" dirty="0"/>
              <a:t> or </a:t>
            </a:r>
            <a:r>
              <a:rPr lang="en-US" sz="2400" dirty="0" err="1"/>
              <a:t>RandomSearch</a:t>
            </a:r>
            <a:r>
              <a:rPr lang="en-US" sz="2400" dirty="0"/>
              <a:t> to tune the hyperparameters instead of by hand.</a:t>
            </a:r>
          </a:p>
          <a:p>
            <a:pPr lvl="1"/>
            <a:r>
              <a:rPr lang="en-US" sz="2400" dirty="0"/>
              <a:t>Next steps involve using the insights learned from this project to attempt a higher difficulty project to improve analytical skills </a:t>
            </a:r>
            <a:r>
              <a:rPr lang="en-US" sz="2400"/>
              <a:t>even further.</a:t>
            </a:r>
            <a:endParaRPr lang="en-US" sz="2400" dirty="0"/>
          </a:p>
        </p:txBody>
      </p:sp>
    </p:spTree>
    <p:extLst>
      <p:ext uri="{BB962C8B-B14F-4D97-AF65-F5344CB8AC3E}">
        <p14:creationId xmlns:p14="http://schemas.microsoft.com/office/powerpoint/2010/main" val="41162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2F3F-829F-474E-8E85-76C48D130019}"/>
              </a:ext>
            </a:extLst>
          </p:cNvPr>
          <p:cNvSpPr>
            <a:spLocks noGrp="1"/>
          </p:cNvSpPr>
          <p:nvPr>
            <p:ph type="title"/>
          </p:nvPr>
        </p:nvSpPr>
        <p:spPr/>
        <p:txBody>
          <a:bodyPr/>
          <a:lstStyle/>
          <a:p>
            <a:r>
              <a:rPr lang="en-US" dirty="0"/>
              <a:t>Table Of Contents</a:t>
            </a:r>
          </a:p>
        </p:txBody>
      </p:sp>
      <p:graphicFrame>
        <p:nvGraphicFramePr>
          <p:cNvPr id="4" name="Content Placeholder 3">
            <a:extLst>
              <a:ext uri="{FF2B5EF4-FFF2-40B4-BE49-F238E27FC236}">
                <a16:creationId xmlns:a16="http://schemas.microsoft.com/office/drawing/2014/main" id="{B1D519B0-D00E-B240-A085-4DF2BFB60DA9}"/>
              </a:ext>
            </a:extLst>
          </p:cNvPr>
          <p:cNvGraphicFramePr>
            <a:graphicFrameLocks noGrp="1"/>
          </p:cNvGraphicFramePr>
          <p:nvPr>
            <p:ph idx="1"/>
            <p:extLst>
              <p:ext uri="{D42A27DB-BD31-4B8C-83A1-F6EECF244321}">
                <p14:modId xmlns:p14="http://schemas.microsoft.com/office/powerpoint/2010/main" val="1123849867"/>
              </p:ext>
            </p:extLst>
          </p:nvPr>
        </p:nvGraphicFramePr>
        <p:xfrm>
          <a:off x="1628371" y="1847714"/>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37B1A4D-4D2D-084D-9ECF-C966A389EA6A}"/>
              </a:ext>
            </a:extLst>
          </p:cNvPr>
          <p:cNvSpPr txBox="1"/>
          <p:nvPr/>
        </p:nvSpPr>
        <p:spPr>
          <a:xfrm>
            <a:off x="1949370" y="3474272"/>
            <a:ext cx="967894" cy="553998"/>
          </a:xfrm>
          <a:prstGeom prst="rect">
            <a:avLst/>
          </a:prstGeom>
          <a:noFill/>
        </p:spPr>
        <p:txBody>
          <a:bodyPr wrap="none" rtlCol="0">
            <a:spAutoFit/>
          </a:bodyPr>
          <a:lstStyle/>
          <a:p>
            <a:pPr algn="ctr"/>
            <a:r>
              <a:rPr lang="en-US" sz="1500" dirty="0">
                <a:solidFill>
                  <a:schemeClr val="bg1"/>
                </a:solidFill>
              </a:rPr>
              <a:t>  Problem </a:t>
            </a:r>
          </a:p>
          <a:p>
            <a:pPr algn="ctr"/>
            <a:r>
              <a:rPr lang="en-US" sz="1500" dirty="0">
                <a:solidFill>
                  <a:schemeClr val="bg1"/>
                </a:solidFill>
              </a:rPr>
              <a:t>Overview</a:t>
            </a:r>
          </a:p>
        </p:txBody>
      </p:sp>
      <p:sp>
        <p:nvSpPr>
          <p:cNvPr id="6" name="TextBox 5">
            <a:extLst>
              <a:ext uri="{FF2B5EF4-FFF2-40B4-BE49-F238E27FC236}">
                <a16:creationId xmlns:a16="http://schemas.microsoft.com/office/drawing/2014/main" id="{C83D3D72-B83C-644F-975F-D837DFADDE0D}"/>
              </a:ext>
            </a:extLst>
          </p:cNvPr>
          <p:cNvSpPr txBox="1"/>
          <p:nvPr/>
        </p:nvSpPr>
        <p:spPr>
          <a:xfrm>
            <a:off x="4749988" y="3474272"/>
            <a:ext cx="987771" cy="553998"/>
          </a:xfrm>
          <a:prstGeom prst="rect">
            <a:avLst/>
          </a:prstGeom>
          <a:noFill/>
        </p:spPr>
        <p:txBody>
          <a:bodyPr wrap="none" rtlCol="0">
            <a:spAutoFit/>
          </a:bodyPr>
          <a:lstStyle/>
          <a:p>
            <a:pPr algn="ctr"/>
            <a:r>
              <a:rPr lang="en-US" sz="1500" dirty="0">
                <a:solidFill>
                  <a:schemeClr val="bg1"/>
                </a:solidFill>
              </a:rPr>
              <a:t>Data</a:t>
            </a:r>
          </a:p>
          <a:p>
            <a:r>
              <a:rPr lang="en-US" sz="1500" dirty="0">
                <a:solidFill>
                  <a:schemeClr val="bg1"/>
                </a:solidFill>
              </a:rPr>
              <a:t>Acquisition</a:t>
            </a:r>
          </a:p>
        </p:txBody>
      </p:sp>
      <p:sp>
        <p:nvSpPr>
          <p:cNvPr id="7" name="TextBox 6">
            <a:extLst>
              <a:ext uri="{FF2B5EF4-FFF2-40B4-BE49-F238E27FC236}">
                <a16:creationId xmlns:a16="http://schemas.microsoft.com/office/drawing/2014/main" id="{2FD6AF37-BF15-5141-8203-7D9E99798C2C}"/>
              </a:ext>
            </a:extLst>
          </p:cNvPr>
          <p:cNvSpPr txBox="1"/>
          <p:nvPr/>
        </p:nvSpPr>
        <p:spPr>
          <a:xfrm>
            <a:off x="8955438" y="3589688"/>
            <a:ext cx="1025922" cy="323165"/>
          </a:xfrm>
          <a:prstGeom prst="rect">
            <a:avLst/>
          </a:prstGeom>
          <a:noFill/>
        </p:spPr>
        <p:txBody>
          <a:bodyPr wrap="none" rtlCol="0">
            <a:spAutoFit/>
          </a:bodyPr>
          <a:lstStyle/>
          <a:p>
            <a:r>
              <a:rPr lang="en-US" sz="1500" dirty="0">
                <a:solidFill>
                  <a:schemeClr val="bg1"/>
                </a:solidFill>
              </a:rPr>
              <a:t>Takeaways</a:t>
            </a:r>
          </a:p>
        </p:txBody>
      </p:sp>
    </p:spTree>
    <p:extLst>
      <p:ext uri="{BB962C8B-B14F-4D97-AF65-F5344CB8AC3E}">
        <p14:creationId xmlns:p14="http://schemas.microsoft.com/office/powerpoint/2010/main" val="79696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DAA4-70B7-264D-B804-12282FC6CC89}"/>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E81D50CF-6BC9-7B47-8172-88325C83AAC2}"/>
              </a:ext>
            </a:extLst>
          </p:cNvPr>
          <p:cNvSpPr>
            <a:spLocks noGrp="1"/>
          </p:cNvSpPr>
          <p:nvPr>
            <p:ph idx="1"/>
          </p:nvPr>
        </p:nvSpPr>
        <p:spPr>
          <a:xfrm>
            <a:off x="1024128" y="2286000"/>
            <a:ext cx="9720073" cy="4192292"/>
          </a:xfrm>
        </p:spPr>
        <p:txBody>
          <a:bodyPr>
            <a:normAutofit fontScale="92500" lnSpcReduction="10000"/>
          </a:bodyPr>
          <a:lstStyle/>
          <a:p>
            <a:pPr marL="459486" lvl="1" indent="-285750"/>
            <a:r>
              <a:rPr lang="en-US" sz="2400" dirty="0"/>
              <a:t>GOAL</a:t>
            </a:r>
          </a:p>
          <a:p>
            <a:pPr marL="642366" lvl="2" indent="-285750"/>
            <a:r>
              <a:rPr lang="en-US" sz="2000" dirty="0"/>
              <a:t>Predict salaries of employees by leveraging Machine Learning techniques</a:t>
            </a:r>
          </a:p>
          <a:p>
            <a:pPr marL="459486" lvl="1" indent="-285750"/>
            <a:endParaRPr lang="en-US" sz="2400" dirty="0"/>
          </a:p>
          <a:p>
            <a:pPr marL="459486" lvl="1" indent="-285750"/>
            <a:r>
              <a:rPr lang="en-US" sz="2400" dirty="0"/>
              <a:t>POTENTIAL INTERESTED PARTIES</a:t>
            </a:r>
          </a:p>
          <a:p>
            <a:pPr marL="642366" lvl="2" indent="-285750"/>
            <a:r>
              <a:rPr lang="en-US" sz="2000" dirty="0"/>
              <a:t>Websites like Glassdoor or </a:t>
            </a:r>
            <a:r>
              <a:rPr lang="en-US" sz="2000" dirty="0" err="1"/>
              <a:t>Paysa</a:t>
            </a:r>
            <a:r>
              <a:rPr lang="en-US" sz="2000" dirty="0"/>
              <a:t> wanting to understand and predict salaries for jobs that they don’t have the data for</a:t>
            </a:r>
          </a:p>
          <a:p>
            <a:pPr marL="642366" lvl="2" indent="-285750"/>
            <a:endParaRPr lang="en-US" sz="2000" dirty="0"/>
          </a:p>
          <a:p>
            <a:pPr marL="459486" lvl="1" indent="-285750"/>
            <a:r>
              <a:rPr lang="en-US" sz="2400" dirty="0"/>
              <a:t>DATA SOURCE</a:t>
            </a:r>
          </a:p>
          <a:p>
            <a:pPr marL="642366" lvl="2" indent="-285750"/>
            <a:r>
              <a:rPr lang="en-US" sz="2000" dirty="0"/>
              <a:t>CSV file </a:t>
            </a:r>
          </a:p>
          <a:p>
            <a:pPr marL="642366" lvl="2" indent="-285750"/>
            <a:endParaRPr lang="en-US" sz="2000" dirty="0"/>
          </a:p>
          <a:p>
            <a:pPr marL="459486" lvl="1" indent="-285750"/>
            <a:r>
              <a:rPr lang="en-US" sz="2400" dirty="0"/>
              <a:t>OUTCOME</a:t>
            </a:r>
          </a:p>
          <a:p>
            <a:pPr marL="642366" lvl="2" indent="-285750"/>
            <a:r>
              <a:rPr lang="en-US" sz="2000" dirty="0"/>
              <a:t>Create a predictive model with the utilization of numerical and categorical data to predict salaries.</a:t>
            </a:r>
          </a:p>
        </p:txBody>
      </p:sp>
    </p:spTree>
    <p:extLst>
      <p:ext uri="{BB962C8B-B14F-4D97-AF65-F5344CB8AC3E}">
        <p14:creationId xmlns:p14="http://schemas.microsoft.com/office/powerpoint/2010/main" val="351612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47CD-E2B9-4546-81F4-F52F6CF2A9E6}"/>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A7FB4CA8-BDBA-8B43-9564-3C1E4E38A3B2}"/>
              </a:ext>
            </a:extLst>
          </p:cNvPr>
          <p:cNvSpPr>
            <a:spLocks noGrp="1"/>
          </p:cNvSpPr>
          <p:nvPr>
            <p:ph idx="1"/>
          </p:nvPr>
        </p:nvSpPr>
        <p:spPr/>
        <p:txBody>
          <a:bodyPr/>
          <a:lstStyle/>
          <a:p>
            <a:r>
              <a:rPr lang="en-US" dirty="0"/>
              <a:t> </a:t>
            </a:r>
          </a:p>
          <a:p>
            <a:endParaRPr lang="en-US" dirty="0"/>
          </a:p>
        </p:txBody>
      </p:sp>
      <p:grpSp>
        <p:nvGrpSpPr>
          <p:cNvPr id="4" name="Group 3">
            <a:extLst>
              <a:ext uri="{FF2B5EF4-FFF2-40B4-BE49-F238E27FC236}">
                <a16:creationId xmlns:a16="http://schemas.microsoft.com/office/drawing/2014/main" id="{AB4BDC40-7F1C-4C4A-A755-040B35C1BF51}"/>
              </a:ext>
              <a:ext uri="{C183D7F6-B498-43B3-948B-1728B52AA6E4}">
                <adec:decorative xmlns:adec="http://schemas.microsoft.com/office/drawing/2017/decorative" val="1"/>
              </a:ext>
            </a:extLst>
          </p:cNvPr>
          <p:cNvGrpSpPr/>
          <p:nvPr/>
        </p:nvGrpSpPr>
        <p:grpSpPr>
          <a:xfrm>
            <a:off x="2814344" y="2464626"/>
            <a:ext cx="6499829" cy="3666108"/>
            <a:chOff x="825793" y="2058498"/>
            <a:chExt cx="5374749" cy="2845827"/>
          </a:xfrm>
        </p:grpSpPr>
        <p:sp>
          <p:nvSpPr>
            <p:cNvPr id="5" name="TextBox 4">
              <a:extLst>
                <a:ext uri="{FF2B5EF4-FFF2-40B4-BE49-F238E27FC236}">
                  <a16:creationId xmlns:a16="http://schemas.microsoft.com/office/drawing/2014/main" id="{2B29EA94-2FA5-A148-988B-7B399ECB4CAA}"/>
                </a:ext>
              </a:extLst>
            </p:cNvPr>
            <p:cNvSpPr txBox="1"/>
            <p:nvPr/>
          </p:nvSpPr>
          <p:spPr>
            <a:xfrm>
              <a:off x="825793" y="2890917"/>
              <a:ext cx="2017681" cy="430887"/>
            </a:xfrm>
            <a:prstGeom prst="rect">
              <a:avLst/>
            </a:prstGeom>
            <a:noFill/>
          </p:spPr>
          <p:txBody>
            <a:bodyPr wrap="square" lIns="0" tIns="0" rIns="0" bIns="0" rtlCol="0">
              <a:spAutoFit/>
            </a:bodyPr>
            <a:lstStyle/>
            <a:p>
              <a:r>
                <a:rPr lang="en-US" sz="1400" dirty="0" err="1"/>
                <a:t>JobId</a:t>
              </a:r>
              <a:r>
                <a:rPr lang="en-US" sz="1400" dirty="0"/>
                <a:t>, </a:t>
              </a:r>
              <a:r>
                <a:rPr lang="en-US" sz="1400" dirty="0" err="1"/>
                <a:t>CompanyId</a:t>
              </a:r>
              <a:r>
                <a:rPr lang="en-US" sz="1400" dirty="0"/>
                <a:t>, </a:t>
              </a:r>
              <a:r>
                <a:rPr lang="en-US" sz="1400" dirty="0" err="1"/>
                <a:t>jobType</a:t>
              </a:r>
              <a:r>
                <a:rPr lang="en-US" sz="1400" dirty="0"/>
                <a:t>, degree, major, industry</a:t>
              </a:r>
              <a:endParaRPr lang="en-US" sz="1400" dirty="0">
                <a:solidFill>
                  <a:srgbClr val="30353F"/>
                </a:solidFill>
              </a:endParaRPr>
            </a:p>
          </p:txBody>
        </p:sp>
        <p:sp>
          <p:nvSpPr>
            <p:cNvPr id="6" name="Rectangle 5">
              <a:extLst>
                <a:ext uri="{FF2B5EF4-FFF2-40B4-BE49-F238E27FC236}">
                  <a16:creationId xmlns:a16="http://schemas.microsoft.com/office/drawing/2014/main" id="{B9B4335F-AF33-3946-9C08-3A0D162E3C49}"/>
                </a:ext>
              </a:extLst>
            </p:cNvPr>
            <p:cNvSpPr/>
            <p:nvPr/>
          </p:nvSpPr>
          <p:spPr>
            <a:xfrm>
              <a:off x="1174451" y="2068093"/>
              <a:ext cx="2205714" cy="7029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48936B6-F6C3-B24D-A2C5-FFF2BD3604DA}"/>
                </a:ext>
              </a:extLst>
            </p:cNvPr>
            <p:cNvSpPr/>
            <p:nvPr/>
          </p:nvSpPr>
          <p:spPr>
            <a:xfrm>
              <a:off x="825793" y="2068093"/>
              <a:ext cx="702967" cy="702966"/>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029E6868-B432-D94C-9249-185FA42AE2AE}"/>
                </a:ext>
              </a:extLst>
            </p:cNvPr>
            <p:cNvGrpSpPr/>
            <p:nvPr/>
          </p:nvGrpSpPr>
          <p:grpSpPr>
            <a:xfrm>
              <a:off x="1119259" y="2212602"/>
              <a:ext cx="1582866" cy="402177"/>
              <a:chOff x="1418151" y="1289695"/>
              <a:chExt cx="1775950" cy="451233"/>
            </a:xfrm>
          </p:grpSpPr>
          <p:sp>
            <p:nvSpPr>
              <p:cNvPr id="27" name="TextBox 26">
                <a:extLst>
                  <a:ext uri="{FF2B5EF4-FFF2-40B4-BE49-F238E27FC236}">
                    <a16:creationId xmlns:a16="http://schemas.microsoft.com/office/drawing/2014/main" id="{5ED0519F-B70A-E145-8A81-F71F16628177}"/>
                  </a:ext>
                </a:extLst>
              </p:cNvPr>
              <p:cNvSpPr txBox="1"/>
              <p:nvPr/>
            </p:nvSpPr>
            <p:spPr>
              <a:xfrm>
                <a:off x="1418151" y="1289695"/>
                <a:ext cx="202262" cy="428887"/>
              </a:xfrm>
              <a:prstGeom prst="rect">
                <a:avLst/>
              </a:prstGeom>
              <a:noFill/>
            </p:spPr>
            <p:txBody>
              <a:bodyPr wrap="none" lIns="0" tIns="0" rIns="0" bIns="0" rtlCol="0">
                <a:spAutoFit/>
              </a:bodyPr>
              <a:lstStyle/>
              <a:p>
                <a:r>
                  <a:rPr lang="en-US" sz="3200" b="1" dirty="0">
                    <a:solidFill>
                      <a:schemeClr val="bg1"/>
                    </a:solidFill>
                  </a:rPr>
                  <a:t>6</a:t>
                </a:r>
              </a:p>
            </p:txBody>
          </p:sp>
          <p:sp>
            <p:nvSpPr>
              <p:cNvPr id="28" name="TextBox 27">
                <a:extLst>
                  <a:ext uri="{FF2B5EF4-FFF2-40B4-BE49-F238E27FC236}">
                    <a16:creationId xmlns:a16="http://schemas.microsoft.com/office/drawing/2014/main" id="{82F7554B-6BEB-4E4C-B309-64341A48DDBD}"/>
                  </a:ext>
                </a:extLst>
              </p:cNvPr>
              <p:cNvSpPr txBox="1"/>
              <p:nvPr/>
            </p:nvSpPr>
            <p:spPr>
              <a:xfrm>
                <a:off x="1965475" y="1312040"/>
                <a:ext cx="1228626" cy="428888"/>
              </a:xfrm>
              <a:prstGeom prst="rect">
                <a:avLst/>
              </a:prstGeom>
              <a:noFill/>
            </p:spPr>
            <p:txBody>
              <a:bodyPr wrap="square" lIns="0" tIns="0" rIns="0" bIns="0" rtlCol="0">
                <a:spAutoFit/>
              </a:bodyPr>
              <a:lstStyle/>
              <a:p>
                <a:r>
                  <a:rPr lang="en-US" sz="1600" b="1" dirty="0">
                    <a:solidFill>
                      <a:schemeClr val="bg1"/>
                    </a:solidFill>
                  </a:rPr>
                  <a:t>CATEGORICAL </a:t>
                </a:r>
                <a:br>
                  <a:rPr lang="en-US" sz="1600" b="1" dirty="0">
                    <a:solidFill>
                      <a:schemeClr val="bg1"/>
                    </a:solidFill>
                  </a:rPr>
                </a:br>
                <a:r>
                  <a:rPr lang="en-US" sz="1600" b="1" dirty="0">
                    <a:solidFill>
                      <a:schemeClr val="bg1"/>
                    </a:solidFill>
                  </a:rPr>
                  <a:t>FEATURES</a:t>
                </a:r>
              </a:p>
            </p:txBody>
          </p:sp>
        </p:grpSp>
        <p:sp>
          <p:nvSpPr>
            <p:cNvPr id="9" name="TextBox 8">
              <a:extLst>
                <a:ext uri="{FF2B5EF4-FFF2-40B4-BE49-F238E27FC236}">
                  <a16:creationId xmlns:a16="http://schemas.microsoft.com/office/drawing/2014/main" id="{0C96A64A-82AE-D447-B689-158CBDEAFDDD}"/>
                </a:ext>
              </a:extLst>
            </p:cNvPr>
            <p:cNvSpPr txBox="1"/>
            <p:nvPr/>
          </p:nvSpPr>
          <p:spPr>
            <a:xfrm>
              <a:off x="844712" y="4737086"/>
              <a:ext cx="2017681" cy="167239"/>
            </a:xfrm>
            <a:prstGeom prst="rect">
              <a:avLst/>
            </a:prstGeom>
            <a:noFill/>
          </p:spPr>
          <p:txBody>
            <a:bodyPr wrap="square" lIns="0" tIns="0" rIns="0" bIns="0" rtlCol="0">
              <a:spAutoFit/>
            </a:bodyPr>
            <a:lstStyle/>
            <a:p>
              <a:r>
                <a:rPr lang="en-US" sz="1400" dirty="0"/>
                <a:t>There is no missing data</a:t>
              </a:r>
              <a:endParaRPr lang="en-US" sz="1400" dirty="0">
                <a:solidFill>
                  <a:srgbClr val="30353F"/>
                </a:solidFill>
              </a:endParaRPr>
            </a:p>
          </p:txBody>
        </p:sp>
        <p:sp>
          <p:nvSpPr>
            <p:cNvPr id="10" name="Rectangle 9">
              <a:extLst>
                <a:ext uri="{FF2B5EF4-FFF2-40B4-BE49-F238E27FC236}">
                  <a16:creationId xmlns:a16="http://schemas.microsoft.com/office/drawing/2014/main" id="{ECBD1DFA-81DD-3A4B-8DB1-73BE13D37CB6}"/>
                </a:ext>
              </a:extLst>
            </p:cNvPr>
            <p:cNvSpPr/>
            <p:nvPr/>
          </p:nvSpPr>
          <p:spPr>
            <a:xfrm>
              <a:off x="1196195" y="3920431"/>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A36FEB3-5E37-8A48-8B97-8CADA948009D}"/>
                </a:ext>
              </a:extLst>
            </p:cNvPr>
            <p:cNvSpPr/>
            <p:nvPr/>
          </p:nvSpPr>
          <p:spPr>
            <a:xfrm>
              <a:off x="844712" y="3920431"/>
              <a:ext cx="702967" cy="702966"/>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76A51C3-9C8B-AE46-A6A8-03146A806B82}"/>
                </a:ext>
              </a:extLst>
            </p:cNvPr>
            <p:cNvGrpSpPr/>
            <p:nvPr/>
          </p:nvGrpSpPr>
          <p:grpSpPr>
            <a:xfrm>
              <a:off x="1120141" y="4080784"/>
              <a:ext cx="1453489" cy="392344"/>
              <a:chOff x="1419138" y="1288065"/>
              <a:chExt cx="1630787" cy="440202"/>
            </a:xfrm>
          </p:grpSpPr>
          <p:sp>
            <p:nvSpPr>
              <p:cNvPr id="25" name="TextBox 24">
                <a:extLst>
                  <a:ext uri="{FF2B5EF4-FFF2-40B4-BE49-F238E27FC236}">
                    <a16:creationId xmlns:a16="http://schemas.microsoft.com/office/drawing/2014/main" id="{E4BAB594-618C-814C-9939-37D40D55B0FE}"/>
                  </a:ext>
                </a:extLst>
              </p:cNvPr>
              <p:cNvSpPr txBox="1"/>
              <p:nvPr/>
            </p:nvSpPr>
            <p:spPr>
              <a:xfrm>
                <a:off x="1419138" y="1288065"/>
                <a:ext cx="193339" cy="428889"/>
              </a:xfrm>
              <a:prstGeom prst="rect">
                <a:avLst/>
              </a:prstGeom>
              <a:noFill/>
            </p:spPr>
            <p:txBody>
              <a:bodyPr wrap="none" lIns="0" tIns="0" rIns="0" bIns="0" rtlCol="0">
                <a:spAutoFit/>
              </a:bodyPr>
              <a:lstStyle/>
              <a:p>
                <a:r>
                  <a:rPr lang="en-US" sz="3200" b="1" dirty="0">
                    <a:solidFill>
                      <a:srgbClr val="30353F"/>
                    </a:solidFill>
                  </a:rPr>
                  <a:t>0</a:t>
                </a:r>
              </a:p>
            </p:txBody>
          </p:sp>
          <p:sp>
            <p:nvSpPr>
              <p:cNvPr id="26" name="TextBox 25">
                <a:extLst>
                  <a:ext uri="{FF2B5EF4-FFF2-40B4-BE49-F238E27FC236}">
                    <a16:creationId xmlns:a16="http://schemas.microsoft.com/office/drawing/2014/main" id="{64933AEA-B3D5-2F48-8F0F-BA9FDBFE5857}"/>
                  </a:ext>
                </a:extLst>
              </p:cNvPr>
              <p:cNvSpPr txBox="1"/>
              <p:nvPr/>
            </p:nvSpPr>
            <p:spPr>
              <a:xfrm>
                <a:off x="2020767" y="1299378"/>
                <a:ext cx="1029158" cy="428889"/>
              </a:xfrm>
              <a:prstGeom prst="rect">
                <a:avLst/>
              </a:prstGeom>
              <a:noFill/>
            </p:spPr>
            <p:txBody>
              <a:bodyPr wrap="none" lIns="0" tIns="0" rIns="0" bIns="0" rtlCol="0">
                <a:spAutoFit/>
              </a:bodyPr>
              <a:lstStyle/>
              <a:p>
                <a:r>
                  <a:rPr lang="en-US" sz="1600" b="1" dirty="0">
                    <a:solidFill>
                      <a:srgbClr val="30353F"/>
                    </a:solidFill>
                  </a:rPr>
                  <a:t>DUPLICATED </a:t>
                </a:r>
                <a:br>
                  <a:rPr lang="en-US" sz="1600" b="1" dirty="0">
                    <a:solidFill>
                      <a:srgbClr val="30353F"/>
                    </a:solidFill>
                  </a:rPr>
                </a:br>
                <a:r>
                  <a:rPr lang="en-US" sz="1600" b="1" dirty="0">
                    <a:solidFill>
                      <a:srgbClr val="30353F"/>
                    </a:solidFill>
                  </a:rPr>
                  <a:t>ROWS</a:t>
                </a:r>
              </a:p>
            </p:txBody>
          </p:sp>
        </p:grpSp>
        <p:sp>
          <p:nvSpPr>
            <p:cNvPr id="13" name="TextBox 12">
              <a:extLst>
                <a:ext uri="{FF2B5EF4-FFF2-40B4-BE49-F238E27FC236}">
                  <a16:creationId xmlns:a16="http://schemas.microsoft.com/office/drawing/2014/main" id="{6D8D0C18-DE62-8349-A3CC-DD39B6336928}"/>
                </a:ext>
              </a:extLst>
            </p:cNvPr>
            <p:cNvSpPr txBox="1"/>
            <p:nvPr/>
          </p:nvSpPr>
          <p:spPr>
            <a:xfrm>
              <a:off x="3752994" y="4737086"/>
              <a:ext cx="2017681" cy="167239"/>
            </a:xfrm>
            <a:prstGeom prst="rect">
              <a:avLst/>
            </a:prstGeom>
            <a:noFill/>
          </p:spPr>
          <p:txBody>
            <a:bodyPr wrap="square" lIns="0" tIns="0" rIns="0" bIns="0" rtlCol="0">
              <a:spAutoFit/>
            </a:bodyPr>
            <a:lstStyle/>
            <a:p>
              <a:r>
                <a:rPr lang="en-US" sz="1400" dirty="0"/>
                <a:t>There are 1 million rows of data</a:t>
              </a:r>
              <a:endParaRPr lang="en-US" sz="1400" dirty="0">
                <a:solidFill>
                  <a:srgbClr val="30353F"/>
                </a:solidFill>
              </a:endParaRPr>
            </a:p>
          </p:txBody>
        </p:sp>
        <p:sp>
          <p:nvSpPr>
            <p:cNvPr id="14" name="Rectangle 13">
              <a:extLst>
                <a:ext uri="{FF2B5EF4-FFF2-40B4-BE49-F238E27FC236}">
                  <a16:creationId xmlns:a16="http://schemas.microsoft.com/office/drawing/2014/main" id="{C767A1E0-8568-454E-ADC8-71D5437B7712}"/>
                </a:ext>
              </a:extLst>
            </p:cNvPr>
            <p:cNvSpPr/>
            <p:nvPr/>
          </p:nvSpPr>
          <p:spPr>
            <a:xfrm>
              <a:off x="4104476" y="3937693"/>
              <a:ext cx="2031968" cy="702967"/>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ACB23F8A-5168-5B46-A50B-1E0BA7105372}"/>
                </a:ext>
              </a:extLst>
            </p:cNvPr>
            <p:cNvSpPr/>
            <p:nvPr/>
          </p:nvSpPr>
          <p:spPr>
            <a:xfrm>
              <a:off x="3752994" y="3937693"/>
              <a:ext cx="702967" cy="702967"/>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0F6F7CB0-78C5-2D47-9AF5-08A7214306F0}"/>
                </a:ext>
              </a:extLst>
            </p:cNvPr>
            <p:cNvGrpSpPr/>
            <p:nvPr/>
          </p:nvGrpSpPr>
          <p:grpSpPr>
            <a:xfrm>
              <a:off x="3918163" y="4090868"/>
              <a:ext cx="1157630" cy="500749"/>
              <a:chOff x="1281215" y="1299379"/>
              <a:chExt cx="1298840" cy="561830"/>
            </a:xfrm>
          </p:grpSpPr>
          <p:sp>
            <p:nvSpPr>
              <p:cNvPr id="23" name="TextBox 22">
                <a:extLst>
                  <a:ext uri="{FF2B5EF4-FFF2-40B4-BE49-F238E27FC236}">
                    <a16:creationId xmlns:a16="http://schemas.microsoft.com/office/drawing/2014/main" id="{3CD2FB76-924E-8A44-909C-D9CCBA3D207E}"/>
                  </a:ext>
                </a:extLst>
              </p:cNvPr>
              <p:cNvSpPr txBox="1"/>
              <p:nvPr/>
            </p:nvSpPr>
            <p:spPr>
              <a:xfrm>
                <a:off x="1281215" y="1299379"/>
                <a:ext cx="526477" cy="428888"/>
              </a:xfrm>
              <a:prstGeom prst="rect">
                <a:avLst/>
              </a:prstGeom>
              <a:noFill/>
            </p:spPr>
            <p:txBody>
              <a:bodyPr wrap="none" lIns="0" tIns="0" rIns="0" bIns="0" rtlCol="0">
                <a:spAutoFit/>
              </a:bodyPr>
              <a:lstStyle/>
              <a:p>
                <a:r>
                  <a:rPr lang="en-US" sz="3200" b="1" dirty="0">
                    <a:solidFill>
                      <a:schemeClr val="bg1"/>
                    </a:solidFill>
                  </a:rPr>
                  <a:t>1M</a:t>
                </a:r>
              </a:p>
            </p:txBody>
          </p:sp>
          <p:sp>
            <p:nvSpPr>
              <p:cNvPr id="24" name="TextBox 23">
                <a:extLst>
                  <a:ext uri="{FF2B5EF4-FFF2-40B4-BE49-F238E27FC236}">
                    <a16:creationId xmlns:a16="http://schemas.microsoft.com/office/drawing/2014/main" id="{541ECE7C-EECD-B445-88A3-49DCF9614436}"/>
                  </a:ext>
                </a:extLst>
              </p:cNvPr>
              <p:cNvSpPr txBox="1"/>
              <p:nvPr/>
            </p:nvSpPr>
            <p:spPr>
              <a:xfrm>
                <a:off x="2085463" y="1432321"/>
                <a:ext cx="494592" cy="428888"/>
              </a:xfrm>
              <a:prstGeom prst="rect">
                <a:avLst/>
              </a:prstGeom>
              <a:noFill/>
            </p:spPr>
            <p:txBody>
              <a:bodyPr wrap="none" lIns="0" tIns="0" rIns="0" bIns="0" rtlCol="0">
                <a:spAutoFit/>
              </a:bodyPr>
              <a:lstStyle/>
              <a:p>
                <a:r>
                  <a:rPr lang="en-US" sz="1600" b="1" dirty="0">
                    <a:solidFill>
                      <a:schemeClr val="bg1"/>
                    </a:solidFill>
                  </a:rPr>
                  <a:t>ROWS</a:t>
                </a:r>
              </a:p>
              <a:p>
                <a:endParaRPr lang="en-US" sz="1600" b="1" dirty="0">
                  <a:solidFill>
                    <a:schemeClr val="bg1"/>
                  </a:solidFill>
                </a:endParaRPr>
              </a:p>
            </p:txBody>
          </p:sp>
        </p:grpSp>
        <p:sp>
          <p:nvSpPr>
            <p:cNvPr id="17" name="TextBox 16">
              <a:extLst>
                <a:ext uri="{FF2B5EF4-FFF2-40B4-BE49-F238E27FC236}">
                  <a16:creationId xmlns:a16="http://schemas.microsoft.com/office/drawing/2014/main" id="{2A00FD39-8582-7F49-AE53-517E56FC9259}"/>
                </a:ext>
              </a:extLst>
            </p:cNvPr>
            <p:cNvSpPr txBox="1"/>
            <p:nvPr/>
          </p:nvSpPr>
          <p:spPr>
            <a:xfrm>
              <a:off x="3752994" y="2876165"/>
              <a:ext cx="2017681" cy="430887"/>
            </a:xfrm>
            <a:prstGeom prst="rect">
              <a:avLst/>
            </a:prstGeom>
            <a:noFill/>
          </p:spPr>
          <p:txBody>
            <a:bodyPr wrap="square" lIns="0" tIns="0" rIns="0" bIns="0" rtlCol="0">
              <a:spAutoFit/>
            </a:bodyPr>
            <a:lstStyle/>
            <a:p>
              <a:r>
                <a:rPr lang="en-US" sz="1400" dirty="0"/>
                <a:t>Years of Experience, Miles from Metropolis</a:t>
              </a:r>
              <a:endParaRPr lang="en-US" sz="1400" dirty="0">
                <a:solidFill>
                  <a:srgbClr val="30353F"/>
                </a:solidFill>
              </a:endParaRPr>
            </a:p>
          </p:txBody>
        </p:sp>
        <p:sp>
          <p:nvSpPr>
            <p:cNvPr id="18" name="Rectangle 17">
              <a:extLst>
                <a:ext uri="{FF2B5EF4-FFF2-40B4-BE49-F238E27FC236}">
                  <a16:creationId xmlns:a16="http://schemas.microsoft.com/office/drawing/2014/main" id="{67508C06-7CF0-514B-A3A0-C59AF8FEC26C}"/>
                </a:ext>
              </a:extLst>
            </p:cNvPr>
            <p:cNvSpPr/>
            <p:nvPr/>
          </p:nvSpPr>
          <p:spPr>
            <a:xfrm>
              <a:off x="4087496" y="2067715"/>
              <a:ext cx="2048949" cy="702967"/>
            </a:xfrm>
            <a:prstGeom prst="rect">
              <a:avLst/>
            </a:prstGeom>
            <a:gradFill flip="none" rotWithShape="1">
              <a:gsLst>
                <a:gs pos="100000">
                  <a:schemeClr val="bg1"/>
                </a:gs>
                <a:gs pos="53000">
                  <a:srgbClr val="AFB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F923DD8-9798-684B-B116-8095BF60E26C}"/>
                </a:ext>
              </a:extLst>
            </p:cNvPr>
            <p:cNvSpPr/>
            <p:nvPr/>
          </p:nvSpPr>
          <p:spPr>
            <a:xfrm>
              <a:off x="3763789" y="2058498"/>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59FD5294-8D17-4942-A0C9-8D168732C83B}"/>
                </a:ext>
              </a:extLst>
            </p:cNvPr>
            <p:cNvGrpSpPr/>
            <p:nvPr/>
          </p:nvGrpSpPr>
          <p:grpSpPr>
            <a:xfrm>
              <a:off x="4048588" y="2208258"/>
              <a:ext cx="2151954" cy="492443"/>
              <a:chOff x="1427549" y="1279263"/>
              <a:chExt cx="2414453" cy="552511"/>
            </a:xfrm>
          </p:grpSpPr>
          <p:sp>
            <p:nvSpPr>
              <p:cNvPr id="21" name="TextBox 20">
                <a:extLst>
                  <a:ext uri="{FF2B5EF4-FFF2-40B4-BE49-F238E27FC236}">
                    <a16:creationId xmlns:a16="http://schemas.microsoft.com/office/drawing/2014/main" id="{395AF78D-5F1C-2D4B-AE6E-C303BB29E034}"/>
                  </a:ext>
                </a:extLst>
              </p:cNvPr>
              <p:cNvSpPr txBox="1"/>
              <p:nvPr/>
            </p:nvSpPr>
            <p:spPr>
              <a:xfrm>
                <a:off x="1427549" y="1279263"/>
                <a:ext cx="233810" cy="552511"/>
              </a:xfrm>
              <a:prstGeom prst="rect">
                <a:avLst/>
              </a:prstGeom>
              <a:noFill/>
            </p:spPr>
            <p:txBody>
              <a:bodyPr wrap="none" lIns="0" tIns="0" rIns="0" bIns="0" rtlCol="0">
                <a:spAutoFit/>
              </a:bodyPr>
              <a:lstStyle/>
              <a:p>
                <a:r>
                  <a:rPr lang="en-US" sz="3200" b="1" dirty="0">
                    <a:solidFill>
                      <a:schemeClr val="bg1"/>
                    </a:solidFill>
                  </a:rPr>
                  <a:t>2</a:t>
                </a:r>
              </a:p>
            </p:txBody>
          </p:sp>
          <p:sp>
            <p:nvSpPr>
              <p:cNvPr id="22" name="TextBox 21">
                <a:extLst>
                  <a:ext uri="{FF2B5EF4-FFF2-40B4-BE49-F238E27FC236}">
                    <a16:creationId xmlns:a16="http://schemas.microsoft.com/office/drawing/2014/main" id="{F494270D-D699-C143-9F63-FDE8D8DE8117}"/>
                  </a:ext>
                </a:extLst>
              </p:cNvPr>
              <p:cNvSpPr txBox="1"/>
              <p:nvPr/>
            </p:nvSpPr>
            <p:spPr>
              <a:xfrm>
                <a:off x="1990010" y="1304421"/>
                <a:ext cx="1851992" cy="428888"/>
              </a:xfrm>
              <a:prstGeom prst="rect">
                <a:avLst/>
              </a:prstGeom>
              <a:noFill/>
            </p:spPr>
            <p:txBody>
              <a:bodyPr wrap="square" lIns="0" tIns="0" rIns="0" bIns="0" rtlCol="0">
                <a:spAutoFit/>
              </a:bodyPr>
              <a:lstStyle/>
              <a:p>
                <a:r>
                  <a:rPr lang="en-US" sz="1600" b="1" dirty="0">
                    <a:solidFill>
                      <a:schemeClr val="bg1"/>
                    </a:solidFill>
                  </a:rPr>
                  <a:t>NUMERICAL</a:t>
                </a:r>
                <a:br>
                  <a:rPr lang="en-US" sz="1600" b="1" dirty="0">
                    <a:solidFill>
                      <a:schemeClr val="bg1"/>
                    </a:solidFill>
                  </a:rPr>
                </a:br>
                <a:r>
                  <a:rPr lang="en-US" sz="1600" b="1" dirty="0">
                    <a:solidFill>
                      <a:schemeClr val="bg1"/>
                    </a:solidFill>
                  </a:rPr>
                  <a:t>FEATURES</a:t>
                </a:r>
              </a:p>
            </p:txBody>
          </p:sp>
        </p:grpSp>
      </p:grpSp>
    </p:spTree>
    <p:extLst>
      <p:ext uri="{BB962C8B-B14F-4D97-AF65-F5344CB8AC3E}">
        <p14:creationId xmlns:p14="http://schemas.microsoft.com/office/powerpoint/2010/main" val="218831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991C-6A36-0F49-A8FB-7627B6298C58}"/>
              </a:ext>
            </a:extLst>
          </p:cNvPr>
          <p:cNvSpPr>
            <a:spLocks noGrp="1"/>
          </p:cNvSpPr>
          <p:nvPr>
            <p:ph type="title"/>
          </p:nvPr>
        </p:nvSpPr>
        <p:spPr/>
        <p:txBody>
          <a:bodyPr/>
          <a:lstStyle/>
          <a:p>
            <a:r>
              <a:rPr lang="en-US" dirty="0"/>
              <a:t> Data Acquisition + Outliers</a:t>
            </a:r>
          </a:p>
        </p:txBody>
      </p:sp>
      <p:sp>
        <p:nvSpPr>
          <p:cNvPr id="7" name="Content Placeholder 6">
            <a:extLst>
              <a:ext uri="{FF2B5EF4-FFF2-40B4-BE49-F238E27FC236}">
                <a16:creationId xmlns:a16="http://schemas.microsoft.com/office/drawing/2014/main" id="{A2CC95EC-B774-9F44-9F6B-BCAD9A4AC98A}"/>
              </a:ext>
            </a:extLst>
          </p:cNvPr>
          <p:cNvSpPr>
            <a:spLocks noGrp="1"/>
          </p:cNvSpPr>
          <p:nvPr>
            <p:ph idx="1"/>
          </p:nvPr>
        </p:nvSpPr>
        <p:spPr>
          <a:xfrm>
            <a:off x="1024128" y="2286000"/>
            <a:ext cx="9720073" cy="4023360"/>
          </a:xfrm>
        </p:spPr>
        <p:txBody>
          <a:bodyPr>
            <a:normAutofit/>
          </a:bodyPr>
          <a:lstStyle/>
          <a:p>
            <a:pPr lvl="1"/>
            <a:r>
              <a:rPr lang="en-US" sz="2400" dirty="0"/>
              <a:t>We got lucky with not having to deal with any challenges around data storage and no duplicate values</a:t>
            </a:r>
          </a:p>
          <a:p>
            <a:pPr lvl="1"/>
            <a:r>
              <a:rPr lang="en-US" sz="2400" dirty="0"/>
              <a:t>In real life this wont be the scenario so we need to be prepared in terms of identifying what to do when we come across missing data or corrupt data</a:t>
            </a:r>
          </a:p>
          <a:p>
            <a:pPr lvl="1"/>
            <a:endParaRPr lang="en-US" sz="2400" dirty="0"/>
          </a:p>
          <a:p>
            <a:pPr lvl="1"/>
            <a:r>
              <a:rPr lang="en-US" sz="2400" dirty="0"/>
              <a:t>Regarding Outliers, there were 5 rows where salary was 0 for the roles that were obviously non voluntary so we removed those rows.</a:t>
            </a:r>
          </a:p>
          <a:p>
            <a:pPr lvl="1"/>
            <a:r>
              <a:rPr lang="en-US" sz="2400" dirty="0"/>
              <a:t>There were also 20 rows for salaries more than 220.5k and this was for majorly Junior roles that were in the high paying industries so we KEPT this data in the final analysis.</a:t>
            </a:r>
          </a:p>
          <a:p>
            <a:pPr lvl="1"/>
            <a:endParaRPr lang="en-US" sz="2400" dirty="0"/>
          </a:p>
        </p:txBody>
      </p:sp>
    </p:spTree>
    <p:extLst>
      <p:ext uri="{BB962C8B-B14F-4D97-AF65-F5344CB8AC3E}">
        <p14:creationId xmlns:p14="http://schemas.microsoft.com/office/powerpoint/2010/main" val="42717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95BA0-6A58-DD4D-842B-023EA2C6578A}"/>
              </a:ext>
            </a:extLst>
          </p:cNvPr>
          <p:cNvPicPr>
            <a:picLocks noChangeAspect="1"/>
          </p:cNvPicPr>
          <p:nvPr/>
        </p:nvPicPr>
        <p:blipFill>
          <a:blip r:embed="rId2"/>
          <a:stretch>
            <a:fillRect/>
          </a:stretch>
        </p:blipFill>
        <p:spPr>
          <a:xfrm>
            <a:off x="8547962" y="3023463"/>
            <a:ext cx="2781300" cy="1549400"/>
          </a:xfrm>
          <a:prstGeom prst="rect">
            <a:avLst/>
          </a:prstGeom>
        </p:spPr>
      </p:pic>
      <p:sp>
        <p:nvSpPr>
          <p:cNvPr id="5" name="TextBox 4">
            <a:extLst>
              <a:ext uri="{FF2B5EF4-FFF2-40B4-BE49-F238E27FC236}">
                <a16:creationId xmlns:a16="http://schemas.microsoft.com/office/drawing/2014/main" id="{D6D89784-AA33-AA4F-AA31-E8BB611B5A88}"/>
              </a:ext>
            </a:extLst>
          </p:cNvPr>
          <p:cNvSpPr txBox="1"/>
          <p:nvPr/>
        </p:nvSpPr>
        <p:spPr>
          <a:xfrm>
            <a:off x="1053885" y="2882685"/>
            <a:ext cx="5966848" cy="646331"/>
          </a:xfrm>
          <a:prstGeom prst="rect">
            <a:avLst/>
          </a:prstGeom>
          <a:noFill/>
        </p:spPr>
        <p:txBody>
          <a:bodyPr wrap="square" rtlCol="0">
            <a:spAutoFit/>
          </a:bodyPr>
          <a:lstStyle/>
          <a:p>
            <a:r>
              <a:rPr lang="en-US" dirty="0"/>
              <a:t>The above chart shows the jobs with salaries less than 8.5k and we can conclude that this is just bad data </a:t>
            </a:r>
          </a:p>
        </p:txBody>
      </p:sp>
      <p:pic>
        <p:nvPicPr>
          <p:cNvPr id="7" name="Picture 6">
            <a:extLst>
              <a:ext uri="{FF2B5EF4-FFF2-40B4-BE49-F238E27FC236}">
                <a16:creationId xmlns:a16="http://schemas.microsoft.com/office/drawing/2014/main" id="{330216F5-E6D0-7847-A094-B9BA65B5D1EE}"/>
              </a:ext>
            </a:extLst>
          </p:cNvPr>
          <p:cNvPicPr>
            <a:picLocks noChangeAspect="1"/>
          </p:cNvPicPr>
          <p:nvPr/>
        </p:nvPicPr>
        <p:blipFill>
          <a:blip r:embed="rId3"/>
          <a:stretch>
            <a:fillRect/>
          </a:stretch>
        </p:blipFill>
        <p:spPr>
          <a:xfrm>
            <a:off x="945397" y="857052"/>
            <a:ext cx="10177220" cy="1853166"/>
          </a:xfrm>
          <a:prstGeom prst="rect">
            <a:avLst/>
          </a:prstGeom>
        </p:spPr>
      </p:pic>
      <p:sp>
        <p:nvSpPr>
          <p:cNvPr id="8" name="TextBox 7">
            <a:extLst>
              <a:ext uri="{FF2B5EF4-FFF2-40B4-BE49-F238E27FC236}">
                <a16:creationId xmlns:a16="http://schemas.microsoft.com/office/drawing/2014/main" id="{5573EEDE-D98B-AA44-B33B-72C8C4678EB5}"/>
              </a:ext>
            </a:extLst>
          </p:cNvPr>
          <p:cNvSpPr txBox="1"/>
          <p:nvPr/>
        </p:nvSpPr>
        <p:spPr>
          <a:xfrm>
            <a:off x="8622870" y="4573726"/>
            <a:ext cx="2631483" cy="1477328"/>
          </a:xfrm>
          <a:prstGeom prst="rect">
            <a:avLst/>
          </a:prstGeom>
          <a:noFill/>
        </p:spPr>
        <p:txBody>
          <a:bodyPr wrap="square" rtlCol="0">
            <a:spAutoFit/>
          </a:bodyPr>
          <a:lstStyle/>
          <a:p>
            <a:r>
              <a:rPr lang="en-US" dirty="0"/>
              <a:t>The above insight shows that we have junior roles that pay more than 220.5k mostly in the high paying industries</a:t>
            </a:r>
          </a:p>
        </p:txBody>
      </p:sp>
    </p:spTree>
    <p:extLst>
      <p:ext uri="{BB962C8B-B14F-4D97-AF65-F5344CB8AC3E}">
        <p14:creationId xmlns:p14="http://schemas.microsoft.com/office/powerpoint/2010/main" val="292722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CE23-F63A-E74B-BCF3-23D06927D621}"/>
              </a:ext>
            </a:extLst>
          </p:cNvPr>
          <p:cNvSpPr>
            <a:spLocks noGrp="1"/>
          </p:cNvSpPr>
          <p:nvPr>
            <p:ph type="title"/>
          </p:nvPr>
        </p:nvSpPr>
        <p:spPr/>
        <p:txBody>
          <a:bodyPr/>
          <a:lstStyle/>
          <a:p>
            <a:r>
              <a:rPr lang="en-US" dirty="0"/>
              <a:t>Target variable</a:t>
            </a:r>
          </a:p>
        </p:txBody>
      </p:sp>
      <p:pic>
        <p:nvPicPr>
          <p:cNvPr id="5" name="Content Placeholder 4">
            <a:extLst>
              <a:ext uri="{FF2B5EF4-FFF2-40B4-BE49-F238E27FC236}">
                <a16:creationId xmlns:a16="http://schemas.microsoft.com/office/drawing/2014/main" id="{27BEDF84-419F-F840-9528-DC2483E7AC5F}"/>
              </a:ext>
            </a:extLst>
          </p:cNvPr>
          <p:cNvPicPr>
            <a:picLocks noGrp="1" noChangeAspect="1"/>
          </p:cNvPicPr>
          <p:nvPr>
            <p:ph idx="1"/>
          </p:nvPr>
        </p:nvPicPr>
        <p:blipFill>
          <a:blip r:embed="rId2"/>
          <a:stretch>
            <a:fillRect/>
          </a:stretch>
        </p:blipFill>
        <p:spPr>
          <a:xfrm>
            <a:off x="1479879" y="2286000"/>
            <a:ext cx="5073424" cy="2316997"/>
          </a:xfrm>
        </p:spPr>
      </p:pic>
      <p:sp>
        <p:nvSpPr>
          <p:cNvPr id="6" name="TextBox 5">
            <a:extLst>
              <a:ext uri="{FF2B5EF4-FFF2-40B4-BE49-F238E27FC236}">
                <a16:creationId xmlns:a16="http://schemas.microsoft.com/office/drawing/2014/main" id="{B0B70534-4DBB-5944-8A51-CE5B573F1967}"/>
              </a:ext>
            </a:extLst>
          </p:cNvPr>
          <p:cNvSpPr txBox="1"/>
          <p:nvPr/>
        </p:nvSpPr>
        <p:spPr>
          <a:xfrm>
            <a:off x="7067227" y="2278251"/>
            <a:ext cx="3676973" cy="3139321"/>
          </a:xfrm>
          <a:prstGeom prst="rect">
            <a:avLst/>
          </a:prstGeom>
          <a:noFill/>
        </p:spPr>
        <p:txBody>
          <a:bodyPr wrap="square" rtlCol="0">
            <a:spAutoFit/>
          </a:bodyPr>
          <a:lstStyle/>
          <a:p>
            <a:r>
              <a:rPr lang="en-US" dirty="0"/>
              <a:t>Target Variable: Salary</a:t>
            </a:r>
          </a:p>
          <a:p>
            <a:endParaRPr lang="en-US" dirty="0"/>
          </a:p>
          <a:p>
            <a:r>
              <a:rPr lang="en-US" dirty="0"/>
              <a:t>Distribution: Normal</a:t>
            </a:r>
          </a:p>
          <a:p>
            <a:endParaRPr lang="en-US" dirty="0"/>
          </a:p>
          <a:p>
            <a:r>
              <a:rPr lang="en-US" dirty="0"/>
              <a:t>Boxplot: Shows Interquartile Range between 20k to 90k for Salaries, outliers are in the range of 210k to 300k. </a:t>
            </a:r>
          </a:p>
          <a:p>
            <a:endParaRPr lang="en-US" dirty="0"/>
          </a:p>
          <a:p>
            <a:r>
              <a:rPr lang="en-US" dirty="0"/>
              <a:t>These outliers can be seen in depth in the previous slide.</a:t>
            </a:r>
          </a:p>
        </p:txBody>
      </p:sp>
    </p:spTree>
    <p:extLst>
      <p:ext uri="{BB962C8B-B14F-4D97-AF65-F5344CB8AC3E}">
        <p14:creationId xmlns:p14="http://schemas.microsoft.com/office/powerpoint/2010/main" val="130945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D1C9-4B68-4542-876E-F93E4D17287D}"/>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5C3F218A-3407-A643-9EF6-6E436FB8B1ED}"/>
              </a:ext>
            </a:extLst>
          </p:cNvPr>
          <p:cNvSpPr>
            <a:spLocks noGrp="1"/>
          </p:cNvSpPr>
          <p:nvPr>
            <p:ph idx="1"/>
          </p:nvPr>
        </p:nvSpPr>
        <p:spPr>
          <a:xfrm>
            <a:off x="1024127" y="2084832"/>
            <a:ext cx="9720073" cy="4023360"/>
          </a:xfrm>
        </p:spPr>
        <p:txBody>
          <a:bodyPr>
            <a:normAutofit/>
          </a:bodyPr>
          <a:lstStyle/>
          <a:p>
            <a:pPr marL="128016" lvl="1" indent="0">
              <a:buNone/>
            </a:pPr>
            <a:r>
              <a:rPr lang="en-US" sz="2600" dirty="0"/>
              <a:t>Insights</a:t>
            </a:r>
          </a:p>
          <a:p>
            <a:pPr marL="768096" lvl="2" indent="-457200">
              <a:buFont typeface="+mj-lt"/>
              <a:buAutoNum type="arabicPeriod"/>
            </a:pPr>
            <a:r>
              <a:rPr lang="en-US" sz="2200" dirty="0"/>
              <a:t>Salaries are weakly correlated to </a:t>
            </a:r>
            <a:r>
              <a:rPr lang="en-US" sz="2200" dirty="0" err="1"/>
              <a:t>companyId</a:t>
            </a:r>
            <a:endParaRPr lang="en-US" sz="2200" dirty="0"/>
          </a:p>
          <a:p>
            <a:pPr marL="768096" lvl="2" indent="-457200">
              <a:buFont typeface="+mj-lt"/>
              <a:buAutoNum type="arabicPeriod"/>
            </a:pPr>
            <a:r>
              <a:rPr lang="en-US" sz="2200" dirty="0"/>
              <a:t>Salaries are higher for upper exec level jobs</a:t>
            </a:r>
          </a:p>
          <a:p>
            <a:pPr marL="768096" lvl="2" indent="-457200">
              <a:buFont typeface="+mj-lt"/>
              <a:buAutoNum type="arabicPeriod"/>
            </a:pPr>
            <a:r>
              <a:rPr lang="en-US" sz="2200" dirty="0"/>
              <a:t>Salaries are higher for higher levels of degrees obtained by students</a:t>
            </a:r>
          </a:p>
          <a:p>
            <a:pPr marL="768096" lvl="2" indent="-457200">
              <a:buFont typeface="+mj-lt"/>
              <a:buAutoNum type="arabicPeriod"/>
            </a:pPr>
            <a:r>
              <a:rPr lang="en-US" sz="2200" dirty="0"/>
              <a:t>Salaries are higher for STEM majors (</a:t>
            </a:r>
            <a:r>
              <a:rPr lang="en-US" sz="2200" dirty="0" err="1"/>
              <a:t>CompSci</a:t>
            </a:r>
            <a:r>
              <a:rPr lang="en-US" sz="2200" dirty="0"/>
              <a:t>, Bioengineering, Math), Business is the only non STEM major earning higher salaries</a:t>
            </a:r>
          </a:p>
          <a:p>
            <a:pPr marL="768096" lvl="2" indent="-457200">
              <a:buFont typeface="+mj-lt"/>
              <a:buAutoNum type="arabicPeriod"/>
            </a:pPr>
            <a:r>
              <a:rPr lang="en-US" sz="2200" dirty="0"/>
              <a:t>People in the web, finance and the oil industry earn higher salaries</a:t>
            </a:r>
          </a:p>
          <a:p>
            <a:pPr marL="768096" lvl="2" indent="-457200">
              <a:buFont typeface="+mj-lt"/>
              <a:buAutoNum type="arabicPeriod"/>
            </a:pPr>
            <a:r>
              <a:rPr lang="en-US" sz="2200" dirty="0"/>
              <a:t>Salaries are positively correlated with years of experience</a:t>
            </a:r>
          </a:p>
          <a:p>
            <a:pPr marL="768096" lvl="2" indent="-457200">
              <a:buFont typeface="+mj-lt"/>
              <a:buAutoNum type="arabicPeriod"/>
            </a:pPr>
            <a:r>
              <a:rPr lang="en-US" sz="2200" dirty="0"/>
              <a:t>Salaries are negatively correlated with distance from the center of a metropolis, so the more in suburbs you go the lower the salaries</a:t>
            </a:r>
          </a:p>
        </p:txBody>
      </p:sp>
      <p:sp>
        <p:nvSpPr>
          <p:cNvPr id="4" name="TextBox 3">
            <a:extLst>
              <a:ext uri="{FF2B5EF4-FFF2-40B4-BE49-F238E27FC236}">
                <a16:creationId xmlns:a16="http://schemas.microsoft.com/office/drawing/2014/main" id="{8DD639CA-DFC8-7E48-8C9A-69744D0CBEAD}"/>
              </a:ext>
            </a:extLst>
          </p:cNvPr>
          <p:cNvSpPr txBox="1"/>
          <p:nvPr/>
        </p:nvSpPr>
        <p:spPr>
          <a:xfrm>
            <a:off x="4385311" y="6488668"/>
            <a:ext cx="7806689" cy="369332"/>
          </a:xfrm>
          <a:prstGeom prst="rect">
            <a:avLst/>
          </a:prstGeom>
          <a:noFill/>
        </p:spPr>
        <p:txBody>
          <a:bodyPr wrap="none" rtlCol="0">
            <a:spAutoFit/>
          </a:bodyPr>
          <a:lstStyle/>
          <a:p>
            <a:r>
              <a:rPr lang="en-US" dirty="0"/>
              <a:t>The numbered bullets correspond to the number in the figures in the following slides</a:t>
            </a:r>
          </a:p>
        </p:txBody>
      </p:sp>
    </p:spTree>
    <p:extLst>
      <p:ext uri="{BB962C8B-B14F-4D97-AF65-F5344CB8AC3E}">
        <p14:creationId xmlns:p14="http://schemas.microsoft.com/office/powerpoint/2010/main" val="118763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4F59CBD-BE7D-B44F-92C2-EEF8389EE0E0}"/>
              </a:ext>
            </a:extLst>
          </p:cNvPr>
          <p:cNvPicPr>
            <a:picLocks noChangeAspect="1"/>
          </p:cNvPicPr>
          <p:nvPr/>
        </p:nvPicPr>
        <p:blipFill>
          <a:blip r:embed="rId2"/>
          <a:stretch>
            <a:fillRect/>
          </a:stretch>
        </p:blipFill>
        <p:spPr>
          <a:xfrm>
            <a:off x="706130" y="678740"/>
            <a:ext cx="5307210" cy="2449482"/>
          </a:xfrm>
          <a:prstGeom prst="rect">
            <a:avLst/>
          </a:prstGeom>
        </p:spPr>
      </p:pic>
      <p:pic>
        <p:nvPicPr>
          <p:cNvPr id="3" name="Picture 2">
            <a:extLst>
              <a:ext uri="{FF2B5EF4-FFF2-40B4-BE49-F238E27FC236}">
                <a16:creationId xmlns:a16="http://schemas.microsoft.com/office/drawing/2014/main" id="{C7D2C066-2EBE-EE41-9A56-3375DE7E9F21}"/>
              </a:ext>
            </a:extLst>
          </p:cNvPr>
          <p:cNvPicPr>
            <a:picLocks noChangeAspect="1"/>
          </p:cNvPicPr>
          <p:nvPr/>
        </p:nvPicPr>
        <p:blipFill>
          <a:blip r:embed="rId3"/>
          <a:stretch>
            <a:fillRect/>
          </a:stretch>
        </p:blipFill>
        <p:spPr>
          <a:xfrm>
            <a:off x="6391864" y="678740"/>
            <a:ext cx="5098298" cy="2501891"/>
          </a:xfrm>
          <a:prstGeom prst="rect">
            <a:avLst/>
          </a:prstGeom>
        </p:spPr>
      </p:pic>
      <p:pic>
        <p:nvPicPr>
          <p:cNvPr id="4" name="Picture 3">
            <a:extLst>
              <a:ext uri="{FF2B5EF4-FFF2-40B4-BE49-F238E27FC236}">
                <a16:creationId xmlns:a16="http://schemas.microsoft.com/office/drawing/2014/main" id="{A9A7E001-4DF1-474F-9FD3-79FFCD08CCE6}"/>
              </a:ext>
            </a:extLst>
          </p:cNvPr>
          <p:cNvPicPr>
            <a:picLocks noChangeAspect="1"/>
          </p:cNvPicPr>
          <p:nvPr/>
        </p:nvPicPr>
        <p:blipFill>
          <a:blip r:embed="rId4"/>
          <a:stretch>
            <a:fillRect/>
          </a:stretch>
        </p:blipFill>
        <p:spPr>
          <a:xfrm>
            <a:off x="948479" y="3552712"/>
            <a:ext cx="5064861" cy="2674640"/>
          </a:xfrm>
          <a:prstGeom prst="rect">
            <a:avLst/>
          </a:prstGeom>
        </p:spPr>
      </p:pic>
      <p:pic>
        <p:nvPicPr>
          <p:cNvPr id="5" name="Picture 4">
            <a:extLst>
              <a:ext uri="{FF2B5EF4-FFF2-40B4-BE49-F238E27FC236}">
                <a16:creationId xmlns:a16="http://schemas.microsoft.com/office/drawing/2014/main" id="{D09DC22F-B866-5846-ABA5-4F8EE2E56FEC}"/>
              </a:ext>
            </a:extLst>
          </p:cNvPr>
          <p:cNvPicPr>
            <a:picLocks noChangeAspect="1"/>
          </p:cNvPicPr>
          <p:nvPr/>
        </p:nvPicPr>
        <p:blipFill>
          <a:blip r:embed="rId5"/>
          <a:stretch>
            <a:fillRect/>
          </a:stretch>
        </p:blipFill>
        <p:spPr>
          <a:xfrm>
            <a:off x="6311834" y="3836624"/>
            <a:ext cx="5123270" cy="2475971"/>
          </a:xfrm>
          <a:prstGeom prst="rect">
            <a:avLst/>
          </a:prstGeom>
        </p:spPr>
      </p:pic>
      <p:sp>
        <p:nvSpPr>
          <p:cNvPr id="6" name="TextBox 5">
            <a:extLst>
              <a:ext uri="{FF2B5EF4-FFF2-40B4-BE49-F238E27FC236}">
                <a16:creationId xmlns:a16="http://schemas.microsoft.com/office/drawing/2014/main" id="{28AFCE37-3440-8246-83A2-02F1497A5A02}"/>
              </a:ext>
            </a:extLst>
          </p:cNvPr>
          <p:cNvSpPr txBox="1"/>
          <p:nvPr/>
        </p:nvSpPr>
        <p:spPr>
          <a:xfrm>
            <a:off x="588936" y="2572719"/>
            <a:ext cx="362600"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4C0AEBD1-C7FA-D24E-8EEB-16797B5CB2A0}"/>
              </a:ext>
            </a:extLst>
          </p:cNvPr>
          <p:cNvSpPr txBox="1"/>
          <p:nvPr/>
        </p:nvSpPr>
        <p:spPr>
          <a:xfrm>
            <a:off x="6130534" y="2572719"/>
            <a:ext cx="362600" cy="369332"/>
          </a:xfrm>
          <a:prstGeom prst="rect">
            <a:avLst/>
          </a:prstGeom>
          <a:noFill/>
        </p:spPr>
        <p:txBody>
          <a:bodyPr wrap="none" rtlCol="0">
            <a:spAutoFit/>
          </a:bodyPr>
          <a:lstStyle/>
          <a:p>
            <a:r>
              <a:rPr lang="en-US" dirty="0"/>
              <a:t>2.</a:t>
            </a:r>
          </a:p>
        </p:txBody>
      </p:sp>
      <p:sp>
        <p:nvSpPr>
          <p:cNvPr id="8" name="TextBox 7">
            <a:extLst>
              <a:ext uri="{FF2B5EF4-FFF2-40B4-BE49-F238E27FC236}">
                <a16:creationId xmlns:a16="http://schemas.microsoft.com/office/drawing/2014/main" id="{93D3E633-4BBB-674F-8DF4-2608C9669CDB}"/>
              </a:ext>
            </a:extLst>
          </p:cNvPr>
          <p:cNvSpPr txBox="1"/>
          <p:nvPr/>
        </p:nvSpPr>
        <p:spPr>
          <a:xfrm>
            <a:off x="706130" y="5703376"/>
            <a:ext cx="362600" cy="369332"/>
          </a:xfrm>
          <a:prstGeom prst="rect">
            <a:avLst/>
          </a:prstGeom>
          <a:noFill/>
        </p:spPr>
        <p:txBody>
          <a:bodyPr wrap="none" rtlCol="0">
            <a:spAutoFit/>
          </a:bodyPr>
          <a:lstStyle/>
          <a:p>
            <a:r>
              <a:rPr lang="en-US" dirty="0"/>
              <a:t>3.</a:t>
            </a:r>
          </a:p>
        </p:txBody>
      </p:sp>
      <p:sp>
        <p:nvSpPr>
          <p:cNvPr id="9" name="TextBox 8">
            <a:extLst>
              <a:ext uri="{FF2B5EF4-FFF2-40B4-BE49-F238E27FC236}">
                <a16:creationId xmlns:a16="http://schemas.microsoft.com/office/drawing/2014/main" id="{9440EE19-51C5-9748-A23A-E5C25EE3BCAD}"/>
              </a:ext>
            </a:extLst>
          </p:cNvPr>
          <p:cNvSpPr txBox="1"/>
          <p:nvPr/>
        </p:nvSpPr>
        <p:spPr>
          <a:xfrm>
            <a:off x="6130534" y="5703376"/>
            <a:ext cx="36260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795080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1320</TotalTime>
  <Words>742</Words>
  <Application>Microsoft Macintosh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Tw Cen MT</vt:lpstr>
      <vt:lpstr>Tw Cen MT Condensed</vt:lpstr>
      <vt:lpstr>Wingdings 3</vt:lpstr>
      <vt:lpstr>Integral</vt:lpstr>
      <vt:lpstr>SALARY PREDICTION</vt:lpstr>
      <vt:lpstr>Table Of Contents</vt:lpstr>
      <vt:lpstr>Problem Overview</vt:lpstr>
      <vt:lpstr>Data Overview</vt:lpstr>
      <vt:lpstr> Data Acquisition + Outliers</vt:lpstr>
      <vt:lpstr>PowerPoint Presentation</vt:lpstr>
      <vt:lpstr>Target variable</vt:lpstr>
      <vt:lpstr>Exploratory Data Analysis</vt:lpstr>
      <vt:lpstr>PowerPoint Presentation</vt:lpstr>
      <vt:lpstr>PowerPoint Presentation</vt:lpstr>
      <vt:lpstr>Feature engineering and selection</vt:lpstr>
      <vt:lpstr>Model Selection</vt:lpstr>
      <vt:lpstr>Model Performance</vt:lpstr>
      <vt:lpstr>Takeaways and next 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dc:title>
  <dc:creator>divyam balani</dc:creator>
  <cp:lastModifiedBy>divyam balani</cp:lastModifiedBy>
  <cp:revision>22</cp:revision>
  <dcterms:created xsi:type="dcterms:W3CDTF">2019-10-23T03:15:26Z</dcterms:created>
  <dcterms:modified xsi:type="dcterms:W3CDTF">2019-10-24T03:09:12Z</dcterms:modified>
</cp:coreProperties>
</file>