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258" r:id="rId6"/>
    <p:sldId id="266" r:id="rId7"/>
    <p:sldId id="267" r:id="rId8"/>
    <p:sldId id="260" r:id="rId9"/>
    <p:sldId id="261" r:id="rId10"/>
    <p:sldId id="268" r:id="rId11"/>
    <p:sldId id="269"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7DB-C048-47BA-91D8-A785A35B9C47}" type="datetimeFigureOut">
              <a:rPr lang="en-US" smtClean="0"/>
              <a:pPr/>
              <a:t>15-Jul-21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1E0EE-0045-48B5-9915-60FD38A9E74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EA5216-BB4E-4ABC-970B-D5CCAF6D94DD}" type="datetime1">
              <a:rPr lang="en-US" smtClean="0"/>
              <a:pPr/>
              <a:t>15-Jul-21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12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94E7E-2B5C-495B-8F8C-D70CAD028A2D}" type="datetime1">
              <a:rPr lang="en-US" smtClean="0"/>
              <a:pPr/>
              <a:t>15-Jul-21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370805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ED2E1-F621-4D4D-A244-1ABE363098E1}" type="datetime1">
              <a:rPr lang="en-US" smtClean="0"/>
              <a:pPr/>
              <a:t>15-Jul-21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127329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A51BD-B6C5-43E3-AC66-7158B05FEC5D}" type="datetime1">
              <a:rPr lang="en-US" smtClean="0"/>
              <a:pPr/>
              <a:t>15-Jul-21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370643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184DB-835C-495D-884A-DAA788A95E42}" type="datetime1">
              <a:rPr lang="en-US" smtClean="0"/>
              <a:pPr/>
              <a:t>15-Jul-21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66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99ED23-0B03-446C-8F88-DCD1E39A7EEF}" type="datetime1">
              <a:rPr lang="en-US" smtClean="0"/>
              <a:pPr/>
              <a:t>15-Jul-21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116496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1A83A8-ED07-428E-A2A3-DEEF28B83342}" type="datetime1">
              <a:rPr lang="en-US" smtClean="0"/>
              <a:pPr/>
              <a:t>15-Jul-21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391345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5A3AF9-67C0-441E-8480-1C08520EAA57}" type="datetime1">
              <a:rPr lang="en-US" smtClean="0"/>
              <a:pPr/>
              <a:t>15-Jul-21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295540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A79E66-A4D9-4211-8241-8DE469807BE6}" type="datetime1">
              <a:rPr lang="en-US" smtClean="0"/>
              <a:pPr/>
              <a:t>15-Jul-21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51369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8890ACA-495D-4EE6-B581-CC188B8318E3}" type="datetime1">
              <a:rPr lang="en-US" smtClean="0"/>
              <a:pPr/>
              <a:t>15-Jul-21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CFE371-8602-434E-A03A-183DD7E4EEA9}" type="slidenum">
              <a:rPr lang="en-US" smtClean="0"/>
              <a:pPr/>
              <a:t>‹#›</a:t>
            </a:fld>
            <a:endParaRPr lang="en-US"/>
          </a:p>
        </p:txBody>
      </p:sp>
    </p:spTree>
    <p:extLst>
      <p:ext uri="{BB962C8B-B14F-4D97-AF65-F5344CB8AC3E}">
        <p14:creationId xmlns:p14="http://schemas.microsoft.com/office/powerpoint/2010/main" val="563507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DC5D15-D71B-48AE-B62E-E470B23CE658}" type="datetime1">
              <a:rPr lang="en-US" smtClean="0"/>
              <a:pPr/>
              <a:t>15-Jul-21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1286034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F9AC898-A770-4670-9AAA-D1C716A92642}" type="datetime1">
              <a:rPr lang="en-US" smtClean="0"/>
              <a:pPr/>
              <a:t>15-Jul-21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0CFE371-8602-434E-A03A-183DD7E4EEA9}"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302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v.com/blog/advantages-and-" TargetMode="External"/><Relationship Id="rId2" Type="http://schemas.openxmlformats.org/officeDocument/2006/relationships/hyperlink" Target="https://www.getsmarter.com/blog/market-" TargetMode="External"/><Relationship Id="rId1" Type="http://schemas.openxmlformats.org/officeDocument/2006/relationships/slideLayout" Target="../slideLayouts/slideLayout2.xml"/><Relationship Id="rId4" Type="http://schemas.openxmlformats.org/officeDocument/2006/relationships/hyperlink" Target="https://www.totalvoicetech.com/a-brie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774229"/>
            <a:ext cx="7772400" cy="1470025"/>
          </a:xfrm>
        </p:spPr>
        <p:txBody>
          <a:bodyPr>
            <a:normAutofit fontScale="90000"/>
          </a:bodyPr>
          <a:lstStyle/>
          <a:p>
            <a:r>
              <a:rPr lang="en-US" b="1" dirty="0"/>
              <a:t>SPEECH RECOGNITION</a:t>
            </a:r>
          </a:p>
        </p:txBody>
      </p:sp>
      <p:sp>
        <p:nvSpPr>
          <p:cNvPr id="3" name="Subtitle 2"/>
          <p:cNvSpPr>
            <a:spLocks noGrp="1"/>
          </p:cNvSpPr>
          <p:nvPr>
            <p:ph type="subTitle" idx="1"/>
          </p:nvPr>
        </p:nvSpPr>
        <p:spPr>
          <a:xfrm>
            <a:off x="3883843" y="2582944"/>
            <a:ext cx="3888554" cy="1677971"/>
          </a:xfrm>
        </p:spPr>
        <p:txBody>
          <a:bodyPr>
            <a:normAutofit fontScale="62500" lnSpcReduction="20000"/>
          </a:bodyPr>
          <a:lstStyle/>
          <a:p>
            <a:r>
              <a:rPr lang="en-US" dirty="0">
                <a:solidFill>
                  <a:schemeClr val="tx1"/>
                </a:solidFill>
              </a:rPr>
              <a:t>Angad Singh  (20070124006)</a:t>
            </a:r>
          </a:p>
          <a:p>
            <a:r>
              <a:rPr lang="en-US" dirty="0" err="1">
                <a:solidFill>
                  <a:schemeClr val="tx1"/>
                </a:solidFill>
              </a:rPr>
              <a:t>Divyam</a:t>
            </a:r>
            <a:r>
              <a:rPr lang="en-US" dirty="0">
                <a:solidFill>
                  <a:schemeClr val="tx1"/>
                </a:solidFill>
              </a:rPr>
              <a:t>  </a:t>
            </a:r>
            <a:r>
              <a:rPr lang="en-US" dirty="0" err="1">
                <a:solidFill>
                  <a:schemeClr val="tx1"/>
                </a:solidFill>
              </a:rPr>
              <a:t>Dinker</a:t>
            </a:r>
            <a:r>
              <a:rPr lang="en-US" dirty="0">
                <a:solidFill>
                  <a:schemeClr val="tx1"/>
                </a:solidFill>
              </a:rPr>
              <a:t> (20070124011)</a:t>
            </a:r>
          </a:p>
          <a:p>
            <a:r>
              <a:rPr lang="en-US" dirty="0">
                <a:solidFill>
                  <a:schemeClr val="tx1"/>
                </a:solidFill>
              </a:rPr>
              <a:t>Aditya Srivastava (20070124003)</a:t>
            </a:r>
          </a:p>
          <a:p>
            <a:r>
              <a:rPr lang="en-US" dirty="0">
                <a:solidFill>
                  <a:schemeClr val="tx1"/>
                </a:solidFill>
              </a:rPr>
              <a:t>Prerna Singh (20070124077)</a:t>
            </a:r>
          </a:p>
          <a:p>
            <a:r>
              <a:rPr lang="en-US" dirty="0">
                <a:solidFill>
                  <a:schemeClr val="tx1"/>
                </a:solidFill>
              </a:rPr>
              <a:t>Aniket Singh (20070124078</a:t>
            </a:r>
            <a:r>
              <a:rPr lang="en-US" dirty="0"/>
              <a:t>)</a:t>
            </a:r>
          </a:p>
        </p:txBody>
      </p:sp>
      <p:pic>
        <p:nvPicPr>
          <p:cNvPr id="5" name="Picture 4">
            <a:extLst>
              <a:ext uri="{FF2B5EF4-FFF2-40B4-BE49-F238E27FC236}">
                <a16:creationId xmlns:a16="http://schemas.microsoft.com/office/drawing/2014/main" id="{F29D186C-D608-4830-859E-B6EED3A26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975" y="5503319"/>
            <a:ext cx="5620047" cy="8899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b="1" dirty="0"/>
              <a:t>SUMMARY</a:t>
            </a:r>
            <a:r>
              <a:rPr lang="en-US" dirty="0"/>
              <a:t> </a:t>
            </a:r>
          </a:p>
        </p:txBody>
      </p:sp>
      <p:sp>
        <p:nvSpPr>
          <p:cNvPr id="3" name="Content Placeholder 2"/>
          <p:cNvSpPr>
            <a:spLocks noGrp="1"/>
          </p:cNvSpPr>
          <p:nvPr>
            <p:ph idx="1"/>
          </p:nvPr>
        </p:nvSpPr>
        <p:spPr>
          <a:xfrm>
            <a:off x="457200" y="1800520"/>
            <a:ext cx="8229600" cy="4325643"/>
          </a:xfrm>
        </p:spPr>
        <p:txBody>
          <a:bodyPr>
            <a:normAutofit/>
          </a:bodyPr>
          <a:lstStyle/>
          <a:p>
            <a:pPr marL="514350" indent="-514350"/>
            <a:r>
              <a:rPr lang="en-US" dirty="0"/>
              <a:t>Speech Recognition offers real potential, but also comes with fairly rigid and significant limitations. Designers and engineers building products and services based on speech recognition must take the limitations into account and user expectations must be managed appropriately.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pPr/>
              <a:t>10</a:t>
            </a:fld>
            <a:endParaRPr lang="en-US"/>
          </a:p>
        </p:txBody>
      </p:sp>
    </p:spTree>
    <p:extLst>
      <p:ext uri="{BB962C8B-B14F-4D97-AF65-F5344CB8AC3E}">
        <p14:creationId xmlns:p14="http://schemas.microsoft.com/office/powerpoint/2010/main" val="3118459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559130"/>
          </a:xfrm>
        </p:spPr>
        <p:txBody>
          <a:bodyPr>
            <a:normAutofit/>
          </a:bodyPr>
          <a:lstStyle/>
          <a:p>
            <a:pPr marL="514350" indent="-514350"/>
            <a:r>
              <a:rPr lang="en-US" b="1" dirty="0"/>
              <a:t>FUTURE WORK</a:t>
            </a:r>
          </a:p>
        </p:txBody>
      </p:sp>
      <p:sp>
        <p:nvSpPr>
          <p:cNvPr id="3" name="Content Placeholder 2"/>
          <p:cNvSpPr>
            <a:spLocks noGrp="1"/>
          </p:cNvSpPr>
          <p:nvPr>
            <p:ph idx="1"/>
          </p:nvPr>
        </p:nvSpPr>
        <p:spPr>
          <a:xfrm>
            <a:off x="822960" y="1845734"/>
            <a:ext cx="7543801" cy="4068146"/>
          </a:xfrm>
        </p:spPr>
        <p:txBody>
          <a:bodyPr>
            <a:normAutofit/>
          </a:bodyPr>
          <a:lstStyle/>
          <a:p>
            <a:pPr marL="0" indent="0">
              <a:buNone/>
            </a:pPr>
            <a:r>
              <a:rPr lang="en-US" dirty="0"/>
              <a:t>To enable the algorithms to understand not only what is being said but the way it is being said. Tonal inflection and all the other characteristics that add meaning to the spoken word will become a part and parcel of the process of comprehension. This may be done to determine the mood of the speaker, whether they are happy, in distress  or to calculate the efficiency of  how strongly or weakly one believes in their said statement. It could also work the way around and be used to change the tone of one’s response or in the case of a “security situation”, whether a response is warranted. It may also lead to a means of diagnosing a persons “mental state“, by truly understanding the sentiment behind their statements. Ultimately, concepts like sarcasm would be identifiable and play a role in understanding the ways of a person. The possibilities </a:t>
            </a:r>
            <a:r>
              <a:rPr lang="en-US"/>
              <a:t>are limitless.</a:t>
            </a:r>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pPr/>
              <a:t>11</a:t>
            </a:fld>
            <a:endParaRPr lang="en-US"/>
          </a:p>
        </p:txBody>
      </p:sp>
    </p:spTree>
    <p:extLst>
      <p:ext uri="{BB962C8B-B14F-4D97-AF65-F5344CB8AC3E}">
        <p14:creationId xmlns:p14="http://schemas.microsoft.com/office/powerpoint/2010/main" val="311845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579903"/>
          </a:xfrm>
        </p:spPr>
        <p:txBody>
          <a:bodyPr>
            <a:normAutofit/>
          </a:bodyPr>
          <a:lstStyle/>
          <a:p>
            <a:pPr marL="514350" indent="-514350"/>
            <a:r>
              <a:rPr lang="en-US" b="1" dirty="0"/>
              <a:t>REFERENCES</a:t>
            </a:r>
          </a:p>
        </p:txBody>
      </p:sp>
      <p:sp>
        <p:nvSpPr>
          <p:cNvPr id="3" name="Content Placeholder 2"/>
          <p:cNvSpPr>
            <a:spLocks noGrp="1"/>
          </p:cNvSpPr>
          <p:nvPr>
            <p:ph idx="1"/>
          </p:nvPr>
        </p:nvSpPr>
        <p:spPr>
          <a:xfrm>
            <a:off x="457200" y="1600200"/>
            <a:ext cx="8229600" cy="4756150"/>
          </a:xfrm>
        </p:spPr>
        <p:txBody>
          <a:bodyPr>
            <a:normAutofit/>
          </a:bodyPr>
          <a:lstStyle/>
          <a:p>
            <a:pPr marL="0" indent="0">
              <a:buNone/>
            </a:pPr>
            <a:r>
              <a:rPr lang="en-US" dirty="0"/>
              <a:t>             </a:t>
            </a:r>
          </a:p>
          <a:p>
            <a:pPr marL="514350" indent="-514350">
              <a:buAutoNum type="arabicParenR"/>
            </a:pPr>
            <a:r>
              <a:rPr lang="en-US" sz="2000" dirty="0">
                <a:hlinkClick r:id="rId2"/>
              </a:rPr>
              <a:t>https://www.getsmarter.com/blog/market-</a:t>
            </a:r>
            <a:r>
              <a:rPr lang="en-US" sz="2000" dirty="0"/>
              <a:t>   Trends/applications-of-speech-recognition/ </a:t>
            </a:r>
          </a:p>
          <a:p>
            <a:pPr marL="457200" indent="-457200">
              <a:buAutoNum type="arabicParenR" startAt="2"/>
            </a:pPr>
            <a:r>
              <a:rPr lang="en-US" sz="2000" dirty="0">
                <a:hlinkClick r:id="rId3"/>
              </a:rPr>
              <a:t>https://www.rev.com/blog/advantages-and-</a:t>
            </a:r>
            <a:r>
              <a:rPr lang="en-US" sz="2000" dirty="0"/>
              <a:t>  Disadvantages-of-speech-recognition-software3) </a:t>
            </a:r>
          </a:p>
          <a:p>
            <a:pPr marL="457200" indent="-457200">
              <a:buAutoNum type="arabicParenR" startAt="2"/>
            </a:pPr>
            <a:r>
              <a:rPr lang="en-US" sz="2000" dirty="0">
                <a:hlinkClick r:id="rId4"/>
              </a:rPr>
              <a:t>https://www.totalvoicetech.com/a-brief-</a:t>
            </a:r>
            <a:r>
              <a:rPr lang="en-US" sz="2000" dirty="0"/>
              <a:t>  History-of-voice-recognition-technology/ </a:t>
            </a:r>
          </a:p>
        </p:txBody>
      </p:sp>
      <p:sp>
        <p:nvSpPr>
          <p:cNvPr id="5" name="Slide Number Placeholder 4"/>
          <p:cNvSpPr>
            <a:spLocks noGrp="1"/>
          </p:cNvSpPr>
          <p:nvPr>
            <p:ph type="sldNum" sz="quarter" idx="12"/>
          </p:nvPr>
        </p:nvSpPr>
        <p:spPr/>
        <p:txBody>
          <a:bodyPr/>
          <a:lstStyle/>
          <a:p>
            <a:fld id="{00CFE371-8602-434E-A03A-183DD7E4EEA9}" type="slidenum">
              <a:rPr lang="en-US" smtClean="0"/>
              <a:pPr/>
              <a:t>12</a:t>
            </a:fld>
            <a:endParaRPr lang="en-US"/>
          </a:p>
        </p:txBody>
      </p:sp>
    </p:spTree>
    <p:extLst>
      <p:ext uri="{BB962C8B-B14F-4D97-AF65-F5344CB8AC3E}">
        <p14:creationId xmlns:p14="http://schemas.microsoft.com/office/powerpoint/2010/main" val="311845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43"/>
            <a:ext cx="8229600" cy="1449182"/>
          </a:xfrm>
        </p:spPr>
        <p:txBody>
          <a:bodyPr>
            <a:noAutofit/>
          </a:bodyPr>
          <a:lstStyle/>
          <a:p>
            <a:br>
              <a:rPr lang="en-US" dirty="0"/>
            </a:br>
            <a:br>
              <a:rPr lang="en-US" dirty="0"/>
            </a:br>
            <a:br>
              <a:rPr lang="en-US" dirty="0"/>
            </a:br>
            <a:br>
              <a:rPr lang="en-US" dirty="0"/>
            </a:br>
            <a:r>
              <a:rPr lang="en-US" dirty="0"/>
              <a:t>   </a:t>
            </a:r>
            <a:r>
              <a:rPr lang="en-US" b="1" dirty="0"/>
              <a:t>OUTLINE </a:t>
            </a:r>
          </a:p>
        </p:txBody>
      </p:sp>
      <p:sp>
        <p:nvSpPr>
          <p:cNvPr id="3" name="Content Placeholder 2"/>
          <p:cNvSpPr>
            <a:spLocks noGrp="1"/>
          </p:cNvSpPr>
          <p:nvPr>
            <p:ph idx="1"/>
          </p:nvPr>
        </p:nvSpPr>
        <p:spPr>
          <a:xfrm>
            <a:off x="465278" y="1512894"/>
            <a:ext cx="8229600" cy="4525963"/>
          </a:xfrm>
        </p:spPr>
        <p:txBody>
          <a:bodyPr vert="horz" lIns="91440" tIns="45720" rIns="91440" bIns="45720" rtlCol="0" anchor="t">
            <a:normAutofit/>
          </a:bodyPr>
          <a:lstStyle/>
          <a:p>
            <a:pPr marL="514350" indent="-514350"/>
            <a:endParaRPr lang="en-US" dirty="0"/>
          </a:p>
          <a:p>
            <a:pPr marL="514350" indent="-514350"/>
            <a:r>
              <a:rPr lang="en-US" dirty="0"/>
              <a:t>Motivation/Purpose of Project</a:t>
            </a:r>
          </a:p>
          <a:p>
            <a:pPr marL="514350" indent="-514350"/>
            <a:r>
              <a:rPr lang="en-US" dirty="0"/>
              <a:t>Background information/Related works </a:t>
            </a:r>
          </a:p>
          <a:p>
            <a:pPr marL="514350" indent="-514350"/>
            <a:r>
              <a:rPr lang="en-US" dirty="0"/>
              <a:t>Algorithms</a:t>
            </a:r>
          </a:p>
          <a:p>
            <a:pPr marL="514350" indent="-514350"/>
            <a:r>
              <a:rPr lang="en-US" dirty="0"/>
              <a:t>Proposed  Method/Flowchart.</a:t>
            </a:r>
          </a:p>
          <a:p>
            <a:pPr marL="514350" indent="-514350"/>
            <a:r>
              <a:rPr lang="en-US" dirty="0"/>
              <a:t>Program Code</a:t>
            </a:r>
          </a:p>
          <a:p>
            <a:pPr marL="514350" indent="-514350"/>
            <a:r>
              <a:rPr lang="en-US" dirty="0"/>
              <a:t>Results </a:t>
            </a:r>
          </a:p>
          <a:p>
            <a:pPr marL="514350" indent="-514350"/>
            <a:r>
              <a:rPr lang="en-US" dirty="0"/>
              <a:t>Summary</a:t>
            </a:r>
          </a:p>
          <a:p>
            <a:pPr marL="514350" indent="-514350"/>
            <a:r>
              <a:rPr lang="en-US" dirty="0"/>
              <a:t>Future Work </a:t>
            </a:r>
          </a:p>
          <a:p>
            <a:pPr marL="514350" indent="-514350"/>
            <a:r>
              <a:rPr lang="en-US" dirty="0"/>
              <a:t>References            </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pPr/>
              <a:t>2</a:t>
            </a:fld>
            <a:endParaRPr lang="en-US"/>
          </a:p>
        </p:txBody>
      </p:sp>
    </p:spTree>
    <p:extLst>
      <p:ext uri="{BB962C8B-B14F-4D97-AF65-F5344CB8AC3E}">
        <p14:creationId xmlns:p14="http://schemas.microsoft.com/office/powerpoint/2010/main" val="311845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4711-E0A2-4FBB-B144-6A80593724B4}"/>
              </a:ext>
            </a:extLst>
          </p:cNvPr>
          <p:cNvSpPr>
            <a:spLocks noGrp="1"/>
          </p:cNvSpPr>
          <p:nvPr>
            <p:ph type="title"/>
          </p:nvPr>
        </p:nvSpPr>
        <p:spPr>
          <a:xfrm>
            <a:off x="822960" y="286604"/>
            <a:ext cx="7543800" cy="1559130"/>
          </a:xfrm>
        </p:spPr>
        <p:txBody>
          <a:bodyPr/>
          <a:lstStyle/>
          <a:p>
            <a:r>
              <a:rPr lang="en-US" b="1" dirty="0"/>
              <a:t>MOTIVATION</a:t>
            </a:r>
          </a:p>
        </p:txBody>
      </p:sp>
      <p:sp>
        <p:nvSpPr>
          <p:cNvPr id="3" name="Content Placeholder 2">
            <a:extLst>
              <a:ext uri="{FF2B5EF4-FFF2-40B4-BE49-F238E27FC236}">
                <a16:creationId xmlns:a16="http://schemas.microsoft.com/office/drawing/2014/main" id="{C1C858D7-6CAA-4D97-81F3-F8FAD9506551}"/>
              </a:ext>
            </a:extLst>
          </p:cNvPr>
          <p:cNvSpPr>
            <a:spLocks noGrp="1"/>
          </p:cNvSpPr>
          <p:nvPr>
            <p:ph idx="1"/>
          </p:nvPr>
        </p:nvSpPr>
        <p:spPr/>
        <p:txBody>
          <a:bodyPr>
            <a:normAutofit/>
          </a:bodyPr>
          <a:lstStyle/>
          <a:p>
            <a:r>
              <a:rPr lang="en-US" sz="2400" dirty="0"/>
              <a:t>Verbal communication is the most common means of communication. Speech recognition system basically translates spoken languages into text. </a:t>
            </a:r>
          </a:p>
          <a:p>
            <a:r>
              <a:rPr lang="en-US" sz="2400" dirty="0"/>
              <a:t>There are various real life uses of speech recognition systems:</a:t>
            </a:r>
          </a:p>
          <a:p>
            <a:pPr lvl="1"/>
            <a:r>
              <a:rPr lang="en-US" sz="2400" dirty="0"/>
              <a:t>Digital assistants (Siri, Google Assistant)</a:t>
            </a:r>
          </a:p>
          <a:p>
            <a:pPr lvl="1"/>
            <a:r>
              <a:rPr lang="en-US" sz="2400" dirty="0"/>
              <a:t>Remove language barriers.</a:t>
            </a:r>
          </a:p>
          <a:p>
            <a:pPr lvl="1"/>
            <a:r>
              <a:rPr lang="en-US" sz="2400" dirty="0"/>
              <a:t>Banking</a:t>
            </a:r>
          </a:p>
          <a:p>
            <a:pPr lvl="1"/>
            <a:r>
              <a:rPr lang="en-US" sz="2400" dirty="0"/>
              <a:t>Healthcare</a:t>
            </a:r>
          </a:p>
        </p:txBody>
      </p:sp>
      <p:sp>
        <p:nvSpPr>
          <p:cNvPr id="4" name="Slide Number Placeholder 3">
            <a:extLst>
              <a:ext uri="{FF2B5EF4-FFF2-40B4-BE49-F238E27FC236}">
                <a16:creationId xmlns:a16="http://schemas.microsoft.com/office/drawing/2014/main" id="{546E41BB-6347-4B1F-820F-27C19A39AA7E}"/>
              </a:ext>
            </a:extLst>
          </p:cNvPr>
          <p:cNvSpPr>
            <a:spLocks noGrp="1"/>
          </p:cNvSpPr>
          <p:nvPr>
            <p:ph type="sldNum" sz="quarter" idx="12"/>
          </p:nvPr>
        </p:nvSpPr>
        <p:spPr/>
        <p:txBody>
          <a:bodyPr/>
          <a:lstStyle/>
          <a:p>
            <a:fld id="{00CFE371-8602-434E-A03A-183DD7E4EEA9}" type="slidenum">
              <a:rPr lang="en-US" smtClean="0"/>
              <a:pPr/>
              <a:t>3</a:t>
            </a:fld>
            <a:endParaRPr lang="en-US"/>
          </a:p>
        </p:txBody>
      </p:sp>
    </p:spTree>
    <p:extLst>
      <p:ext uri="{BB962C8B-B14F-4D97-AF65-F5344CB8AC3E}">
        <p14:creationId xmlns:p14="http://schemas.microsoft.com/office/powerpoint/2010/main" val="320509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C47-4258-4BF9-96A8-0BED72ABD94C}"/>
              </a:ext>
            </a:extLst>
          </p:cNvPr>
          <p:cNvSpPr>
            <a:spLocks noGrp="1"/>
          </p:cNvSpPr>
          <p:nvPr>
            <p:ph type="title"/>
          </p:nvPr>
        </p:nvSpPr>
        <p:spPr>
          <a:xfrm>
            <a:off x="777240" y="394977"/>
            <a:ext cx="7543800" cy="1450757"/>
          </a:xfrm>
        </p:spPr>
        <p:txBody>
          <a:bodyPr/>
          <a:lstStyle/>
          <a:p>
            <a:r>
              <a:rPr lang="en-US" b="1" dirty="0"/>
              <a:t>MOTIVATION</a:t>
            </a:r>
          </a:p>
        </p:txBody>
      </p:sp>
      <p:sp>
        <p:nvSpPr>
          <p:cNvPr id="3" name="Content Placeholder 2">
            <a:extLst>
              <a:ext uri="{FF2B5EF4-FFF2-40B4-BE49-F238E27FC236}">
                <a16:creationId xmlns:a16="http://schemas.microsoft.com/office/drawing/2014/main" id="{5B934E31-C445-49D6-9F38-7947D3A495AD}"/>
              </a:ext>
            </a:extLst>
          </p:cNvPr>
          <p:cNvSpPr>
            <a:spLocks noGrp="1"/>
          </p:cNvSpPr>
          <p:nvPr>
            <p:ph idx="1"/>
          </p:nvPr>
        </p:nvSpPr>
        <p:spPr/>
        <p:txBody>
          <a:bodyPr>
            <a:normAutofit lnSpcReduction="10000"/>
          </a:bodyPr>
          <a:lstStyle/>
          <a:p>
            <a:pPr marL="201168" lvl="1" indent="0">
              <a:buNone/>
            </a:pPr>
            <a:r>
              <a:rPr lang="en-US" sz="2400" dirty="0"/>
              <a:t> That doesn’t mean this valuable piece of technology isn’t</a:t>
            </a:r>
          </a:p>
          <a:p>
            <a:pPr marL="201168" lvl="1" indent="0">
              <a:buNone/>
            </a:pPr>
            <a:r>
              <a:rPr lang="en-US" sz="2400" dirty="0"/>
              <a:t>  accompanied by it’s demerits.</a:t>
            </a:r>
          </a:p>
          <a:p>
            <a:pPr lvl="1"/>
            <a:r>
              <a:rPr lang="en-US" sz="2400" dirty="0"/>
              <a:t>Lack of Accuracy and Misinterpretation</a:t>
            </a:r>
          </a:p>
          <a:p>
            <a:pPr lvl="1"/>
            <a:r>
              <a:rPr lang="en-US" sz="2400" dirty="0"/>
              <a:t>Time Costs and Productivity</a:t>
            </a:r>
          </a:p>
          <a:p>
            <a:pPr lvl="1"/>
            <a:r>
              <a:rPr lang="en-US" sz="2400" dirty="0"/>
              <a:t>Accents and Speech Recognition</a:t>
            </a:r>
          </a:p>
          <a:p>
            <a:pPr lvl="1"/>
            <a:r>
              <a:rPr lang="en-US" sz="2400" dirty="0"/>
              <a:t>Background Noise Interference</a:t>
            </a:r>
          </a:p>
          <a:p>
            <a:endParaRPr lang="en-US" sz="2400" dirty="0"/>
          </a:p>
          <a:p>
            <a:r>
              <a:rPr lang="en-US" sz="2400" dirty="0"/>
              <a:t>This technology is still in its development stage but given present circumstances, like language barriers , illiteracy </a:t>
            </a:r>
            <a:r>
              <a:rPr lang="en-US" sz="2400" dirty="0" err="1"/>
              <a:t>etc</a:t>
            </a:r>
            <a:r>
              <a:rPr lang="en-US" sz="2400" dirty="0"/>
              <a:t>, it’s likely to grow and improve rapidly in due time.</a:t>
            </a:r>
          </a:p>
        </p:txBody>
      </p:sp>
      <p:sp>
        <p:nvSpPr>
          <p:cNvPr id="4" name="Slide Number Placeholder 3">
            <a:extLst>
              <a:ext uri="{FF2B5EF4-FFF2-40B4-BE49-F238E27FC236}">
                <a16:creationId xmlns:a16="http://schemas.microsoft.com/office/drawing/2014/main" id="{56E4B0D1-F8F8-4D2F-999D-EFF8F4D1B6B5}"/>
              </a:ext>
            </a:extLst>
          </p:cNvPr>
          <p:cNvSpPr>
            <a:spLocks noGrp="1"/>
          </p:cNvSpPr>
          <p:nvPr>
            <p:ph type="sldNum" sz="quarter" idx="12"/>
          </p:nvPr>
        </p:nvSpPr>
        <p:spPr/>
        <p:txBody>
          <a:bodyPr/>
          <a:lstStyle/>
          <a:p>
            <a:fld id="{00CFE371-8602-434E-A03A-183DD7E4EEA9}" type="slidenum">
              <a:rPr lang="en-US" smtClean="0"/>
              <a:pPr/>
              <a:t>4</a:t>
            </a:fld>
            <a:endParaRPr lang="en-US"/>
          </a:p>
        </p:txBody>
      </p:sp>
    </p:spTree>
    <p:extLst>
      <p:ext uri="{BB962C8B-B14F-4D97-AF65-F5344CB8AC3E}">
        <p14:creationId xmlns:p14="http://schemas.microsoft.com/office/powerpoint/2010/main" val="326964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570476"/>
          </a:xfrm>
        </p:spPr>
        <p:txBody>
          <a:bodyPr>
            <a:normAutofit/>
          </a:bodyPr>
          <a:lstStyle/>
          <a:p>
            <a:pPr marL="514350" indent="-514350"/>
            <a:r>
              <a:rPr lang="en-US" sz="4000" b="1" dirty="0"/>
              <a:t>     BACKGROUND INFORMATION/</a:t>
            </a:r>
            <a:br>
              <a:rPr lang="en-US" sz="4000" b="1" dirty="0"/>
            </a:br>
            <a:r>
              <a:rPr lang="en-US" sz="4000" b="1" dirty="0"/>
              <a:t>RELATED WORKS </a:t>
            </a:r>
          </a:p>
        </p:txBody>
      </p:sp>
      <p:sp>
        <p:nvSpPr>
          <p:cNvPr id="3" name="Content Placeholder 2"/>
          <p:cNvSpPr>
            <a:spLocks noGrp="1"/>
          </p:cNvSpPr>
          <p:nvPr>
            <p:ph idx="1"/>
          </p:nvPr>
        </p:nvSpPr>
        <p:spPr>
          <a:xfrm>
            <a:off x="457200" y="1348034"/>
            <a:ext cx="8229600" cy="4524866"/>
          </a:xfrm>
        </p:spPr>
        <p:txBody>
          <a:bodyPr>
            <a:normAutofit/>
          </a:bodyPr>
          <a:lstStyle/>
          <a:p>
            <a:pPr marL="514350" indent="-514350"/>
            <a:endParaRPr lang="en-US" dirty="0"/>
          </a:p>
          <a:p>
            <a:pPr marL="514350" indent="-514350"/>
            <a:r>
              <a:rPr lang="en-US" dirty="0"/>
              <a:t>The first speech recognition technology was “Audrey”, a system designed by Bell Laboratories in the 1950s which was able to recognize only 9 digits. In 1962, the shoebox’ technology was able to understand 16 words in English.</a:t>
            </a:r>
          </a:p>
          <a:p>
            <a:pPr marL="514350" indent="-514350"/>
            <a:r>
              <a:rPr lang="en-US" dirty="0"/>
              <a:t>In 1970, U.S. Department of Defense funded DARPA SUR program. As a result, Harpy’ was developed by Carnegie Mellon which had the ability to comprehend 1011 words.</a:t>
            </a:r>
          </a:p>
          <a:p>
            <a:pPr marL="514350" indent="-514350"/>
            <a:r>
              <a:rPr lang="en-US" dirty="0"/>
              <a:t>A doll was also made for children in 1987; it was known as Julie’ and it could be trained by children to respond to their speech.</a:t>
            </a:r>
          </a:p>
          <a:p>
            <a:pPr marL="514350" indent="-514350"/>
            <a:r>
              <a:rPr lang="en-US" dirty="0"/>
              <a:t>In 1990, the company Dragon released Dragon Dictate’ which was the world’s first speech recognition software for consumers.</a:t>
            </a:r>
          </a:p>
          <a:p>
            <a:pPr marL="514350" indent="-514350"/>
            <a:endParaRPr lang="en-US" sz="2400" dirty="0"/>
          </a:p>
          <a:p>
            <a:pPr marL="514350" indent="-514350"/>
            <a:endParaRPr lang="en-US" sz="2400" dirty="0"/>
          </a:p>
          <a:p>
            <a:pPr marL="514350" indent="-514350"/>
            <a:endParaRPr lang="en-US" sz="2400" dirty="0"/>
          </a:p>
          <a:p>
            <a:pPr marL="514350" indent="-514350"/>
            <a:endParaRPr lang="en-US" sz="2400" dirty="0"/>
          </a:p>
          <a:p>
            <a:pPr marL="514350" indent="-514350"/>
            <a:endParaRPr lang="en-US" dirty="0"/>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pPr/>
              <a:t>5</a:t>
            </a:fld>
            <a:endParaRPr lang="en-US"/>
          </a:p>
        </p:txBody>
      </p:sp>
    </p:spTree>
    <p:extLst>
      <p:ext uri="{BB962C8B-B14F-4D97-AF65-F5344CB8AC3E}">
        <p14:creationId xmlns:p14="http://schemas.microsoft.com/office/powerpoint/2010/main" val="311845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b="1" dirty="0"/>
              <a:t>PROPOSED METHOD </a:t>
            </a:r>
          </a:p>
        </p:txBody>
      </p:sp>
      <p:sp>
        <p:nvSpPr>
          <p:cNvPr id="3" name="Content Placeholder 2"/>
          <p:cNvSpPr>
            <a:spLocks noGrp="1"/>
          </p:cNvSpPr>
          <p:nvPr>
            <p:ph idx="1"/>
          </p:nvPr>
        </p:nvSpPr>
        <p:spPr>
          <a:xfrm>
            <a:off x="822960" y="1845734"/>
            <a:ext cx="7543800" cy="6075956"/>
          </a:xfrm>
        </p:spPr>
        <p:txBody>
          <a:bodyPr>
            <a:normAutofit/>
          </a:bodyPr>
          <a:lstStyle/>
          <a:p>
            <a:pPr marL="457200" indent="-457200">
              <a:buFont typeface="+mj-lt"/>
              <a:buAutoNum type="arabicPeriod"/>
            </a:pPr>
            <a:r>
              <a:rPr lang="en-US" dirty="0"/>
              <a:t>Speech recognition software works by breaking down the audio of a speech recording into several individual “sounds”, analyzing each sound, using algorithms to find the most probable word that fits in that language and thus transcribing those sounds into text.</a:t>
            </a:r>
          </a:p>
          <a:p>
            <a:pPr marL="457200" indent="-457200">
              <a:buFont typeface="+mj-lt"/>
              <a:buAutoNum type="arabicPeriod"/>
            </a:pPr>
            <a:r>
              <a:rPr lang="en-US" dirty="0"/>
              <a:t>Speech recognition software uses natural language processing (NLP) and deep learning neural networks. “NLP is a way for computers to analyze, understand and derive meaning from “human languages” in a precise, useful manner". This means that the software breaks the speech down into bits it can interpret, converts it into a digital format, and analyzes the pieces of content.</a:t>
            </a:r>
          </a:p>
          <a:p>
            <a:pPr marL="457200" indent="-457200">
              <a:buFont typeface="+mj-lt"/>
              <a:buAutoNum type="arabicPeriod"/>
            </a:pPr>
            <a:r>
              <a:rPr lang="en-US" dirty="0"/>
              <a:t>From there, the software makes determinations based on programming and speech patterns, making hypotheses about what the user is actually saying. After determining what the user has most likely said, the software transcribes the conversation.</a:t>
            </a:r>
          </a:p>
          <a:p>
            <a:endParaRPr lang="en-US" dirty="0"/>
          </a:p>
        </p:txBody>
      </p:sp>
      <p:sp>
        <p:nvSpPr>
          <p:cNvPr id="5" name="Slide Number Placeholder 4"/>
          <p:cNvSpPr>
            <a:spLocks noGrp="1"/>
          </p:cNvSpPr>
          <p:nvPr>
            <p:ph type="sldNum" sz="quarter" idx="12"/>
          </p:nvPr>
        </p:nvSpPr>
        <p:spPr/>
        <p:txBody>
          <a:bodyPr/>
          <a:lstStyle/>
          <a:p>
            <a:fld id="{00CFE371-8602-434E-A03A-183DD7E4EEA9}" type="slidenum">
              <a:rPr lang="en-US" smtClean="0"/>
              <a:pPr/>
              <a:t>6</a:t>
            </a:fld>
            <a:endParaRPr lang="en-US"/>
          </a:p>
        </p:txBody>
      </p:sp>
      <p:pic>
        <p:nvPicPr>
          <p:cNvPr id="8" name="Picture 7">
            <a:extLst>
              <a:ext uri="{FF2B5EF4-FFF2-40B4-BE49-F238E27FC236}">
                <a16:creationId xmlns:a16="http://schemas.microsoft.com/office/drawing/2014/main" id="{6DFBD9C0-592E-4181-A482-1CBE0E5765C9}"/>
              </a:ext>
            </a:extLst>
          </p:cNvPr>
          <p:cNvPicPr>
            <a:picLocks noChangeAspect="1"/>
          </p:cNvPicPr>
          <p:nvPr/>
        </p:nvPicPr>
        <p:blipFill rotWithShape="1">
          <a:blip r:embed="rId2">
            <a:extLst>
              <a:ext uri="{28A0092B-C50C-407E-A947-70E740481C1C}">
                <a14:useLocalDpi xmlns:a14="http://schemas.microsoft.com/office/drawing/2010/main" val="0"/>
              </a:ext>
            </a:extLst>
          </a:blip>
          <a:srcRect l="2587" t="16209" r="4165" b="17175"/>
          <a:stretch/>
        </p:blipFill>
        <p:spPr>
          <a:xfrm>
            <a:off x="981094" y="6021864"/>
            <a:ext cx="7227531" cy="1099063"/>
          </a:xfrm>
          <a:prstGeom prst="rect">
            <a:avLst/>
          </a:prstGeom>
        </p:spPr>
      </p:pic>
    </p:spTree>
    <p:extLst>
      <p:ext uri="{BB962C8B-B14F-4D97-AF65-F5344CB8AC3E}">
        <p14:creationId xmlns:p14="http://schemas.microsoft.com/office/powerpoint/2010/main" val="311845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41E0-C4DC-4156-9712-260F7EE7B939}"/>
              </a:ext>
            </a:extLst>
          </p:cNvPr>
          <p:cNvSpPr>
            <a:spLocks noGrp="1"/>
          </p:cNvSpPr>
          <p:nvPr>
            <p:ph type="title"/>
          </p:nvPr>
        </p:nvSpPr>
        <p:spPr/>
        <p:txBody>
          <a:bodyPr/>
          <a:lstStyle/>
          <a:p>
            <a:r>
              <a:rPr lang="en-US" b="1" dirty="0"/>
              <a:t>ALGORITHM</a:t>
            </a:r>
          </a:p>
        </p:txBody>
      </p:sp>
      <p:sp>
        <p:nvSpPr>
          <p:cNvPr id="3" name="Content Placeholder 2">
            <a:extLst>
              <a:ext uri="{FF2B5EF4-FFF2-40B4-BE49-F238E27FC236}">
                <a16:creationId xmlns:a16="http://schemas.microsoft.com/office/drawing/2014/main" id="{15ABEA7D-57C6-4A76-A706-426BA7A0A56A}"/>
              </a:ext>
            </a:extLst>
          </p:cNvPr>
          <p:cNvSpPr>
            <a:spLocks noGrp="1"/>
          </p:cNvSpPr>
          <p:nvPr>
            <p:ph idx="1"/>
          </p:nvPr>
        </p:nvSpPr>
        <p:spPr/>
        <p:txBody>
          <a:bodyPr>
            <a:normAutofit/>
          </a:bodyPr>
          <a:lstStyle/>
          <a:p>
            <a:pPr marL="457200" lvl="1" indent="0">
              <a:buNone/>
            </a:pPr>
            <a:r>
              <a:rPr lang="en-US" dirty="0"/>
              <a:t>Step 1) Start .</a:t>
            </a:r>
          </a:p>
          <a:p>
            <a:pPr marL="457200" lvl="1" indent="0">
              <a:buNone/>
            </a:pPr>
            <a:r>
              <a:rPr lang="en-US" dirty="0"/>
              <a:t>Step 2) Importing Python Packages(</a:t>
            </a:r>
            <a:r>
              <a:rPr lang="en-US" dirty="0" err="1"/>
              <a:t>pyaudio</a:t>
            </a:r>
            <a:r>
              <a:rPr lang="en-US" dirty="0"/>
              <a:t>, pyttsx3, </a:t>
            </a:r>
            <a:r>
              <a:rPr lang="en-US" dirty="0" err="1"/>
              <a:t>speech_recognition</a:t>
            </a:r>
            <a:r>
              <a:rPr lang="en-US" dirty="0"/>
              <a:t>).</a:t>
            </a:r>
          </a:p>
          <a:p>
            <a:pPr marL="457200" lvl="1" indent="0">
              <a:buNone/>
            </a:pPr>
            <a:r>
              <a:rPr lang="en-US" dirty="0"/>
              <a:t>Step 3) Initialize the recognizer .</a:t>
            </a:r>
          </a:p>
          <a:p>
            <a:pPr marL="457200" lvl="1" indent="0">
              <a:buNone/>
            </a:pPr>
            <a:r>
              <a:rPr lang="en-US" dirty="0"/>
              <a:t>Step 4) Initialize a function to convert text to speech.</a:t>
            </a:r>
          </a:p>
          <a:p>
            <a:pPr marL="457200" lvl="1" indent="0">
              <a:buNone/>
            </a:pPr>
            <a:r>
              <a:rPr lang="en-US" dirty="0"/>
              <a:t>Step 5) Infinite loop for users to speak using “while”.</a:t>
            </a:r>
          </a:p>
          <a:p>
            <a:pPr marL="457200" lvl="1" indent="0">
              <a:buNone/>
            </a:pPr>
            <a:r>
              <a:rPr lang="en-US" dirty="0"/>
              <a:t>Step 6) Accepting exceptions during runtime.</a:t>
            </a:r>
          </a:p>
          <a:p>
            <a:pPr marL="457200" lvl="1" indent="0">
              <a:buNone/>
            </a:pPr>
            <a:r>
              <a:rPr lang="en-US" dirty="0"/>
              <a:t>         6.1) Using microphone as input(source).</a:t>
            </a:r>
          </a:p>
          <a:p>
            <a:pPr marL="457200" lvl="1" indent="0">
              <a:buNone/>
            </a:pPr>
            <a:r>
              <a:rPr lang="en-US" dirty="0"/>
              <a:t>         6.2) Print ‘listening to the user input’.</a:t>
            </a:r>
          </a:p>
          <a:p>
            <a:pPr marL="457200" lvl="1" indent="0">
              <a:buNone/>
            </a:pPr>
            <a:r>
              <a:rPr lang="en-US" dirty="0"/>
              <a:t>         6.3) Using “google audio” to recognize the input.</a:t>
            </a:r>
          </a:p>
          <a:p>
            <a:pPr marL="457200" lvl="1" indent="0">
              <a:buNone/>
            </a:pPr>
            <a:r>
              <a:rPr lang="en-US" dirty="0"/>
              <a:t>Step 7) Output(the audio in text).</a:t>
            </a:r>
          </a:p>
          <a:p>
            <a:pPr marL="457200" lvl="1" indent="0">
              <a:buNone/>
            </a:pPr>
            <a:r>
              <a:rPr lang="en-US" dirty="0"/>
              <a:t>Step 8) Print ‘could not request result’, if audio cannot be processed.</a:t>
            </a:r>
          </a:p>
          <a:p>
            <a:pPr marL="457200" lvl="1" indent="0">
              <a:buNone/>
            </a:pPr>
            <a:r>
              <a:rPr lang="en-US" dirty="0"/>
              <a:t>Step 9) Print ‘no voice input, if there is no input’ .</a:t>
            </a:r>
          </a:p>
        </p:txBody>
      </p:sp>
      <p:sp>
        <p:nvSpPr>
          <p:cNvPr id="4" name="Slide Number Placeholder 3">
            <a:extLst>
              <a:ext uri="{FF2B5EF4-FFF2-40B4-BE49-F238E27FC236}">
                <a16:creationId xmlns:a16="http://schemas.microsoft.com/office/drawing/2014/main" id="{E6A0766C-6222-46DE-9666-EC0CA853E444}"/>
              </a:ext>
            </a:extLst>
          </p:cNvPr>
          <p:cNvSpPr>
            <a:spLocks noGrp="1"/>
          </p:cNvSpPr>
          <p:nvPr>
            <p:ph type="sldNum" sz="quarter" idx="12"/>
          </p:nvPr>
        </p:nvSpPr>
        <p:spPr/>
        <p:txBody>
          <a:bodyPr/>
          <a:lstStyle/>
          <a:p>
            <a:fld id="{00CFE371-8602-434E-A03A-183DD7E4EEA9}" type="slidenum">
              <a:rPr lang="en-US" smtClean="0"/>
              <a:pPr/>
              <a:t>7</a:t>
            </a:fld>
            <a:endParaRPr lang="en-US"/>
          </a:p>
        </p:txBody>
      </p:sp>
    </p:spTree>
    <p:extLst>
      <p:ext uri="{BB962C8B-B14F-4D97-AF65-F5344CB8AC3E}">
        <p14:creationId xmlns:p14="http://schemas.microsoft.com/office/powerpoint/2010/main" val="321280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8644-0A2D-4A36-863C-41280A0E7863}"/>
              </a:ext>
            </a:extLst>
          </p:cNvPr>
          <p:cNvSpPr>
            <a:spLocks noGrp="1"/>
          </p:cNvSpPr>
          <p:nvPr>
            <p:ph type="title"/>
          </p:nvPr>
        </p:nvSpPr>
        <p:spPr>
          <a:xfrm>
            <a:off x="457200" y="-356959"/>
            <a:ext cx="8229600" cy="2091491"/>
          </a:xfrm>
        </p:spPr>
        <p:txBody>
          <a:bodyPr/>
          <a:lstStyle/>
          <a:p>
            <a:r>
              <a:rPr lang="en-IN" b="1" dirty="0"/>
              <a:t>FLOW CHART</a:t>
            </a:r>
          </a:p>
        </p:txBody>
      </p:sp>
      <p:pic>
        <p:nvPicPr>
          <p:cNvPr id="6" name="Content Placeholder 5">
            <a:extLst>
              <a:ext uri="{FF2B5EF4-FFF2-40B4-BE49-F238E27FC236}">
                <a16:creationId xmlns:a16="http://schemas.microsoft.com/office/drawing/2014/main" id="{F802ECB0-94DD-4569-BC1A-A746BF11813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00856" y="1659118"/>
            <a:ext cx="5024488" cy="4602704"/>
          </a:xfrm>
        </p:spPr>
      </p:pic>
      <p:sp>
        <p:nvSpPr>
          <p:cNvPr id="4" name="Slide Number Placeholder 3">
            <a:extLst>
              <a:ext uri="{FF2B5EF4-FFF2-40B4-BE49-F238E27FC236}">
                <a16:creationId xmlns:a16="http://schemas.microsoft.com/office/drawing/2014/main" id="{2DCC181F-33D6-4A5F-8948-FC451D406E58}"/>
              </a:ext>
            </a:extLst>
          </p:cNvPr>
          <p:cNvSpPr>
            <a:spLocks noGrp="1"/>
          </p:cNvSpPr>
          <p:nvPr>
            <p:ph type="sldNum" sz="quarter" idx="12"/>
          </p:nvPr>
        </p:nvSpPr>
        <p:spPr/>
        <p:txBody>
          <a:bodyPr/>
          <a:lstStyle/>
          <a:p>
            <a:fld id="{00CFE371-8602-434E-A03A-183DD7E4EEA9}" type="slidenum">
              <a:rPr lang="en-US" smtClean="0"/>
              <a:pPr/>
              <a:t>8</a:t>
            </a:fld>
            <a:endParaRPr lang="en-US" dirty="0"/>
          </a:p>
        </p:txBody>
      </p:sp>
    </p:spTree>
    <p:extLst>
      <p:ext uri="{BB962C8B-B14F-4D97-AF65-F5344CB8AC3E}">
        <p14:creationId xmlns:p14="http://schemas.microsoft.com/office/powerpoint/2010/main" val="277670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b="1" dirty="0"/>
              <a:t>RESULTS </a:t>
            </a:r>
          </a:p>
        </p:txBody>
      </p:sp>
      <p:sp>
        <p:nvSpPr>
          <p:cNvPr id="5" name="Slide Number Placeholder 4"/>
          <p:cNvSpPr>
            <a:spLocks noGrp="1"/>
          </p:cNvSpPr>
          <p:nvPr>
            <p:ph type="sldNum" sz="quarter" idx="12"/>
          </p:nvPr>
        </p:nvSpPr>
        <p:spPr/>
        <p:txBody>
          <a:bodyPr/>
          <a:lstStyle/>
          <a:p>
            <a:fld id="{00CFE371-8602-434E-A03A-183DD7E4EEA9}" type="slidenum">
              <a:rPr lang="en-US" smtClean="0"/>
              <a:pPr/>
              <a:t>9</a:t>
            </a:fld>
            <a:endParaRPr lang="en-US"/>
          </a:p>
        </p:txBody>
      </p:sp>
      <p:pic>
        <p:nvPicPr>
          <p:cNvPr id="6" name="Content Placeholder 5">
            <a:extLst>
              <a:ext uri="{FF2B5EF4-FFF2-40B4-BE49-F238E27FC236}">
                <a16:creationId xmlns:a16="http://schemas.microsoft.com/office/drawing/2014/main" id="{A103B185-A702-4524-B8CF-C7FB1FB9C1BD}"/>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846263"/>
            <a:ext cx="9209852" cy="4978648"/>
          </a:xfrm>
          <a:prstGeom prst="rect">
            <a:avLst/>
          </a:prstGeom>
        </p:spPr>
      </p:pic>
    </p:spTree>
    <p:extLst>
      <p:ext uri="{BB962C8B-B14F-4D97-AF65-F5344CB8AC3E}">
        <p14:creationId xmlns:p14="http://schemas.microsoft.com/office/powerpoint/2010/main" val="31184591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0F1CE3DD08A5048B08E4A48E2175ACA" ma:contentTypeVersion="8" ma:contentTypeDescription="Create a new document." ma:contentTypeScope="" ma:versionID="7a5b7e8ccced4acca595232b75a7d90b">
  <xsd:schema xmlns:xsd="http://www.w3.org/2001/XMLSchema" xmlns:xs="http://www.w3.org/2001/XMLSchema" xmlns:p="http://schemas.microsoft.com/office/2006/metadata/properties" xmlns:ns2="9f7f84b8-fb86-4890-bf43-fa1c419444f7" targetNamespace="http://schemas.microsoft.com/office/2006/metadata/properties" ma:root="true" ma:fieldsID="1b1a3785343db6203085e1e6a4f011be" ns2:_="">
    <xsd:import namespace="9f7f84b8-fb86-4890-bf43-fa1c419444f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7f84b8-fb86-4890-bf43-fa1c419444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313B79-5F15-4B8C-B769-BF2FC91363FE}">
  <ds:schemaRefs>
    <ds:schemaRef ds:uri="http://schemas.microsoft.com/sharepoint/v3/contenttype/forms"/>
  </ds:schemaRefs>
</ds:datastoreItem>
</file>

<file path=customXml/itemProps2.xml><?xml version="1.0" encoding="utf-8"?>
<ds:datastoreItem xmlns:ds="http://schemas.openxmlformats.org/officeDocument/2006/customXml" ds:itemID="{29556AB9-8FF8-48F1-B8C0-73C01F595C9C}">
  <ds:schemaRefs>
    <ds:schemaRef ds:uri="http://purl.org/dc/elements/1.1/"/>
    <ds:schemaRef ds:uri="http://schemas.microsoft.com/office/2006/metadata/properties"/>
    <ds:schemaRef ds:uri="http://schemas.microsoft.com/office/2006/documentManagement/types"/>
    <ds:schemaRef ds:uri="9f7f84b8-fb86-4890-bf43-fa1c419444f7"/>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267CA9D-4BC0-40A1-BC07-0C1ECB7CB806}">
  <ds:schemaRefs>
    <ds:schemaRef ds:uri="9f7f84b8-fb86-4890-bf43-fa1c419444f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Retrospect</Template>
  <TotalTime>190</TotalTime>
  <Words>858</Words>
  <Application>Microsoft Office PowerPoint</Application>
  <PresentationFormat>On-screen Show (4:3)</PresentationFormat>
  <Paragraphs>82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SPEECH RECOGNITION</vt:lpstr>
      <vt:lpstr>       OUTLINE </vt:lpstr>
      <vt:lpstr>MOTIVATION</vt:lpstr>
      <vt:lpstr>MOTIVATION</vt:lpstr>
      <vt:lpstr>     BACKGROUND INFORMATION/ RELATED WORKS </vt:lpstr>
      <vt:lpstr>PROPOSED METHOD </vt:lpstr>
      <vt:lpstr>ALGORITHM</vt:lpstr>
      <vt:lpstr>FLOW CHART</vt:lpstr>
      <vt:lpstr>RESULTS </vt:lpstr>
      <vt:lpstr>SUMMARY </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IIITM-K</dc:creator>
  <cp:lastModifiedBy>divyam.dinker.btech2020</cp:lastModifiedBy>
  <cp:revision>28</cp:revision>
  <dcterms:created xsi:type="dcterms:W3CDTF">2015-11-18T04:42:35Z</dcterms:created>
  <dcterms:modified xsi:type="dcterms:W3CDTF">2021-07-15T17:47:55Z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0x01010020F1CE3DD08A5048B08E4A48E2175ACA</vt:lpwstr>
  </property>
</Properties>
</file>