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10700"/>
              <a:buNone/>
              <a:defRPr sz="10700">
                <a:solidFill>
                  <a:schemeClr val="lt1"/>
                </a:solidFill>
              </a:defRPr>
            </a:lvl1pPr>
            <a:lvl2pPr lvl="1" rtl="0">
              <a:spcBef>
                <a:spcPts val="0"/>
              </a:spcBef>
              <a:spcAft>
                <a:spcPts val="0"/>
              </a:spcAft>
              <a:buClr>
                <a:schemeClr val="lt1"/>
              </a:buClr>
              <a:buSzPts val="10700"/>
              <a:buNone/>
              <a:defRPr sz="10700">
                <a:solidFill>
                  <a:schemeClr val="lt1"/>
                </a:solidFill>
              </a:defRPr>
            </a:lvl2pPr>
            <a:lvl3pPr lvl="2" rtl="0">
              <a:spcBef>
                <a:spcPts val="0"/>
              </a:spcBef>
              <a:spcAft>
                <a:spcPts val="0"/>
              </a:spcAft>
              <a:buClr>
                <a:schemeClr val="lt1"/>
              </a:buClr>
              <a:buSzPts val="10700"/>
              <a:buNone/>
              <a:defRPr sz="10700">
                <a:solidFill>
                  <a:schemeClr val="lt1"/>
                </a:solidFill>
              </a:defRPr>
            </a:lvl3pPr>
            <a:lvl4pPr lvl="3" rtl="0">
              <a:spcBef>
                <a:spcPts val="0"/>
              </a:spcBef>
              <a:spcAft>
                <a:spcPts val="0"/>
              </a:spcAft>
              <a:buClr>
                <a:schemeClr val="lt1"/>
              </a:buClr>
              <a:buSzPts val="10700"/>
              <a:buNone/>
              <a:defRPr sz="10700">
                <a:solidFill>
                  <a:schemeClr val="lt1"/>
                </a:solidFill>
              </a:defRPr>
            </a:lvl4pPr>
            <a:lvl5pPr lvl="4" rtl="0">
              <a:spcBef>
                <a:spcPts val="0"/>
              </a:spcBef>
              <a:spcAft>
                <a:spcPts val="0"/>
              </a:spcAft>
              <a:buClr>
                <a:schemeClr val="lt1"/>
              </a:buClr>
              <a:buSzPts val="10700"/>
              <a:buNone/>
              <a:defRPr sz="10700">
                <a:solidFill>
                  <a:schemeClr val="lt1"/>
                </a:solidFill>
              </a:defRPr>
            </a:lvl5pPr>
            <a:lvl6pPr lvl="5" rtl="0">
              <a:spcBef>
                <a:spcPts val="0"/>
              </a:spcBef>
              <a:spcAft>
                <a:spcPts val="0"/>
              </a:spcAft>
              <a:buClr>
                <a:schemeClr val="lt1"/>
              </a:buClr>
              <a:buSzPts val="10700"/>
              <a:buNone/>
              <a:defRPr sz="10700">
                <a:solidFill>
                  <a:schemeClr val="lt1"/>
                </a:solidFill>
              </a:defRPr>
            </a:lvl6pPr>
            <a:lvl7pPr lvl="6" rtl="0">
              <a:spcBef>
                <a:spcPts val="0"/>
              </a:spcBef>
              <a:spcAft>
                <a:spcPts val="0"/>
              </a:spcAft>
              <a:buClr>
                <a:schemeClr val="lt1"/>
              </a:buClr>
              <a:buSzPts val="10700"/>
              <a:buNone/>
              <a:defRPr sz="10700">
                <a:solidFill>
                  <a:schemeClr val="lt1"/>
                </a:solidFill>
              </a:defRPr>
            </a:lvl7pPr>
            <a:lvl8pPr lvl="7" rtl="0">
              <a:spcBef>
                <a:spcPts val="0"/>
              </a:spcBef>
              <a:spcAft>
                <a:spcPts val="0"/>
              </a:spcAft>
              <a:buClr>
                <a:schemeClr val="lt1"/>
              </a:buClr>
              <a:buSzPts val="10700"/>
              <a:buNone/>
              <a:defRPr sz="10700">
                <a:solidFill>
                  <a:schemeClr val="lt1"/>
                </a:solidFill>
              </a:defRPr>
            </a:lvl8pPr>
            <a:lvl9pPr lvl="8" rtl="0">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Clr>
                <a:schemeClr val="lt1"/>
              </a:buClr>
              <a:buSzPts val="1700"/>
              <a:buChar char="●"/>
              <a:defRPr>
                <a:solidFill>
                  <a:schemeClr val="lt1"/>
                </a:solidFill>
              </a:defRPr>
            </a:lvl1pPr>
            <a:lvl2pPr indent="-323850" lvl="1" marL="914400" rtl="0">
              <a:spcBef>
                <a:spcPts val="0"/>
              </a:spcBef>
              <a:spcAft>
                <a:spcPts val="0"/>
              </a:spcAft>
              <a:buClr>
                <a:schemeClr val="lt1"/>
              </a:buClr>
              <a:buSzPts val="1500"/>
              <a:buChar char="○"/>
              <a:defRPr>
                <a:solidFill>
                  <a:schemeClr val="lt1"/>
                </a:solidFill>
              </a:defRPr>
            </a:lvl2pPr>
            <a:lvl3pPr indent="-323850" lvl="2" marL="1371600" rtl="0">
              <a:spcBef>
                <a:spcPts val="0"/>
              </a:spcBef>
              <a:spcAft>
                <a:spcPts val="0"/>
              </a:spcAft>
              <a:buClr>
                <a:schemeClr val="lt1"/>
              </a:buClr>
              <a:buSzPts val="1500"/>
              <a:buChar char="■"/>
              <a:defRPr>
                <a:solidFill>
                  <a:schemeClr val="lt1"/>
                </a:solidFill>
              </a:defRPr>
            </a:lvl3pPr>
            <a:lvl4pPr indent="-323850" lvl="3" marL="1828800" rtl="0">
              <a:spcBef>
                <a:spcPts val="0"/>
              </a:spcBef>
              <a:spcAft>
                <a:spcPts val="0"/>
              </a:spcAft>
              <a:buClr>
                <a:schemeClr val="lt1"/>
              </a:buClr>
              <a:buSzPts val="1500"/>
              <a:buChar char="●"/>
              <a:defRPr>
                <a:solidFill>
                  <a:schemeClr val="lt1"/>
                </a:solidFill>
              </a:defRPr>
            </a:lvl4pPr>
            <a:lvl5pPr indent="-323850" lvl="4" marL="2286000" rtl="0">
              <a:spcBef>
                <a:spcPts val="0"/>
              </a:spcBef>
              <a:spcAft>
                <a:spcPts val="0"/>
              </a:spcAft>
              <a:buClr>
                <a:schemeClr val="lt1"/>
              </a:buClr>
              <a:buSzPts val="1500"/>
              <a:buChar char="○"/>
              <a:defRPr>
                <a:solidFill>
                  <a:schemeClr val="lt1"/>
                </a:solidFill>
              </a:defRPr>
            </a:lvl5pPr>
            <a:lvl6pPr indent="-323850" lvl="5" marL="2743200" rtl="0">
              <a:spcBef>
                <a:spcPts val="0"/>
              </a:spcBef>
              <a:spcAft>
                <a:spcPts val="0"/>
              </a:spcAft>
              <a:buClr>
                <a:schemeClr val="lt1"/>
              </a:buClr>
              <a:buSzPts val="1500"/>
              <a:buChar char="■"/>
              <a:defRPr>
                <a:solidFill>
                  <a:schemeClr val="lt1"/>
                </a:solidFill>
              </a:defRPr>
            </a:lvl6pPr>
            <a:lvl7pPr indent="-323850" lvl="6" marL="3200400" rtl="0">
              <a:spcBef>
                <a:spcPts val="0"/>
              </a:spcBef>
              <a:spcAft>
                <a:spcPts val="0"/>
              </a:spcAft>
              <a:buClr>
                <a:schemeClr val="lt1"/>
              </a:buClr>
              <a:buSzPts val="1500"/>
              <a:buChar char="●"/>
              <a:defRPr>
                <a:solidFill>
                  <a:schemeClr val="lt1"/>
                </a:solidFill>
              </a:defRPr>
            </a:lvl7pPr>
            <a:lvl8pPr indent="-323850" lvl="7" marL="3657600" rtl="0">
              <a:spcBef>
                <a:spcPts val="0"/>
              </a:spcBef>
              <a:spcAft>
                <a:spcPts val="0"/>
              </a:spcAft>
              <a:buClr>
                <a:schemeClr val="lt1"/>
              </a:buClr>
              <a:buSzPts val="1500"/>
              <a:buChar char="○"/>
              <a:defRPr>
                <a:solidFill>
                  <a:schemeClr val="lt1"/>
                </a:solidFill>
              </a:defRPr>
            </a:lvl8pPr>
            <a:lvl9pPr indent="-323850" lvl="8" marL="4114800" rtl="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accent1"/>
                </a:solidFill>
                <a:latin typeface="Lato"/>
                <a:ea typeface="Lato"/>
                <a:cs typeface="Lato"/>
                <a:sym typeface="Lato"/>
              </a:defRPr>
            </a:lvl1pPr>
            <a:lvl2pPr lvl="1" rtl="0" algn="r">
              <a:buNone/>
              <a:defRPr sz="1300">
                <a:solidFill>
                  <a:schemeClr val="accent1"/>
                </a:solidFill>
                <a:latin typeface="Lato"/>
                <a:ea typeface="Lato"/>
                <a:cs typeface="Lato"/>
                <a:sym typeface="Lato"/>
              </a:defRPr>
            </a:lvl2pPr>
            <a:lvl3pPr lvl="2" rtl="0" algn="r">
              <a:buNone/>
              <a:defRPr sz="1300">
                <a:solidFill>
                  <a:schemeClr val="accent1"/>
                </a:solidFill>
                <a:latin typeface="Lato"/>
                <a:ea typeface="Lato"/>
                <a:cs typeface="Lato"/>
                <a:sym typeface="Lato"/>
              </a:defRPr>
            </a:lvl3pPr>
            <a:lvl4pPr lvl="3" rtl="0" algn="r">
              <a:buNone/>
              <a:defRPr sz="1300">
                <a:solidFill>
                  <a:schemeClr val="accent1"/>
                </a:solidFill>
                <a:latin typeface="Lato"/>
                <a:ea typeface="Lato"/>
                <a:cs typeface="Lato"/>
                <a:sym typeface="Lato"/>
              </a:defRPr>
            </a:lvl4pPr>
            <a:lvl5pPr lvl="4" rtl="0" algn="r">
              <a:buNone/>
              <a:defRPr sz="1300">
                <a:solidFill>
                  <a:schemeClr val="accent1"/>
                </a:solidFill>
                <a:latin typeface="Lato"/>
                <a:ea typeface="Lato"/>
                <a:cs typeface="Lato"/>
                <a:sym typeface="Lato"/>
              </a:defRPr>
            </a:lvl5pPr>
            <a:lvl6pPr lvl="5" rtl="0" algn="r">
              <a:buNone/>
              <a:defRPr sz="1300">
                <a:solidFill>
                  <a:schemeClr val="accent1"/>
                </a:solidFill>
                <a:latin typeface="Lato"/>
                <a:ea typeface="Lato"/>
                <a:cs typeface="Lato"/>
                <a:sym typeface="Lato"/>
              </a:defRPr>
            </a:lvl6pPr>
            <a:lvl7pPr lvl="6" rtl="0" algn="r">
              <a:buNone/>
              <a:defRPr sz="1300">
                <a:solidFill>
                  <a:schemeClr val="accent1"/>
                </a:solidFill>
                <a:latin typeface="Lato"/>
                <a:ea typeface="Lato"/>
                <a:cs typeface="Lato"/>
                <a:sym typeface="Lato"/>
              </a:defRPr>
            </a:lvl7pPr>
            <a:lvl8pPr lvl="7" rtl="0" algn="r">
              <a:buNone/>
              <a:defRPr sz="1300">
                <a:solidFill>
                  <a:schemeClr val="accent1"/>
                </a:solidFill>
                <a:latin typeface="Lato"/>
                <a:ea typeface="Lato"/>
                <a:cs typeface="Lato"/>
                <a:sym typeface="Lato"/>
              </a:defRPr>
            </a:lvl8pPr>
            <a:lvl9pPr lvl="8" rtl="0"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524000" y="1867988"/>
            <a:ext cx="9144000" cy="93658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NeuroFeedback Meditation Application</a:t>
            </a:r>
            <a:endParaRPr sz="4400">
              <a:latin typeface="Times New Roman"/>
              <a:ea typeface="Times New Roman"/>
              <a:cs typeface="Times New Roman"/>
              <a:sym typeface="Times New Roman"/>
            </a:endParaRPr>
          </a:p>
        </p:txBody>
      </p:sp>
      <p:sp>
        <p:nvSpPr>
          <p:cNvPr id="93" name="Google Shape;93;p14"/>
          <p:cNvSpPr txBox="1"/>
          <p:nvPr>
            <p:ph idx="1" type="subTitle"/>
          </p:nvPr>
        </p:nvSpPr>
        <p:spPr>
          <a:xfrm>
            <a:off x="740375" y="3784471"/>
            <a:ext cx="23427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u="sng">
                <a:latin typeface="Times New Roman"/>
                <a:ea typeface="Times New Roman"/>
                <a:cs typeface="Times New Roman"/>
                <a:sym typeface="Times New Roman"/>
              </a:rPr>
              <a:t>Guide</a:t>
            </a:r>
            <a:r>
              <a:rPr lang="en-US">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t/>
            </a:r>
            <a:endParaRPr u="sng">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Mr. Gouse Pasha</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(Asst. Professor)</a:t>
            </a:r>
            <a:endParaRPr>
              <a:latin typeface="Times New Roman"/>
              <a:ea typeface="Times New Roman"/>
              <a:cs typeface="Times New Roman"/>
              <a:sym typeface="Times New Roman"/>
            </a:endParaRPr>
          </a:p>
        </p:txBody>
      </p:sp>
      <p:pic>
        <p:nvPicPr>
          <p:cNvPr id="94" name="Google Shape;94;p14"/>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
        <p:nvSpPr>
          <p:cNvPr id="95" name="Google Shape;95;p14"/>
          <p:cNvSpPr txBox="1"/>
          <p:nvPr/>
        </p:nvSpPr>
        <p:spPr>
          <a:xfrm>
            <a:off x="7477195" y="3784446"/>
            <a:ext cx="5437507" cy="334150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0" i="0" lang="en-US" sz="2400" u="sng" cap="none" strike="noStrike">
                <a:solidFill>
                  <a:schemeClr val="dk1"/>
                </a:solidFill>
                <a:latin typeface="Times New Roman"/>
                <a:ea typeface="Times New Roman"/>
                <a:cs typeface="Times New Roman"/>
                <a:sym typeface="Times New Roman"/>
              </a:rPr>
              <a:t>Team</a:t>
            </a:r>
            <a:r>
              <a:rPr b="0" i="0" lang="en-US" sz="2400" u="none" cap="none" strike="noStrike">
                <a:solidFill>
                  <a:schemeClr val="dk1"/>
                </a:solidFill>
                <a:latin typeface="Times New Roman"/>
                <a:ea typeface="Times New Roman"/>
                <a:cs typeface="Times New Roman"/>
                <a:sym typeface="Times New Roman"/>
              </a:rPr>
              <a:t> </a:t>
            </a:r>
            <a:r>
              <a:rPr b="0" i="0" lang="en-US" sz="2400" u="sng" cap="none" strike="noStrike">
                <a:solidFill>
                  <a:schemeClr val="dk1"/>
                </a:solidFill>
                <a:latin typeface="Times New Roman"/>
                <a:ea typeface="Times New Roman"/>
                <a:cs typeface="Times New Roman"/>
                <a:sym typeface="Times New Roman"/>
              </a:rPr>
              <a:t>Members </a:t>
            </a:r>
            <a:r>
              <a:rPr b="0" i="0" lang="en-US" sz="2400" u="none" cap="none" strike="noStrik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1000"/>
              </a:spcBef>
              <a:spcAft>
                <a:spcPts val="0"/>
              </a:spcAft>
              <a:buClr>
                <a:schemeClr val="dk1"/>
              </a:buClr>
              <a:buSzPts val="2400"/>
              <a:buFont typeface="Arial"/>
              <a:buNone/>
            </a:pPr>
            <a:r>
              <a:t/>
            </a:r>
            <a:endParaRPr b="0" i="0" sz="2400" u="sng" cap="none" strike="noStrike">
              <a:solidFill>
                <a:schemeClr val="dk1"/>
              </a:solidFill>
              <a:latin typeface="Times New Roman"/>
              <a:ea typeface="Times New Roman"/>
              <a:cs typeface="Times New Roman"/>
              <a:sym typeface="Times New Roman"/>
            </a:endParaRPr>
          </a:p>
          <a:p>
            <a:pPr indent="-285750" lvl="0" marL="285750" marR="0" rtl="0" algn="l">
              <a:lnSpc>
                <a:spcPct val="9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M.N.S </a:t>
            </a:r>
            <a:r>
              <a:rPr b="0" i="0" lang="en-US" sz="2000" u="none" cap="none" strike="noStrike">
                <a:solidFill>
                  <a:schemeClr val="dk1"/>
                </a:solidFill>
                <a:latin typeface="Times New Roman"/>
                <a:ea typeface="Times New Roman"/>
                <a:cs typeface="Times New Roman"/>
                <a:sym typeface="Times New Roman"/>
              </a:rPr>
              <a:t>Divya    - 20R21A6636</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9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N.</a:t>
            </a:r>
            <a:r>
              <a:rPr b="0" i="0" lang="en-US" sz="2000" u="none" cap="none" strike="noStrike">
                <a:solidFill>
                  <a:schemeClr val="dk1"/>
                </a:solidFill>
                <a:latin typeface="Times New Roman"/>
                <a:ea typeface="Times New Roman"/>
                <a:cs typeface="Times New Roman"/>
                <a:sym typeface="Times New Roman"/>
              </a:rPr>
              <a:t>Samhitha      - 20R21A6642</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9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a:t>
            </a:r>
            <a:r>
              <a:rPr b="0" i="0" lang="en-US" sz="2000" u="none" cap="none" strike="noStrike">
                <a:solidFill>
                  <a:schemeClr val="dk1"/>
                </a:solidFill>
                <a:latin typeface="Times New Roman"/>
                <a:ea typeface="Times New Roman"/>
                <a:cs typeface="Times New Roman"/>
                <a:sym typeface="Times New Roman"/>
              </a:rPr>
              <a:t>Lohitha         - 20R21A6646</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Lalith Reddy    - 20R21A6649</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400"/>
              <a:buFont typeface="Arial"/>
              <a:buNone/>
            </a:pPr>
            <a:r>
              <a:t/>
            </a:r>
            <a:endParaRPr b="0" i="0" sz="24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57250" y="28606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1224109"/>
            <a:ext cx="7917873" cy="8540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Introduction</a:t>
            </a:r>
            <a:endParaRPr sz="4000" u="sng">
              <a:latin typeface="Times New Roman"/>
              <a:ea typeface="Times New Roman"/>
              <a:cs typeface="Times New Roman"/>
              <a:sym typeface="Times New Roman"/>
            </a:endParaRPr>
          </a:p>
        </p:txBody>
      </p:sp>
      <p:sp>
        <p:nvSpPr>
          <p:cNvPr id="101" name="Google Shape;101;p15"/>
          <p:cNvSpPr txBox="1"/>
          <p:nvPr>
            <p:ph idx="1" type="body"/>
          </p:nvPr>
        </p:nvSpPr>
        <p:spPr>
          <a:xfrm>
            <a:off x="838200" y="2414180"/>
            <a:ext cx="10515600" cy="3584837"/>
          </a:xfrm>
          <a:prstGeom prst="rect">
            <a:avLst/>
          </a:prstGeom>
          <a:noFill/>
          <a:ln>
            <a:noFill/>
          </a:ln>
        </p:spPr>
        <p:txBody>
          <a:bodyPr anchorCtr="0" anchor="t" bIns="45700" lIns="91425" spcFirstLastPara="1" rIns="91425" wrap="square" tIns="45700">
            <a:noAutofit/>
          </a:bodyPr>
          <a:lstStyle/>
          <a:p>
            <a:pPr indent="-279400" lvl="0" marL="228600" rtl="0" algn="l">
              <a:lnSpc>
                <a:spcPct val="115000"/>
              </a:lnSpc>
              <a:spcBef>
                <a:spcPts val="1200"/>
              </a:spcBef>
              <a:spcAft>
                <a:spcPts val="0"/>
              </a:spcAft>
              <a:buSzPts val="2600"/>
              <a:buChar char="•"/>
            </a:pPr>
            <a:r>
              <a:rPr lang="en-US" sz="2600">
                <a:latin typeface="Times New Roman"/>
                <a:ea typeface="Times New Roman"/>
                <a:cs typeface="Times New Roman"/>
                <a:sym typeface="Times New Roman"/>
              </a:rPr>
              <a:t>In an era of rapid advancements in neuroscience and technology, reshaping how we perceive and enhance our mental well-being,</a:t>
            </a:r>
            <a:endParaRPr sz="2600">
              <a:latin typeface="Times New Roman"/>
              <a:ea typeface="Times New Roman"/>
              <a:cs typeface="Times New Roman"/>
              <a:sym typeface="Times New Roman"/>
            </a:endParaRPr>
          </a:p>
          <a:p>
            <a:pPr indent="-279400" lvl="0" marL="228600" rtl="0" algn="l">
              <a:lnSpc>
                <a:spcPct val="115000"/>
              </a:lnSpc>
              <a:spcBef>
                <a:spcPts val="0"/>
              </a:spcBef>
              <a:spcAft>
                <a:spcPts val="0"/>
              </a:spcAft>
              <a:buSzPts val="2600"/>
              <a:buChar char="•"/>
            </a:pPr>
            <a:r>
              <a:rPr lang="en-US" sz="2600">
                <a:latin typeface="Times New Roman"/>
                <a:ea typeface="Times New Roman"/>
                <a:cs typeface="Times New Roman"/>
                <a:sym typeface="Times New Roman"/>
              </a:rPr>
              <a:t>Introducing the Neurofeedback Meditation wbsite, an innovative project that combines modern neurofeedback techniques with meditation techniques.</a:t>
            </a:r>
            <a:endParaRPr sz="2600">
              <a:latin typeface="Times New Roman"/>
              <a:ea typeface="Times New Roman"/>
              <a:cs typeface="Times New Roman"/>
              <a:sym typeface="Times New Roman"/>
            </a:endParaRPr>
          </a:p>
          <a:p>
            <a:pPr indent="-279400" lvl="0" marL="228600" rtl="0" algn="l">
              <a:lnSpc>
                <a:spcPct val="115000"/>
              </a:lnSpc>
              <a:spcBef>
                <a:spcPts val="0"/>
              </a:spcBef>
              <a:spcAft>
                <a:spcPts val="0"/>
              </a:spcAft>
              <a:buSzPts val="2600"/>
              <a:buChar char="•"/>
            </a:pPr>
            <a:r>
              <a:rPr lang="en-US" sz="2600">
                <a:latin typeface="Times New Roman"/>
                <a:ea typeface="Times New Roman"/>
                <a:cs typeface="Times New Roman"/>
                <a:sym typeface="Times New Roman"/>
              </a:rPr>
              <a:t>By observing how their brain responds to different tasks or thoughts, individuals can learn to regulate it more effectively. This technique is frequently employed in clinical settings to address conditions such as Attention Deficit Hyperactivity Disorder (ADHD) and anxiety disorders.</a:t>
            </a:r>
            <a:endParaRPr sz="2600">
              <a:latin typeface="Times New Roman"/>
              <a:ea typeface="Times New Roman"/>
              <a:cs typeface="Times New Roman"/>
              <a:sym typeface="Times New Roman"/>
            </a:endParaRPr>
          </a:p>
        </p:txBody>
      </p:sp>
      <p:pic>
        <p:nvPicPr>
          <p:cNvPr id="102" name="Google Shape;102;p15"/>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1570471"/>
            <a:ext cx="9357749" cy="9926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Abstract</a:t>
            </a:r>
            <a:endParaRPr sz="4000" u="sng">
              <a:latin typeface="Times New Roman"/>
              <a:ea typeface="Times New Roman"/>
              <a:cs typeface="Times New Roman"/>
              <a:sym typeface="Times New Roman"/>
            </a:endParaRPr>
          </a:p>
        </p:txBody>
      </p:sp>
      <p:sp>
        <p:nvSpPr>
          <p:cNvPr id="108" name="Google Shape;108;p16"/>
          <p:cNvSpPr txBox="1"/>
          <p:nvPr>
            <p:ph idx="1" type="body"/>
          </p:nvPr>
        </p:nvSpPr>
        <p:spPr>
          <a:xfrm>
            <a:off x="838200" y="2718979"/>
            <a:ext cx="10515600" cy="3087399"/>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Nowadays</a:t>
            </a:r>
            <a:r>
              <a:rPr lang="en-US" sz="2600">
                <a:latin typeface="Times New Roman"/>
                <a:ea typeface="Times New Roman"/>
                <a:cs typeface="Times New Roman"/>
                <a:sym typeface="Times New Roman"/>
              </a:rPr>
              <a:t> people are very much disturbed mentally which is not even understood by themselves how much disturbed they are. So, by understanding the exact condition of the brain one can treat themselves. Creating an app like Neurofeedback Meditation App helps the user to understand the stress levels they are going through and the meditation which is used to treat that stress of a person. In this app we can also provide meditation techniques based on personal interest. Our goal is to help people in understanding their mental wellness and treat themselves. We use EEG device to capture the brain signals and send it to the mobile app using which the device suggests the exact required meditation.</a:t>
            </a:r>
            <a:endParaRPr sz="2600">
              <a:latin typeface="Times New Roman"/>
              <a:ea typeface="Times New Roman"/>
              <a:cs typeface="Times New Roman"/>
              <a:sym typeface="Times New Roman"/>
            </a:endParaRPr>
          </a:p>
        </p:txBody>
      </p:sp>
      <p:pic>
        <p:nvPicPr>
          <p:cNvPr id="109" name="Google Shape;109;p16"/>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1483499"/>
            <a:ext cx="10515600" cy="8866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Objectives</a:t>
            </a:r>
            <a:endParaRPr sz="4000" u="sng">
              <a:latin typeface="Times New Roman"/>
              <a:ea typeface="Times New Roman"/>
              <a:cs typeface="Times New Roman"/>
              <a:sym typeface="Times New Roman"/>
            </a:endParaRPr>
          </a:p>
        </p:txBody>
      </p:sp>
      <p:sp>
        <p:nvSpPr>
          <p:cNvPr id="115" name="Google Shape;115;p17"/>
          <p:cNvSpPr txBox="1"/>
          <p:nvPr>
            <p:ph idx="1" type="body"/>
          </p:nvPr>
        </p:nvSpPr>
        <p:spPr>
          <a:xfrm>
            <a:off x="838200" y="2688488"/>
            <a:ext cx="10515600" cy="32675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Font typeface="Times New Roman"/>
              <a:buChar char="●"/>
            </a:pPr>
            <a:r>
              <a:rPr lang="en-US">
                <a:latin typeface="Times New Roman"/>
                <a:ea typeface="Times New Roman"/>
                <a:cs typeface="Times New Roman"/>
                <a:sym typeface="Times New Roman"/>
              </a:rPr>
              <a:t>Meditation at our current knowledge is only limited to user specific knowledge. Users cannot understand what is the accurate brain frequency recording and the required session to be followed. As users frequency varies from time to time each session needs to be planned accurately and accordingly.</a:t>
            </a:r>
            <a:endParaRPr>
              <a:latin typeface="Times New Roman"/>
              <a:ea typeface="Times New Roman"/>
              <a:cs typeface="Times New Roman"/>
              <a:sym typeface="Times New Roman"/>
            </a:endParaRPr>
          </a:p>
        </p:txBody>
      </p:sp>
      <p:pic>
        <p:nvPicPr>
          <p:cNvPr id="116" name="Google Shape;116;p17"/>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1406946"/>
            <a:ext cx="10515600" cy="9563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Solution</a:t>
            </a:r>
            <a:endParaRPr sz="4000" u="sng">
              <a:latin typeface="Times New Roman"/>
              <a:ea typeface="Times New Roman"/>
              <a:cs typeface="Times New Roman"/>
              <a:sym typeface="Times New Roman"/>
            </a:endParaRPr>
          </a:p>
        </p:txBody>
      </p:sp>
      <p:sp>
        <p:nvSpPr>
          <p:cNvPr id="122" name="Google Shape;122;p18"/>
          <p:cNvSpPr txBox="1"/>
          <p:nvPr>
            <p:ph idx="1" type="body"/>
          </p:nvPr>
        </p:nvSpPr>
        <p:spPr>
          <a:xfrm>
            <a:off x="838200" y="2882179"/>
            <a:ext cx="10515600" cy="35168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 physical model to understand and record users time to time brain activity through EEG (Electroencephalogram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An algorithm to compare users frequency and plan sessions accordingly.</a:t>
            </a:r>
            <a:endParaRPr/>
          </a:p>
          <a:p>
            <a:pPr indent="-228600" lvl="0" marL="228600" rtl="0" algn="l">
              <a:lnSpc>
                <a:spcPct val="90000"/>
              </a:lnSpc>
              <a:spcBef>
                <a:spcPts val="1000"/>
              </a:spcBef>
              <a:spcAft>
                <a:spcPts val="1600"/>
              </a:spcAft>
              <a:buClr>
                <a:schemeClr val="dk1"/>
              </a:buClr>
              <a:buSzPts val="2800"/>
              <a:buChar char="●"/>
            </a:pPr>
            <a:r>
              <a:rPr lang="en-US">
                <a:latin typeface="Times New Roman"/>
                <a:ea typeface="Times New Roman"/>
                <a:cs typeface="Times New Roman"/>
                <a:sym typeface="Times New Roman"/>
              </a:rPr>
              <a:t>Regulate users activity and give reports monthly to user through the session.</a:t>
            </a:r>
            <a:endParaRPr>
              <a:latin typeface="Times New Roman"/>
              <a:ea typeface="Times New Roman"/>
              <a:cs typeface="Times New Roman"/>
              <a:sym typeface="Times New Roman"/>
            </a:endParaRPr>
          </a:p>
        </p:txBody>
      </p:sp>
      <p:pic>
        <p:nvPicPr>
          <p:cNvPr id="123" name="Google Shape;123;p18"/>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72250" y="1316837"/>
            <a:ext cx="10515600" cy="776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Technologies</a:t>
            </a:r>
            <a:r>
              <a:rPr lang="en-US" sz="4000">
                <a:latin typeface="Times New Roman"/>
                <a:ea typeface="Times New Roman"/>
                <a:cs typeface="Times New Roman"/>
                <a:sym typeface="Times New Roman"/>
              </a:rPr>
              <a:t> </a:t>
            </a:r>
            <a:r>
              <a:rPr lang="en-US" sz="4000" u="sng">
                <a:latin typeface="Times New Roman"/>
                <a:ea typeface="Times New Roman"/>
                <a:cs typeface="Times New Roman"/>
                <a:sym typeface="Times New Roman"/>
              </a:rPr>
              <a:t>Involved</a:t>
            </a:r>
            <a:endParaRPr sz="4000" u="sng">
              <a:latin typeface="Times New Roman"/>
              <a:ea typeface="Times New Roman"/>
              <a:cs typeface="Times New Roman"/>
              <a:sym typeface="Times New Roman"/>
            </a:endParaRPr>
          </a:p>
        </p:txBody>
      </p:sp>
      <p:sp>
        <p:nvSpPr>
          <p:cNvPr id="129" name="Google Shape;129;p19"/>
          <p:cNvSpPr txBox="1"/>
          <p:nvPr>
            <p:ph idx="1" type="body"/>
          </p:nvPr>
        </p:nvSpPr>
        <p:spPr>
          <a:xfrm>
            <a:off x="838200" y="2311953"/>
            <a:ext cx="10515600" cy="3239700"/>
          </a:xfrm>
          <a:prstGeom prst="rect">
            <a:avLst/>
          </a:prstGeom>
          <a:noFill/>
          <a:ln>
            <a:noFill/>
          </a:ln>
        </p:spPr>
        <p:txBody>
          <a:bodyPr anchorCtr="0" anchor="t" bIns="45700" lIns="91425" spcFirstLastPara="1" rIns="91425" wrap="square" tIns="45700">
            <a:noAutofit/>
          </a:bodyPr>
          <a:lstStyle/>
          <a:p>
            <a:pPr indent="-215900" lvl="0" marL="228600" rtl="0" algn="l">
              <a:lnSpc>
                <a:spcPct val="115000"/>
              </a:lnSpc>
              <a:spcBef>
                <a:spcPts val="0"/>
              </a:spcBef>
              <a:spcAft>
                <a:spcPts val="0"/>
              </a:spcAft>
              <a:buClr>
                <a:schemeClr val="dk1"/>
              </a:buClr>
              <a:buSzPts val="2600"/>
              <a:buFont typeface="Times New Roman"/>
              <a:buChar char="●"/>
            </a:pPr>
            <a:r>
              <a:rPr lang="en-US" sz="2600">
                <a:latin typeface="Times New Roman"/>
                <a:ea typeface="Times New Roman"/>
                <a:cs typeface="Times New Roman"/>
                <a:sym typeface="Times New Roman"/>
              </a:rPr>
              <a:t>We use EEG for understanding users brain Activities.</a:t>
            </a:r>
            <a:endParaRPr sz="2600">
              <a:latin typeface="Times New Roman"/>
              <a:ea typeface="Times New Roman"/>
              <a:cs typeface="Times New Roman"/>
              <a:sym typeface="Times New Roman"/>
            </a:endParaRPr>
          </a:p>
          <a:p>
            <a:pPr indent="-215900" lvl="0" marL="228600" rtl="0" algn="l">
              <a:lnSpc>
                <a:spcPct val="115000"/>
              </a:lnSpc>
              <a:spcBef>
                <a:spcPts val="1000"/>
              </a:spcBef>
              <a:spcAft>
                <a:spcPts val="0"/>
              </a:spcAft>
              <a:buClr>
                <a:schemeClr val="dk1"/>
              </a:buClr>
              <a:buSzPts val="2600"/>
              <a:buFont typeface="Times New Roman"/>
              <a:buChar char="●"/>
            </a:pPr>
            <a:r>
              <a:rPr lang="en-US" sz="2600">
                <a:latin typeface="Times New Roman"/>
                <a:ea typeface="Times New Roman"/>
                <a:cs typeface="Times New Roman"/>
                <a:sym typeface="Times New Roman"/>
              </a:rPr>
              <a:t>OpenVIBE is an open source software platform to perform function operations on brain analysis.</a:t>
            </a:r>
            <a:endParaRPr sz="2600">
              <a:latin typeface="Times New Roman"/>
              <a:ea typeface="Times New Roman"/>
              <a:cs typeface="Times New Roman"/>
              <a:sym typeface="Times New Roman"/>
            </a:endParaRPr>
          </a:p>
          <a:p>
            <a:pPr indent="-215900" lvl="0" marL="228600" rtl="0" algn="l">
              <a:lnSpc>
                <a:spcPct val="115000"/>
              </a:lnSpc>
              <a:spcBef>
                <a:spcPts val="1000"/>
              </a:spcBef>
              <a:spcAft>
                <a:spcPts val="0"/>
              </a:spcAft>
              <a:buClr>
                <a:schemeClr val="dk1"/>
              </a:buClr>
              <a:buSzPts val="2600"/>
              <a:buFont typeface="Times New Roman"/>
              <a:buChar char="●"/>
            </a:pPr>
            <a:r>
              <a:rPr lang="en-US" sz="2600">
                <a:latin typeface="Times New Roman"/>
                <a:ea typeface="Times New Roman"/>
                <a:cs typeface="Times New Roman"/>
                <a:sym typeface="Times New Roman"/>
              </a:rPr>
              <a:t>We use React native or Kotlin to </a:t>
            </a:r>
            <a:r>
              <a:rPr lang="en-US" sz="2600">
                <a:latin typeface="Times New Roman"/>
                <a:ea typeface="Times New Roman"/>
                <a:cs typeface="Times New Roman"/>
                <a:sym typeface="Times New Roman"/>
              </a:rPr>
              <a:t>build</a:t>
            </a:r>
            <a:r>
              <a:rPr lang="en-US" sz="2600">
                <a:latin typeface="Times New Roman"/>
                <a:ea typeface="Times New Roman"/>
                <a:cs typeface="Times New Roman"/>
                <a:sym typeface="Times New Roman"/>
              </a:rPr>
              <a:t> an application.</a:t>
            </a:r>
            <a:endParaRPr sz="2600">
              <a:latin typeface="Times New Roman"/>
              <a:ea typeface="Times New Roman"/>
              <a:cs typeface="Times New Roman"/>
              <a:sym typeface="Times New Roman"/>
            </a:endParaRPr>
          </a:p>
          <a:p>
            <a:pPr indent="-215900" lvl="0" marL="228600" rtl="0" algn="l">
              <a:lnSpc>
                <a:spcPct val="115000"/>
              </a:lnSpc>
              <a:spcBef>
                <a:spcPts val="1600"/>
              </a:spcBef>
              <a:spcAft>
                <a:spcPts val="0"/>
              </a:spcAft>
              <a:buClr>
                <a:schemeClr val="dk1"/>
              </a:buClr>
              <a:buSzPts val="2600"/>
              <a:buFont typeface="Times New Roman"/>
              <a:buChar char="●"/>
            </a:pPr>
            <a:r>
              <a:rPr lang="en-US" sz="2600">
                <a:latin typeface="Times New Roman"/>
                <a:ea typeface="Times New Roman"/>
                <a:cs typeface="Times New Roman"/>
                <a:sym typeface="Times New Roman"/>
              </a:rPr>
              <a:t>I</a:t>
            </a:r>
            <a:r>
              <a:rPr lang="en-US" sz="2600">
                <a:latin typeface="Times New Roman"/>
                <a:ea typeface="Times New Roman"/>
                <a:cs typeface="Times New Roman"/>
                <a:sym typeface="Times New Roman"/>
              </a:rPr>
              <a:t>nteractive visualizations are built using D3.js JavaScript library.</a:t>
            </a:r>
            <a:endParaRPr sz="2600">
              <a:latin typeface="Times New Roman"/>
              <a:ea typeface="Times New Roman"/>
              <a:cs typeface="Times New Roman"/>
              <a:sym typeface="Times New Roman"/>
            </a:endParaRPr>
          </a:p>
          <a:p>
            <a:pPr indent="-215900" lvl="0" marL="228600" rtl="0" algn="l">
              <a:lnSpc>
                <a:spcPct val="115000"/>
              </a:lnSpc>
              <a:spcBef>
                <a:spcPts val="1600"/>
              </a:spcBef>
              <a:spcAft>
                <a:spcPts val="0"/>
              </a:spcAft>
              <a:buClr>
                <a:schemeClr val="dk1"/>
              </a:buClr>
              <a:buSzPts val="2600"/>
              <a:buFont typeface="Times New Roman"/>
              <a:buChar char="●"/>
            </a:pPr>
            <a:r>
              <a:rPr lang="en-US" sz="2600">
                <a:latin typeface="Times New Roman"/>
                <a:ea typeface="Times New Roman"/>
                <a:cs typeface="Times New Roman"/>
                <a:sym typeface="Times New Roman"/>
              </a:rPr>
              <a:t>WebSockets such as Socket.IO, to establish continuous communication between the app's backend and frontend. </a:t>
            </a:r>
            <a:endParaRPr sz="2600">
              <a:latin typeface="Times New Roman"/>
              <a:ea typeface="Times New Roman"/>
              <a:cs typeface="Times New Roman"/>
              <a:sym typeface="Times New Roman"/>
            </a:endParaRPr>
          </a:p>
          <a:p>
            <a:pPr indent="0" lvl="0" marL="228600" rtl="0" algn="l">
              <a:lnSpc>
                <a:spcPct val="115000"/>
              </a:lnSpc>
              <a:spcBef>
                <a:spcPts val="1600"/>
              </a:spcBef>
              <a:spcAft>
                <a:spcPts val="1600"/>
              </a:spcAft>
              <a:buNone/>
            </a:pPr>
            <a:r>
              <a:t/>
            </a:r>
            <a:endParaRPr sz="2600">
              <a:latin typeface="Times New Roman"/>
              <a:ea typeface="Times New Roman"/>
              <a:cs typeface="Times New Roman"/>
              <a:sym typeface="Times New Roman"/>
            </a:endParaRPr>
          </a:p>
        </p:txBody>
      </p:sp>
      <p:pic>
        <p:nvPicPr>
          <p:cNvPr id="130" name="Google Shape;130;p19"/>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38200" y="1690255"/>
            <a:ext cx="10515598" cy="8455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Benefits</a:t>
            </a:r>
            <a:endParaRPr sz="4000" u="sng">
              <a:latin typeface="Times New Roman"/>
              <a:ea typeface="Times New Roman"/>
              <a:cs typeface="Times New Roman"/>
              <a:sym typeface="Times New Roman"/>
            </a:endParaRPr>
          </a:p>
        </p:txBody>
      </p:sp>
      <p:sp>
        <p:nvSpPr>
          <p:cNvPr id="136" name="Google Shape;136;p20"/>
          <p:cNvSpPr txBox="1"/>
          <p:nvPr>
            <p:ph idx="1" type="body"/>
          </p:nvPr>
        </p:nvSpPr>
        <p:spPr>
          <a:xfrm>
            <a:off x="838200" y="3020291"/>
            <a:ext cx="10674927" cy="31566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Accurate understanding of users brain activities.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Sessions made personally for user corresponding to their EEG analysis.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Personalized user assistance.</a:t>
            </a:r>
            <a:endParaRPr/>
          </a:p>
          <a:p>
            <a:pPr indent="-228600" lvl="0" marL="228600" rtl="0" algn="l">
              <a:lnSpc>
                <a:spcPct val="90000"/>
              </a:lnSpc>
              <a:spcBef>
                <a:spcPts val="1000"/>
              </a:spcBef>
              <a:spcAft>
                <a:spcPts val="1600"/>
              </a:spcAft>
              <a:buClr>
                <a:schemeClr val="dk1"/>
              </a:buClr>
              <a:buSzPts val="2800"/>
              <a:buChar char="●"/>
            </a:pPr>
            <a:r>
              <a:rPr lang="en-US">
                <a:latin typeface="Times New Roman"/>
                <a:ea typeface="Times New Roman"/>
                <a:cs typeface="Times New Roman"/>
                <a:sym typeface="Times New Roman"/>
              </a:rPr>
              <a:t>Users can also track their personal history of well being.</a:t>
            </a:r>
            <a:endParaRPr>
              <a:latin typeface="Times New Roman"/>
              <a:ea typeface="Times New Roman"/>
              <a:cs typeface="Times New Roman"/>
              <a:sym typeface="Times New Roman"/>
            </a:endParaRPr>
          </a:p>
        </p:txBody>
      </p:sp>
      <p:pic>
        <p:nvPicPr>
          <p:cNvPr id="137" name="Google Shape;137;p20"/>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1429964"/>
            <a:ext cx="10515600" cy="9945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Future</a:t>
            </a:r>
            <a:r>
              <a:rPr lang="en-US" sz="4000">
                <a:latin typeface="Times New Roman"/>
                <a:ea typeface="Times New Roman"/>
                <a:cs typeface="Times New Roman"/>
                <a:sym typeface="Times New Roman"/>
              </a:rPr>
              <a:t> </a:t>
            </a:r>
            <a:r>
              <a:rPr lang="en-US" sz="4000" u="sng">
                <a:latin typeface="Times New Roman"/>
                <a:ea typeface="Times New Roman"/>
                <a:cs typeface="Times New Roman"/>
                <a:sym typeface="Times New Roman"/>
              </a:rPr>
              <a:t>Scope</a:t>
            </a:r>
            <a:endParaRPr sz="4000" u="sng">
              <a:latin typeface="Times New Roman"/>
              <a:ea typeface="Times New Roman"/>
              <a:cs typeface="Times New Roman"/>
              <a:sym typeface="Times New Roman"/>
            </a:endParaRPr>
          </a:p>
        </p:txBody>
      </p:sp>
      <p:sp>
        <p:nvSpPr>
          <p:cNvPr id="143" name="Google Shape;143;p21"/>
          <p:cNvSpPr txBox="1"/>
          <p:nvPr>
            <p:ph idx="1" type="body"/>
          </p:nvPr>
        </p:nvSpPr>
        <p:spPr>
          <a:xfrm>
            <a:off x="838200" y="2966399"/>
            <a:ext cx="10515600" cy="34737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Working the model with other devices for better understanding.</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Improving user friendly interface for better user connectivity.</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Updating the device through time for improved technology.</a:t>
            </a:r>
            <a:endParaRPr/>
          </a:p>
          <a:p>
            <a:pPr indent="-228600" lvl="0" marL="228600" rtl="0" algn="l">
              <a:lnSpc>
                <a:spcPct val="90000"/>
              </a:lnSpc>
              <a:spcBef>
                <a:spcPts val="1000"/>
              </a:spcBef>
              <a:spcAft>
                <a:spcPts val="1600"/>
              </a:spcAft>
              <a:buClr>
                <a:schemeClr val="dk1"/>
              </a:buClr>
              <a:buSzPts val="2800"/>
              <a:buChar char="●"/>
            </a:pPr>
            <a:r>
              <a:rPr lang="en-US">
                <a:latin typeface="Times New Roman"/>
                <a:ea typeface="Times New Roman"/>
                <a:cs typeface="Times New Roman"/>
                <a:sym typeface="Times New Roman"/>
              </a:rPr>
              <a:t>Calibrate other analysis for better understanding of users activity.</a:t>
            </a:r>
            <a:endParaRPr>
              <a:latin typeface="Times New Roman"/>
              <a:ea typeface="Times New Roman"/>
              <a:cs typeface="Times New Roman"/>
              <a:sym typeface="Times New Roman"/>
            </a:endParaRPr>
          </a:p>
        </p:txBody>
      </p:sp>
      <p:pic>
        <p:nvPicPr>
          <p:cNvPr id="144" name="Google Shape;144;p21"/>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12414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Conclusion</a:t>
            </a:r>
            <a:endParaRPr sz="4000" u="sng">
              <a:latin typeface="Times New Roman"/>
              <a:ea typeface="Times New Roman"/>
              <a:cs typeface="Times New Roman"/>
              <a:sym typeface="Times New Roman"/>
            </a:endParaRPr>
          </a:p>
        </p:txBody>
      </p:sp>
      <p:sp>
        <p:nvSpPr>
          <p:cNvPr id="150" name="Google Shape;150;p22"/>
          <p:cNvSpPr txBox="1"/>
          <p:nvPr>
            <p:ph idx="1" type="body"/>
          </p:nvPr>
        </p:nvSpPr>
        <p:spPr>
          <a:xfrm>
            <a:off x="838200" y="2914649"/>
            <a:ext cx="10515600" cy="3262313"/>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1600"/>
              </a:spcAft>
              <a:buClr>
                <a:schemeClr val="dk1"/>
              </a:buClr>
              <a:buSzPts val="2800"/>
              <a:buFont typeface="Arial"/>
              <a:buChar char="•"/>
            </a:pPr>
            <a:r>
              <a:rPr lang="en-US">
                <a:latin typeface="Times New Roman"/>
                <a:ea typeface="Times New Roman"/>
                <a:cs typeface="Times New Roman"/>
                <a:sym typeface="Times New Roman"/>
              </a:rPr>
              <a:t>Combining neurofeedback with medication provides a holistic approach for tailored and comprehensive results. While advantages include targeted intervention and reduced medication dosages, challenges like limited generalization exist. Future research may further illuminate the potential of this integrated approach. Personalized treatment plans and professional guidance remain essential for optimal outcomes.</a:t>
            </a:r>
            <a:endParaRPr>
              <a:latin typeface="Times New Roman"/>
              <a:ea typeface="Times New Roman"/>
              <a:cs typeface="Times New Roman"/>
              <a:sym typeface="Times New Roman"/>
            </a:endParaRPr>
          </a:p>
        </p:txBody>
      </p:sp>
      <p:pic>
        <p:nvPicPr>
          <p:cNvPr id="151" name="Google Shape;151;p22"/>
          <p:cNvPicPr preferRelativeResize="0"/>
          <p:nvPr/>
        </p:nvPicPr>
        <p:blipFill rotWithShape="1">
          <a:blip r:embed="rId3">
            <a:alphaModFix/>
          </a:blip>
          <a:srcRect b="0" l="0" r="0" t="0"/>
          <a:stretch/>
        </p:blipFill>
        <p:spPr>
          <a:xfrm>
            <a:off x="1656686" y="199953"/>
            <a:ext cx="8539263" cy="6881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