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3a1cecef1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3a1cecef1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3a1cecef1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3a1cecef1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3a1cece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3a1cece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3a1cece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3a1cece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3a1cecef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3a1cecef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3a1cecef1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3a1cecef1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3a1cecef1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3a1cecef1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3a1cecef1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3a1cecef1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3a1cecef1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3a1cecef1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3a1cecef1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3a1cecef1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512700" y="1048950"/>
            <a:ext cx="8118600" cy="15228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3700">
                <a:solidFill>
                  <a:schemeClr val="dk2"/>
                </a:solidFill>
              </a:rPr>
              <a:t>Neurofeedback Meditation Application</a:t>
            </a:r>
            <a:endParaRPr sz="3700">
              <a:solidFill>
                <a:schemeClr val="dk2"/>
              </a:solidFill>
            </a:endParaRPr>
          </a:p>
        </p:txBody>
      </p:sp>
      <p:pic>
        <p:nvPicPr>
          <p:cNvPr id="69" name="Google Shape;69;p13"/>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sp>
        <p:nvSpPr>
          <p:cNvPr id="70" name="Google Shape;70;p13"/>
          <p:cNvSpPr txBox="1"/>
          <p:nvPr/>
        </p:nvSpPr>
        <p:spPr>
          <a:xfrm>
            <a:off x="892600" y="2893596"/>
            <a:ext cx="23427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 sz="1500" u="sng">
                <a:latin typeface="Roboto Slab"/>
                <a:ea typeface="Roboto Slab"/>
                <a:cs typeface="Roboto Slab"/>
                <a:sym typeface="Roboto Slab"/>
              </a:rPr>
              <a:t>Guide</a:t>
            </a:r>
            <a:r>
              <a:rPr b="1" lang="en" sz="1500">
                <a:latin typeface="Roboto Slab"/>
                <a:ea typeface="Roboto Slab"/>
                <a:cs typeface="Roboto Slab"/>
                <a:sym typeface="Roboto Slab"/>
              </a:rPr>
              <a:t> :</a:t>
            </a:r>
            <a:endParaRPr b="1" sz="1500" u="sng">
              <a:latin typeface="Roboto Slab"/>
              <a:ea typeface="Roboto Slab"/>
              <a:cs typeface="Roboto Slab"/>
              <a:sym typeface="Roboto Slab"/>
            </a:endParaRPr>
          </a:p>
          <a:p>
            <a:pPr indent="0" lvl="0" marL="0" rtl="0" algn="l">
              <a:lnSpc>
                <a:spcPct val="90000"/>
              </a:lnSpc>
              <a:spcBef>
                <a:spcPts val="1000"/>
              </a:spcBef>
              <a:spcAft>
                <a:spcPts val="0"/>
              </a:spcAft>
              <a:buNone/>
            </a:pPr>
            <a:r>
              <a:rPr b="1" lang="en" sz="1500">
                <a:latin typeface="Roboto Slab"/>
                <a:ea typeface="Roboto Slab"/>
                <a:cs typeface="Roboto Slab"/>
                <a:sym typeface="Roboto Slab"/>
              </a:rPr>
              <a:t>Mr. Gouse Pasha</a:t>
            </a:r>
            <a:endParaRPr b="1" sz="1500">
              <a:latin typeface="Roboto Slab"/>
              <a:ea typeface="Roboto Slab"/>
              <a:cs typeface="Roboto Slab"/>
              <a:sym typeface="Roboto Slab"/>
            </a:endParaRPr>
          </a:p>
          <a:p>
            <a:pPr indent="0" lvl="0" marL="0" rtl="0" algn="l">
              <a:lnSpc>
                <a:spcPct val="90000"/>
              </a:lnSpc>
              <a:spcBef>
                <a:spcPts val="1000"/>
              </a:spcBef>
              <a:spcAft>
                <a:spcPts val="0"/>
              </a:spcAft>
              <a:buNone/>
            </a:pPr>
            <a:r>
              <a:rPr b="1" lang="en" sz="1500">
                <a:latin typeface="Roboto Slab"/>
                <a:ea typeface="Roboto Slab"/>
                <a:cs typeface="Roboto Slab"/>
                <a:sym typeface="Roboto Slab"/>
              </a:rPr>
              <a:t>(Asst. Professor)</a:t>
            </a:r>
            <a:endParaRPr b="1" sz="1500">
              <a:latin typeface="Roboto Slab"/>
              <a:ea typeface="Roboto Slab"/>
              <a:cs typeface="Roboto Slab"/>
              <a:sym typeface="Roboto Slab"/>
            </a:endParaRPr>
          </a:p>
        </p:txBody>
      </p:sp>
      <p:sp>
        <p:nvSpPr>
          <p:cNvPr id="71" name="Google Shape;71;p13"/>
          <p:cNvSpPr txBox="1"/>
          <p:nvPr/>
        </p:nvSpPr>
        <p:spPr>
          <a:xfrm>
            <a:off x="4506775" y="2800775"/>
            <a:ext cx="4567200" cy="1736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500" u="sng">
                <a:latin typeface="Roboto Slab"/>
                <a:ea typeface="Roboto Slab"/>
                <a:cs typeface="Roboto Slab"/>
                <a:sym typeface="Roboto Slab"/>
              </a:rPr>
              <a:t>Team</a:t>
            </a:r>
            <a:r>
              <a:rPr b="1" lang="en" sz="1500">
                <a:latin typeface="Roboto Slab"/>
                <a:ea typeface="Roboto Slab"/>
                <a:cs typeface="Roboto Slab"/>
                <a:sym typeface="Roboto Slab"/>
              </a:rPr>
              <a:t> </a:t>
            </a:r>
            <a:r>
              <a:rPr b="1" lang="en" sz="1500" u="sng">
                <a:latin typeface="Roboto Slab"/>
                <a:ea typeface="Roboto Slab"/>
                <a:cs typeface="Roboto Slab"/>
                <a:sym typeface="Roboto Slab"/>
              </a:rPr>
              <a:t>Members </a:t>
            </a:r>
            <a:r>
              <a:rPr b="1" lang="en" sz="1500">
                <a:latin typeface="Roboto Slab"/>
                <a:ea typeface="Roboto Slab"/>
                <a:cs typeface="Roboto Slab"/>
                <a:sym typeface="Roboto Slab"/>
              </a:rPr>
              <a:t>:</a:t>
            </a:r>
            <a:endParaRPr b="1" sz="1500" u="sng">
              <a:latin typeface="Roboto Slab"/>
              <a:ea typeface="Roboto Slab"/>
              <a:cs typeface="Roboto Slab"/>
              <a:sym typeface="Roboto Slab"/>
            </a:endParaRPr>
          </a:p>
          <a:p>
            <a:pPr indent="-254000" lvl="0" marL="285750" rtl="0" algn="l">
              <a:lnSpc>
                <a:spcPct val="90000"/>
              </a:lnSpc>
              <a:spcBef>
                <a:spcPts val="1000"/>
              </a:spcBef>
              <a:spcAft>
                <a:spcPts val="0"/>
              </a:spcAft>
              <a:buSzPts val="1500"/>
              <a:buFont typeface="Roboto Slab"/>
              <a:buChar char="•"/>
            </a:pPr>
            <a:r>
              <a:rPr b="1" lang="en" sz="1500">
                <a:latin typeface="Roboto Slab"/>
                <a:ea typeface="Roboto Slab"/>
                <a:cs typeface="Roboto Slab"/>
                <a:sym typeface="Roboto Slab"/>
              </a:rPr>
              <a:t>M.N.S Divya    - 20R21A6636</a:t>
            </a:r>
            <a:endParaRPr b="1" sz="1500">
              <a:latin typeface="Roboto Slab"/>
              <a:ea typeface="Roboto Slab"/>
              <a:cs typeface="Roboto Slab"/>
              <a:sym typeface="Roboto Slab"/>
            </a:endParaRPr>
          </a:p>
          <a:p>
            <a:pPr indent="-254000" lvl="0" marL="285750" rtl="0" algn="l">
              <a:lnSpc>
                <a:spcPct val="90000"/>
              </a:lnSpc>
              <a:spcBef>
                <a:spcPts val="1000"/>
              </a:spcBef>
              <a:spcAft>
                <a:spcPts val="0"/>
              </a:spcAft>
              <a:buSzPts val="1500"/>
              <a:buFont typeface="Roboto Slab"/>
              <a:buChar char="•"/>
            </a:pPr>
            <a:r>
              <a:rPr b="1" lang="en" sz="1500">
                <a:latin typeface="Roboto Slab"/>
                <a:ea typeface="Roboto Slab"/>
                <a:cs typeface="Roboto Slab"/>
                <a:sym typeface="Roboto Slab"/>
              </a:rPr>
              <a:t>N.Samhitha      - 20R21A6642</a:t>
            </a:r>
            <a:endParaRPr b="1" sz="1500">
              <a:latin typeface="Roboto Slab"/>
              <a:ea typeface="Roboto Slab"/>
              <a:cs typeface="Roboto Slab"/>
              <a:sym typeface="Roboto Slab"/>
            </a:endParaRPr>
          </a:p>
          <a:p>
            <a:pPr indent="-254000" lvl="0" marL="285750" rtl="0" algn="l">
              <a:lnSpc>
                <a:spcPct val="90000"/>
              </a:lnSpc>
              <a:spcBef>
                <a:spcPts val="1000"/>
              </a:spcBef>
              <a:spcAft>
                <a:spcPts val="0"/>
              </a:spcAft>
              <a:buSzPts val="1500"/>
              <a:buFont typeface="Roboto Slab"/>
              <a:buChar char="•"/>
            </a:pPr>
            <a:r>
              <a:rPr b="1" lang="en" sz="1500">
                <a:latin typeface="Roboto Slab"/>
                <a:ea typeface="Roboto Slab"/>
                <a:cs typeface="Roboto Slab"/>
                <a:sym typeface="Roboto Slab"/>
              </a:rPr>
              <a:t>R.Lohitha         - 20R21A6646</a:t>
            </a:r>
            <a:endParaRPr b="1" sz="1500">
              <a:latin typeface="Roboto Slab"/>
              <a:ea typeface="Roboto Slab"/>
              <a:cs typeface="Roboto Slab"/>
              <a:sym typeface="Roboto Slab"/>
            </a:endParaRPr>
          </a:p>
          <a:p>
            <a:pPr indent="-254000" lvl="0" marL="285750" rtl="0" algn="l">
              <a:lnSpc>
                <a:spcPct val="90000"/>
              </a:lnSpc>
              <a:spcBef>
                <a:spcPts val="1000"/>
              </a:spcBef>
              <a:spcAft>
                <a:spcPts val="0"/>
              </a:spcAft>
              <a:buSzPts val="1500"/>
              <a:buFont typeface="Roboto Slab"/>
              <a:buChar char="•"/>
            </a:pPr>
            <a:r>
              <a:rPr b="1" lang="en" sz="1500">
                <a:latin typeface="Roboto Slab"/>
                <a:ea typeface="Roboto Slab"/>
                <a:cs typeface="Roboto Slab"/>
                <a:sym typeface="Roboto Slab"/>
              </a:rPr>
              <a:t>Lalith Reddy    - 20R21A6649</a:t>
            </a:r>
            <a:endParaRPr b="1" sz="1500">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1309250"/>
            <a:ext cx="8368200" cy="4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2"/>
                </a:solidFill>
              </a:rPr>
              <a:t>SWOT Analysis</a:t>
            </a:r>
            <a:endParaRPr u="sng">
              <a:solidFill>
                <a:schemeClr val="dk2"/>
              </a:solidFill>
            </a:endParaRPr>
          </a:p>
        </p:txBody>
      </p:sp>
      <p:sp>
        <p:nvSpPr>
          <p:cNvPr id="128" name="Google Shape;128;p22"/>
          <p:cNvSpPr txBox="1"/>
          <p:nvPr>
            <p:ph idx="1" type="body"/>
          </p:nvPr>
        </p:nvSpPr>
        <p:spPr>
          <a:xfrm>
            <a:off x="387900" y="1907050"/>
            <a:ext cx="4007400" cy="28710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000"/>
              </a:spcBef>
              <a:spcAft>
                <a:spcPts val="0"/>
              </a:spcAft>
              <a:buNone/>
            </a:pPr>
            <a:r>
              <a:rPr lang="en" sz="2050" u="sng">
                <a:solidFill>
                  <a:schemeClr val="dk2"/>
                </a:solidFill>
                <a:latin typeface="Roboto Slab"/>
                <a:ea typeface="Roboto Slab"/>
                <a:cs typeface="Roboto Slab"/>
                <a:sym typeface="Roboto Slab"/>
              </a:rPr>
              <a:t>Strengths</a:t>
            </a:r>
            <a:endParaRPr sz="2050" u="sng">
              <a:solidFill>
                <a:schemeClr val="dk2"/>
              </a:solidFill>
              <a:latin typeface="Roboto Slab"/>
              <a:ea typeface="Roboto Slab"/>
              <a:cs typeface="Roboto Slab"/>
              <a:sym typeface="Roboto Slab"/>
            </a:endParaRPr>
          </a:p>
          <a:p>
            <a:pPr indent="-360405" lvl="0" marL="457200" rtl="0" algn="l">
              <a:lnSpc>
                <a:spcPct val="115000"/>
              </a:lnSpc>
              <a:spcBef>
                <a:spcPts val="1000"/>
              </a:spcBef>
              <a:spcAft>
                <a:spcPts val="0"/>
              </a:spcAft>
              <a:buClr>
                <a:schemeClr val="dk2"/>
              </a:buClr>
              <a:buSzPts val="2076"/>
              <a:buFont typeface="Roboto Slab"/>
              <a:buChar char="●"/>
            </a:pPr>
            <a:r>
              <a:rPr lang="en" sz="2075">
                <a:solidFill>
                  <a:schemeClr val="dk2"/>
                </a:solidFill>
                <a:latin typeface="Roboto Slab"/>
                <a:ea typeface="Roboto Slab"/>
                <a:cs typeface="Roboto Slab"/>
                <a:sym typeface="Roboto Slab"/>
              </a:rPr>
              <a:t>Personalized Experience</a:t>
            </a:r>
            <a:endParaRPr sz="2075">
              <a:solidFill>
                <a:schemeClr val="dk2"/>
              </a:solidFill>
              <a:latin typeface="Roboto Slab"/>
              <a:ea typeface="Roboto Slab"/>
              <a:cs typeface="Roboto Slab"/>
              <a:sym typeface="Roboto Slab"/>
            </a:endParaRPr>
          </a:p>
          <a:p>
            <a:pPr indent="-360405" lvl="0" marL="457200" rtl="0" algn="l">
              <a:lnSpc>
                <a:spcPct val="115000"/>
              </a:lnSpc>
              <a:spcBef>
                <a:spcPts val="1000"/>
              </a:spcBef>
              <a:spcAft>
                <a:spcPts val="0"/>
              </a:spcAft>
              <a:buClr>
                <a:schemeClr val="dk2"/>
              </a:buClr>
              <a:buSzPts val="2076"/>
              <a:buFont typeface="Roboto Slab"/>
              <a:buChar char="●"/>
            </a:pPr>
            <a:r>
              <a:rPr lang="en" sz="2075">
                <a:solidFill>
                  <a:schemeClr val="dk2"/>
                </a:solidFill>
                <a:latin typeface="Roboto Slab"/>
                <a:ea typeface="Roboto Slab"/>
                <a:cs typeface="Roboto Slab"/>
                <a:sym typeface="Roboto Slab"/>
              </a:rPr>
              <a:t>Scientific Credibility</a:t>
            </a:r>
            <a:endParaRPr sz="2075">
              <a:solidFill>
                <a:schemeClr val="dk2"/>
              </a:solidFill>
              <a:latin typeface="Roboto Slab"/>
              <a:ea typeface="Roboto Slab"/>
              <a:cs typeface="Roboto Slab"/>
              <a:sym typeface="Roboto Slab"/>
            </a:endParaRPr>
          </a:p>
          <a:p>
            <a:pPr indent="0" lvl="0" marL="0" rtl="0" algn="l">
              <a:lnSpc>
                <a:spcPct val="115000"/>
              </a:lnSpc>
              <a:spcBef>
                <a:spcPts val="1000"/>
              </a:spcBef>
              <a:spcAft>
                <a:spcPts val="0"/>
              </a:spcAft>
              <a:buNone/>
            </a:pPr>
            <a:r>
              <a:rPr lang="en" sz="2075" u="sng">
                <a:solidFill>
                  <a:schemeClr val="dk2"/>
                </a:solidFill>
                <a:latin typeface="Roboto Slab"/>
                <a:ea typeface="Roboto Slab"/>
                <a:cs typeface="Roboto Slab"/>
                <a:sym typeface="Roboto Slab"/>
              </a:rPr>
              <a:t>Weakness</a:t>
            </a:r>
            <a:endParaRPr sz="2075" u="sng">
              <a:solidFill>
                <a:schemeClr val="dk2"/>
              </a:solidFill>
              <a:latin typeface="Roboto Slab"/>
              <a:ea typeface="Roboto Slab"/>
              <a:cs typeface="Roboto Slab"/>
              <a:sym typeface="Roboto Slab"/>
            </a:endParaRPr>
          </a:p>
          <a:p>
            <a:pPr indent="-360405" lvl="0" marL="457200" rtl="0" algn="l">
              <a:spcBef>
                <a:spcPts val="1000"/>
              </a:spcBef>
              <a:spcAft>
                <a:spcPts val="0"/>
              </a:spcAft>
              <a:buClr>
                <a:schemeClr val="dk2"/>
              </a:buClr>
              <a:buSzPts val="2076"/>
              <a:buFont typeface="Roboto Slab"/>
              <a:buChar char="●"/>
            </a:pPr>
            <a:r>
              <a:rPr lang="en" sz="2075">
                <a:solidFill>
                  <a:schemeClr val="dk2"/>
                </a:solidFill>
                <a:latin typeface="Roboto Slab"/>
                <a:ea typeface="Roboto Slab"/>
                <a:cs typeface="Roboto Slab"/>
                <a:sym typeface="Roboto Slab"/>
              </a:rPr>
              <a:t>Learning Curve</a:t>
            </a:r>
            <a:endParaRPr sz="2075">
              <a:solidFill>
                <a:schemeClr val="dk2"/>
              </a:solidFill>
              <a:latin typeface="Roboto Slab"/>
              <a:ea typeface="Roboto Slab"/>
              <a:cs typeface="Roboto Slab"/>
              <a:sym typeface="Roboto Slab"/>
            </a:endParaRPr>
          </a:p>
          <a:p>
            <a:pPr indent="-360405" lvl="0" marL="457200" rtl="0" algn="l">
              <a:spcBef>
                <a:spcPts val="1000"/>
              </a:spcBef>
              <a:spcAft>
                <a:spcPts val="1000"/>
              </a:spcAft>
              <a:buClr>
                <a:schemeClr val="dk2"/>
              </a:buClr>
              <a:buSzPts val="2076"/>
              <a:buFont typeface="Roboto Slab"/>
              <a:buChar char="●"/>
            </a:pPr>
            <a:r>
              <a:rPr lang="en" sz="2075">
                <a:solidFill>
                  <a:schemeClr val="dk2"/>
                </a:solidFill>
                <a:latin typeface="Roboto Slab"/>
                <a:ea typeface="Roboto Slab"/>
                <a:cs typeface="Roboto Slab"/>
                <a:sym typeface="Roboto Slab"/>
              </a:rPr>
              <a:t>Cost Barrier</a:t>
            </a:r>
            <a:endParaRPr sz="1200">
              <a:solidFill>
                <a:schemeClr val="dk2"/>
              </a:solidFill>
              <a:latin typeface="Roboto Slab"/>
              <a:ea typeface="Roboto Slab"/>
              <a:cs typeface="Roboto Slab"/>
              <a:sym typeface="Roboto Slab"/>
            </a:endParaRPr>
          </a:p>
        </p:txBody>
      </p:sp>
      <p:pic>
        <p:nvPicPr>
          <p:cNvPr id="129" name="Google Shape;129;p22"/>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sp>
        <p:nvSpPr>
          <p:cNvPr id="130" name="Google Shape;130;p22"/>
          <p:cNvSpPr txBox="1"/>
          <p:nvPr/>
        </p:nvSpPr>
        <p:spPr>
          <a:xfrm>
            <a:off x="4724925" y="1853500"/>
            <a:ext cx="4150800" cy="297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2050" u="sng">
                <a:solidFill>
                  <a:schemeClr val="dk2"/>
                </a:solidFill>
                <a:latin typeface="Roboto Slab"/>
                <a:ea typeface="Roboto Slab"/>
                <a:cs typeface="Roboto Slab"/>
                <a:sym typeface="Roboto Slab"/>
              </a:rPr>
              <a:t>Opportunities:</a:t>
            </a:r>
            <a:endParaRPr sz="2050" u="sng">
              <a:solidFill>
                <a:schemeClr val="dk2"/>
              </a:solidFill>
              <a:latin typeface="Roboto Slab"/>
              <a:ea typeface="Roboto Slab"/>
              <a:cs typeface="Roboto Slab"/>
              <a:sym typeface="Roboto Slab"/>
            </a:endParaRPr>
          </a:p>
          <a:p>
            <a:pPr indent="-360405" lvl="0" marL="457200" rtl="0" algn="l">
              <a:lnSpc>
                <a:spcPct val="115000"/>
              </a:lnSpc>
              <a:spcBef>
                <a:spcPts val="1000"/>
              </a:spcBef>
              <a:spcAft>
                <a:spcPts val="0"/>
              </a:spcAft>
              <a:buClr>
                <a:schemeClr val="dk2"/>
              </a:buClr>
              <a:buSzPts val="2076"/>
              <a:buFont typeface="Roboto Slab"/>
              <a:buChar char="●"/>
            </a:pPr>
            <a:r>
              <a:rPr lang="en" sz="2075">
                <a:solidFill>
                  <a:schemeClr val="dk2"/>
                </a:solidFill>
                <a:latin typeface="Roboto Slab"/>
                <a:ea typeface="Roboto Slab"/>
                <a:cs typeface="Roboto Slab"/>
                <a:sym typeface="Roboto Slab"/>
              </a:rPr>
              <a:t>Market Growth</a:t>
            </a:r>
            <a:endParaRPr sz="2075">
              <a:solidFill>
                <a:schemeClr val="dk2"/>
              </a:solidFill>
              <a:latin typeface="Roboto Slab"/>
              <a:ea typeface="Roboto Slab"/>
              <a:cs typeface="Roboto Slab"/>
              <a:sym typeface="Roboto Slab"/>
            </a:endParaRPr>
          </a:p>
          <a:p>
            <a:pPr indent="-360405" lvl="0" marL="457200" rtl="0" algn="l">
              <a:lnSpc>
                <a:spcPct val="115000"/>
              </a:lnSpc>
              <a:spcBef>
                <a:spcPts val="1000"/>
              </a:spcBef>
              <a:spcAft>
                <a:spcPts val="0"/>
              </a:spcAft>
              <a:buClr>
                <a:schemeClr val="dk2"/>
              </a:buClr>
              <a:buSzPts val="2076"/>
              <a:buFont typeface="Roboto Slab"/>
              <a:buChar char="●"/>
            </a:pPr>
            <a:r>
              <a:rPr lang="en" sz="2075">
                <a:solidFill>
                  <a:schemeClr val="dk2"/>
                </a:solidFill>
                <a:latin typeface="Roboto Slab"/>
                <a:ea typeface="Roboto Slab"/>
                <a:cs typeface="Roboto Slab"/>
                <a:sym typeface="Roboto Slab"/>
              </a:rPr>
              <a:t>Collaborations</a:t>
            </a:r>
            <a:endParaRPr sz="2075">
              <a:solidFill>
                <a:schemeClr val="dk2"/>
              </a:solidFill>
              <a:latin typeface="Roboto Slab"/>
              <a:ea typeface="Roboto Slab"/>
              <a:cs typeface="Roboto Slab"/>
              <a:sym typeface="Roboto Slab"/>
            </a:endParaRPr>
          </a:p>
          <a:p>
            <a:pPr indent="0" lvl="0" marL="0" rtl="0" algn="l">
              <a:lnSpc>
                <a:spcPct val="115000"/>
              </a:lnSpc>
              <a:spcBef>
                <a:spcPts val="1000"/>
              </a:spcBef>
              <a:spcAft>
                <a:spcPts val="0"/>
              </a:spcAft>
              <a:buNone/>
            </a:pPr>
            <a:r>
              <a:rPr lang="en" sz="2075" u="sng">
                <a:solidFill>
                  <a:schemeClr val="dk2"/>
                </a:solidFill>
                <a:latin typeface="Roboto Slab"/>
                <a:ea typeface="Roboto Slab"/>
                <a:cs typeface="Roboto Slab"/>
                <a:sym typeface="Roboto Slab"/>
              </a:rPr>
              <a:t>Threats</a:t>
            </a:r>
            <a:endParaRPr sz="2075" u="sng">
              <a:solidFill>
                <a:schemeClr val="dk2"/>
              </a:solidFill>
              <a:latin typeface="Roboto Slab"/>
              <a:ea typeface="Roboto Slab"/>
              <a:cs typeface="Roboto Slab"/>
              <a:sym typeface="Roboto Slab"/>
            </a:endParaRPr>
          </a:p>
          <a:p>
            <a:pPr indent="-360405" lvl="0" marL="457200" rtl="0" algn="l">
              <a:lnSpc>
                <a:spcPct val="115000"/>
              </a:lnSpc>
              <a:spcBef>
                <a:spcPts val="1000"/>
              </a:spcBef>
              <a:spcAft>
                <a:spcPts val="0"/>
              </a:spcAft>
              <a:buClr>
                <a:schemeClr val="dk2"/>
              </a:buClr>
              <a:buSzPts val="2076"/>
              <a:buFont typeface="Roboto Slab"/>
              <a:buChar char="●"/>
            </a:pPr>
            <a:r>
              <a:rPr lang="en" sz="2075">
                <a:solidFill>
                  <a:schemeClr val="dk2"/>
                </a:solidFill>
                <a:latin typeface="Roboto Slab"/>
                <a:ea typeface="Roboto Slab"/>
                <a:cs typeface="Roboto Slab"/>
                <a:sym typeface="Roboto Slab"/>
              </a:rPr>
              <a:t>Competition</a:t>
            </a:r>
            <a:endParaRPr sz="2075">
              <a:solidFill>
                <a:schemeClr val="dk2"/>
              </a:solidFill>
              <a:latin typeface="Roboto Slab"/>
              <a:ea typeface="Roboto Slab"/>
              <a:cs typeface="Roboto Slab"/>
              <a:sym typeface="Roboto Slab"/>
            </a:endParaRPr>
          </a:p>
          <a:p>
            <a:pPr indent="-360405" lvl="0" marL="457200" rtl="0" algn="l">
              <a:lnSpc>
                <a:spcPct val="115000"/>
              </a:lnSpc>
              <a:spcBef>
                <a:spcPts val="1000"/>
              </a:spcBef>
              <a:spcAft>
                <a:spcPts val="1000"/>
              </a:spcAft>
              <a:buClr>
                <a:schemeClr val="dk2"/>
              </a:buClr>
              <a:buSzPts val="2076"/>
              <a:buFont typeface="Roboto Slab"/>
              <a:buChar char="●"/>
            </a:pPr>
            <a:r>
              <a:rPr lang="en" sz="2075">
                <a:solidFill>
                  <a:schemeClr val="dk2"/>
                </a:solidFill>
                <a:latin typeface="Roboto Slab"/>
                <a:ea typeface="Roboto Slab"/>
                <a:cs typeface="Roboto Slab"/>
                <a:sym typeface="Roboto Slab"/>
              </a:rPr>
              <a:t>Privacy Concerns</a:t>
            </a:r>
            <a:endParaRPr sz="1200">
              <a:solidFill>
                <a:schemeClr val="dk2"/>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28238" y="2376150"/>
            <a:ext cx="2887500" cy="4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2"/>
                </a:solidFill>
              </a:rPr>
              <a:t>THANK YOU</a:t>
            </a:r>
            <a:endParaRPr u="sng">
              <a:solidFill>
                <a:schemeClr val="dk2"/>
              </a:solidFill>
            </a:endParaRPr>
          </a:p>
        </p:txBody>
      </p:sp>
      <p:pic>
        <p:nvPicPr>
          <p:cNvPr id="136" name="Google Shape;136;p23"/>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87900" y="1309250"/>
            <a:ext cx="8368200" cy="4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2"/>
                </a:solidFill>
              </a:rPr>
              <a:t>Introduction</a:t>
            </a:r>
            <a:endParaRPr u="sng">
              <a:solidFill>
                <a:schemeClr val="dk2"/>
              </a:solidFill>
            </a:endParaRPr>
          </a:p>
        </p:txBody>
      </p:sp>
      <p:sp>
        <p:nvSpPr>
          <p:cNvPr id="77" name="Google Shape;77;p14"/>
          <p:cNvSpPr txBox="1"/>
          <p:nvPr>
            <p:ph idx="1" type="body"/>
          </p:nvPr>
        </p:nvSpPr>
        <p:spPr>
          <a:xfrm>
            <a:off x="387900" y="1907051"/>
            <a:ext cx="8368200" cy="2781300"/>
          </a:xfrm>
          <a:prstGeom prst="rect">
            <a:avLst/>
          </a:prstGeom>
        </p:spPr>
        <p:txBody>
          <a:bodyPr anchorCtr="0" anchor="t" bIns="91425" lIns="91425" spcFirstLastPara="1" rIns="91425" wrap="square" tIns="91425">
            <a:normAutofit fontScale="25000"/>
          </a:bodyPr>
          <a:lstStyle/>
          <a:p>
            <a:pPr indent="-320919" lvl="0" marL="457200" rtl="0" algn="l">
              <a:lnSpc>
                <a:spcPct val="115000"/>
              </a:lnSpc>
              <a:spcBef>
                <a:spcPts val="1000"/>
              </a:spcBef>
              <a:spcAft>
                <a:spcPts val="0"/>
              </a:spcAft>
              <a:buClr>
                <a:schemeClr val="dk2"/>
              </a:buClr>
              <a:buSzPct val="107386"/>
              <a:buFont typeface="Roboto Slab"/>
              <a:buChar char="●"/>
            </a:pPr>
            <a:r>
              <a:rPr lang="en" sz="5415">
                <a:solidFill>
                  <a:schemeClr val="dk2"/>
                </a:solidFill>
                <a:latin typeface="Roboto Slab"/>
                <a:ea typeface="Roboto Slab"/>
                <a:cs typeface="Roboto Slab"/>
                <a:sym typeface="Roboto Slab"/>
              </a:rPr>
              <a:t>Meditation is a simple practice that can help reduce stress and improve focus, but it requires personalized and creative styles to make it meaningful.</a:t>
            </a:r>
            <a:endParaRPr sz="5415">
              <a:solidFill>
                <a:schemeClr val="dk2"/>
              </a:solidFill>
              <a:latin typeface="Roboto Slab"/>
              <a:ea typeface="Roboto Slab"/>
              <a:cs typeface="Roboto Slab"/>
              <a:sym typeface="Roboto Slab"/>
            </a:endParaRPr>
          </a:p>
          <a:p>
            <a:pPr indent="-320919" lvl="0" marL="457200" rtl="0" algn="l">
              <a:lnSpc>
                <a:spcPct val="115000"/>
              </a:lnSpc>
              <a:spcBef>
                <a:spcPts val="1000"/>
              </a:spcBef>
              <a:spcAft>
                <a:spcPts val="0"/>
              </a:spcAft>
              <a:buClr>
                <a:schemeClr val="dk2"/>
              </a:buClr>
              <a:buSzPct val="107386"/>
              <a:buFont typeface="Roboto Slab"/>
              <a:buChar char="●"/>
            </a:pPr>
            <a:r>
              <a:rPr lang="en" sz="5415">
                <a:solidFill>
                  <a:schemeClr val="dk2"/>
                </a:solidFill>
                <a:latin typeface="Roboto Slab"/>
                <a:ea typeface="Roboto Slab"/>
                <a:cs typeface="Roboto Slab"/>
                <a:sym typeface="Roboto Slab"/>
              </a:rPr>
              <a:t>The Neurofeedback Meditation App integrates neurofeedback technology with traditional meditation methods to monitor users' brainwave activity, providing individualized visual representations of their mental state to enhance the meditation experience.</a:t>
            </a:r>
            <a:endParaRPr sz="5415">
              <a:solidFill>
                <a:schemeClr val="dk2"/>
              </a:solidFill>
              <a:latin typeface="Roboto Slab"/>
              <a:ea typeface="Roboto Slab"/>
              <a:cs typeface="Roboto Slab"/>
              <a:sym typeface="Roboto Slab"/>
            </a:endParaRPr>
          </a:p>
          <a:p>
            <a:pPr indent="-320919" lvl="0" marL="457200" rtl="0" algn="l">
              <a:lnSpc>
                <a:spcPct val="115000"/>
              </a:lnSpc>
              <a:spcBef>
                <a:spcPts val="1000"/>
              </a:spcBef>
              <a:spcAft>
                <a:spcPts val="0"/>
              </a:spcAft>
              <a:buClr>
                <a:schemeClr val="dk2"/>
              </a:buClr>
              <a:buSzPct val="107386"/>
              <a:buFont typeface="Roboto Slab"/>
              <a:buChar char="●"/>
            </a:pPr>
            <a:r>
              <a:rPr lang="en" sz="5415">
                <a:solidFill>
                  <a:schemeClr val="dk2"/>
                </a:solidFill>
                <a:latin typeface="Roboto Slab"/>
                <a:ea typeface="Roboto Slab"/>
                <a:cs typeface="Roboto Slab"/>
                <a:sym typeface="Roboto Slab"/>
              </a:rPr>
              <a:t>The Neurofeedback Meditation App aims to create personalized meditation programs based on individual preferences and brainwave patterns, to enhance awareness and improve the overall meditation experience.</a:t>
            </a:r>
            <a:endParaRPr sz="5415">
              <a:solidFill>
                <a:schemeClr val="dk2"/>
              </a:solidFill>
              <a:latin typeface="Roboto Slab"/>
              <a:ea typeface="Roboto Slab"/>
              <a:cs typeface="Roboto Slab"/>
              <a:sym typeface="Roboto Slab"/>
            </a:endParaRPr>
          </a:p>
          <a:p>
            <a:pPr indent="0" lvl="0" marL="457200" rtl="0" algn="l">
              <a:spcBef>
                <a:spcPts val="1000"/>
              </a:spcBef>
              <a:spcAft>
                <a:spcPts val="0"/>
              </a:spcAft>
              <a:buNone/>
            </a:pPr>
            <a:r>
              <a:t/>
            </a:r>
            <a:endParaRPr sz="1200">
              <a:latin typeface="Roboto Slab"/>
              <a:ea typeface="Roboto Slab"/>
              <a:cs typeface="Roboto Slab"/>
              <a:sym typeface="Roboto Slab"/>
            </a:endParaRPr>
          </a:p>
          <a:p>
            <a:pPr indent="0" lvl="0" marL="457200" rtl="0" algn="l">
              <a:spcBef>
                <a:spcPts val="1200"/>
              </a:spcBef>
              <a:spcAft>
                <a:spcPts val="1200"/>
              </a:spcAft>
              <a:buNone/>
            </a:pPr>
            <a:r>
              <a:t/>
            </a:r>
            <a:endParaRPr sz="1200">
              <a:latin typeface="Roboto Slab"/>
              <a:ea typeface="Roboto Slab"/>
              <a:cs typeface="Roboto Slab"/>
              <a:sym typeface="Roboto Slab"/>
            </a:endParaRPr>
          </a:p>
        </p:txBody>
      </p:sp>
      <p:pic>
        <p:nvPicPr>
          <p:cNvPr id="78" name="Google Shape;78;p14"/>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87900" y="1309250"/>
            <a:ext cx="8368200" cy="4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2"/>
                </a:solidFill>
              </a:rPr>
              <a:t>Abstract</a:t>
            </a:r>
            <a:endParaRPr u="sng">
              <a:solidFill>
                <a:schemeClr val="dk2"/>
              </a:solidFill>
            </a:endParaRPr>
          </a:p>
        </p:txBody>
      </p:sp>
      <p:sp>
        <p:nvSpPr>
          <p:cNvPr id="84" name="Google Shape;84;p15"/>
          <p:cNvSpPr txBox="1"/>
          <p:nvPr>
            <p:ph idx="1" type="body"/>
          </p:nvPr>
        </p:nvSpPr>
        <p:spPr>
          <a:xfrm>
            <a:off x="387900" y="1917926"/>
            <a:ext cx="8368200" cy="2781300"/>
          </a:xfrm>
          <a:prstGeom prst="rect">
            <a:avLst/>
          </a:prstGeom>
        </p:spPr>
        <p:txBody>
          <a:bodyPr anchorCtr="0" anchor="t" bIns="91425" lIns="91425" spcFirstLastPara="1" rIns="91425" wrap="square" tIns="91425">
            <a:normAutofit fontScale="62500" lnSpcReduction="10000"/>
          </a:bodyPr>
          <a:lstStyle/>
          <a:p>
            <a:pPr indent="-153987" lvl="0" marL="228600" rtl="0" algn="just">
              <a:lnSpc>
                <a:spcPct val="115000"/>
              </a:lnSpc>
              <a:spcBef>
                <a:spcPts val="0"/>
              </a:spcBef>
              <a:spcAft>
                <a:spcPts val="0"/>
              </a:spcAft>
              <a:buClr>
                <a:schemeClr val="dk2"/>
              </a:buClr>
              <a:buSzPct val="100000"/>
              <a:buFont typeface="Roboto Slab"/>
              <a:buChar char="●"/>
            </a:pPr>
            <a:r>
              <a:rPr lang="en" sz="2600">
                <a:solidFill>
                  <a:schemeClr val="dk2"/>
                </a:solidFill>
                <a:latin typeface="Roboto Slab"/>
                <a:ea typeface="Roboto Slab"/>
                <a:cs typeface="Roboto Slab"/>
                <a:sym typeface="Roboto Slab"/>
              </a:rPr>
              <a:t>Nowadays people are very much disturbed mentally which is not even understood by themselves how much disturbed they are. So, by understanding the exact condition of the brain one can treat themselves. Creating an app like Neurofeedback Meditation App helps the user to understand the stress levels they are going through and the meditation which is used to treat that stress of a person. In this app we can also provide meditation techniques based on personal interest. Our goal is to help people in understanding their mental wellness and treat themselves. We use EEG device to capture the brain signals and send it to the mobile app using which the device suggests the exact required meditation.</a:t>
            </a:r>
            <a:endParaRPr sz="2600">
              <a:solidFill>
                <a:schemeClr val="dk2"/>
              </a:solidFill>
              <a:latin typeface="Roboto Slab"/>
              <a:ea typeface="Roboto Slab"/>
              <a:cs typeface="Roboto Slab"/>
              <a:sym typeface="Roboto Slab"/>
            </a:endParaRPr>
          </a:p>
          <a:p>
            <a:pPr indent="0" lvl="0" marL="457200" rtl="0" algn="l">
              <a:spcBef>
                <a:spcPts val="0"/>
              </a:spcBef>
              <a:spcAft>
                <a:spcPts val="1200"/>
              </a:spcAft>
              <a:buNone/>
            </a:pPr>
            <a:r>
              <a:t/>
            </a:r>
            <a:endParaRPr sz="2600">
              <a:solidFill>
                <a:schemeClr val="dk2"/>
              </a:solidFill>
              <a:latin typeface="Times New Roman"/>
              <a:ea typeface="Times New Roman"/>
              <a:cs typeface="Times New Roman"/>
              <a:sym typeface="Times New Roman"/>
            </a:endParaRPr>
          </a:p>
        </p:txBody>
      </p:sp>
      <p:pic>
        <p:nvPicPr>
          <p:cNvPr id="85" name="Google Shape;85;p15"/>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87900" y="1309250"/>
            <a:ext cx="8368200" cy="4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2"/>
                </a:solidFill>
              </a:rPr>
              <a:t>Objectives</a:t>
            </a:r>
            <a:endParaRPr u="sng">
              <a:solidFill>
                <a:schemeClr val="dk2"/>
              </a:solidFill>
            </a:endParaRPr>
          </a:p>
        </p:txBody>
      </p:sp>
      <p:sp>
        <p:nvSpPr>
          <p:cNvPr id="91" name="Google Shape;91;p16"/>
          <p:cNvSpPr txBox="1"/>
          <p:nvPr>
            <p:ph idx="1" type="body"/>
          </p:nvPr>
        </p:nvSpPr>
        <p:spPr>
          <a:xfrm>
            <a:off x="387900" y="1907050"/>
            <a:ext cx="7672200" cy="2338200"/>
          </a:xfrm>
          <a:prstGeom prst="rect">
            <a:avLst/>
          </a:prstGeom>
        </p:spPr>
        <p:txBody>
          <a:bodyPr anchorCtr="0" anchor="t" bIns="91425" lIns="91425" spcFirstLastPara="1" rIns="91425" wrap="square" tIns="91425">
            <a:normAutofit fontScale="55000" lnSpcReduction="10000"/>
          </a:bodyPr>
          <a:lstStyle/>
          <a:p>
            <a:pPr indent="-354330" lvl="0" marL="457200" rtl="0" algn="l">
              <a:lnSpc>
                <a:spcPct val="115000"/>
              </a:lnSpc>
              <a:spcBef>
                <a:spcPts val="1000"/>
              </a:spcBef>
              <a:spcAft>
                <a:spcPts val="0"/>
              </a:spcAft>
              <a:buClr>
                <a:schemeClr val="dk2"/>
              </a:buClr>
              <a:buSzPct val="100000"/>
              <a:buFont typeface="Roboto Slab"/>
              <a:buChar char="●"/>
            </a:pPr>
            <a:r>
              <a:rPr lang="en" sz="3600">
                <a:solidFill>
                  <a:schemeClr val="dk2"/>
                </a:solidFill>
                <a:latin typeface="Roboto Slab"/>
                <a:ea typeface="Roboto Slab"/>
                <a:cs typeface="Roboto Slab"/>
                <a:sym typeface="Roboto Slab"/>
              </a:rPr>
              <a:t>Neurofeedback Visualization.</a:t>
            </a:r>
            <a:endParaRPr sz="3600">
              <a:solidFill>
                <a:schemeClr val="dk2"/>
              </a:solidFill>
              <a:latin typeface="Roboto Slab"/>
              <a:ea typeface="Roboto Slab"/>
              <a:cs typeface="Roboto Slab"/>
              <a:sym typeface="Roboto Slab"/>
            </a:endParaRPr>
          </a:p>
          <a:p>
            <a:pPr indent="-354330" lvl="0" marL="457200" rtl="0" algn="l">
              <a:lnSpc>
                <a:spcPct val="115000"/>
              </a:lnSpc>
              <a:spcBef>
                <a:spcPts val="1000"/>
              </a:spcBef>
              <a:spcAft>
                <a:spcPts val="0"/>
              </a:spcAft>
              <a:buClr>
                <a:schemeClr val="dk2"/>
              </a:buClr>
              <a:buSzPct val="100000"/>
              <a:buFont typeface="Roboto Slab"/>
              <a:buChar char="●"/>
            </a:pPr>
            <a:r>
              <a:rPr lang="en" sz="3600">
                <a:solidFill>
                  <a:schemeClr val="dk2"/>
                </a:solidFill>
                <a:latin typeface="Roboto Slab"/>
                <a:ea typeface="Roboto Slab"/>
                <a:cs typeface="Roboto Slab"/>
                <a:sym typeface="Roboto Slab"/>
              </a:rPr>
              <a:t>Customized Meditation Programs.</a:t>
            </a:r>
            <a:endParaRPr sz="3600">
              <a:solidFill>
                <a:schemeClr val="dk2"/>
              </a:solidFill>
              <a:latin typeface="Roboto Slab"/>
              <a:ea typeface="Roboto Slab"/>
              <a:cs typeface="Roboto Slab"/>
              <a:sym typeface="Roboto Slab"/>
            </a:endParaRPr>
          </a:p>
          <a:p>
            <a:pPr indent="-354330" lvl="0" marL="457200" rtl="0" algn="l">
              <a:lnSpc>
                <a:spcPct val="115000"/>
              </a:lnSpc>
              <a:spcBef>
                <a:spcPts val="1000"/>
              </a:spcBef>
              <a:spcAft>
                <a:spcPts val="0"/>
              </a:spcAft>
              <a:buClr>
                <a:schemeClr val="dk2"/>
              </a:buClr>
              <a:buSzPct val="100000"/>
              <a:buFont typeface="Roboto Slab"/>
              <a:buChar char="●"/>
            </a:pPr>
            <a:r>
              <a:rPr lang="en" sz="3600">
                <a:solidFill>
                  <a:schemeClr val="dk2"/>
                </a:solidFill>
                <a:latin typeface="Roboto Slab"/>
                <a:ea typeface="Roboto Slab"/>
                <a:cs typeface="Roboto Slab"/>
                <a:sym typeface="Roboto Slab"/>
              </a:rPr>
              <a:t>Audio Guidance.</a:t>
            </a:r>
            <a:endParaRPr sz="3600">
              <a:solidFill>
                <a:schemeClr val="dk2"/>
              </a:solidFill>
              <a:latin typeface="Roboto Slab"/>
              <a:ea typeface="Roboto Slab"/>
              <a:cs typeface="Roboto Slab"/>
              <a:sym typeface="Roboto Slab"/>
            </a:endParaRPr>
          </a:p>
          <a:p>
            <a:pPr indent="-354330" lvl="0" marL="457200" rtl="0" algn="l">
              <a:lnSpc>
                <a:spcPct val="115000"/>
              </a:lnSpc>
              <a:spcBef>
                <a:spcPts val="1000"/>
              </a:spcBef>
              <a:spcAft>
                <a:spcPts val="0"/>
              </a:spcAft>
              <a:buClr>
                <a:schemeClr val="dk2"/>
              </a:buClr>
              <a:buSzPct val="100000"/>
              <a:buFont typeface="Roboto Slab"/>
              <a:buChar char="●"/>
            </a:pPr>
            <a:r>
              <a:rPr lang="en" sz="3600">
                <a:solidFill>
                  <a:schemeClr val="dk2"/>
                </a:solidFill>
                <a:latin typeface="Roboto Slab"/>
                <a:ea typeface="Roboto Slab"/>
                <a:cs typeface="Roboto Slab"/>
                <a:sym typeface="Roboto Slab"/>
              </a:rPr>
              <a:t>Progress Tracking.</a:t>
            </a:r>
            <a:endParaRPr sz="3600">
              <a:solidFill>
                <a:schemeClr val="dk2"/>
              </a:solidFill>
              <a:latin typeface="Roboto Slab"/>
              <a:ea typeface="Roboto Slab"/>
              <a:cs typeface="Roboto Slab"/>
              <a:sym typeface="Roboto Slab"/>
            </a:endParaRPr>
          </a:p>
          <a:p>
            <a:pPr indent="0" lvl="0" marL="457200" rtl="0" algn="l">
              <a:spcBef>
                <a:spcPts val="1000"/>
              </a:spcBef>
              <a:spcAft>
                <a:spcPts val="0"/>
              </a:spcAft>
              <a:buNone/>
            </a:pPr>
            <a:r>
              <a:t/>
            </a:r>
            <a:endParaRPr sz="1200">
              <a:solidFill>
                <a:schemeClr val="dk2"/>
              </a:solidFill>
              <a:latin typeface="Roboto Slab"/>
              <a:ea typeface="Roboto Slab"/>
              <a:cs typeface="Roboto Slab"/>
              <a:sym typeface="Roboto Slab"/>
            </a:endParaRPr>
          </a:p>
          <a:p>
            <a:pPr indent="0" lvl="0" marL="457200" rtl="0" algn="l">
              <a:spcBef>
                <a:spcPts val="1200"/>
              </a:spcBef>
              <a:spcAft>
                <a:spcPts val="1200"/>
              </a:spcAft>
              <a:buNone/>
            </a:pPr>
            <a:r>
              <a:t/>
            </a:r>
            <a:endParaRPr sz="1200">
              <a:solidFill>
                <a:schemeClr val="dk2"/>
              </a:solidFill>
              <a:latin typeface="Roboto Slab"/>
              <a:ea typeface="Roboto Slab"/>
              <a:cs typeface="Roboto Slab"/>
              <a:sym typeface="Roboto Slab"/>
            </a:endParaRPr>
          </a:p>
        </p:txBody>
      </p:sp>
      <p:pic>
        <p:nvPicPr>
          <p:cNvPr id="92" name="Google Shape;92;p16"/>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87900" y="1309250"/>
            <a:ext cx="8368200" cy="4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2"/>
                </a:solidFill>
              </a:rPr>
              <a:t>Architecture</a:t>
            </a:r>
            <a:endParaRPr u="sng">
              <a:solidFill>
                <a:schemeClr val="dk2"/>
              </a:solidFill>
            </a:endParaRPr>
          </a:p>
        </p:txBody>
      </p:sp>
      <p:pic>
        <p:nvPicPr>
          <p:cNvPr id="98" name="Google Shape;98;p17"/>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pic>
        <p:nvPicPr>
          <p:cNvPr id="99" name="Google Shape;99;p17"/>
          <p:cNvPicPr preferRelativeResize="0"/>
          <p:nvPr/>
        </p:nvPicPr>
        <p:blipFill>
          <a:blip r:embed="rId4">
            <a:alphaModFix/>
          </a:blip>
          <a:stretch>
            <a:fillRect/>
          </a:stretch>
        </p:blipFill>
        <p:spPr>
          <a:xfrm>
            <a:off x="152400" y="1939850"/>
            <a:ext cx="8839200" cy="3044875"/>
          </a:xfrm>
          <a:prstGeom prst="rect">
            <a:avLst/>
          </a:prstGeom>
          <a:noFill/>
          <a:ln>
            <a:noFill/>
          </a:ln>
        </p:spPr>
      </p:pic>
      <p:pic>
        <p:nvPicPr>
          <p:cNvPr id="100" name="Google Shape;100;p17"/>
          <p:cNvPicPr preferRelativeResize="0"/>
          <p:nvPr/>
        </p:nvPicPr>
        <p:blipFill>
          <a:blip r:embed="rId5">
            <a:alphaModFix/>
          </a:blip>
          <a:stretch>
            <a:fillRect/>
          </a:stretch>
        </p:blipFill>
        <p:spPr>
          <a:xfrm>
            <a:off x="8342700" y="4290025"/>
            <a:ext cx="648900" cy="59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1309250"/>
            <a:ext cx="8368200" cy="47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dk2"/>
                </a:solidFill>
              </a:rPr>
              <a:t>Pseudo</a:t>
            </a:r>
            <a:r>
              <a:rPr lang="en" u="sng">
                <a:solidFill>
                  <a:schemeClr val="dk2"/>
                </a:solidFill>
              </a:rPr>
              <a:t> Code</a:t>
            </a:r>
            <a:endParaRPr u="sng">
              <a:solidFill>
                <a:schemeClr val="dk2"/>
              </a:solidFill>
            </a:endParaRPr>
          </a:p>
        </p:txBody>
      </p:sp>
      <p:sp>
        <p:nvSpPr>
          <p:cNvPr id="106" name="Google Shape;106;p18"/>
          <p:cNvSpPr txBox="1"/>
          <p:nvPr>
            <p:ph idx="1" type="body"/>
          </p:nvPr>
        </p:nvSpPr>
        <p:spPr>
          <a:xfrm>
            <a:off x="387900" y="1907050"/>
            <a:ext cx="8358000" cy="2979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2750">
                <a:solidFill>
                  <a:schemeClr val="dk2"/>
                </a:solidFill>
                <a:latin typeface="Roboto Slab"/>
                <a:ea typeface="Roboto Slab"/>
                <a:cs typeface="Roboto Slab"/>
                <a:sym typeface="Roboto Slab"/>
              </a:rPr>
              <a:t>COLLECTION OF DATA</a:t>
            </a:r>
            <a:endParaRPr sz="2750">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000">
                <a:solidFill>
                  <a:schemeClr val="dk2"/>
                </a:solidFill>
                <a:latin typeface="Roboto Slab"/>
                <a:ea typeface="Roboto Slab"/>
                <a:cs typeface="Roboto Slab"/>
                <a:sym typeface="Roboto Slab"/>
              </a:rPr>
              <a:t># </a:t>
            </a:r>
            <a:r>
              <a:rPr lang="en" sz="2153">
                <a:solidFill>
                  <a:schemeClr val="dk2"/>
                </a:solidFill>
                <a:latin typeface="Roboto Slab"/>
                <a:ea typeface="Roboto Slab"/>
                <a:cs typeface="Roboto Slab"/>
                <a:sym typeface="Roboto Slab"/>
              </a:rPr>
              <a:t>Function to get EEG data for ourproject</a:t>
            </a:r>
            <a:endParaRPr sz="2153">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153">
                <a:solidFill>
                  <a:schemeClr val="dk2"/>
                </a:solidFill>
                <a:latin typeface="Roboto Slab"/>
                <a:ea typeface="Roboto Slab"/>
                <a:cs typeface="Roboto Slab"/>
                <a:sym typeface="Roboto Slab"/>
              </a:rPr>
              <a:t>function load_eeg_data():</a:t>
            </a:r>
            <a:endParaRPr sz="2153">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153">
                <a:solidFill>
                  <a:schemeClr val="dk2"/>
                </a:solidFill>
                <a:latin typeface="Roboto Slab"/>
                <a:ea typeface="Roboto Slab"/>
                <a:cs typeface="Roboto Slab"/>
                <a:sym typeface="Roboto Slab"/>
              </a:rPr>
              <a:t>    # Implement logic to load EEG data</a:t>
            </a:r>
            <a:endParaRPr sz="2153">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153">
                <a:solidFill>
                  <a:schemeClr val="dk2"/>
                </a:solidFill>
                <a:latin typeface="Roboto Slab"/>
                <a:ea typeface="Roboto Slab"/>
                <a:cs typeface="Roboto Slab"/>
                <a:sym typeface="Roboto Slab"/>
              </a:rPr>
              <a:t>    return eeg_data</a:t>
            </a:r>
            <a:endParaRPr sz="2153">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653">
                <a:solidFill>
                  <a:schemeClr val="dk2"/>
                </a:solidFill>
                <a:latin typeface="Roboto Slab"/>
                <a:ea typeface="Roboto Slab"/>
                <a:cs typeface="Roboto Slab"/>
                <a:sym typeface="Roboto Slab"/>
              </a:rPr>
              <a:t>EXTRACTION OF FEATURES FROM DATA</a:t>
            </a:r>
            <a:endParaRPr sz="2653">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153">
                <a:solidFill>
                  <a:schemeClr val="dk2"/>
                </a:solidFill>
                <a:latin typeface="Roboto Slab"/>
                <a:ea typeface="Roboto Slab"/>
                <a:cs typeface="Roboto Slab"/>
                <a:sym typeface="Roboto Slab"/>
              </a:rPr>
              <a:t># Function to extract features from EEG data</a:t>
            </a:r>
            <a:endParaRPr sz="2153">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153">
                <a:solidFill>
                  <a:schemeClr val="dk2"/>
                </a:solidFill>
                <a:latin typeface="Roboto Slab"/>
                <a:ea typeface="Roboto Slab"/>
                <a:cs typeface="Roboto Slab"/>
                <a:sym typeface="Roboto Slab"/>
              </a:rPr>
              <a:t>function extract_features(eeg_data):</a:t>
            </a:r>
            <a:endParaRPr sz="2153">
              <a:solidFill>
                <a:schemeClr val="dk2"/>
              </a:solidFill>
              <a:latin typeface="Roboto Slab"/>
              <a:ea typeface="Roboto Slab"/>
              <a:cs typeface="Roboto Slab"/>
              <a:sym typeface="Roboto Slab"/>
            </a:endParaRPr>
          </a:p>
          <a:p>
            <a:pPr indent="0" lvl="0" marL="0" rtl="0" algn="l">
              <a:spcBef>
                <a:spcPts val="1200"/>
              </a:spcBef>
              <a:spcAft>
                <a:spcPts val="0"/>
              </a:spcAft>
              <a:buNone/>
            </a:pPr>
            <a:r>
              <a:rPr lang="en" sz="2153">
                <a:solidFill>
                  <a:schemeClr val="dk2"/>
                </a:solidFill>
                <a:latin typeface="Roboto Slab"/>
                <a:ea typeface="Roboto Slab"/>
                <a:cs typeface="Roboto Slab"/>
                <a:sym typeface="Roboto Slab"/>
              </a:rPr>
              <a:t>    # Implement feature extraction logic</a:t>
            </a:r>
            <a:endParaRPr sz="2153">
              <a:solidFill>
                <a:schemeClr val="dk2"/>
              </a:solidFill>
              <a:latin typeface="Roboto Slab"/>
              <a:ea typeface="Roboto Slab"/>
              <a:cs typeface="Roboto Slab"/>
              <a:sym typeface="Roboto Slab"/>
            </a:endParaRPr>
          </a:p>
          <a:p>
            <a:pPr indent="0" lvl="0" marL="0" rtl="0" algn="l">
              <a:spcBef>
                <a:spcPts val="1200"/>
              </a:spcBef>
              <a:spcAft>
                <a:spcPts val="1200"/>
              </a:spcAft>
              <a:buNone/>
            </a:pPr>
            <a:r>
              <a:rPr lang="en" sz="2153">
                <a:solidFill>
                  <a:schemeClr val="dk2"/>
                </a:solidFill>
                <a:latin typeface="Roboto Slab"/>
                <a:ea typeface="Roboto Slab"/>
                <a:cs typeface="Roboto Slab"/>
                <a:sym typeface="Roboto Slab"/>
              </a:rPr>
              <a:t>    return features</a:t>
            </a:r>
            <a:endParaRPr sz="1353">
              <a:solidFill>
                <a:schemeClr val="dk2"/>
              </a:solidFill>
              <a:latin typeface="Roboto Slab"/>
              <a:ea typeface="Roboto Slab"/>
              <a:cs typeface="Roboto Slab"/>
              <a:sym typeface="Roboto Slab"/>
            </a:endParaRPr>
          </a:p>
        </p:txBody>
      </p:sp>
      <p:pic>
        <p:nvPicPr>
          <p:cNvPr id="107" name="Google Shape;107;p18"/>
          <p:cNvPicPr preferRelativeResize="0"/>
          <p:nvPr/>
        </p:nvPicPr>
        <p:blipFill rotWithShape="1">
          <a:blip r:embed="rId3">
            <a:alphaModFix/>
          </a:blip>
          <a:srcRect b="0" l="0" r="0" t="0"/>
          <a:stretch/>
        </p:blipFill>
        <p:spPr>
          <a:xfrm>
            <a:off x="512700" y="156450"/>
            <a:ext cx="8233076" cy="66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0" y="0"/>
            <a:ext cx="80181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Slab"/>
                <a:ea typeface="Roboto Slab"/>
                <a:cs typeface="Roboto Slab"/>
                <a:sym typeface="Roboto Slab"/>
              </a:rPr>
              <a:t>SPLITTING OF DATA</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Function to split data into training and testing sets</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function split_data(features, labels):</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 Implement logic to split data</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return X_train, X_test, y_train, y_test</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STANDARDIZE FEATURES</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Function to standardize features</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function standardize_features(features):</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 Implement feature standardization logic</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return standardized_features</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TRAINING THE MODEL</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Function to train a machine learning model</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function train_model(X_train, y_train):</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 Implement logic to train a model</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return model</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EVALUATE MODEL</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Function to evaluate the model</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function evaluate_model(model, X_test, y_test):</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 Implement logic to evaluate the model</a:t>
            </a:r>
            <a:endParaRPr>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a:solidFill>
                  <a:schemeClr val="dk2"/>
                </a:solidFill>
                <a:latin typeface="Roboto Slab"/>
                <a:ea typeface="Roboto Slab"/>
                <a:cs typeface="Roboto Slab"/>
                <a:sym typeface="Roboto Slab"/>
              </a:rPr>
              <a:t>    return accuracy</a:t>
            </a:r>
            <a:endParaRPr>
              <a:solidFill>
                <a:schemeClr val="dk2"/>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0" y="0"/>
            <a:ext cx="90447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Function to save the trained model</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function save_model(model, filename):</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 Implement logic to save the trained model</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pass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CLUSTERING</a:t>
            </a:r>
            <a:r>
              <a:rPr lang="en" sz="1500">
                <a:solidFill>
                  <a:schemeClr val="dk2"/>
                </a:solidFill>
                <a:latin typeface="Roboto Slab"/>
                <a:ea typeface="Roboto Slab"/>
                <a:cs typeface="Roboto Slab"/>
                <a:sym typeface="Roboto Slab"/>
              </a:rPr>
              <a:t> THE DATA</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Function to apply clustering to EEG data</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function apply_clustering(features):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 Implement clustering logic</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return clusters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DIAGNOSE</a:t>
            </a:r>
            <a:r>
              <a:rPr lang="en" sz="1500">
                <a:solidFill>
                  <a:schemeClr val="dk2"/>
                </a:solidFill>
                <a:latin typeface="Roboto Slab"/>
                <a:ea typeface="Roboto Slab"/>
                <a:cs typeface="Roboto Slab"/>
                <a:sym typeface="Roboto Slab"/>
              </a:rPr>
              <a:t> BASED ON </a:t>
            </a:r>
            <a:r>
              <a:rPr lang="en" sz="1500">
                <a:solidFill>
                  <a:schemeClr val="dk2"/>
                </a:solidFill>
                <a:latin typeface="Roboto Slab"/>
                <a:ea typeface="Roboto Slab"/>
                <a:cs typeface="Roboto Slab"/>
                <a:sym typeface="Roboto Slab"/>
              </a:rPr>
              <a:t>CLUSTERS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Function to determine diagnosis based on clusters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function determine_diagnosis(clusters):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 Implement logic to determine diagnosis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return diagnosis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RECOMMENDATIONS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Function to recommend content based on diagnosis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function recommend_content(diagnosis):</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 Implement logic to recommend content</a:t>
            </a:r>
            <a:endParaRPr sz="15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500">
                <a:solidFill>
                  <a:schemeClr val="dk2"/>
                </a:solidFill>
                <a:latin typeface="Roboto Slab"/>
                <a:ea typeface="Roboto Slab"/>
                <a:cs typeface="Roboto Slab"/>
                <a:sym typeface="Roboto Slab"/>
              </a:rPr>
              <a:t>    return recommendations</a:t>
            </a:r>
            <a:endParaRPr sz="1500">
              <a:solidFill>
                <a:schemeClr val="dk2"/>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0" y="0"/>
            <a:ext cx="9075900" cy="5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oboto Slab"/>
                <a:ea typeface="Roboto Slab"/>
                <a:cs typeface="Roboto Slab"/>
                <a:sym typeface="Roboto Slab"/>
              </a:rPr>
              <a:t># Function to play recommended content</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function play_content(recommendations):</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    # Implement logic to play recommended content</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    pass</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 Main part of program</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eeg_data = load_eeg_data()</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features = extract_features(eeg_data)</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X_train, X_test, y_train, y_test = split_data(features, labels)</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X_train_scaled = standardize_features(X_train)</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X_test_scaled = standardize_features(X_test)</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model = train_model(X_train_scaled, y_train)</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accuracy = evaluate_model(model, X_test_scaled, y_test)</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save_model(model, 'mental_health_model.pkl')</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clusters = apply_clustering(features)</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diagnosis = determine_diagnosis(clusters)</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recommendations = recommend_content(diagnosis)</a:t>
            </a:r>
            <a:endParaRPr sz="1700">
              <a:solidFill>
                <a:schemeClr val="dk2"/>
              </a:solidFill>
              <a:latin typeface="Roboto Slab"/>
              <a:ea typeface="Roboto Slab"/>
              <a:cs typeface="Roboto Slab"/>
              <a:sym typeface="Roboto Slab"/>
            </a:endParaRPr>
          </a:p>
          <a:p>
            <a:pPr indent="0" lvl="0" marL="0" rtl="0" algn="l">
              <a:spcBef>
                <a:spcPts val="0"/>
              </a:spcBef>
              <a:spcAft>
                <a:spcPts val="0"/>
              </a:spcAft>
              <a:buNone/>
            </a:pPr>
            <a:r>
              <a:rPr lang="en" sz="1700">
                <a:solidFill>
                  <a:schemeClr val="dk2"/>
                </a:solidFill>
                <a:latin typeface="Roboto Slab"/>
                <a:ea typeface="Roboto Slab"/>
                <a:cs typeface="Roboto Slab"/>
                <a:sym typeface="Roboto Slab"/>
              </a:rPr>
              <a:t>play_content(recommendations)</a:t>
            </a:r>
            <a:endParaRPr sz="1700">
              <a:solidFill>
                <a:schemeClr val="dk2"/>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