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</p:sldMasterIdLst>
  <p:notesMasterIdLst>
    <p:notesMasterId r:id="rId17"/>
  </p:notesMasterIdLst>
  <p:sldIdLst>
    <p:sldId id="278" r:id="rId5"/>
    <p:sldId id="279" r:id="rId6"/>
    <p:sldId id="280" r:id="rId7"/>
    <p:sldId id="303" r:id="rId8"/>
    <p:sldId id="304" r:id="rId9"/>
    <p:sldId id="281" r:id="rId10"/>
    <p:sldId id="307" r:id="rId11"/>
    <p:sldId id="305" r:id="rId12"/>
    <p:sldId id="296" r:id="rId13"/>
    <p:sldId id="308" r:id="rId14"/>
    <p:sldId id="306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D8007-1491-4D65-9A8F-01EDA95E7172}" v="171" dt="2024-01-22T07:24:45.236"/>
    <p1510:client id="{32442E7B-5BE2-03EC-26A8-969B501254B6}" v="580" dt="2024-01-22T10:13:21.365"/>
    <p1510:client id="{32D8D4CE-412F-B572-DDA1-DB9EB331456D}" v="384" dt="2024-01-22T12:22:06.875"/>
    <p1510:client id="{9EBC3E9B-38BD-5409-EEB9-FA41049FCB4E}" v="14" dt="2024-01-22T10:40:12.70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0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450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8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3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Georgia Pro"/>
              </a:rPr>
              <a:t>SDLC MODELS-</a:t>
            </a:r>
            <a:r>
              <a:rPr lang="en-US" sz="3600" dirty="0">
                <a:solidFill>
                  <a:schemeClr val="tx2"/>
                </a:solidFill>
                <a:latin typeface="Georgia Pro"/>
              </a:rPr>
              <a:t>Task-2</a:t>
            </a:r>
            <a:br>
              <a:rPr lang="en-US" dirty="0"/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Cambria"/>
                <a:ea typeface="Cambria"/>
              </a:rPr>
              <a:t>Divya-mettu</a:t>
            </a:r>
          </a:p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4694F-35DA-6BD5-9CD8-58344A5CD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7BCB-0268-DFDF-13FB-1195655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CF52-350B-D9FE-E582-3E1341FC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Software development for autonomous vehicles</a:t>
            </a:r>
          </a:p>
          <a:p>
            <a:r>
              <a:rPr lang="en-US" sz="2800"/>
              <a:t>Health care information system</a:t>
            </a:r>
            <a:endParaRPr lang="en-US" sz="2800" dirty="0"/>
          </a:p>
          <a:p>
            <a:r>
              <a:rPr lang="en-US" sz="2800"/>
              <a:t>Financial trading system</a:t>
            </a:r>
            <a:endParaRPr lang="en-US" sz="2800" dirty="0"/>
          </a:p>
          <a:p>
            <a:r>
              <a:rPr lang="en-US" sz="2800" dirty="0"/>
              <a:t>Space exploration system.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F623D-8FBE-FEAA-2CF4-265C85DBE04E}"/>
              </a:ext>
            </a:extLst>
          </p:cNvPr>
          <p:cNvSpPr>
            <a:spLocks/>
          </p:cNvSpPr>
          <p:nvPr/>
        </p:nvSpPr>
        <p:spPr>
          <a:xfrm>
            <a:off x="2126422" y="771434"/>
            <a:ext cx="3715197" cy="86362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84632">
              <a:spcAft>
                <a:spcPts val="600"/>
              </a:spcAft>
            </a:pPr>
            <a:r>
              <a:rPr lang="en-US" sz="42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D293-AB71-FE8E-5428-B6DBAE51DAF8}"/>
              </a:ext>
            </a:extLst>
          </p:cNvPr>
          <p:cNvSpPr>
            <a:spLocks/>
          </p:cNvSpPr>
          <p:nvPr/>
        </p:nvSpPr>
        <p:spPr>
          <a:xfrm>
            <a:off x="2126422" y="1741580"/>
            <a:ext cx="3715197" cy="4301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41935" indent="-241935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Flexible changes are allowed in spiral mode</a:t>
            </a:r>
          </a:p>
          <a:p>
            <a:pPr marL="241935" indent="-241935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The development can be distributed into smaller parts.</a:t>
            </a:r>
          </a:p>
          <a:p>
            <a:pPr marL="241935" indent="-241935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The customer can use the application at an early stage also.</a:t>
            </a:r>
          </a:p>
          <a:p>
            <a:pPr marL="241935" indent="-241935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More clarity for Developers and Test engineers</a:t>
            </a:r>
            <a:endParaRPr lang="en-US" sz="2000" dirty="0">
              <a:solidFill>
                <a:srgbClr val="333333"/>
              </a:solidFill>
              <a:latin typeface="Corbel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CFDA7-60E4-C2CF-B78D-764CA6131293}"/>
              </a:ext>
            </a:extLst>
          </p:cNvPr>
          <p:cNvSpPr>
            <a:spLocks/>
          </p:cNvSpPr>
          <p:nvPr/>
        </p:nvSpPr>
        <p:spPr>
          <a:xfrm>
            <a:off x="6350382" y="771434"/>
            <a:ext cx="3715197" cy="86944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84632">
              <a:spcAft>
                <a:spcPts val="600"/>
              </a:spcAft>
            </a:pPr>
            <a:r>
              <a:rPr lang="en-US" sz="42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US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7B44C-2204-98EF-67DE-2A6899BF1BDA}"/>
              </a:ext>
            </a:extLst>
          </p:cNvPr>
          <p:cNvSpPr>
            <a:spLocks/>
          </p:cNvSpPr>
          <p:nvPr/>
        </p:nvSpPr>
        <p:spPr>
          <a:xfrm>
            <a:off x="6350382" y="2264744"/>
            <a:ext cx="3715197" cy="4301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84505" indent="-484505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</a:rPr>
              <a:t>It is not suitable for the small and low-risk product</a:t>
            </a:r>
          </a:p>
          <a:p>
            <a:pPr marL="484505" indent="-484505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It</a:t>
            </a:r>
            <a:r>
              <a:rPr lang="en-US" sz="2000" kern="1200" dirty="0">
                <a:solidFill>
                  <a:srgbClr val="333333"/>
                </a:solidFill>
                <a:latin typeface="Corbel"/>
                <a:cs typeface="Calibri"/>
              </a:rPr>
              <a:t> is a traditional model, and thus developers only did the testing job as well.</a:t>
            </a:r>
          </a:p>
          <a:p>
            <a:pPr marL="484505" indent="-484505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cs typeface="Calibri"/>
              </a:rPr>
              <a:t>There is no requirement of review process and no parallel deliverables allowed in the spiral model</a:t>
            </a:r>
          </a:p>
          <a:p>
            <a:pPr marL="484505" indent="-484505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cs typeface="Calibri"/>
              </a:rPr>
              <a:t>The maximum number of intermediate phases needs unnecessary paperwork.</a:t>
            </a:r>
            <a:endParaRPr lang="en-US" sz="2000" dirty="0">
              <a:solidFill>
                <a:srgbClr val="333333"/>
              </a:solidFill>
              <a:latin typeface="Corbe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58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Divya.Mettu</a:t>
            </a:r>
          </a:p>
          <a:p>
            <a:r>
              <a:rPr lang="en-US" dirty="0"/>
              <a:t>divya.m@technovert.com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b="1">
                <a:solidFill>
                  <a:srgbClr val="262626"/>
                </a:solidFill>
              </a:rPr>
              <a:t>SDLC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buFont typeface="Arial"/>
              <a:buChar char="•"/>
            </a:pPr>
            <a:endParaRPr lang="en-US">
              <a:solidFill>
                <a:srgbClr val="262626"/>
              </a:solidFill>
            </a:endParaRPr>
          </a:p>
          <a:p>
            <a:pPr>
              <a:spcBef>
                <a:spcPct val="20000"/>
              </a:spcBef>
              <a:buFont typeface="Arial"/>
              <a:buChar char="•"/>
            </a:pPr>
            <a:endParaRPr lang="en-US">
              <a:solidFill>
                <a:srgbClr val="262626"/>
              </a:solidFill>
            </a:endParaRP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7A8B0E20-4F90-1C06-9F57-ED8CB8AC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52" y="682328"/>
            <a:ext cx="6794136" cy="57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DA17B5DE-192F-BCF1-7DE3-B7D307DD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80" y="570895"/>
            <a:ext cx="7707283" cy="56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A802-3CC9-8A1D-C4A3-F34D457D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5263-5517-CDEC-8823-EC592583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Human resource management</a:t>
            </a:r>
          </a:p>
          <a:p>
            <a:r>
              <a:rPr lang="en-US" sz="2800" dirty="0"/>
              <a:t>Supply chain management system</a:t>
            </a:r>
          </a:p>
          <a:p>
            <a:r>
              <a:rPr lang="en-US" sz="2800" dirty="0"/>
              <a:t>Customer relationship management</a:t>
            </a:r>
          </a:p>
          <a:p>
            <a:r>
              <a:rPr lang="en-US" sz="2800" dirty="0"/>
              <a:t>Retail chains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9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04A8-35A3-DDAE-C1B4-A9B0DE9D59AB}"/>
              </a:ext>
            </a:extLst>
          </p:cNvPr>
          <p:cNvSpPr>
            <a:spLocks/>
          </p:cNvSpPr>
          <p:nvPr/>
        </p:nvSpPr>
        <p:spPr>
          <a:xfrm>
            <a:off x="2126422" y="771434"/>
            <a:ext cx="3715197" cy="86362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84632">
              <a:spcAft>
                <a:spcPts val="600"/>
              </a:spcAft>
            </a:pPr>
            <a:r>
              <a:rPr lang="en-US" sz="3600" kern="1200" dirty="0">
                <a:latin typeface="+mn-lt"/>
                <a:ea typeface="+mn-ea"/>
                <a:cs typeface="+mn-cs"/>
              </a:rPr>
              <a:t>Pros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3E34-E43C-8AB0-A6C6-A808FAE6025D}"/>
              </a:ext>
            </a:extLst>
          </p:cNvPr>
          <p:cNvSpPr>
            <a:spLocks/>
          </p:cNvSpPr>
          <p:nvPr/>
        </p:nvSpPr>
        <p:spPr>
          <a:xfrm>
            <a:off x="2126422" y="1741580"/>
            <a:ext cx="3715197" cy="43018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241935" indent="-241935" defTabSz="484632">
              <a:spcAft>
                <a:spcPts val="600"/>
              </a:spcAft>
              <a:buAutoNum type="arabicPeriod"/>
            </a:pPr>
            <a:r>
              <a:rPr lang="en-US" sz="24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The requirement should be clear.</a:t>
            </a:r>
          </a:p>
          <a:p>
            <a:pPr marL="241935" indent="-241935" defTabSz="484632">
              <a:spcAft>
                <a:spcPts val="600"/>
              </a:spcAft>
              <a:buAutoNum type="arabicPeriod"/>
            </a:pPr>
            <a:r>
              <a:rPr lang="en-US" sz="24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It is suitable for a smaller project</a:t>
            </a:r>
            <a:endParaRPr lang="en-US" sz="2400" kern="1200">
              <a:solidFill>
                <a:srgbClr val="333333"/>
              </a:solidFill>
              <a:latin typeface="+mn-lt"/>
            </a:endParaRPr>
          </a:p>
          <a:p>
            <a:pPr marL="241935" indent="-241935" defTabSz="484632">
              <a:spcAft>
                <a:spcPts val="600"/>
              </a:spcAft>
              <a:buAutoNum type="arabicPeriod"/>
            </a:pPr>
            <a:r>
              <a:rPr lang="en-US" sz="24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This model is easy to understand, as well as easy to use</a:t>
            </a:r>
          </a:p>
          <a:p>
            <a:pPr marL="241935" indent="-241935" defTabSz="484632">
              <a:spcAft>
                <a:spcPts val="600"/>
              </a:spcAft>
              <a:buAutoNum type="arabicPeriod"/>
            </a:pPr>
            <a:r>
              <a:rPr lang="en-US" sz="24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It will allow us to arrange the tasks efficiently.</a:t>
            </a:r>
            <a:endParaRPr lang="en-US" sz="2400">
              <a:solidFill>
                <a:srgbClr val="33333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D0795-8B10-07C4-D47D-69C92213E976}"/>
              </a:ext>
            </a:extLst>
          </p:cNvPr>
          <p:cNvSpPr>
            <a:spLocks/>
          </p:cNvSpPr>
          <p:nvPr/>
        </p:nvSpPr>
        <p:spPr>
          <a:xfrm>
            <a:off x="6350382" y="771434"/>
            <a:ext cx="3715197" cy="86944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84632">
              <a:spcAft>
                <a:spcPts val="600"/>
              </a:spcAft>
            </a:pPr>
            <a:r>
              <a:rPr lang="en-US" sz="3600" kern="1200" dirty="0">
                <a:latin typeface="+mn-lt"/>
                <a:ea typeface="+mn-ea"/>
                <a:cs typeface="+mn-cs"/>
              </a:rPr>
              <a:t>cons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B41F8-EFBD-F16C-80B1-8D046E1530CB}"/>
              </a:ext>
            </a:extLst>
          </p:cNvPr>
          <p:cNvSpPr>
            <a:spLocks/>
          </p:cNvSpPr>
          <p:nvPr/>
        </p:nvSpPr>
        <p:spPr>
          <a:xfrm>
            <a:off x="6350382" y="1741580"/>
            <a:ext cx="3715197" cy="430180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484505" indent="-484505" defTabSz="484632">
              <a:spcAft>
                <a:spcPts val="600"/>
              </a:spcAft>
              <a:buAutoNum type="arabicPeriod"/>
            </a:pPr>
            <a:r>
              <a:rPr lang="en-US" sz="24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This model has no parallel deliverable</a:t>
            </a:r>
          </a:p>
          <a:p>
            <a:pPr marL="484505" indent="-484505" defTabSz="484632">
              <a:spcAft>
                <a:spcPts val="600"/>
              </a:spcAft>
              <a:buAutoNum type="arabicPeriod"/>
            </a:pPr>
            <a:r>
              <a:rPr lang="en-US" sz="24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waterfall model doesn't provide the requirement changes and requirement review.</a:t>
            </a:r>
          </a:p>
          <a:p>
            <a:pPr marL="484505" indent="-484505" defTabSz="484632">
              <a:spcAft>
                <a:spcPts val="600"/>
              </a:spcAft>
              <a:buAutoNum type="arabicPeriod"/>
            </a:pPr>
            <a:r>
              <a:rPr lang="en-US" sz="24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Backward tracking is not possible</a:t>
            </a:r>
          </a:p>
          <a:p>
            <a:pPr marL="484505" indent="-484505" defTabSz="484632">
              <a:spcAft>
                <a:spcPts val="600"/>
              </a:spcAft>
              <a:buAutoNum type="arabicPeriod"/>
            </a:pPr>
            <a:r>
              <a:rPr lang="en-US" sz="24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It is a time-consuming process.</a:t>
            </a:r>
            <a:endParaRPr 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0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A diagram of software testing&#10;&#10;Description automatically generated">
            <a:extLst>
              <a:ext uri="{FF2B5EF4-FFF2-40B4-BE49-F238E27FC236}">
                <a16:creationId xmlns:a16="http://schemas.microsoft.com/office/drawing/2014/main" id="{7897EECE-052D-C05B-3AB8-0D5BAC3D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750039"/>
            <a:ext cx="6367271" cy="54235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A0C2F-FB5A-FEC8-5909-AEF8A460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F157-20A3-1D3F-CAE4-00EA9A8A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A404-4E2F-4D41-9CCF-CBD24530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Hospital management system</a:t>
            </a:r>
          </a:p>
          <a:p>
            <a:r>
              <a:rPr lang="en-US" sz="2800" dirty="0"/>
              <a:t>E learning platform</a:t>
            </a:r>
          </a:p>
          <a:p>
            <a:r>
              <a:rPr lang="en-US" sz="2800"/>
              <a:t>Travel booking system</a:t>
            </a:r>
            <a:endParaRPr lang="en-US" sz="2800" dirty="0"/>
          </a:p>
          <a:p>
            <a:r>
              <a:rPr lang="en-US" sz="2800" dirty="0"/>
              <a:t>Inventory management system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1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F389-B3E4-051D-18C4-41B63B77B14C}"/>
              </a:ext>
            </a:extLst>
          </p:cNvPr>
          <p:cNvSpPr>
            <a:spLocks/>
          </p:cNvSpPr>
          <p:nvPr/>
        </p:nvSpPr>
        <p:spPr>
          <a:xfrm>
            <a:off x="2126422" y="771434"/>
            <a:ext cx="3715197" cy="86362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84632">
              <a:spcAft>
                <a:spcPts val="600"/>
              </a:spcAft>
            </a:pPr>
            <a:r>
              <a:rPr lang="en-US" sz="42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US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91B25-CBCA-84A6-5D89-3D1FBAEBFFFF}"/>
              </a:ext>
            </a:extLst>
          </p:cNvPr>
          <p:cNvSpPr>
            <a:spLocks/>
          </p:cNvSpPr>
          <p:nvPr/>
        </p:nvSpPr>
        <p:spPr>
          <a:xfrm>
            <a:off x="2126422" y="1741580"/>
            <a:ext cx="3715197" cy="4301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Review exists in every phase</a:t>
            </a:r>
            <a:endParaRPr lang="en-US" sz="2000">
              <a:latin typeface="Corbel"/>
              <a:ea typeface="Calibri"/>
              <a:cs typeface="Calibri"/>
            </a:endParaRPr>
          </a:p>
          <a:p>
            <a:pPr marL="457200" indent="-457200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The V model provides the Parallel deliverable</a:t>
            </a:r>
          </a:p>
          <a:p>
            <a:pPr marL="457200" indent="-457200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This model helps to deliver Robust or stable products.</a:t>
            </a:r>
          </a:p>
          <a:p>
            <a:pPr marL="457200" indent="-457200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the test Engineers have more knowledge about the product because testing is involved in every stage of product development.</a:t>
            </a:r>
            <a:endParaRPr lang="en-US" sz="2000">
              <a:solidFill>
                <a:srgbClr val="333333"/>
              </a:solidFill>
              <a:latin typeface="Corbel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B927C-1D88-2E41-7700-786986B79DAE}"/>
              </a:ext>
            </a:extLst>
          </p:cNvPr>
          <p:cNvSpPr>
            <a:spLocks/>
          </p:cNvSpPr>
          <p:nvPr/>
        </p:nvSpPr>
        <p:spPr>
          <a:xfrm>
            <a:off x="6350382" y="771434"/>
            <a:ext cx="3715197" cy="86944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84632">
              <a:spcAft>
                <a:spcPts val="600"/>
              </a:spcAft>
            </a:pPr>
            <a:r>
              <a:rPr lang="en-US" sz="42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US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193EC-750B-8E5F-7D4E-ED6D914E3F09}"/>
              </a:ext>
            </a:extLst>
          </p:cNvPr>
          <p:cNvSpPr>
            <a:spLocks/>
          </p:cNvSpPr>
          <p:nvPr/>
        </p:nvSpPr>
        <p:spPr>
          <a:xfrm>
            <a:off x="6350382" y="2241997"/>
            <a:ext cx="3715197" cy="380139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457200" indent="-457200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</a:rPr>
              <a:t>It is a bit expensive process because Initial investment is high as the testing team is needed from the beginning</a:t>
            </a:r>
            <a:endParaRPr lang="en-US" sz="2000">
              <a:latin typeface="Corbel"/>
            </a:endParaRPr>
          </a:p>
          <a:p>
            <a:pPr marL="457200" indent="-457200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</a:rPr>
              <a:t>The V model is not suitable for object-oriented projects.</a:t>
            </a:r>
          </a:p>
          <a:p>
            <a:pPr marL="457200" indent="-457200" defTabSz="484632">
              <a:spcAft>
                <a:spcPts val="600"/>
              </a:spcAft>
              <a:buAutoNum type="arabicPeriod"/>
            </a:pPr>
            <a:r>
              <a:rPr lang="en-US" sz="2000" kern="1200" dirty="0">
                <a:solidFill>
                  <a:srgbClr val="333333"/>
                </a:solidFill>
                <a:latin typeface="Corbel"/>
              </a:rPr>
              <a:t>We cannot go back and replace the functionality once the application is in the testing phase</a:t>
            </a:r>
            <a:r>
              <a:rPr lang="en-US" sz="2000" kern="1200" dirty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.</a:t>
            </a:r>
            <a:endParaRPr lang="en-US" sz="2000" dirty="0">
              <a:solidFill>
                <a:srgbClr val="333333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055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18C7-69E6-6073-95DE-4A6BA3A1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262626"/>
                </a:solidFill>
              </a:rPr>
              <a:t>Spiral</a:t>
            </a:r>
            <a:r>
              <a:rPr lang="en-US" sz="4800">
                <a:solidFill>
                  <a:srgbClr val="262626"/>
                </a:solidFill>
              </a:rPr>
              <a:t> </a:t>
            </a:r>
            <a:r>
              <a:rPr lang="en-US" sz="4800" b="1">
                <a:solidFill>
                  <a:srgbClr val="262626"/>
                </a:solidFill>
              </a:rPr>
              <a:t>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515EA-7D4B-A985-B175-5DF1EE5F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spiral process model&#10;&#10;Description automatically generated">
            <a:extLst>
              <a:ext uri="{FF2B5EF4-FFF2-40B4-BE49-F238E27FC236}">
                <a16:creationId xmlns:a16="http://schemas.microsoft.com/office/drawing/2014/main" id="{A4553445-1FA6-CE7D-AFCC-FE05D9E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262" y="982131"/>
            <a:ext cx="5559762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719335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SDLC MODELS-Task-2 </vt:lpstr>
      <vt:lpstr>SDLC MODELS</vt:lpstr>
      <vt:lpstr>WATERFALL MODEL</vt:lpstr>
      <vt:lpstr>EXAMPLES</vt:lpstr>
      <vt:lpstr>PowerPoint Presentation</vt:lpstr>
      <vt:lpstr>V Model</vt:lpstr>
      <vt:lpstr>EXAMPLES</vt:lpstr>
      <vt:lpstr>PowerPoint Presentation</vt:lpstr>
      <vt:lpstr>Spiral Model</vt:lpstr>
      <vt:lpstr>EXAMPLES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429</cp:revision>
  <dcterms:created xsi:type="dcterms:W3CDTF">2024-01-22T06:38:23Z</dcterms:created>
  <dcterms:modified xsi:type="dcterms:W3CDTF">2024-01-22T12:22:11Z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