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FFAD6-EE21-4EBC-9050-9391A9E3BF05}">
  <a:tblStyle styleId="{924FFAD6-EE21-4EBC-9050-9391A9E3B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o.int/china/health-topics/air-pollution#:~:text=Air%20pollution%20is%20responsible%20for%20about%202%20million,million%20deaths%20in%20the%20same%20period%20in%20China." TargetMode="External"/><Relationship Id="rId3" Type="http://schemas.openxmlformats.org/officeDocument/2006/relationships/hyperlink" Target="https://www.iqair.com/newsroom/china-air-quality-fact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a4db3e4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a4db3e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968f29a9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968f29a9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68f29a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968f29a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68f29a9b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68f29a9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Health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5 Surprising facts about the air quality in China (iqair.com)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968f29a9b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968f29a9b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968f29a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968f29a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Madhavi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968f29a9b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968f29a9b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Madhavi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968f29a9b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968f29a9b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Steeven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968f29a9b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968f29a9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didn't</a:t>
            </a:r>
            <a:r>
              <a:rPr lang="en"/>
              <a:t> put other models on the table is because they </a:t>
            </a:r>
            <a:r>
              <a:rPr lang="en"/>
              <a:t>didn't</a:t>
            </a:r>
            <a:r>
              <a:rPr lang="en"/>
              <a:t> pass the white noise test.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968f29a9b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968f29a9b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rupakroy/lstm-datasets-multivariate-univariate/data" TargetMode="External"/><Relationship Id="rId4" Type="http://schemas.openxmlformats.org/officeDocument/2006/relationships/hyperlink" Target="https://www.who.int/china/health-topics/air-pollution#:~:text=Air%20pollution%20is%20responsible%20for%20about%202%20million,million%20deaths%20in%20the%20same%20period%20in%20China." TargetMode="External"/><Relationship Id="rId5" Type="http://schemas.openxmlformats.org/officeDocument/2006/relationships/hyperlink" Target="https://www.epa.gov/air-trends/particulate-matter-pm25-trends" TargetMode="External"/><Relationship Id="rId6" Type="http://schemas.openxmlformats.org/officeDocument/2006/relationships/hyperlink" Target="https://github.com/divyamjalota25/Air-Pollution-Forecasting-for-China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41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 Pollution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Chokehold on China</a:t>
            </a:r>
            <a:endParaRPr i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Series Forecasting Analysis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OPIM 5671: Group 9</a:t>
            </a:r>
            <a:endParaRPr sz="180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819150" y="1733275"/>
            <a:ext cx="75057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Kaggle</a:t>
            </a:r>
            <a:r>
              <a:rPr lang="en" sz="1800"/>
              <a:t>: Access to air pollution data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World Health Organization</a:t>
            </a:r>
            <a:r>
              <a:rPr lang="en" sz="1800"/>
              <a:t>: Information about impact of air pollution on China</a:t>
            </a:r>
            <a:endParaRPr sz="1800"/>
          </a:p>
          <a:p>
            <a:pPr indent="0" lvl="0" marL="127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hlinkClick r:id="rId5"/>
              </a:rPr>
              <a:t>US Environmental Protection Agency</a:t>
            </a:r>
            <a:r>
              <a:rPr lang="en" sz="1800"/>
              <a:t>: Education about how air pollution is measured</a:t>
            </a:r>
            <a:endParaRPr sz="1800"/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highlight>
                  <a:schemeClr val="dk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our work</a:t>
            </a:r>
            <a:r>
              <a:rPr lang="en" sz="1800">
                <a:highlight>
                  <a:schemeClr val="dk1"/>
                </a:highlight>
              </a:rPr>
              <a:t>: Github repository which contains all the files</a:t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0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8875" y="1837642"/>
            <a:ext cx="2214600" cy="2502355"/>
            <a:chOff x="0" y="1189989"/>
            <a:chExt cx="2214600" cy="3217636"/>
          </a:xfrm>
        </p:grpSpPr>
        <p:sp>
          <p:nvSpPr>
            <p:cNvPr id="137" name="Google Shape;137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The motivation and </a:t>
              </a: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 being solved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1838325" y="1837562"/>
            <a:ext cx="2064000" cy="2502522"/>
            <a:chOff x="1838325" y="1189775"/>
            <a:chExt cx="2064000" cy="3217850"/>
          </a:xfrm>
        </p:grpSpPr>
        <p:sp>
          <p:nvSpPr>
            <p:cNvPr id="140" name="Google Shape;140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Utilization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An overview of dataset and cleaning process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3516750" y="1837562"/>
            <a:ext cx="2064000" cy="2502522"/>
            <a:chOff x="3516750" y="1189775"/>
            <a:chExt cx="2064000" cy="3217850"/>
          </a:xfrm>
        </p:grpSpPr>
        <p:sp>
          <p:nvSpPr>
            <p:cNvPr id="143" name="Google Shape;143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Approach to building models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874025" y="1837562"/>
            <a:ext cx="2064000" cy="2502522"/>
            <a:chOff x="6874025" y="1189775"/>
            <a:chExt cx="2064000" cy="3217850"/>
          </a:xfrm>
        </p:grpSpPr>
        <p:sp>
          <p:nvSpPr>
            <p:cNvPr id="146" name="Google Shape;146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Proposal to policymakers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5195350" y="1837562"/>
            <a:ext cx="2064000" cy="2502522"/>
            <a:chOff x="5195350" y="1189775"/>
            <a:chExt cx="2064000" cy="3217850"/>
          </a:xfrm>
        </p:grpSpPr>
        <p:sp>
          <p:nvSpPr>
            <p:cNvPr id="149" name="Google Shape;149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Approach to evaluating best model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207294" y="396040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819150" y="4021000"/>
            <a:ext cx="50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takeaways included on each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Concern Worth Exploring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155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875" y="2164800"/>
            <a:ext cx="3192174" cy="1795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15"/>
          <p:cNvSpPr txBox="1"/>
          <p:nvPr/>
        </p:nvSpPr>
        <p:spPr>
          <a:xfrm>
            <a:off x="648075" y="1800200"/>
            <a:ext cx="45780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FACTS TO CONSIDER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million deaths per year (WHO)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Leads world in clean energy (IQ Air)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 interest of policymakers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“What is the expected concentration of air pollution in China in 2015?”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07294" y="396040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Discovery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09200" y="1800200"/>
            <a:ext cx="79413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OVERVIEW OF DATASET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Credible source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43K rows of hourly data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 weather-related variables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Hourly data was first converted to daily then to monthly using accumulation functions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11845" y="39749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906200" y="1800200"/>
            <a:ext cx="37443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INITIAL OBSERVATIONS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Seasonality: No</a:t>
            </a:r>
            <a:endParaRPr sz="1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Stationary: Yes</a:t>
            </a:r>
            <a:endParaRPr sz="1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Trend: No</a:t>
            </a:r>
            <a:endParaRPr sz="1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19150" y="636838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>
            <a:off x="4565700" y="1590900"/>
            <a:ext cx="8700" cy="216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7"/>
          <p:cNvSpPr/>
          <p:nvPr/>
        </p:nvSpPr>
        <p:spPr>
          <a:xfrm>
            <a:off x="211845" y="39749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819150" y="4035550"/>
            <a:ext cx="733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remains opportunity to further improve the model based on the White Noise Test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4892350" y="1315950"/>
            <a:ext cx="37443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ADDITIVE SEASONAL EXPONENTIAL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37075" y="1303425"/>
            <a:ext cx="37443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SIMPLE EXPONENTIAL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89" y="1754500"/>
            <a:ext cx="2980461" cy="2235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625" y="1754500"/>
            <a:ext cx="2867889" cy="216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819150" y="636838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>
            <a:off x="4565700" y="1590900"/>
            <a:ext cx="8700" cy="2169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8"/>
          <p:cNvSpPr/>
          <p:nvPr/>
        </p:nvSpPr>
        <p:spPr>
          <a:xfrm>
            <a:off x="211845" y="39749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819150" y="4035550"/>
            <a:ext cx="73398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Promising model passes White Noise Test; Opportunity to prewhiten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09200" y="1239150"/>
            <a:ext cx="37443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SEASONAL ARIMA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661" y="1478775"/>
            <a:ext cx="3630778" cy="269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Pre-Whitening for </a:t>
            </a:r>
            <a:r>
              <a:rPr lang="en"/>
              <a:t>ARIMAX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211845" y="39749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819150" y="3881100"/>
            <a:ext cx="733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RAIN HAS LAG(4), PRESSURE HAS LAG(1), WIND SPEED AND SNOW HAVE LAG(0)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66" y="1765757"/>
            <a:ext cx="2086685" cy="14459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600" y="1765757"/>
            <a:ext cx="2100321" cy="14459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325" y="1769738"/>
            <a:ext cx="2100320" cy="14496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2" name="Google Shape;2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501" y="1765750"/>
            <a:ext cx="1858964" cy="144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13250" y="681150"/>
            <a:ext cx="7505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11845" y="42035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819150" y="4264150"/>
            <a:ext cx="73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ARIMAX(1,0,0) IS THE FINAL MODEL SELECTED</a:t>
            </a:r>
            <a:endParaRPr>
              <a:highlight>
                <a:schemeClr val="dk1"/>
              </a:highlight>
            </a:endParaRPr>
          </a:p>
        </p:txBody>
      </p:sp>
      <p:graphicFrame>
        <p:nvGraphicFramePr>
          <p:cNvPr id="246" name="Google Shape;246;p20"/>
          <p:cNvGraphicFramePr/>
          <p:nvPr/>
        </p:nvGraphicFramePr>
        <p:xfrm>
          <a:off x="313238" y="151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{924FFAD6-EE21-4EBC-9050-9391A9E3BF05}</a:tableStyleId>
              </a:tblPr>
              <a:tblGrid>
                <a:gridCol w="2166025"/>
                <a:gridCol w="922400"/>
                <a:gridCol w="903350"/>
                <a:gridCol w="935775"/>
                <a:gridCol w="1173525"/>
              </a:tblGrid>
              <a:tr h="4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AIC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SBC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1"/>
                    </a:solidFill>
                  </a:tcPr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ARIMA(0,0,0)(0,1,0)S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472.51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474.38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29.89%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70.11%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ARIMAX(0,0,0)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507.18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517.31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20.01%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79.99%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ARIMAX(1,0,0)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FF51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508.05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FF51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520.20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FF51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19.86%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FF51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80.14%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FF51">
                        <a:alpha val="34180"/>
                      </a:srgbClr>
                    </a:solidFill>
                  </a:tcPr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ARIMAX(1,0,1)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507.27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521.44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20.09%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79.91%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ARIMAX(2,0,1)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508.97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525.18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20.75%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79.25%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300" y="1940713"/>
            <a:ext cx="2314600" cy="1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 txBox="1"/>
          <p:nvPr/>
        </p:nvSpPr>
        <p:spPr>
          <a:xfrm>
            <a:off x="6937800" y="1375738"/>
            <a:ext cx="18921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ARIMAX(1,0,0)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White Noise Prob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6538775" y="2149550"/>
            <a:ext cx="154500" cy="129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6414325" y="2551675"/>
            <a:ext cx="279000" cy="79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FF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819150" y="70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 Campaigns for Policymakers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207300" y="205217"/>
            <a:ext cx="844200" cy="3519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908116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547973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827851" y="205104"/>
            <a:ext cx="786900" cy="35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Concl.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2187898" y="205104"/>
            <a:ext cx="786900" cy="3519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11845" y="3974950"/>
            <a:ext cx="9123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819150" y="4035550"/>
            <a:ext cx="733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POLICYMAKERS SHOULD DEVELOP ANTI-POLLUTION CAMPAIGNS LEADING INTO Q1 AND THE FALL SEASON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050" y="1390125"/>
            <a:ext cx="3567900" cy="264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