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-300252" y="5034465"/>
            <a:ext cx="10972800" cy="222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PILLAI COLLEGE OF ENGINEERING</a:t>
            </a:r>
            <a:b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692324" y="551955"/>
            <a:ext cx="702859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 (IoT) And Big Data (BDA) For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 Management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3411940" y="4457343"/>
            <a:ext cx="4176215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EXTC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Divya Ramesh Mokal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Adarsh Baburaj Nambiar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Sachin Siyalal Saroj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Vaibhav Dadarao Sawant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Prakash Bhuraram Sirvi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658673" y="382131"/>
            <a:ext cx="8596668" cy="970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Conclusion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38182" y="1746173"/>
            <a:ext cx="2405849" cy="1929182"/>
          </a:xfrm>
          <a:prstGeom prst="foldedCorner">
            <a:avLst>
              <a:gd fmla="val 16667" name="adj"/>
            </a:avLst>
          </a:prstGeom>
          <a:solidFill>
            <a:srgbClr val="B6E995"/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BDA and IoT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5407980" y="1746173"/>
            <a:ext cx="2405849" cy="1929182"/>
          </a:xfrm>
          <a:prstGeom prst="foldedCorner">
            <a:avLst>
              <a:gd fmla="val 16667" name="adj"/>
            </a:avLst>
          </a:prstGeom>
          <a:solidFill>
            <a:srgbClr val="B6E995"/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Implementation for BDA and IoT in Disaster Management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1438182" y="4189012"/>
            <a:ext cx="2405849" cy="1929182"/>
          </a:xfrm>
          <a:prstGeom prst="foldedCorner">
            <a:avLst>
              <a:gd fmla="val 16667" name="adj"/>
            </a:avLst>
          </a:prstGeom>
          <a:solidFill>
            <a:srgbClr val="B6E995"/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Architectural deployment of BDA and IoT in Disaster Management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407981" y="4189012"/>
            <a:ext cx="2405849" cy="1929182"/>
          </a:xfrm>
          <a:prstGeom prst="foldedCorner">
            <a:avLst>
              <a:gd fmla="val 16667" name="adj"/>
            </a:avLst>
          </a:prstGeom>
          <a:solidFill>
            <a:srgbClr val="B6E995"/>
          </a:solidFill>
          <a:ln cap="flat" cmpd="sng" w="2540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of BDA and IoT in Disaster Management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FUTURE SCOPE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677334" y="6652590"/>
            <a:ext cx="8596668" cy="205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19999"/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10773" y="1554372"/>
            <a:ext cx="3114261" cy="2469320"/>
          </a:xfrm>
          <a:prstGeom prst="ellipse">
            <a:avLst/>
          </a:prstGeom>
          <a:gradFill>
            <a:gsLst>
              <a:gs pos="0">
                <a:srgbClr val="50B30D"/>
              </a:gs>
              <a:gs pos="100000">
                <a:srgbClr val="AEF79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artificial intelligence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3418537" y="2753693"/>
            <a:ext cx="3114261" cy="2469320"/>
          </a:xfrm>
          <a:prstGeom prst="ellipse">
            <a:avLst/>
          </a:prstGeom>
          <a:gradFill>
            <a:gsLst>
              <a:gs pos="0">
                <a:srgbClr val="50B30D"/>
              </a:gs>
              <a:gs pos="100000">
                <a:srgbClr val="AEF79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Machine Learning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6982635" y="3554894"/>
            <a:ext cx="3114261" cy="2469320"/>
          </a:xfrm>
          <a:prstGeom prst="ellipse">
            <a:avLst/>
          </a:prstGeom>
          <a:gradFill>
            <a:gsLst>
              <a:gs pos="0">
                <a:srgbClr val="50B30D"/>
              </a:gs>
              <a:gs pos="100000">
                <a:srgbClr val="AEF79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with Microlocation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77334" y="546538"/>
            <a:ext cx="8596668" cy="777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REFERENCE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77333" y="1324303"/>
            <a:ext cx="8813507" cy="500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S. Shah, D. Seker, S. Hameed, D. Draheim, “The Rising Role of Big Data Analytics and IoT in Disaster Management,” IEEE, 2019.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M. Khalid, A. Roxin, C. Cruz, D. Ginhac, “A Review on Applications of Big Data for Disaster Management,” 2017.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Ko Ko Lwin; Yoshihide Sekimoto; Wataru Takeuchi; Koji Zettsu, &amp;quot,”City Geospatial Dashboard: IoT and Big Data Analytics for Geospatial Solutions Provider in Disaster Management”, 2019.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Pieman Alipour Sarvari; Mohammad Nozari; Djamel Khadraoui, “The Potential of Data Analytics in Disaster Management”,2019.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Akil Ramesh, S Rajkumar, Jenila Livingston L M ``Disaster Management using IoT and Big Data“,2020.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Manzhu Yu, Chaowei Yang ID and Yun Li I “Big Data in Natural Disaster Management”,2018.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Partha Pratim Ray, Mithun Mukherjee and Lei Shu “Internet of Things for Disaster Management”, 2021.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Ashish Rauniyar; Paal Engelstad; Boning Feng; Do Van Thanh in “Crowd sourcing-Based Disaster Management Using Fog Computing in Internet of Things Paradigm”, 2016.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Prabodh Sakhardande; Sumeet Hanagal; Savita Kulkarni , “Design of disaster management system using IoT based interconnected network with smart city monitoring system”, 2016.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3225"/>
              <a:buChar char="►"/>
            </a:pPr>
            <a:r>
              <a:rPr lang="en-US"/>
              <a:t>Syed Attique Shah; Dursun Zafer Şeker; M. Mazhar Rathore; Sufian Hameed; Sadok Ben Yahia; Dirk Draheimwe, ” Towards Disaster Resilient Smart Cities: Can Internet of Things and Big Data Analytics Be the Game Changers?” IEEE, July 2019.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59810" y="504966"/>
            <a:ext cx="8596668" cy="8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Objectives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818866" y="2101755"/>
            <a:ext cx="8861405" cy="448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Introduce IoT and BDA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Enhance Data Analytics, comprehend disasters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Gain confidence - explore new avenues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Software for tackling calamity</a:t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59810" y="504966"/>
            <a:ext cx="8596668" cy="8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Introduction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18866" y="2101755"/>
            <a:ext cx="8861405" cy="448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Real-time disaster monitoring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Data pre-processing and aggregation.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7030A0"/>
                </a:solidFill>
                <a:latin typeface="Century"/>
                <a:ea typeface="Century"/>
                <a:cs typeface="Century"/>
                <a:sym typeface="Century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7030A0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Capture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44" y="3801994"/>
            <a:ext cx="8570794" cy="305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16485" y="248841"/>
            <a:ext cx="8596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Literature Review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895400" y="1545000"/>
            <a:ext cx="2280900" cy="16404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M.Khalid; ”A review on Applications of Big Data for Disaster Management” (2017)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895400" y="3417050"/>
            <a:ext cx="2280900" cy="280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implements a fully integrated disaster information management system providing the access to the agencies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5544025" y="1545000"/>
            <a:ext cx="2280900" cy="16404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Pieman Alipour Sarvari; “The Potential of Data Analytics in Disaster Management”. (2019)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544025" y="3417050"/>
            <a:ext cx="2280900" cy="2807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highlights the need for innovative disaster decision support system, working upon real-time big data.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72610" y="338491"/>
            <a:ext cx="85968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Literature Review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1728900" y="1737100"/>
            <a:ext cx="2280900" cy="1964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Partha Pratim Ray; “Internet of Things for Disaster Management ”  (2021)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728900" y="3982900"/>
            <a:ext cx="2280900" cy="2318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represents</a:t>
            </a: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US" sz="160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the information of disaster management which involves phases of disasters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5172650" y="1737100"/>
            <a:ext cx="2280900" cy="1964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Sufian Hameed; ”Towards Disaster Resilient Smart:Can IOT and Big Data Analytics be the Game Changers</a:t>
            </a:r>
            <a:r>
              <a:rPr b="1" i="0" lang="en-US" sz="1600" u="none" cap="none" strike="noStrike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”  (2017)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5275100" y="3982900"/>
            <a:ext cx="2280900" cy="23181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discusses the novel reference architecture and philosophy of a disaster resilient smart city (DRSC) </a:t>
            </a:r>
            <a:endParaRPr b="1" i="0" sz="1600" u="none" cap="none" strike="noStrike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562075" y="289425"/>
            <a:ext cx="8596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Research Methodology</a:t>
            </a:r>
            <a:endParaRPr b="1"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550" y="1908200"/>
            <a:ext cx="7125199" cy="45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53150" y="105015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Internet of Things for Disaster Management (2021) </a:t>
            </a:r>
            <a:endParaRPr b="1" sz="1600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532394" y="3742261"/>
            <a:ext cx="4443273" cy="2181578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8F22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32394" y="2845616"/>
            <a:ext cx="4443273" cy="896645"/>
          </a:xfrm>
          <a:prstGeom prst="rect">
            <a:avLst/>
          </a:prstGeom>
          <a:gradFill>
            <a:gsLst>
              <a:gs pos="0">
                <a:srgbClr val="B2F1A0"/>
              </a:gs>
              <a:gs pos="35000">
                <a:srgbClr val="C9F2BD"/>
              </a:gs>
              <a:gs pos="100000">
                <a:srgbClr val="E7FCE4"/>
              </a:gs>
            </a:gsLst>
            <a:lin ang="16200000" scaled="0"/>
          </a:gradFill>
          <a:ln cap="flat" cmpd="sng" w="9525">
            <a:solidFill>
              <a:srgbClr val="519F1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677333" y="195799"/>
            <a:ext cx="8596668" cy="833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Experiment and Result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18430" l="17694" r="28640" t="13074"/>
          <a:stretch/>
        </p:blipFill>
        <p:spPr>
          <a:xfrm>
            <a:off x="5483440" y="2012999"/>
            <a:ext cx="6012998" cy="431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677333" y="1029013"/>
            <a:ext cx="110767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 Management in Smart Cities using IoT and Big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Akil Ramesh, S Rajkumar, Jenila Livingston L M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39813" y="3017168"/>
            <a:ext cx="444327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implementation model consists of five layers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resource layer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transmission layer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aggregation layer 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analytics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and Support services layer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transmission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77333" y="307759"/>
            <a:ext cx="6964437" cy="89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Experiment and Result</a:t>
            </a:r>
            <a:endParaRPr sz="4000">
              <a:latin typeface="Century"/>
              <a:ea typeface="Century"/>
              <a:cs typeface="Century"/>
              <a:sym typeface="Century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10935" l="10709" r="25991" t="20639"/>
          <a:stretch/>
        </p:blipFill>
        <p:spPr>
          <a:xfrm>
            <a:off x="3797328" y="3696613"/>
            <a:ext cx="3726852" cy="22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16614" l="20204" r="27221" t="28585"/>
          <a:stretch/>
        </p:blipFill>
        <p:spPr>
          <a:xfrm>
            <a:off x="7729012" y="2009403"/>
            <a:ext cx="4173215" cy="244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5">
            <a:alphaModFix/>
          </a:blip>
          <a:srcRect b="25887" l="15110" r="28749" t="19095"/>
          <a:stretch/>
        </p:blipFill>
        <p:spPr>
          <a:xfrm>
            <a:off x="175590" y="2401819"/>
            <a:ext cx="3726852" cy="2054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4107275" y="5965466"/>
            <a:ext cx="31069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pollution level monitoring system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546656" y="4694107"/>
            <a:ext cx="2714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fire level monitoring system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85537" y="4694107"/>
            <a:ext cx="31069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blockage level monitoring system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323425" y="1206455"/>
            <a:ext cx="2890808" cy="1659188"/>
          </a:xfrm>
          <a:prstGeom prst="flowChartAlternateProcess">
            <a:avLst/>
          </a:prstGeom>
          <a:solidFill>
            <a:schemeClr val="accent6"/>
          </a:solidFill>
          <a:ln cap="flat" cmpd="sng" w="25400">
            <a:solidFill>
              <a:srgbClr val="6961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Z-score normalization is used to calculate the value by dividing the standard deviation of the data set.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DISCUSSION</a:t>
            </a:r>
            <a:endParaRPr b="1" sz="40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1283196" y="2166152"/>
            <a:ext cx="3503720" cy="1882066"/>
          </a:xfrm>
          <a:prstGeom prst="flowChartDecision">
            <a:avLst/>
          </a:prstGeom>
          <a:gradFill>
            <a:gsLst>
              <a:gs pos="0">
                <a:srgbClr val="DD1B00"/>
              </a:gs>
              <a:gs pos="100000">
                <a:srgbClr val="FF8B8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Disaster Data Quality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6906455" y="2166152"/>
            <a:ext cx="3503720" cy="1882066"/>
          </a:xfrm>
          <a:prstGeom prst="flowChartDecision">
            <a:avLst/>
          </a:prstGeom>
          <a:gradFill>
            <a:gsLst>
              <a:gs pos="0">
                <a:srgbClr val="DD1B00"/>
              </a:gs>
              <a:gs pos="100000">
                <a:srgbClr val="FF8B8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Reliability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4094826" y="3969799"/>
            <a:ext cx="3503720" cy="1882066"/>
          </a:xfrm>
          <a:prstGeom prst="flowChartDecision">
            <a:avLst/>
          </a:prstGeom>
          <a:gradFill>
            <a:gsLst>
              <a:gs pos="0">
                <a:srgbClr val="DD1B00"/>
              </a:gs>
              <a:gs pos="100000">
                <a:srgbClr val="FF8B8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Privacy and Security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 rot="10800000">
            <a:off x="4810959" y="2809783"/>
            <a:ext cx="2071454" cy="1160016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