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2" r:id="rId10"/>
    <p:sldId id="264" r:id="rId11"/>
    <p:sldId id="265" r:id="rId12"/>
    <p:sldId id="274" r:id="rId13"/>
    <p:sldId id="267" r:id="rId14"/>
    <p:sldId id="268" r:id="rId15"/>
    <p:sldId id="275" r:id="rId16"/>
    <p:sldId id="269" r:id="rId17"/>
    <p:sldId id="270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EE4FD3-F9EE-47BE-8D04-6ED941957758}" type="datetimeFigureOut">
              <a:rPr lang="en-IN" smtClean="0"/>
              <a:t>06-04-2021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1EDEB9-5647-460E-AE3D-52E328B8A8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28993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4/6/2021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4/6/2021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4/6/2021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4/6/2021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4/6/2021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4/6/2021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4/6/2021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4/6/2021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4/6/2021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4/6/2021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4/6/2021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4/6/2021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0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ieeexplore.ieee.org.library.somaiya.edu/document/9057928" TargetMode="External"/><Relationship Id="rId2" Type="http://schemas.openxmlformats.org/officeDocument/2006/relationships/hyperlink" Target="https://www.sciencedirect.com/science/article/abs/pii/S0097849304000275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jpg"/><Relationship Id="rId5" Type="http://schemas.openxmlformats.org/officeDocument/2006/relationships/hyperlink" Target="https://www.investopedia.com/terms/v/venn-diagram.asp" TargetMode="External"/><Relationship Id="rId4" Type="http://schemas.openxmlformats.org/officeDocument/2006/relationships/hyperlink" Target="https://www.statisticshowto.com/probability-and-statistics/descriptive-statistics/pie-chart/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f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fi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1FC49-9108-4E57-9218-516BD8ED4F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10070592" cy="2956897"/>
          </a:xfrm>
        </p:spPr>
        <p:txBody>
          <a:bodyPr/>
          <a:lstStyle/>
          <a:p>
            <a:pPr algn="ctr"/>
            <a:r>
              <a:rPr lang="en-IN" sz="6600" dirty="0"/>
              <a:t>Rainfall Prediction Using Data Visualisation Techniques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95D1B1-ECF1-4E39-9CED-5744E82DC1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9848" y="4389119"/>
            <a:ext cx="10052304" cy="1727595"/>
          </a:xfrm>
        </p:spPr>
        <p:txBody>
          <a:bodyPr>
            <a:normAutofit lnSpcReduction="10000"/>
          </a:bodyPr>
          <a:lstStyle/>
          <a:p>
            <a:r>
              <a:rPr lang="en-IN" b="1" dirty="0"/>
              <a:t>Authors of this Paper are: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b="1" dirty="0"/>
              <a:t>Yogesh Kumar Joshi</a:t>
            </a:r>
            <a:endParaRPr lang="en-US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b="1" dirty="0"/>
              <a:t>Udit Chawla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b="1" dirty="0"/>
              <a:t>Shipra Shukla</a:t>
            </a:r>
          </a:p>
        </p:txBody>
      </p:sp>
    </p:spTree>
    <p:extLst>
      <p:ext uri="{BB962C8B-B14F-4D97-AF65-F5344CB8AC3E}">
        <p14:creationId xmlns:p14="http://schemas.microsoft.com/office/powerpoint/2010/main" val="12158953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794ED-98C4-4486-B335-E562819DA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618" y="555653"/>
            <a:ext cx="10058400" cy="1609344"/>
          </a:xfrm>
        </p:spPr>
        <p:txBody>
          <a:bodyPr/>
          <a:lstStyle/>
          <a:p>
            <a:r>
              <a:rPr lang="en-US" dirty="0"/>
              <a:t>Methodology for data </a:t>
            </a:r>
            <a:r>
              <a:rPr lang="en-US" dirty="0" err="1"/>
              <a:t>visualisation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803FF-7B49-493E-8BD0-27E46D33F1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066" y="2093976"/>
            <a:ext cx="10058400" cy="4050792"/>
          </a:xfrm>
        </p:spPr>
        <p:txBody>
          <a:bodyPr/>
          <a:lstStyle/>
          <a:p>
            <a:r>
              <a:rPr lang="en-US" dirty="0"/>
              <a:t>There are several steps involved in the </a:t>
            </a:r>
            <a:r>
              <a:rPr lang="en-US" dirty="0" err="1"/>
              <a:t>visualisation</a:t>
            </a:r>
            <a:r>
              <a:rPr lang="en-US" dirty="0"/>
              <a:t> of data</a:t>
            </a:r>
          </a:p>
          <a:p>
            <a:pPr marL="457200" indent="-457200">
              <a:buFont typeface="+mj-lt"/>
              <a:buAutoNum type="alphaUcPeriod"/>
            </a:pPr>
            <a:r>
              <a:rPr lang="en-IN" dirty="0"/>
              <a:t>Analysing the Problem</a:t>
            </a:r>
          </a:p>
          <a:p>
            <a:pPr marL="457200" indent="-457200">
              <a:buFont typeface="+mj-lt"/>
              <a:buAutoNum type="alphaUcPeriod"/>
            </a:pPr>
            <a:r>
              <a:rPr lang="en-IN" dirty="0"/>
              <a:t>Cleaning the Datasets</a:t>
            </a:r>
          </a:p>
          <a:p>
            <a:pPr marL="457200" indent="-457200">
              <a:buFont typeface="+mj-lt"/>
              <a:buAutoNum type="alphaUcPeriod"/>
            </a:pPr>
            <a:r>
              <a:rPr lang="en-IN" dirty="0"/>
              <a:t>Data </a:t>
            </a:r>
            <a:r>
              <a:rPr lang="en-IN" dirty="0" err="1"/>
              <a:t>Preprocessing</a:t>
            </a:r>
            <a:endParaRPr lang="en-IN" dirty="0"/>
          </a:p>
          <a:p>
            <a:pPr marL="457200" indent="-457200">
              <a:buFont typeface="+mj-lt"/>
              <a:buAutoNum type="alphaUcPeriod"/>
            </a:pPr>
            <a:r>
              <a:rPr lang="en-IN" dirty="0"/>
              <a:t>Algorithm and Methods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19F929-BDE9-4206-AAC0-A22E67EA8D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8423" y="4693004"/>
            <a:ext cx="2672086" cy="1512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4967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.jpeg">
            <a:extLst>
              <a:ext uri="{FF2B5EF4-FFF2-40B4-BE49-F238E27FC236}">
                <a16:creationId xmlns:a16="http://schemas.microsoft.com/office/drawing/2014/main" id="{C0042630-4ED5-4798-9A14-0BFB837362B9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78710" y="246355"/>
            <a:ext cx="5175681" cy="6465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1118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5D132-42C3-4EB8-B5EA-7C1BC9360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236" y="559293"/>
            <a:ext cx="10058400" cy="927717"/>
          </a:xfrm>
        </p:spPr>
        <p:txBody>
          <a:bodyPr>
            <a:normAutofit fontScale="90000"/>
          </a:bodyPr>
          <a:lstStyle/>
          <a:p>
            <a:pPr algn="ctr">
              <a:spcBef>
                <a:spcPts val="45"/>
              </a:spcBef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b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4400" b="1" spc="-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RESULT &amp; DISCUSSIONS</a:t>
            </a:r>
            <a:br>
              <a:rPr lang="en-IN" sz="4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IN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CEDE3-A272-4C16-B3A5-A0795A20FF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6241" y="1695635"/>
            <a:ext cx="5558487" cy="5162365"/>
          </a:xfrm>
        </p:spPr>
        <p:txBody>
          <a:bodyPr/>
          <a:lstStyle/>
          <a:p>
            <a:r>
              <a:rPr lang="en-US" sz="18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Minimum rainfall graph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rgbClr val="231F2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hows the top ten States/Union Territories off India having the least rainfall in the period 1901 to 2015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West Rajasthan has the least rainfall in India of a little over 20000mm </a:t>
            </a:r>
          </a:p>
          <a:p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5108EC-2335-4D38-82B0-EEEA9A5ABF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64223" y="1589103"/>
            <a:ext cx="5558487" cy="5268895"/>
          </a:xfrm>
        </p:spPr>
        <p:txBody>
          <a:bodyPr/>
          <a:lstStyle/>
          <a:p>
            <a:r>
              <a:rPr lang="en-US" sz="1800" b="1" i="1" spc="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Rainfall in West Rajasthan</a:t>
            </a:r>
            <a:endParaRPr lang="en-US" sz="1800" dirty="0">
              <a:solidFill>
                <a:srgbClr val="231F2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rgbClr val="231F2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</a:t>
            </a:r>
            <a:r>
              <a:rPr lang="en-US" sz="18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hows the top 5 years when West Rajasthan saw highest rainfall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average annual rainfall in West Rajasthan is around 300mm.</a:t>
            </a:r>
          </a:p>
          <a:p>
            <a:endParaRPr lang="en-IN" dirty="0"/>
          </a:p>
        </p:txBody>
      </p:sp>
      <p:pic>
        <p:nvPicPr>
          <p:cNvPr id="6" name="image2.jpeg">
            <a:extLst>
              <a:ext uri="{FF2B5EF4-FFF2-40B4-BE49-F238E27FC236}">
                <a16:creationId xmlns:a16="http://schemas.microsoft.com/office/drawing/2014/main" id="{E142467D-4E61-456B-BAE3-3C9B3C8B1CA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8272" y="3429000"/>
            <a:ext cx="5255580" cy="3326907"/>
          </a:xfrm>
          <a:prstGeom prst="rect">
            <a:avLst/>
          </a:prstGeom>
        </p:spPr>
      </p:pic>
      <p:pic>
        <p:nvPicPr>
          <p:cNvPr id="7" name="image3.jpeg">
            <a:extLst>
              <a:ext uri="{FF2B5EF4-FFF2-40B4-BE49-F238E27FC236}">
                <a16:creationId xmlns:a16="http://schemas.microsoft.com/office/drawing/2014/main" id="{6ACFE6C3-4589-4FD0-850E-85ADCCF855D0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71822" y="3542191"/>
            <a:ext cx="4512814" cy="3089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0986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193D63-D29A-4C4D-914D-573714640F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6127" y="958787"/>
            <a:ext cx="5401649" cy="5832629"/>
          </a:xfrm>
        </p:spPr>
        <p:txBody>
          <a:bodyPr/>
          <a:lstStyle/>
          <a:p>
            <a:r>
              <a:rPr lang="en-US" sz="1800" b="1" dirty="0">
                <a:solidFill>
                  <a:srgbClr val="231F2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</a:t>
            </a:r>
            <a:r>
              <a:rPr lang="en-US" sz="18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hows the annual rainfall in the region of West Rajasthan</a:t>
            </a:r>
          </a:p>
          <a:p>
            <a:r>
              <a:rPr lang="en-US" sz="18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highest being around 700mm in the year 1917. The lowest being a little less than 60mm in the year</a:t>
            </a:r>
            <a:r>
              <a:rPr lang="en-US" sz="1800" b="1" spc="-2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1918.</a:t>
            </a:r>
            <a:endParaRPr lang="en-IN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71760B-B942-4BC6-89C5-E0A4C7817E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5999" y="958787"/>
            <a:ext cx="5669873" cy="5681710"/>
          </a:xfrm>
        </p:spPr>
        <p:txBody>
          <a:bodyPr/>
          <a:lstStyle/>
          <a:p>
            <a:r>
              <a:rPr lang="en-US" sz="1800" b="1" dirty="0">
                <a:solidFill>
                  <a:srgbClr val="231F2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</a:t>
            </a:r>
            <a:r>
              <a:rPr lang="en-US" sz="18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hows the top five years which saw the lowest annual rainfall in the region of West Rajasthan. </a:t>
            </a:r>
          </a:p>
          <a:p>
            <a:r>
              <a:rPr lang="en-US" sz="18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lowest being a little less than 60mm in the year 1918.</a:t>
            </a:r>
            <a:endParaRPr lang="en-IN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5" name="image4.jpeg">
            <a:extLst>
              <a:ext uri="{FF2B5EF4-FFF2-40B4-BE49-F238E27FC236}">
                <a16:creationId xmlns:a16="http://schemas.microsoft.com/office/drawing/2014/main" id="{9EE9A1E1-15C3-4A17-A6D0-BC30B0EF7801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4904" y="2547892"/>
            <a:ext cx="5211193" cy="3915050"/>
          </a:xfrm>
          <a:prstGeom prst="rect">
            <a:avLst/>
          </a:prstGeom>
        </p:spPr>
      </p:pic>
      <p:pic>
        <p:nvPicPr>
          <p:cNvPr id="6" name="image5.jpeg">
            <a:extLst>
              <a:ext uri="{FF2B5EF4-FFF2-40B4-BE49-F238E27FC236}">
                <a16:creationId xmlns:a16="http://schemas.microsoft.com/office/drawing/2014/main" id="{3A87A938-3A26-4607-AD32-7F4CB3111E0A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49879" y="2787587"/>
            <a:ext cx="5344357" cy="3622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4117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53A59-F942-4DE2-8D10-34E0FFE49C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9292" y="372863"/>
            <a:ext cx="5265435" cy="5799338"/>
          </a:xfrm>
        </p:spPr>
        <p:txBody>
          <a:bodyPr/>
          <a:lstStyle/>
          <a:p>
            <a:r>
              <a:rPr lang="en-US" b="1" spc="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Maximum Rainfall State/Union</a:t>
            </a:r>
            <a:r>
              <a:rPr lang="en-US" b="1" spc="-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b="1" spc="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Territories</a:t>
            </a:r>
            <a:endParaRPr lang="en-IN" b="1" spc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dirty="0">
                <a:solidFill>
                  <a:srgbClr val="231F2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</a:t>
            </a:r>
            <a:r>
              <a:rPr lang="en-US" sz="18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hows the top 10 States/Union Territories of India having the highest rainfall in the period 1901 to 2015. </a:t>
            </a:r>
            <a:endParaRPr lang="en-IN" dirty="0"/>
          </a:p>
        </p:txBody>
      </p:sp>
      <p:pic>
        <p:nvPicPr>
          <p:cNvPr id="5" name="image6.jpeg">
            <a:extLst>
              <a:ext uri="{FF2B5EF4-FFF2-40B4-BE49-F238E27FC236}">
                <a16:creationId xmlns:a16="http://schemas.microsoft.com/office/drawing/2014/main" id="{2B4BF315-2E90-4B20-AA10-EE1758271B38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5544" y="2272685"/>
            <a:ext cx="4849734" cy="3258104"/>
          </a:xfrm>
          <a:prstGeom prst="rect">
            <a:avLst/>
          </a:prstGeom>
        </p:spPr>
      </p:pic>
      <p:pic>
        <p:nvPicPr>
          <p:cNvPr id="6" name="image8.jpeg">
            <a:extLst>
              <a:ext uri="{FF2B5EF4-FFF2-40B4-BE49-F238E27FC236}">
                <a16:creationId xmlns:a16="http://schemas.microsoft.com/office/drawing/2014/main" id="{BA433BC8-C98A-439F-932C-B26B110D3612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6096001" y="246917"/>
            <a:ext cx="4681490" cy="2407505"/>
          </a:xfrm>
          <a:prstGeom prst="rect">
            <a:avLst/>
          </a:prstGeom>
        </p:spPr>
      </p:pic>
      <p:pic>
        <p:nvPicPr>
          <p:cNvPr id="7" name="image9.jpeg">
            <a:extLst>
              <a:ext uri="{FF2B5EF4-FFF2-40B4-BE49-F238E27FC236}">
                <a16:creationId xmlns:a16="http://schemas.microsoft.com/office/drawing/2014/main" id="{AB1EF5D7-3019-4B13-AA3B-953F55AA3BB9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167022" y="3163793"/>
            <a:ext cx="4776186" cy="299399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DF2A2B8-FD0D-4411-B186-9D785AD6A131}"/>
              </a:ext>
            </a:extLst>
          </p:cNvPr>
          <p:cNvSpPr txBox="1"/>
          <p:nvPr/>
        </p:nvSpPr>
        <p:spPr>
          <a:xfrm>
            <a:off x="6302312" y="2654422"/>
            <a:ext cx="42235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4625">
              <a:spcBef>
                <a:spcPts val="655"/>
              </a:spcBef>
              <a:spcAft>
                <a:spcPts val="0"/>
              </a:spcAft>
            </a:pPr>
            <a:r>
              <a:rPr lang="en-US" sz="1800" b="1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Lowest Rainfall in Coastal Karnataka</a:t>
            </a:r>
            <a:endParaRPr lang="en-IN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03C995-5880-4528-A456-FDAA16FEF6BB}"/>
              </a:ext>
            </a:extLst>
          </p:cNvPr>
          <p:cNvSpPr txBox="1"/>
          <p:nvPr/>
        </p:nvSpPr>
        <p:spPr>
          <a:xfrm>
            <a:off x="6634207" y="6297827"/>
            <a:ext cx="42379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231F2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Annual</a:t>
            </a:r>
            <a:r>
              <a:rPr lang="en-US" sz="18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Rainfall in Coastal Karnataka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0561498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B2872-C42C-415B-969D-8C743BAAB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b="1" dirty="0"/>
              <a:t>bibliography</a:t>
            </a:r>
            <a:endParaRPr lang="en-IN" sz="6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6FB40-993A-41DF-8753-1CA93845EF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https://www.sciencedirect.com/science/article/abs/pii/S0097849304000275</a:t>
            </a:r>
            <a:endParaRPr lang="en-IN" dirty="0"/>
          </a:p>
          <a:p>
            <a:r>
              <a:rPr lang="en-US" dirty="0">
                <a:hlinkClick r:id="rId3"/>
              </a:rPr>
              <a:t>Rainfall Prediction Using Data </a:t>
            </a:r>
            <a:r>
              <a:rPr lang="en-US" dirty="0" err="1">
                <a:hlinkClick r:id="rId3"/>
              </a:rPr>
              <a:t>Visualisation</a:t>
            </a:r>
            <a:r>
              <a:rPr lang="en-US" dirty="0">
                <a:hlinkClick r:id="rId3"/>
              </a:rPr>
              <a:t> Techniques | IEEE Conference Publication | IEEE Xplore (somaiya.edu)</a:t>
            </a:r>
            <a:endParaRPr lang="en-IN" dirty="0"/>
          </a:p>
          <a:p>
            <a:r>
              <a:rPr lang="en-IN" dirty="0">
                <a:hlinkClick r:id="rId4"/>
              </a:rPr>
              <a:t>https://www.statisticshowto.com/probability-and-statistics/descriptive-statistics/pie-chart/</a:t>
            </a:r>
            <a:endParaRPr lang="en-IN" dirty="0"/>
          </a:p>
          <a:p>
            <a:r>
              <a:rPr lang="en-IN" dirty="0">
                <a:hlinkClick r:id="rId5"/>
              </a:rPr>
              <a:t>https://www.investopedia.com/terms/v/venn-diagram.asp</a:t>
            </a:r>
            <a:endParaRPr lang="en-IN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C20401-4279-451B-B45F-AA03B8CFDB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78252" y="5104660"/>
            <a:ext cx="2548085" cy="1443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9341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35254-E170-4D2A-8F31-E9433361E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928" y="1040553"/>
            <a:ext cx="9760909" cy="119626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b="1" spc="-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CONCLUSION</a:t>
            </a:r>
            <a:br>
              <a:rPr lang="en-IN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F72E04-5B8D-4CED-85BB-DC146BDA44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 this paper, all the various trends in rainfall in the States/Union Territories over the past century has been shown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w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ith the help of data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visualisation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using bar as well as line graphs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chronic drought state of the region of West Rajasthan and the destructively heavy rainfall in the region of Coastal Karnataka is talked about. 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Visualising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the data has greatly simplified the data and improved the understandability.</a:t>
            </a:r>
            <a:endParaRPr lang="en-IN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01746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E1999-00F3-4EF3-9980-FD7B5F6CC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dirty="0"/>
              <a:t>Idea to implementation</a:t>
            </a:r>
            <a:endParaRPr lang="en-IN" sz="6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0BFBC5-2CD1-4CB7-9AB8-91DFEE0A1B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 will be using a rainfall dataset which contains the monthly rainfall detail.</a:t>
            </a:r>
          </a:p>
          <a:p>
            <a:r>
              <a:rPr lang="en-US" sz="2400" dirty="0"/>
              <a:t>So following the methodology I will  first </a:t>
            </a:r>
            <a:r>
              <a:rPr lang="en-US" sz="2400" dirty="0" err="1"/>
              <a:t>analyse</a:t>
            </a:r>
            <a:r>
              <a:rPr lang="en-US" sz="2400" dirty="0"/>
              <a:t> the problem and choose the type of </a:t>
            </a:r>
            <a:r>
              <a:rPr lang="en-US" sz="2400" dirty="0" err="1"/>
              <a:t>visualisation</a:t>
            </a:r>
            <a:r>
              <a:rPr lang="en-US" sz="2400" dirty="0"/>
              <a:t> for the dataset and then clean the dataset and replace or remove all the Nan values.</a:t>
            </a:r>
          </a:p>
          <a:p>
            <a:r>
              <a:rPr lang="en-US" sz="2400" dirty="0"/>
              <a:t>I will be using Matplotlib/</a:t>
            </a:r>
            <a:r>
              <a:rPr lang="en-US" sz="2400" dirty="0" err="1"/>
              <a:t>Seaborn,Numpy</a:t>
            </a:r>
            <a:r>
              <a:rPr lang="en-US" sz="2400" dirty="0"/>
              <a:t> and Pandas in python for all the graphs and data </a:t>
            </a:r>
            <a:r>
              <a:rPr lang="en-US" sz="2400" dirty="0" err="1"/>
              <a:t>visualisation</a:t>
            </a:r>
            <a:r>
              <a:rPr lang="en-US" sz="2400" dirty="0"/>
              <a:t>.</a:t>
            </a:r>
            <a:endParaRPr lang="en-IN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23F77B-0E4C-4AC4-BCB3-EA7FF5A835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0338" y="5033639"/>
            <a:ext cx="2066102" cy="1547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8144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62C76-DF69-42F9-A5D1-539C10716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9600" dirty="0"/>
              <a:t>Thank you! </a:t>
            </a:r>
            <a:r>
              <a:rPr lang="en-US" sz="9600" dirty="0">
                <a:sym typeface="Wingdings" panose="05000000000000000000" pitchFamily="2" charset="2"/>
              </a:rPr>
              <a:t></a:t>
            </a:r>
            <a:endParaRPr lang="en-IN" sz="96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9A03A4-0FCE-4B3A-8B97-FE9A7D1C2D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4629" y="5277508"/>
            <a:ext cx="9052560" cy="10668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Name-Divyam S Patani</a:t>
            </a:r>
          </a:p>
          <a:p>
            <a:r>
              <a:rPr lang="en-US" dirty="0"/>
              <a:t>Roll number-1911035</a:t>
            </a:r>
          </a:p>
          <a:p>
            <a:r>
              <a:rPr lang="en-US" dirty="0"/>
              <a:t>Batch-A3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25543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88595-071F-4DFE-9972-14FC60E85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3417" y="333711"/>
            <a:ext cx="10058400" cy="1609344"/>
          </a:xfrm>
        </p:spPr>
        <p:txBody>
          <a:bodyPr>
            <a:normAutofit/>
          </a:bodyPr>
          <a:lstStyle/>
          <a:p>
            <a:pPr algn="ctr"/>
            <a:r>
              <a:rPr lang="en-US" sz="8800" dirty="0"/>
              <a:t>Introduction</a:t>
            </a:r>
            <a:endParaRPr lang="en-IN" sz="8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B5A95-A59D-4973-868B-C6B94B72AC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8575" y="1864310"/>
            <a:ext cx="11700769" cy="4993689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What DATA VISUALISATION exactly is?</a:t>
            </a:r>
          </a:p>
          <a:p>
            <a:r>
              <a:rPr lang="en-US" dirty="0"/>
              <a:t>Data </a:t>
            </a:r>
            <a:r>
              <a:rPr lang="en-US" dirty="0" err="1"/>
              <a:t>visualisation</a:t>
            </a:r>
            <a:r>
              <a:rPr lang="en-US" dirty="0"/>
              <a:t> is the representation of the data in a graphical form.</a:t>
            </a:r>
          </a:p>
          <a:p>
            <a:r>
              <a:rPr lang="en-US" dirty="0"/>
              <a:t>It makes the data more understandable and user-friendly. </a:t>
            </a:r>
          </a:p>
          <a:p>
            <a:r>
              <a:rPr lang="en-US" dirty="0"/>
              <a:t>Data </a:t>
            </a:r>
            <a:r>
              <a:rPr lang="en-US" dirty="0" err="1"/>
              <a:t>visualisation</a:t>
            </a:r>
            <a:r>
              <a:rPr lang="en-US" dirty="0"/>
              <a:t> is divided into five categories.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Temporal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Hierarchical 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Networks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Multidimensional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Geospatial. </a:t>
            </a:r>
          </a:p>
        </p:txBody>
      </p:sp>
    </p:spTree>
    <p:extLst>
      <p:ext uri="{BB962C8B-B14F-4D97-AF65-F5344CB8AC3E}">
        <p14:creationId xmlns:p14="http://schemas.microsoft.com/office/powerpoint/2010/main" val="2872354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04F93-EFA9-48F8-870D-FF6C39C42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60419" y="985422"/>
            <a:ext cx="3582584" cy="958344"/>
          </a:xfrm>
        </p:spPr>
        <p:txBody>
          <a:bodyPr/>
          <a:lstStyle/>
          <a:p>
            <a:pPr algn="ctr"/>
            <a:r>
              <a:rPr lang="en-US" sz="4800" dirty="0"/>
              <a:t>Temporal</a:t>
            </a:r>
            <a:r>
              <a:rPr lang="en-US" dirty="0"/>
              <a:t> 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1A0893-5CA1-46D5-8218-1649534EB3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45010" y="2423160"/>
            <a:ext cx="3846990" cy="3720188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/>
              <a:t>It is used when the data is linear and one dimensional in nature.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/>
              <a:t>These graphs are very basic and easy to understand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/>
              <a:t>Temporal data </a:t>
            </a:r>
            <a:r>
              <a:rPr lang="en-US" sz="2000" dirty="0" err="1"/>
              <a:t>visualisation</a:t>
            </a:r>
            <a:r>
              <a:rPr lang="en-US" sz="2000" dirty="0"/>
              <a:t> consists of line graph, scatter plot and time series sequences.</a:t>
            </a:r>
            <a:endParaRPr lang="en-IN" sz="2000" dirty="0"/>
          </a:p>
        </p:txBody>
      </p:sp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01DFA6B6-0263-46BB-9424-DD469A4844F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5228" r="15228"/>
          <a:stretch>
            <a:fillRect/>
          </a:stretch>
        </p:blipFill>
        <p:spPr>
          <a:xfrm>
            <a:off x="148997" y="292682"/>
            <a:ext cx="3697994" cy="2879367"/>
          </a:xfr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1AA5ED6-602D-4DEA-B281-B682349011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8865" y="3456976"/>
            <a:ext cx="5146840" cy="3028161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D7FF9E29-DE00-4695-ACC5-367816197629}"/>
              </a:ext>
            </a:extLst>
          </p:cNvPr>
          <p:cNvSpPr txBox="1"/>
          <p:nvPr/>
        </p:nvSpPr>
        <p:spPr>
          <a:xfrm>
            <a:off x="1276153" y="3087644"/>
            <a:ext cx="1529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Line Graph</a:t>
            </a:r>
            <a:endParaRPr lang="en-IN" b="1" u="sng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99D25BA-5DA6-4FC4-B697-46BE40834CD3}"/>
              </a:ext>
            </a:extLst>
          </p:cNvPr>
          <p:cNvSpPr txBox="1"/>
          <p:nvPr/>
        </p:nvSpPr>
        <p:spPr>
          <a:xfrm>
            <a:off x="5655341" y="3009922"/>
            <a:ext cx="1606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Time Graph</a:t>
            </a:r>
            <a:endParaRPr lang="en-IN" b="1" u="sng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54DDF71-B666-423C-8EEE-2B83A042EE6D}"/>
              </a:ext>
            </a:extLst>
          </p:cNvPr>
          <p:cNvSpPr txBox="1"/>
          <p:nvPr/>
        </p:nvSpPr>
        <p:spPr>
          <a:xfrm>
            <a:off x="3249227" y="6369305"/>
            <a:ext cx="1571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Scatter Plot</a:t>
            </a:r>
            <a:endParaRPr lang="en-IN" b="1" u="sng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79FCE99-AFAB-49D9-B659-FF5DF71C4730}"/>
              </a:ext>
            </a:extLst>
          </p:cNvPr>
          <p:cNvSpPr txBox="1"/>
          <p:nvPr/>
        </p:nvSpPr>
        <p:spPr>
          <a:xfrm rot="16200000">
            <a:off x="-420632" y="953165"/>
            <a:ext cx="13854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Earnings</a:t>
            </a:r>
            <a:endParaRPr lang="en-IN" sz="1000" dirty="0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9C74EEB6-5EED-402B-BBAA-F6E8D10542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4900" y="150144"/>
            <a:ext cx="4183163" cy="2782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627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E38AE-C217-477A-96D1-904A238E4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6132" y="1020932"/>
            <a:ext cx="3855868" cy="754602"/>
          </a:xfrm>
        </p:spPr>
        <p:txBody>
          <a:bodyPr/>
          <a:lstStyle/>
          <a:p>
            <a:pPr algn="ctr"/>
            <a:r>
              <a:rPr lang="en-IN" sz="4400" dirty="0"/>
              <a:t>Hierarchical</a:t>
            </a:r>
            <a:r>
              <a:rPr lang="en-IN" dirty="0"/>
              <a:t> 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93AEB85A-15E1-452E-8E4F-8804D555ABB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5944" r="15944"/>
          <a:stretch>
            <a:fillRect/>
          </a:stretch>
        </p:blipFill>
        <p:spPr>
          <a:xfrm>
            <a:off x="95475" y="186431"/>
            <a:ext cx="3727579" cy="3078582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172575-6D65-490B-867A-8BECE6E29E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336" y="2121408"/>
            <a:ext cx="3788664" cy="4562856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/>
              <a:t>They are used when a cluster of information flowing from a single point is present.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/>
              <a:t>These graphs are usually very complex and difficult to understand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/>
              <a:t>Examples of hierarchical data </a:t>
            </a:r>
            <a:r>
              <a:rPr lang="en-US" sz="2000" dirty="0" err="1"/>
              <a:t>visualisation</a:t>
            </a:r>
            <a:r>
              <a:rPr lang="en-US" sz="2000" dirty="0"/>
              <a:t> are tree diagrams, ring chart, sunburst diagram.</a:t>
            </a:r>
            <a:endParaRPr lang="en-IN" sz="20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00E535D-D16D-4123-AB5B-E702C3FD91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148" y="3803176"/>
            <a:ext cx="8078679" cy="252537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66819AC-2B90-4685-903D-8DE5D270CB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2562" y="179967"/>
            <a:ext cx="4161265" cy="297301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D9BA2A9-B0B8-4A04-9CE2-9A3E9A58EB2F}"/>
              </a:ext>
            </a:extLst>
          </p:cNvPr>
          <p:cNvSpPr txBox="1"/>
          <p:nvPr/>
        </p:nvSpPr>
        <p:spPr>
          <a:xfrm>
            <a:off x="5082645" y="3265013"/>
            <a:ext cx="2525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Sunburst Diagram</a:t>
            </a:r>
            <a:endParaRPr lang="en-IN" b="1" u="sng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E5CBED1-1C93-4301-88DC-226EB8BCA3CE}"/>
              </a:ext>
            </a:extLst>
          </p:cNvPr>
          <p:cNvSpPr txBox="1"/>
          <p:nvPr/>
        </p:nvSpPr>
        <p:spPr>
          <a:xfrm>
            <a:off x="583146" y="3267232"/>
            <a:ext cx="2525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err="1"/>
              <a:t>RingChart</a:t>
            </a:r>
            <a:endParaRPr lang="en-IN" b="1" u="sng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59C77CD-9670-4F72-9428-539DB1A3553E}"/>
              </a:ext>
            </a:extLst>
          </p:cNvPr>
          <p:cNvSpPr txBox="1"/>
          <p:nvPr/>
        </p:nvSpPr>
        <p:spPr>
          <a:xfrm>
            <a:off x="3108664" y="6330769"/>
            <a:ext cx="1809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Tree Diagram</a:t>
            </a:r>
            <a:endParaRPr lang="en-IN" b="1" u="sng" dirty="0"/>
          </a:p>
        </p:txBody>
      </p:sp>
    </p:spTree>
    <p:extLst>
      <p:ext uri="{BB962C8B-B14F-4D97-AF65-F5344CB8AC3E}">
        <p14:creationId xmlns:p14="http://schemas.microsoft.com/office/powerpoint/2010/main" val="2183374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7CEB2-0A70-409D-8E5A-86263E93B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98215" y="1084512"/>
            <a:ext cx="3200400" cy="638748"/>
          </a:xfrm>
        </p:spPr>
        <p:txBody>
          <a:bodyPr>
            <a:noAutofit/>
          </a:bodyPr>
          <a:lstStyle/>
          <a:p>
            <a:r>
              <a:rPr lang="en-US" sz="4800" u="sng" dirty="0"/>
              <a:t>Networks</a:t>
            </a:r>
            <a:endParaRPr lang="en-IN" sz="4800" u="sng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C2000A-1C0C-4371-AA37-F33023A894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291744" y="1783080"/>
            <a:ext cx="3900256" cy="5074920"/>
          </a:xfrm>
        </p:spPr>
        <p:txBody>
          <a:bodyPr>
            <a:no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b="0" i="0" dirty="0">
                <a:effectLst/>
                <a:latin typeface="Montserrat"/>
              </a:rPr>
              <a:t>Network </a:t>
            </a:r>
            <a:r>
              <a:rPr lang="en-US" sz="1800" b="0" i="0" dirty="0" err="1">
                <a:effectLst/>
                <a:latin typeface="Montserrat"/>
              </a:rPr>
              <a:t>Visualisation</a:t>
            </a:r>
            <a:r>
              <a:rPr lang="en-US" sz="1800" b="0" i="0" dirty="0">
                <a:effectLst/>
                <a:latin typeface="Montserrat"/>
              </a:rPr>
              <a:t> (also called Network Graph) is often used to </a:t>
            </a:r>
            <a:r>
              <a:rPr lang="en-US" sz="1800" b="0" i="0" dirty="0" err="1">
                <a:effectLst/>
                <a:latin typeface="Montserrat"/>
              </a:rPr>
              <a:t>visualise</a:t>
            </a:r>
            <a:r>
              <a:rPr lang="en-US" sz="1800" b="0" i="0" dirty="0">
                <a:effectLst/>
                <a:latin typeface="Montserrat"/>
              </a:rPr>
              <a:t> complex relationships between a huge amount of elements.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b="0" i="0" dirty="0">
                <a:effectLst/>
                <a:latin typeface="Montserrat"/>
              </a:rPr>
              <a:t>A network </a:t>
            </a:r>
            <a:r>
              <a:rPr lang="en-US" sz="1800" b="0" i="0" dirty="0" err="1">
                <a:effectLst/>
                <a:latin typeface="Montserrat"/>
              </a:rPr>
              <a:t>visualisation</a:t>
            </a:r>
            <a:r>
              <a:rPr lang="en-US" sz="1800" b="0" i="0" dirty="0">
                <a:effectLst/>
                <a:latin typeface="Montserrat"/>
              </a:rPr>
              <a:t> displays undirected and directed graph structures.</a:t>
            </a:r>
            <a:endParaRPr lang="en-US" sz="1800" dirty="0">
              <a:latin typeface="Montserrat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b="0" i="0" dirty="0">
                <a:effectLst/>
                <a:latin typeface="Montserrat"/>
              </a:rPr>
              <a:t>Entities are displayed as round nodes and lines show the relationships between them.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Node-link diagram and matrix diagram are the examples of network data </a:t>
            </a:r>
            <a:r>
              <a:rPr lang="en-US" sz="1800" dirty="0" err="1"/>
              <a:t>visualisation</a:t>
            </a:r>
            <a:r>
              <a:rPr lang="en-US" sz="1800" dirty="0"/>
              <a:t>.</a:t>
            </a:r>
            <a:endParaRPr lang="en-IN" sz="1800" dirty="0">
              <a:solidFill>
                <a:schemeClr val="tx1"/>
              </a:solidFill>
            </a:endParaRPr>
          </a:p>
        </p:txBody>
      </p:sp>
      <p:pic>
        <p:nvPicPr>
          <p:cNvPr id="18" name="Picture Placeholder 17">
            <a:extLst>
              <a:ext uri="{FF2B5EF4-FFF2-40B4-BE49-F238E27FC236}">
                <a16:creationId xmlns:a16="http://schemas.microsoft.com/office/drawing/2014/main" id="{045EEC88-679B-4143-8A1A-4ECA717D6D5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11251" b="11251"/>
          <a:stretch>
            <a:fillRect/>
          </a:stretch>
        </p:blipFill>
        <p:spPr>
          <a:xfrm>
            <a:off x="0" y="133165"/>
            <a:ext cx="55357" cy="45719"/>
          </a:xfr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03A7FAE-B80D-4F6F-AFFE-A513E4831C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568" y="46674"/>
            <a:ext cx="6883550" cy="2732181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51CA82F6-7A4D-4975-B4EC-60C2D58440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607" y="3224815"/>
            <a:ext cx="7304022" cy="3127246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B472F9FF-29C3-4CD9-B9C0-BCC8C4AB287A}"/>
              </a:ext>
            </a:extLst>
          </p:cNvPr>
          <p:cNvSpPr txBox="1"/>
          <p:nvPr/>
        </p:nvSpPr>
        <p:spPr>
          <a:xfrm>
            <a:off x="3098306" y="2597286"/>
            <a:ext cx="20773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/>
              <a:t>Node Diagram</a:t>
            </a:r>
            <a:endParaRPr lang="en-IN" sz="2000" b="1" u="sng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B0DC29A-ACA3-4937-B264-4C9514C29C38}"/>
              </a:ext>
            </a:extLst>
          </p:cNvPr>
          <p:cNvSpPr txBox="1"/>
          <p:nvPr/>
        </p:nvSpPr>
        <p:spPr>
          <a:xfrm>
            <a:off x="2831976" y="6352061"/>
            <a:ext cx="3382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L-Shaped Matrix Diagram</a:t>
            </a:r>
            <a:endParaRPr lang="en-IN" b="1" u="sng" dirty="0"/>
          </a:p>
        </p:txBody>
      </p:sp>
    </p:spTree>
    <p:extLst>
      <p:ext uri="{BB962C8B-B14F-4D97-AF65-F5344CB8AC3E}">
        <p14:creationId xmlns:p14="http://schemas.microsoft.com/office/powerpoint/2010/main" val="2567853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20ACF-A06E-41A6-85D1-F9CC54000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4762" y="1287262"/>
            <a:ext cx="3888260" cy="709770"/>
          </a:xfrm>
        </p:spPr>
        <p:txBody>
          <a:bodyPr/>
          <a:lstStyle/>
          <a:p>
            <a:pPr algn="ctr"/>
            <a:r>
              <a:rPr lang="en-US" dirty="0"/>
              <a:t>Multidimensional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353C97-8890-4C62-87D2-9F48696E8A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03740" y="2423159"/>
            <a:ext cx="3888260" cy="3800087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/>
              <a:t>As the name suggests multidimensional data </a:t>
            </a:r>
            <a:r>
              <a:rPr lang="en-US" sz="2000" dirty="0" err="1"/>
              <a:t>visualisation</a:t>
            </a:r>
            <a:r>
              <a:rPr lang="en-US" sz="2000" dirty="0"/>
              <a:t> have multiple dimensions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/>
              <a:t>Examples of multidimensional data </a:t>
            </a:r>
            <a:r>
              <a:rPr lang="en-US" sz="2000" dirty="0" err="1"/>
              <a:t>visualisations</a:t>
            </a:r>
            <a:r>
              <a:rPr lang="en-US" sz="2000" dirty="0"/>
              <a:t> are Scatter plot, pie charts and Venn diagram. </a:t>
            </a:r>
            <a:endParaRPr lang="en-IN" sz="2000" dirty="0"/>
          </a:p>
        </p:txBody>
      </p:sp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0A3FFFDA-F48D-4882-BA29-AFE2897A824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9464" t="12160" r="10235" b="12160"/>
          <a:stretch/>
        </p:blipFill>
        <p:spPr>
          <a:xfrm>
            <a:off x="246649" y="84945"/>
            <a:ext cx="2736247" cy="2814221"/>
          </a:xfr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97182E4-E338-42A6-BB3B-8D8DF4090D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070" y="3109404"/>
            <a:ext cx="6286231" cy="324640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819EA20-1386-4A3E-9AD2-9A4DEB149C80}"/>
              </a:ext>
            </a:extLst>
          </p:cNvPr>
          <p:cNvSpPr txBox="1"/>
          <p:nvPr/>
        </p:nvSpPr>
        <p:spPr>
          <a:xfrm>
            <a:off x="3011590" y="1029810"/>
            <a:ext cx="1942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Pie Diagram</a:t>
            </a:r>
            <a:endParaRPr lang="en-IN" b="1" u="sng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F5635B4-CF22-4923-8E10-477A41C20AC3}"/>
              </a:ext>
            </a:extLst>
          </p:cNvPr>
          <p:cNvSpPr txBox="1"/>
          <p:nvPr/>
        </p:nvSpPr>
        <p:spPr>
          <a:xfrm>
            <a:off x="3184443" y="6355805"/>
            <a:ext cx="2293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Venn Diagram</a:t>
            </a:r>
            <a:endParaRPr lang="en-IN" b="1" u="sng" dirty="0"/>
          </a:p>
        </p:txBody>
      </p:sp>
    </p:spTree>
    <p:extLst>
      <p:ext uri="{BB962C8B-B14F-4D97-AF65-F5344CB8AC3E}">
        <p14:creationId xmlns:p14="http://schemas.microsoft.com/office/powerpoint/2010/main" val="2051694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32933-592A-44EF-BE91-F79D1022E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3740" y="1251751"/>
            <a:ext cx="3802602" cy="763036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geospatial</a:t>
            </a:r>
            <a:endParaRPr lang="en-IN" sz="4400" dirty="0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A7EEBEF0-BF91-47A1-AD3F-C4D42FB9BD45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3436" r="3436"/>
          <a:stretch>
            <a:fillRect/>
          </a:stretch>
        </p:blipFill>
        <p:spPr>
          <a:xfrm>
            <a:off x="0" y="0"/>
            <a:ext cx="4845807" cy="340205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BC9C7A-3625-489A-B668-9DBB11C47F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549640" y="2423159"/>
            <a:ext cx="3556702" cy="4164071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Geospatial data </a:t>
            </a:r>
            <a:r>
              <a:rPr lang="en-US" sz="2000" dirty="0" err="1"/>
              <a:t>visualisation</a:t>
            </a:r>
            <a:r>
              <a:rPr lang="en-US" sz="2000" dirty="0"/>
              <a:t> overlays the real life physical location with different data points.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 For example flow map, density map and heat map. </a:t>
            </a:r>
            <a:endParaRPr lang="en-IN" sz="2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748EB8B-DD68-4A57-9CDA-E590BAC6B4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523" y="3573203"/>
            <a:ext cx="4900474" cy="291334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D6E9250-AC4D-41C7-9722-897F954E01C4}"/>
              </a:ext>
            </a:extLst>
          </p:cNvPr>
          <p:cNvSpPr txBox="1"/>
          <p:nvPr/>
        </p:nvSpPr>
        <p:spPr>
          <a:xfrm>
            <a:off x="4845807" y="1171604"/>
            <a:ext cx="17252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/>
              <a:t>Flow Map</a:t>
            </a:r>
            <a:endParaRPr lang="en-IN" sz="2400" b="1" u="sng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DC6EC6-3984-4A56-908D-F1B175292C85}"/>
              </a:ext>
            </a:extLst>
          </p:cNvPr>
          <p:cNvSpPr txBox="1"/>
          <p:nvPr/>
        </p:nvSpPr>
        <p:spPr>
          <a:xfrm>
            <a:off x="5805997" y="4669714"/>
            <a:ext cx="23437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/>
              <a:t>Density Map</a:t>
            </a:r>
            <a:endParaRPr lang="en-IN" sz="2400" b="1" u="sng" dirty="0"/>
          </a:p>
        </p:txBody>
      </p:sp>
    </p:spTree>
    <p:extLst>
      <p:ext uri="{BB962C8B-B14F-4D97-AF65-F5344CB8AC3E}">
        <p14:creationId xmlns:p14="http://schemas.microsoft.com/office/powerpoint/2010/main" val="8824986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639DF-57BF-4671-99B1-964178F85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Tools and libraries </a:t>
            </a:r>
            <a:endParaRPr lang="en-IN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942E5-0ED2-4541-8095-B82CB5BA4E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For data visualization we can use:</a:t>
            </a:r>
          </a:p>
          <a:p>
            <a:r>
              <a:rPr lang="en-US" sz="2400" dirty="0"/>
              <a:t>Seaborn, </a:t>
            </a:r>
            <a:r>
              <a:rPr lang="en-US" sz="2400" dirty="0" err="1"/>
              <a:t>numpy</a:t>
            </a:r>
            <a:r>
              <a:rPr lang="en-US" sz="2400" dirty="0"/>
              <a:t> and pandas present in the Python language. </a:t>
            </a:r>
          </a:p>
          <a:p>
            <a:r>
              <a:rPr lang="en-US" sz="2400" dirty="0"/>
              <a:t>These libraries consists of various tools which can be used convert the raw data into a more understandable form</a:t>
            </a:r>
            <a:endParaRPr lang="en-IN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49DE57-73F0-47EB-990D-AD12061BA7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0199" y="4243527"/>
            <a:ext cx="4161953" cy="2236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5243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3DC08-7B8B-4C4B-8A27-06FCCE819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7153" y="450542"/>
            <a:ext cx="3784847" cy="816302"/>
          </a:xfrm>
        </p:spPr>
        <p:txBody>
          <a:bodyPr>
            <a:normAutofit/>
          </a:bodyPr>
          <a:lstStyle/>
          <a:p>
            <a:r>
              <a:rPr lang="en-US" sz="4000" dirty="0"/>
              <a:t>Related work</a:t>
            </a:r>
            <a:endParaRPr lang="en-IN" sz="40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0D6DEF-69BF-4D7B-B3F0-C2BA1213CD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265111" y="1392297"/>
            <a:ext cx="3926889" cy="5258243"/>
          </a:xfrm>
        </p:spPr>
        <p:txBody>
          <a:bodyPr>
            <a:normAutofit fontScale="92500" lnSpcReduction="20000"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900" dirty="0"/>
              <a:t>Many researchers had already worked on the rainfall prediction and their connection with climate change with different methods of machine learning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900" dirty="0"/>
              <a:t>Tripathi  [3] ,have discussed rainfall prediction with the use of Artificial neural network by the Cascade-forward Back propagation Neural Network (CFBPNN) technique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900" dirty="0"/>
              <a:t>To study the data set of the rainfall information they have used 2 hidden layers of CFBPNN technique, with three different epochs.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900" dirty="0"/>
              <a:t>Eventually, CFBPNN algorithm has provided a best accuracy model to predict monthly rainfall. </a:t>
            </a:r>
            <a:endParaRPr lang="en-IN" sz="1900" dirty="0"/>
          </a:p>
          <a:p>
            <a:endParaRPr lang="en-IN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E92F8C7-80EA-40DB-9301-94146CF319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03" y="94497"/>
            <a:ext cx="5608439" cy="2595601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3343F2E3-3EEB-40EF-A97F-D61A5234EB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3099" y="2135714"/>
            <a:ext cx="5288923" cy="225495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A8349D53-E444-4F10-AA09-A93D069DDC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403" y="4255174"/>
            <a:ext cx="5218321" cy="2439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0460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1724</TotalTime>
  <Words>826</Words>
  <Application>Microsoft Office PowerPoint</Application>
  <PresentationFormat>Widescreen</PresentationFormat>
  <Paragraphs>94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Calibri</vt:lpstr>
      <vt:lpstr>Montserrat</vt:lpstr>
      <vt:lpstr>Rockwell</vt:lpstr>
      <vt:lpstr>Rockwell Condensed</vt:lpstr>
      <vt:lpstr>Times New Roman</vt:lpstr>
      <vt:lpstr>Wingdings</vt:lpstr>
      <vt:lpstr>Wood Type</vt:lpstr>
      <vt:lpstr>Rainfall Prediction Using Data Visualisation Techniques</vt:lpstr>
      <vt:lpstr>Introduction</vt:lpstr>
      <vt:lpstr>Temporal </vt:lpstr>
      <vt:lpstr>Hierarchical </vt:lpstr>
      <vt:lpstr>Networks</vt:lpstr>
      <vt:lpstr>Multidimensional</vt:lpstr>
      <vt:lpstr>geospatial</vt:lpstr>
      <vt:lpstr>Tools and libraries </vt:lpstr>
      <vt:lpstr>Related work</vt:lpstr>
      <vt:lpstr>Methodology for data visualisation</vt:lpstr>
      <vt:lpstr>PowerPoint Presentation</vt:lpstr>
      <vt:lpstr>  RESULT &amp; DISCUSSIONS </vt:lpstr>
      <vt:lpstr>PowerPoint Presentation</vt:lpstr>
      <vt:lpstr>PowerPoint Presentation</vt:lpstr>
      <vt:lpstr>bibliography</vt:lpstr>
      <vt:lpstr>CONCLUSION </vt:lpstr>
      <vt:lpstr>Idea to implementation</vt:lpstr>
      <vt:lpstr>Thank you! 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Rainfall Prediction Using Data Visualisation Techniques</dc:title>
  <dc:creator>Divyam Patani</dc:creator>
  <cp:lastModifiedBy>Divyam Patani</cp:lastModifiedBy>
  <cp:revision>50</cp:revision>
  <dcterms:created xsi:type="dcterms:W3CDTF">2021-03-20T09:13:26Z</dcterms:created>
  <dcterms:modified xsi:type="dcterms:W3CDTF">2021-04-06T05:40:05Z</dcterms:modified>
</cp:coreProperties>
</file>