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0"/>
  </p:notesMasterIdLst>
  <p:sldIdLst>
    <p:sldId id="256" r:id="rId2"/>
    <p:sldId id="258" r:id="rId3"/>
    <p:sldId id="259" r:id="rId4"/>
    <p:sldId id="261" r:id="rId5"/>
    <p:sldId id="262" r:id="rId6"/>
    <p:sldId id="264" r:id="rId7"/>
    <p:sldId id="265" r:id="rId8"/>
    <p:sldId id="267" r:id="rId9"/>
    <p:sldId id="268" r:id="rId10"/>
    <p:sldId id="271" r:id="rId11"/>
    <p:sldId id="272" r:id="rId12"/>
    <p:sldId id="273" r:id="rId13"/>
    <p:sldId id="274" r:id="rId14"/>
    <p:sldId id="275" r:id="rId15"/>
    <p:sldId id="276" r:id="rId16"/>
    <p:sldId id="277" r:id="rId17"/>
    <p:sldId id="278" r:id="rId18"/>
    <p:sldId id="279" r:id="rId19"/>
    <p:sldId id="282" r:id="rId20"/>
    <p:sldId id="283" r:id="rId21"/>
    <p:sldId id="284" r:id="rId22"/>
    <p:sldId id="286" r:id="rId23"/>
    <p:sldId id="287" r:id="rId24"/>
    <p:sldId id="288" r:id="rId25"/>
    <p:sldId id="289" r:id="rId26"/>
    <p:sldId id="291" r:id="rId27"/>
    <p:sldId id="293" r:id="rId28"/>
    <p:sldId id="294" r:id="rId29"/>
    <p:sldId id="295" r:id="rId30"/>
    <p:sldId id="296" r:id="rId31"/>
    <p:sldId id="297" r:id="rId32"/>
    <p:sldId id="298" r:id="rId33"/>
    <p:sldId id="299" r:id="rId34"/>
    <p:sldId id="300" r:id="rId35"/>
    <p:sldId id="301" r:id="rId36"/>
    <p:sldId id="302" r:id="rId37"/>
    <p:sldId id="30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B6575-A38F-4ED1-AC48-B5025D323B3C}" v="105" dt="2022-12-11T23:45:52.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0ADB4-2CFD-4933-AF3D-A6FC50E73E1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7508E78B-7815-48ED-9EDD-183CE2860B67}">
      <dgm:prSet phldrT="[Text]" custT="1"/>
      <dgm:spPr>
        <a:xfrm>
          <a:off x="2461412" y="1343812"/>
          <a:ext cx="1020774" cy="1020774"/>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Features of the System </a:t>
          </a:r>
        </a:p>
      </dgm:t>
    </dgm:pt>
    <dgm:pt modelId="{76E9DBD3-990F-494E-8305-A1E589224461}" type="parTrans" cxnId="{9D7598DC-8E46-4636-8EDB-24BA63BFCD54}">
      <dgm:prSet/>
      <dgm:spPr/>
      <dgm:t>
        <a:bodyPr/>
        <a:lstStyle/>
        <a:p>
          <a:endParaRPr lang="en-US"/>
        </a:p>
      </dgm:t>
    </dgm:pt>
    <dgm:pt modelId="{3334AE4C-FDB5-4256-A78B-0B17A3D02366}" type="sibTrans" cxnId="{9D7598DC-8E46-4636-8EDB-24BA63BFCD54}">
      <dgm:prSet/>
      <dgm:spPr/>
      <dgm:t>
        <a:bodyPr/>
        <a:lstStyle/>
        <a:p>
          <a:endParaRPr lang="en-US"/>
        </a:p>
      </dgm:t>
    </dgm:pt>
    <dgm:pt modelId="{50E3BFDE-C3E9-468B-82F0-E5A7FC1E67F2}">
      <dgm:prSet phldrT="[Text]" custT="1"/>
      <dgm:spPr>
        <a:xfrm>
          <a:off x="2461412" y="14360"/>
          <a:ext cx="1020774" cy="1020774"/>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400" b="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Individual Care Management </a:t>
          </a:r>
        </a:p>
      </dgm:t>
    </dgm:pt>
    <dgm:pt modelId="{85BF7C4D-5D0B-4565-8228-B96CB8D3E248}" type="parTrans" cxnId="{94A4AC0F-2023-4D8B-B1F6-D75E82189524}">
      <dgm:prSet/>
      <dgm:spPr>
        <a:xfrm rot="16200000">
          <a:off x="2817460" y="1174016"/>
          <a:ext cx="308678" cy="30913"/>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E37B673-CB51-412E-97C6-1A940D0EC16D}" type="sibTrans" cxnId="{94A4AC0F-2023-4D8B-B1F6-D75E82189524}">
      <dgm:prSet/>
      <dgm:spPr/>
      <dgm:t>
        <a:bodyPr/>
        <a:lstStyle/>
        <a:p>
          <a:endParaRPr lang="en-US"/>
        </a:p>
      </dgm:t>
    </dgm:pt>
    <dgm:pt modelId="{EF7EAFCB-824A-428F-9FEB-B9B2E41ECB6D}">
      <dgm:prSet phldrT="[Text]" custT="1"/>
      <dgm:spPr>
        <a:xfrm>
          <a:off x="3790865" y="1343812"/>
          <a:ext cx="1020774" cy="1020774"/>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Involuntary</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Detention</a:t>
          </a:r>
          <a:r>
            <a:rPr lang="en-US" sz="1200" b="1" kern="1200" dirty="0">
              <a:solidFill>
                <a:schemeClr val="bg1"/>
              </a:solidFill>
              <a:latin typeface="Calibri" panose="020F0502020204030204"/>
              <a:ea typeface="+mn-ea"/>
              <a:cs typeface="+mn-cs"/>
            </a:rPr>
            <a:t> </a:t>
          </a:r>
        </a:p>
      </dgm:t>
    </dgm:pt>
    <dgm:pt modelId="{23A2869A-162C-4AA5-B444-AA521142BC2E}" type="parTrans" cxnId="{6C12E3FF-0D9B-4B62-A57B-7D261E0311D4}">
      <dgm:prSet/>
      <dgm:spPr>
        <a:xfrm>
          <a:off x="3482187" y="1838743"/>
          <a:ext cx="308678" cy="30913"/>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9FC4361C-5ABF-4E56-A149-63793F9B718A}" type="sibTrans" cxnId="{6C12E3FF-0D9B-4B62-A57B-7D261E0311D4}">
      <dgm:prSet/>
      <dgm:spPr/>
      <dgm:t>
        <a:bodyPr/>
        <a:lstStyle/>
        <a:p>
          <a:endParaRPr lang="en-US"/>
        </a:p>
      </dgm:t>
    </dgm:pt>
    <dgm:pt modelId="{3E014EB4-4414-4706-8C4B-A401BFDF4D29}">
      <dgm:prSet phldrT="[Text]" custT="1"/>
      <dgm:spPr>
        <a:xfrm>
          <a:off x="2466465" y="2673265"/>
          <a:ext cx="1010668" cy="1020774"/>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Administrative</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Reporting</a:t>
          </a:r>
          <a:r>
            <a:rPr lang="en-US" sz="1200" b="1" kern="1200" dirty="0">
              <a:solidFill>
                <a:schemeClr val="bg1"/>
              </a:solidFill>
              <a:latin typeface="Calibri" panose="020F0502020204030204"/>
              <a:ea typeface="+mn-ea"/>
              <a:cs typeface="+mn-cs"/>
            </a:rPr>
            <a:t> </a:t>
          </a:r>
        </a:p>
      </dgm:t>
    </dgm:pt>
    <dgm:pt modelId="{8590032C-1B40-4EA3-ADFF-DF2F9BF6B841}" type="parTrans" cxnId="{6C352F8A-1D1F-4F8C-AB8D-BE537EFC49AB}">
      <dgm:prSet/>
      <dgm:spPr>
        <a:xfrm rot="5400000">
          <a:off x="2817460" y="2503469"/>
          <a:ext cx="308678" cy="30913"/>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8F076B37-2B01-462D-B0E6-210E4D358045}" type="sibTrans" cxnId="{6C352F8A-1D1F-4F8C-AB8D-BE537EFC49AB}">
      <dgm:prSet/>
      <dgm:spPr/>
      <dgm:t>
        <a:bodyPr/>
        <a:lstStyle/>
        <a:p>
          <a:endParaRPr lang="en-US"/>
        </a:p>
      </dgm:t>
    </dgm:pt>
    <dgm:pt modelId="{66D9EB9B-33EE-4499-AFAA-49C55EB47E6D}">
      <dgm:prSet phldrT="[Text]" custT="1"/>
      <dgm:spPr>
        <a:xfrm>
          <a:off x="1131960" y="1343812"/>
          <a:ext cx="1020774" cy="1020774"/>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Patient</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Monitoring</a:t>
          </a:r>
          <a:r>
            <a:rPr lang="en-US" sz="1200" b="1" kern="1200" dirty="0">
              <a:solidFill>
                <a:schemeClr val="bg1"/>
              </a:solidFill>
              <a:latin typeface="Calibri" panose="020F0502020204030204"/>
              <a:ea typeface="+mn-ea"/>
              <a:cs typeface="+mn-cs"/>
            </a:rPr>
            <a:t> </a:t>
          </a:r>
        </a:p>
      </dgm:t>
    </dgm:pt>
    <dgm:pt modelId="{5A3358D9-B87A-4C60-8E7C-3B07F3ECF327}" type="parTrans" cxnId="{D8A0C34D-5696-4806-8DB8-56BCDC238847}">
      <dgm:prSet/>
      <dgm:spPr>
        <a:xfrm rot="10800000">
          <a:off x="2152734" y="1838743"/>
          <a:ext cx="308678" cy="30913"/>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CB4633B-283C-4588-95DA-E4636E0E0406}" type="sibTrans" cxnId="{D8A0C34D-5696-4806-8DB8-56BCDC238847}">
      <dgm:prSet/>
      <dgm:spPr/>
      <dgm:t>
        <a:bodyPr/>
        <a:lstStyle/>
        <a:p>
          <a:endParaRPr lang="en-US"/>
        </a:p>
      </dgm:t>
    </dgm:pt>
    <dgm:pt modelId="{16C6DD2A-90A2-4295-A1DA-BB3414B39437}" type="pres">
      <dgm:prSet presAssocID="{1CA0ADB4-2CFD-4933-AF3D-A6FC50E73E19}" presName="cycle" presStyleCnt="0">
        <dgm:presLayoutVars>
          <dgm:chMax val="1"/>
          <dgm:dir/>
          <dgm:animLvl val="ctr"/>
          <dgm:resizeHandles val="exact"/>
        </dgm:presLayoutVars>
      </dgm:prSet>
      <dgm:spPr/>
    </dgm:pt>
    <dgm:pt modelId="{4635609B-D073-44B5-93C5-CDADA81C5615}" type="pres">
      <dgm:prSet presAssocID="{7508E78B-7815-48ED-9EDD-183CE2860B67}" presName="centerShape" presStyleLbl="node0" presStyleIdx="0" presStyleCnt="1"/>
      <dgm:spPr/>
    </dgm:pt>
    <dgm:pt modelId="{5F6197D3-B3B0-4607-9A20-73AC9F8AE00A}" type="pres">
      <dgm:prSet presAssocID="{85BF7C4D-5D0B-4565-8228-B96CB8D3E248}" presName="Name9" presStyleLbl="parChTrans1D2" presStyleIdx="0" presStyleCnt="4"/>
      <dgm:spPr/>
    </dgm:pt>
    <dgm:pt modelId="{212F963F-F245-4C53-B8AF-0DA1891C4B6D}" type="pres">
      <dgm:prSet presAssocID="{85BF7C4D-5D0B-4565-8228-B96CB8D3E248}" presName="connTx" presStyleLbl="parChTrans1D2" presStyleIdx="0" presStyleCnt="4"/>
      <dgm:spPr/>
    </dgm:pt>
    <dgm:pt modelId="{104C1A99-4FCF-47D9-9589-E8500A81B82F}" type="pres">
      <dgm:prSet presAssocID="{50E3BFDE-C3E9-468B-82F0-E5A7FC1E67F2}" presName="node" presStyleLbl="node1" presStyleIdx="0" presStyleCnt="4">
        <dgm:presLayoutVars>
          <dgm:bulletEnabled val="1"/>
        </dgm:presLayoutVars>
      </dgm:prSet>
      <dgm:spPr/>
    </dgm:pt>
    <dgm:pt modelId="{4E6BD746-2ED0-4B4E-9281-BC1A555E4B8A}" type="pres">
      <dgm:prSet presAssocID="{23A2869A-162C-4AA5-B444-AA521142BC2E}" presName="Name9" presStyleLbl="parChTrans1D2" presStyleIdx="1" presStyleCnt="4"/>
      <dgm:spPr/>
    </dgm:pt>
    <dgm:pt modelId="{53561FC6-7BCC-43E1-9850-2C2AE7FD2E2F}" type="pres">
      <dgm:prSet presAssocID="{23A2869A-162C-4AA5-B444-AA521142BC2E}" presName="connTx" presStyleLbl="parChTrans1D2" presStyleIdx="1" presStyleCnt="4"/>
      <dgm:spPr/>
    </dgm:pt>
    <dgm:pt modelId="{F4ADB0A4-A78E-4EAB-8960-A4CCD5302688}" type="pres">
      <dgm:prSet presAssocID="{EF7EAFCB-824A-428F-9FEB-B9B2E41ECB6D}" presName="node" presStyleLbl="node1" presStyleIdx="1" presStyleCnt="4" custRadScaleRad="97744" custRadScaleInc="0">
        <dgm:presLayoutVars>
          <dgm:bulletEnabled val="1"/>
        </dgm:presLayoutVars>
      </dgm:prSet>
      <dgm:spPr/>
    </dgm:pt>
    <dgm:pt modelId="{2C6CD558-E064-4814-BF4E-D6EC5A57550A}" type="pres">
      <dgm:prSet presAssocID="{8590032C-1B40-4EA3-ADFF-DF2F9BF6B841}" presName="Name9" presStyleLbl="parChTrans1D2" presStyleIdx="2" presStyleCnt="4"/>
      <dgm:spPr/>
    </dgm:pt>
    <dgm:pt modelId="{D3AE3A54-59D2-4FCA-B385-C9D39D6865E0}" type="pres">
      <dgm:prSet presAssocID="{8590032C-1B40-4EA3-ADFF-DF2F9BF6B841}" presName="connTx" presStyleLbl="parChTrans1D2" presStyleIdx="2" presStyleCnt="4"/>
      <dgm:spPr/>
    </dgm:pt>
    <dgm:pt modelId="{03DB29FE-9923-40D4-829B-88FE524618EC}" type="pres">
      <dgm:prSet presAssocID="{3E014EB4-4414-4706-8C4B-A401BFDF4D29}" presName="node" presStyleLbl="node1" presStyleIdx="2" presStyleCnt="4" custScaleX="122373" custRadScaleRad="101174" custRadScaleInc="2053">
        <dgm:presLayoutVars>
          <dgm:bulletEnabled val="1"/>
        </dgm:presLayoutVars>
      </dgm:prSet>
      <dgm:spPr/>
    </dgm:pt>
    <dgm:pt modelId="{A7A96E3C-843A-4E96-B8C6-76F6ED0CBCE4}" type="pres">
      <dgm:prSet presAssocID="{5A3358D9-B87A-4C60-8E7C-3B07F3ECF327}" presName="Name9" presStyleLbl="parChTrans1D2" presStyleIdx="3" presStyleCnt="4"/>
      <dgm:spPr/>
    </dgm:pt>
    <dgm:pt modelId="{A5A5E0CA-A2CD-4200-9815-680241A1DC75}" type="pres">
      <dgm:prSet presAssocID="{5A3358D9-B87A-4C60-8E7C-3B07F3ECF327}" presName="connTx" presStyleLbl="parChTrans1D2" presStyleIdx="3" presStyleCnt="4"/>
      <dgm:spPr/>
    </dgm:pt>
    <dgm:pt modelId="{38A4518C-A36A-4E82-9FD2-9891EE4B8D7B}" type="pres">
      <dgm:prSet presAssocID="{66D9EB9B-33EE-4499-AFAA-49C55EB47E6D}" presName="node" presStyleLbl="node1" presStyleIdx="3" presStyleCnt="4" custScaleX="104802">
        <dgm:presLayoutVars>
          <dgm:bulletEnabled val="1"/>
        </dgm:presLayoutVars>
      </dgm:prSet>
      <dgm:spPr/>
    </dgm:pt>
  </dgm:ptLst>
  <dgm:cxnLst>
    <dgm:cxn modelId="{78583401-FA85-4058-B9DC-28C5CFBA9D1C}" type="presOf" srcId="{EF7EAFCB-824A-428F-9FEB-B9B2E41ECB6D}" destId="{F4ADB0A4-A78E-4EAB-8960-A4CCD5302688}" srcOrd="0" destOrd="0" presId="urn:microsoft.com/office/officeart/2005/8/layout/radial1"/>
    <dgm:cxn modelId="{1810C904-79E1-4431-BAAD-BEB9157E369F}" type="presOf" srcId="{1CA0ADB4-2CFD-4933-AF3D-A6FC50E73E19}" destId="{16C6DD2A-90A2-4295-A1DA-BB3414B39437}" srcOrd="0" destOrd="0" presId="urn:microsoft.com/office/officeart/2005/8/layout/radial1"/>
    <dgm:cxn modelId="{B78B020E-7708-4F31-88B7-6D659D2AE5E8}" type="presOf" srcId="{85BF7C4D-5D0B-4565-8228-B96CB8D3E248}" destId="{5F6197D3-B3B0-4607-9A20-73AC9F8AE00A}" srcOrd="0" destOrd="0" presId="urn:microsoft.com/office/officeart/2005/8/layout/radial1"/>
    <dgm:cxn modelId="{94A4AC0F-2023-4D8B-B1F6-D75E82189524}" srcId="{7508E78B-7815-48ED-9EDD-183CE2860B67}" destId="{50E3BFDE-C3E9-468B-82F0-E5A7FC1E67F2}" srcOrd="0" destOrd="0" parTransId="{85BF7C4D-5D0B-4565-8228-B96CB8D3E248}" sibTransId="{FE37B673-CB51-412E-97C6-1A940D0EC16D}"/>
    <dgm:cxn modelId="{AC97D116-0419-49CC-B260-55BB50DFA4BB}" type="presOf" srcId="{8590032C-1B40-4EA3-ADFF-DF2F9BF6B841}" destId="{D3AE3A54-59D2-4FCA-B385-C9D39D6865E0}" srcOrd="1" destOrd="0" presId="urn:microsoft.com/office/officeart/2005/8/layout/radial1"/>
    <dgm:cxn modelId="{9F93AC2B-A6F3-460C-961C-42E20D1D1A9E}" type="presOf" srcId="{66D9EB9B-33EE-4499-AFAA-49C55EB47E6D}" destId="{38A4518C-A36A-4E82-9FD2-9891EE4B8D7B}" srcOrd="0" destOrd="0" presId="urn:microsoft.com/office/officeart/2005/8/layout/radial1"/>
    <dgm:cxn modelId="{0800563E-5398-4614-B695-467DC3689084}" type="presOf" srcId="{85BF7C4D-5D0B-4565-8228-B96CB8D3E248}" destId="{212F963F-F245-4C53-B8AF-0DA1891C4B6D}" srcOrd="1" destOrd="0" presId="urn:microsoft.com/office/officeart/2005/8/layout/radial1"/>
    <dgm:cxn modelId="{3DBE425F-8CA0-4E84-850C-E1AEDA76D557}" type="presOf" srcId="{5A3358D9-B87A-4C60-8E7C-3B07F3ECF327}" destId="{A7A96E3C-843A-4E96-B8C6-76F6ED0CBCE4}" srcOrd="0" destOrd="0" presId="urn:microsoft.com/office/officeart/2005/8/layout/radial1"/>
    <dgm:cxn modelId="{D8A0C34D-5696-4806-8DB8-56BCDC238847}" srcId="{7508E78B-7815-48ED-9EDD-183CE2860B67}" destId="{66D9EB9B-33EE-4499-AFAA-49C55EB47E6D}" srcOrd="3" destOrd="0" parTransId="{5A3358D9-B87A-4C60-8E7C-3B07F3ECF327}" sibTransId="{DCB4633B-283C-4588-95DA-E4636E0E0406}"/>
    <dgm:cxn modelId="{5C686753-42C0-4FF7-A4D8-4495ECA07543}" type="presOf" srcId="{5A3358D9-B87A-4C60-8E7C-3B07F3ECF327}" destId="{A5A5E0CA-A2CD-4200-9815-680241A1DC75}" srcOrd="1" destOrd="0" presId="urn:microsoft.com/office/officeart/2005/8/layout/radial1"/>
    <dgm:cxn modelId="{C491208A-D3E3-44A4-B918-67B1F2FE93F0}" type="presOf" srcId="{7508E78B-7815-48ED-9EDD-183CE2860B67}" destId="{4635609B-D073-44B5-93C5-CDADA81C5615}" srcOrd="0" destOrd="0" presId="urn:microsoft.com/office/officeart/2005/8/layout/radial1"/>
    <dgm:cxn modelId="{6C352F8A-1D1F-4F8C-AB8D-BE537EFC49AB}" srcId="{7508E78B-7815-48ED-9EDD-183CE2860B67}" destId="{3E014EB4-4414-4706-8C4B-A401BFDF4D29}" srcOrd="2" destOrd="0" parTransId="{8590032C-1B40-4EA3-ADFF-DF2F9BF6B841}" sibTransId="{8F076B37-2B01-462D-B0E6-210E4D358045}"/>
    <dgm:cxn modelId="{451F029B-C647-4EFE-8248-430DE9955048}" type="presOf" srcId="{50E3BFDE-C3E9-468B-82F0-E5A7FC1E67F2}" destId="{104C1A99-4FCF-47D9-9589-E8500A81B82F}" srcOrd="0" destOrd="0" presId="urn:microsoft.com/office/officeart/2005/8/layout/radial1"/>
    <dgm:cxn modelId="{F016DAA4-6D14-43F8-815B-BD545A841870}" type="presOf" srcId="{3E014EB4-4414-4706-8C4B-A401BFDF4D29}" destId="{03DB29FE-9923-40D4-829B-88FE524618EC}" srcOrd="0" destOrd="0" presId="urn:microsoft.com/office/officeart/2005/8/layout/radial1"/>
    <dgm:cxn modelId="{398053C0-4EEF-4299-8E3F-788C2A43782C}" type="presOf" srcId="{23A2869A-162C-4AA5-B444-AA521142BC2E}" destId="{53561FC6-7BCC-43E1-9850-2C2AE7FD2E2F}" srcOrd="1" destOrd="0" presId="urn:microsoft.com/office/officeart/2005/8/layout/radial1"/>
    <dgm:cxn modelId="{45DC5CD8-8B03-4DF7-95A6-C2A046437F5C}" type="presOf" srcId="{8590032C-1B40-4EA3-ADFF-DF2F9BF6B841}" destId="{2C6CD558-E064-4814-BF4E-D6EC5A57550A}" srcOrd="0" destOrd="0" presId="urn:microsoft.com/office/officeart/2005/8/layout/radial1"/>
    <dgm:cxn modelId="{9D7598DC-8E46-4636-8EDB-24BA63BFCD54}" srcId="{1CA0ADB4-2CFD-4933-AF3D-A6FC50E73E19}" destId="{7508E78B-7815-48ED-9EDD-183CE2860B67}" srcOrd="0" destOrd="0" parTransId="{76E9DBD3-990F-494E-8305-A1E589224461}" sibTransId="{3334AE4C-FDB5-4256-A78B-0B17A3D02366}"/>
    <dgm:cxn modelId="{957FD8FF-BF12-41A4-983C-65047ACBB2D7}" type="presOf" srcId="{23A2869A-162C-4AA5-B444-AA521142BC2E}" destId="{4E6BD746-2ED0-4B4E-9281-BC1A555E4B8A}" srcOrd="0" destOrd="0" presId="urn:microsoft.com/office/officeart/2005/8/layout/radial1"/>
    <dgm:cxn modelId="{6C12E3FF-0D9B-4B62-A57B-7D261E0311D4}" srcId="{7508E78B-7815-48ED-9EDD-183CE2860B67}" destId="{EF7EAFCB-824A-428F-9FEB-B9B2E41ECB6D}" srcOrd="1" destOrd="0" parTransId="{23A2869A-162C-4AA5-B444-AA521142BC2E}" sibTransId="{9FC4361C-5ABF-4E56-A149-63793F9B718A}"/>
    <dgm:cxn modelId="{8DA3DC99-95F9-4657-BB96-81E74DA5DC7C}" type="presParOf" srcId="{16C6DD2A-90A2-4295-A1DA-BB3414B39437}" destId="{4635609B-D073-44B5-93C5-CDADA81C5615}" srcOrd="0" destOrd="0" presId="urn:microsoft.com/office/officeart/2005/8/layout/radial1"/>
    <dgm:cxn modelId="{F6EC438C-5F74-4528-A423-8A6F84F63833}" type="presParOf" srcId="{16C6DD2A-90A2-4295-A1DA-BB3414B39437}" destId="{5F6197D3-B3B0-4607-9A20-73AC9F8AE00A}" srcOrd="1" destOrd="0" presId="urn:microsoft.com/office/officeart/2005/8/layout/radial1"/>
    <dgm:cxn modelId="{7D0D2F3A-31AA-4132-A3E3-CA35130849AC}" type="presParOf" srcId="{5F6197D3-B3B0-4607-9A20-73AC9F8AE00A}" destId="{212F963F-F245-4C53-B8AF-0DA1891C4B6D}" srcOrd="0" destOrd="0" presId="urn:microsoft.com/office/officeart/2005/8/layout/radial1"/>
    <dgm:cxn modelId="{C7B23834-82F2-48F3-823C-09DDB7C5A500}" type="presParOf" srcId="{16C6DD2A-90A2-4295-A1DA-BB3414B39437}" destId="{104C1A99-4FCF-47D9-9589-E8500A81B82F}" srcOrd="2" destOrd="0" presId="urn:microsoft.com/office/officeart/2005/8/layout/radial1"/>
    <dgm:cxn modelId="{0A967866-E3E0-495D-BC6B-43D9A4A48661}" type="presParOf" srcId="{16C6DD2A-90A2-4295-A1DA-BB3414B39437}" destId="{4E6BD746-2ED0-4B4E-9281-BC1A555E4B8A}" srcOrd="3" destOrd="0" presId="urn:microsoft.com/office/officeart/2005/8/layout/radial1"/>
    <dgm:cxn modelId="{1DE2102F-A5F7-41FF-91B8-B221E6AD9358}" type="presParOf" srcId="{4E6BD746-2ED0-4B4E-9281-BC1A555E4B8A}" destId="{53561FC6-7BCC-43E1-9850-2C2AE7FD2E2F}" srcOrd="0" destOrd="0" presId="urn:microsoft.com/office/officeart/2005/8/layout/radial1"/>
    <dgm:cxn modelId="{4DA8E0D8-CFEB-4D42-9704-984344DB9BB5}" type="presParOf" srcId="{16C6DD2A-90A2-4295-A1DA-BB3414B39437}" destId="{F4ADB0A4-A78E-4EAB-8960-A4CCD5302688}" srcOrd="4" destOrd="0" presId="urn:microsoft.com/office/officeart/2005/8/layout/radial1"/>
    <dgm:cxn modelId="{A0B8141A-2DDE-4949-8715-0BC77AB6B92D}" type="presParOf" srcId="{16C6DD2A-90A2-4295-A1DA-BB3414B39437}" destId="{2C6CD558-E064-4814-BF4E-D6EC5A57550A}" srcOrd="5" destOrd="0" presId="urn:microsoft.com/office/officeart/2005/8/layout/radial1"/>
    <dgm:cxn modelId="{72A125A5-627A-41E4-A553-423A39CDD8DE}" type="presParOf" srcId="{2C6CD558-E064-4814-BF4E-D6EC5A57550A}" destId="{D3AE3A54-59D2-4FCA-B385-C9D39D6865E0}" srcOrd="0" destOrd="0" presId="urn:microsoft.com/office/officeart/2005/8/layout/radial1"/>
    <dgm:cxn modelId="{E15B9554-9F3F-4102-A72D-C3AB28EF22F8}" type="presParOf" srcId="{16C6DD2A-90A2-4295-A1DA-BB3414B39437}" destId="{03DB29FE-9923-40D4-829B-88FE524618EC}" srcOrd="6" destOrd="0" presId="urn:microsoft.com/office/officeart/2005/8/layout/radial1"/>
    <dgm:cxn modelId="{9E1BC2BA-4815-40F3-8C6D-DE98E646ECE7}" type="presParOf" srcId="{16C6DD2A-90A2-4295-A1DA-BB3414B39437}" destId="{A7A96E3C-843A-4E96-B8C6-76F6ED0CBCE4}" srcOrd="7" destOrd="0" presId="urn:microsoft.com/office/officeart/2005/8/layout/radial1"/>
    <dgm:cxn modelId="{F1B25EB9-BC26-4822-8CDB-535FDE001A1F}" type="presParOf" srcId="{A7A96E3C-843A-4E96-B8C6-76F6ED0CBCE4}" destId="{A5A5E0CA-A2CD-4200-9815-680241A1DC75}" srcOrd="0" destOrd="0" presId="urn:microsoft.com/office/officeart/2005/8/layout/radial1"/>
    <dgm:cxn modelId="{E1D0C5DD-48FD-4018-9390-822C1E04586A}" type="presParOf" srcId="{16C6DD2A-90A2-4295-A1DA-BB3414B39437}" destId="{38A4518C-A36A-4E82-9FD2-9891EE4B8D7B}"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B7C5B-CD57-494D-A8A9-2A077C61328D}" type="doc">
      <dgm:prSet loTypeId="urn:microsoft.com/office/officeart/2008/layout/RadialCluster" loCatId="cycle" qsTypeId="urn:microsoft.com/office/officeart/2005/8/quickstyle/simple1" qsCatId="simple" csTypeId="urn:microsoft.com/office/officeart/2005/8/colors/accent6_5" csCatId="accent6" phldr="1"/>
      <dgm:spPr/>
      <dgm:t>
        <a:bodyPr/>
        <a:lstStyle/>
        <a:p>
          <a:endParaRPr lang="en-US"/>
        </a:p>
      </dgm:t>
    </dgm:pt>
    <dgm:pt modelId="{EB30084A-A068-479E-9C69-E60C42BDFB7E}">
      <dgm:prSet phldrT="[Text]"/>
      <dgm:spPr>
        <a:xfrm>
          <a:off x="2263139" y="1488936"/>
          <a:ext cx="960120" cy="960120"/>
        </a:xfrm>
        <a:prstGeom prst="roundRect">
          <a:avLst/>
        </a:prstGeom>
        <a:solidFill>
          <a:srgbClr val="70AD47">
            <a:alpha val="9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ADMIN</a:t>
          </a:r>
        </a:p>
      </dgm:t>
    </dgm:pt>
    <dgm:pt modelId="{0810A923-5584-452A-B221-7E0A34CC392F}" type="parTrans" cxnId="{69D0EF53-7FC1-4A04-AA5A-A6DE65C54A40}">
      <dgm:prSet/>
      <dgm:spPr/>
      <dgm:t>
        <a:bodyPr/>
        <a:lstStyle/>
        <a:p>
          <a:endParaRPr lang="en-US"/>
        </a:p>
      </dgm:t>
    </dgm:pt>
    <dgm:pt modelId="{360D2072-D548-4721-83FD-2E0986A7C1F4}" type="sibTrans" cxnId="{69D0EF53-7FC1-4A04-AA5A-A6DE65C54A40}">
      <dgm:prSet/>
      <dgm:spPr/>
      <dgm:t>
        <a:bodyPr/>
        <a:lstStyle/>
        <a:p>
          <a:endParaRPr lang="en-US"/>
        </a:p>
      </dgm:t>
    </dgm:pt>
    <dgm:pt modelId="{D928F877-2173-4E0F-86EB-C1F6C550BFD7}">
      <dgm:prSet phldrT="[Text]"/>
      <dgm:spPr>
        <a:xfrm>
          <a:off x="2346958" y="172171"/>
          <a:ext cx="792482" cy="643280"/>
        </a:xfrm>
        <a:prstGeom prst="roundRect">
          <a:avLst/>
        </a:prstGeom>
        <a:solidFill>
          <a:srgbClr val="70AD47">
            <a:alpha val="90000"/>
            <a:hueOff val="0"/>
            <a:satOff val="0"/>
            <a:lumOff val="0"/>
            <a:alphaOff val="-13333"/>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PHARMACIST</a:t>
          </a:r>
        </a:p>
      </dgm:t>
    </dgm:pt>
    <dgm:pt modelId="{2C94134B-8E2C-4EE2-81FE-D029C8603968}" type="parTrans" cxnId="{8D5E993F-91D5-4EC8-8B6D-B2A247ED0F5E}">
      <dgm:prSet/>
      <dgm:spPr>
        <a:xfrm rot="16200000">
          <a:off x="2406457" y="1152194"/>
          <a:ext cx="673484" cy="0"/>
        </a:xfrm>
        <a:custGeom>
          <a:avLst/>
          <a:gdLst/>
          <a:ahLst/>
          <a:cxnLst/>
          <a:rect l="0" t="0" r="0" b="0"/>
          <a:pathLst>
            <a:path>
              <a:moveTo>
                <a:pt x="0" y="0"/>
              </a:moveTo>
              <a:lnTo>
                <a:pt x="673484" y="0"/>
              </a:lnTo>
            </a:path>
          </a:pathLst>
        </a:custGeom>
        <a:noFill/>
        <a:ln w="12700" cap="flat" cmpd="sng" algn="ctr">
          <a:solidFill>
            <a:srgbClr val="70AD47">
              <a:tint val="90000"/>
              <a:hueOff val="0"/>
              <a:satOff val="0"/>
              <a:lumOff val="0"/>
              <a:alphaOff val="0"/>
            </a:srgbClr>
          </a:solidFill>
          <a:prstDash val="solid"/>
          <a:miter lim="800000"/>
        </a:ln>
        <a:effectLst/>
      </dgm:spPr>
      <dgm:t>
        <a:bodyPr/>
        <a:lstStyle/>
        <a:p>
          <a:endParaRPr lang="en-US"/>
        </a:p>
      </dgm:t>
    </dgm:pt>
    <dgm:pt modelId="{1BA3A1A8-A707-4166-A3FA-350A06DC5B3B}" type="sibTrans" cxnId="{8D5E993F-91D5-4EC8-8B6D-B2A247ED0F5E}">
      <dgm:prSet/>
      <dgm:spPr/>
      <dgm:t>
        <a:bodyPr/>
        <a:lstStyle/>
        <a:p>
          <a:endParaRPr lang="en-US"/>
        </a:p>
      </dgm:t>
    </dgm:pt>
    <dgm:pt modelId="{2454ED4F-35BD-4D1B-AEE6-0CE35D297ECA}">
      <dgm:prSet phldrT="[Text]"/>
      <dgm:spPr>
        <a:xfrm>
          <a:off x="3699106" y="2384948"/>
          <a:ext cx="643280" cy="643280"/>
        </a:xfrm>
        <a:prstGeom prst="roundRect">
          <a:avLst/>
        </a:prstGeom>
        <a:solidFill>
          <a:srgbClr val="70AD47">
            <a:alpha val="90000"/>
            <a:hueOff val="0"/>
            <a:satOff val="0"/>
            <a:lumOff val="0"/>
            <a:alphaOff val="-26667"/>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PATIENT</a:t>
          </a:r>
        </a:p>
      </dgm:t>
    </dgm:pt>
    <dgm:pt modelId="{29C1F820-26CB-46A7-AD0E-AC14183FB97E}" type="parTrans" cxnId="{8C4A3DB4-B292-494D-B6F0-669FFDF7DB4E}">
      <dgm:prSet/>
      <dgm:spPr>
        <a:xfrm rot="1800000">
          <a:off x="3186453" y="2383524"/>
          <a:ext cx="549460" cy="0"/>
        </a:xfrm>
        <a:custGeom>
          <a:avLst/>
          <a:gdLst/>
          <a:ahLst/>
          <a:cxnLst/>
          <a:rect l="0" t="0" r="0" b="0"/>
          <a:pathLst>
            <a:path>
              <a:moveTo>
                <a:pt x="0" y="0"/>
              </a:moveTo>
              <a:lnTo>
                <a:pt x="549460" y="0"/>
              </a:lnTo>
            </a:path>
          </a:pathLst>
        </a:custGeom>
        <a:noFill/>
        <a:ln w="12700" cap="flat" cmpd="sng" algn="ctr">
          <a:solidFill>
            <a:srgbClr val="70AD47">
              <a:tint val="90000"/>
              <a:hueOff val="0"/>
              <a:satOff val="0"/>
              <a:lumOff val="0"/>
              <a:alphaOff val="0"/>
            </a:srgbClr>
          </a:solidFill>
          <a:prstDash val="solid"/>
          <a:miter lim="800000"/>
        </a:ln>
        <a:effectLst/>
      </dgm:spPr>
      <dgm:t>
        <a:bodyPr/>
        <a:lstStyle/>
        <a:p>
          <a:endParaRPr lang="en-US"/>
        </a:p>
      </dgm:t>
    </dgm:pt>
    <dgm:pt modelId="{CDF12C19-E071-48F9-A605-E5DE913E3558}" type="sibTrans" cxnId="{8C4A3DB4-B292-494D-B6F0-669FFDF7DB4E}">
      <dgm:prSet/>
      <dgm:spPr/>
      <dgm:t>
        <a:bodyPr/>
        <a:lstStyle/>
        <a:p>
          <a:endParaRPr lang="en-US"/>
        </a:p>
      </dgm:t>
    </dgm:pt>
    <dgm:pt modelId="{C1D31630-79ED-4B44-B0AA-E736DF6A6D03}">
      <dgm:prSet phldrT="[Text]"/>
      <dgm:spPr>
        <a:xfrm>
          <a:off x="1144012" y="2384948"/>
          <a:ext cx="643280" cy="643280"/>
        </a:xfrm>
        <a:prstGeom prst="roundRect">
          <a:avLst/>
        </a:prstGeom>
        <a:solidFill>
          <a:srgbClr val="70AD47">
            <a:alpha val="90000"/>
            <a:hueOff val="0"/>
            <a:satOff val="0"/>
            <a:lumOff val="0"/>
            <a:alphaOff val="-40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DOCTOR</a:t>
          </a:r>
        </a:p>
      </dgm:t>
    </dgm:pt>
    <dgm:pt modelId="{881AAB12-2661-421B-A94E-E855CA9FC351}" type="parTrans" cxnId="{F2C8EBE7-1463-4CFF-9363-E20725A9A8B7}">
      <dgm:prSet/>
      <dgm:spPr>
        <a:xfrm rot="9000000">
          <a:off x="1750486" y="2383524"/>
          <a:ext cx="549460" cy="0"/>
        </a:xfrm>
        <a:custGeom>
          <a:avLst/>
          <a:gdLst/>
          <a:ahLst/>
          <a:cxnLst/>
          <a:rect l="0" t="0" r="0" b="0"/>
          <a:pathLst>
            <a:path>
              <a:moveTo>
                <a:pt x="0" y="0"/>
              </a:moveTo>
              <a:lnTo>
                <a:pt x="549460" y="0"/>
              </a:lnTo>
            </a:path>
          </a:pathLst>
        </a:custGeom>
        <a:noFill/>
        <a:ln w="12700" cap="flat" cmpd="sng" algn="ctr">
          <a:solidFill>
            <a:srgbClr val="70AD47">
              <a:tint val="90000"/>
              <a:hueOff val="0"/>
              <a:satOff val="0"/>
              <a:lumOff val="0"/>
              <a:alphaOff val="0"/>
            </a:srgbClr>
          </a:solidFill>
          <a:prstDash val="solid"/>
          <a:miter lim="800000"/>
        </a:ln>
        <a:effectLst/>
      </dgm:spPr>
      <dgm:t>
        <a:bodyPr/>
        <a:lstStyle/>
        <a:p>
          <a:endParaRPr lang="en-US"/>
        </a:p>
      </dgm:t>
    </dgm:pt>
    <dgm:pt modelId="{254F8DD4-99D7-40CC-85BE-F94C7DDF5826}" type="sibTrans" cxnId="{F2C8EBE7-1463-4CFF-9363-E20725A9A8B7}">
      <dgm:prSet/>
      <dgm:spPr/>
      <dgm:t>
        <a:bodyPr/>
        <a:lstStyle/>
        <a:p>
          <a:endParaRPr lang="en-US"/>
        </a:p>
      </dgm:t>
    </dgm:pt>
    <dgm:pt modelId="{E25AF7B1-3C35-4DC2-9CDF-CC16C319E94B}" type="pres">
      <dgm:prSet presAssocID="{ECEB7C5B-CD57-494D-A8A9-2A077C61328D}" presName="Name0" presStyleCnt="0">
        <dgm:presLayoutVars>
          <dgm:chMax val="1"/>
          <dgm:chPref val="1"/>
          <dgm:dir/>
          <dgm:animOne val="branch"/>
          <dgm:animLvl val="lvl"/>
        </dgm:presLayoutVars>
      </dgm:prSet>
      <dgm:spPr/>
    </dgm:pt>
    <dgm:pt modelId="{A8EAA2F5-2138-4D66-9357-4E2D963FC7AC}" type="pres">
      <dgm:prSet presAssocID="{EB30084A-A068-479E-9C69-E60C42BDFB7E}" presName="singleCycle" presStyleCnt="0"/>
      <dgm:spPr/>
    </dgm:pt>
    <dgm:pt modelId="{DF3E74A0-E840-4252-AB87-F4471AB4FF19}" type="pres">
      <dgm:prSet presAssocID="{EB30084A-A068-479E-9C69-E60C42BDFB7E}" presName="singleCenter" presStyleLbl="node1" presStyleIdx="0" presStyleCnt="4">
        <dgm:presLayoutVars>
          <dgm:chMax val="7"/>
          <dgm:chPref val="7"/>
        </dgm:presLayoutVars>
      </dgm:prSet>
      <dgm:spPr/>
    </dgm:pt>
    <dgm:pt modelId="{D8E866CF-8C7E-4799-AA53-0049D7751BF5}" type="pres">
      <dgm:prSet presAssocID="{2C94134B-8E2C-4EE2-81FE-D029C8603968}" presName="Name56" presStyleLbl="parChTrans1D2" presStyleIdx="0" presStyleCnt="3"/>
      <dgm:spPr/>
    </dgm:pt>
    <dgm:pt modelId="{D2192729-F908-4346-A775-90FA50D0DB3C}" type="pres">
      <dgm:prSet presAssocID="{D928F877-2173-4E0F-86EB-C1F6C550BFD7}" presName="text0" presStyleLbl="node1" presStyleIdx="1" presStyleCnt="4" custScaleX="123194">
        <dgm:presLayoutVars>
          <dgm:bulletEnabled val="1"/>
        </dgm:presLayoutVars>
      </dgm:prSet>
      <dgm:spPr/>
    </dgm:pt>
    <dgm:pt modelId="{93B08A5F-65A4-44A2-AFE9-21D8C5552C1E}" type="pres">
      <dgm:prSet presAssocID="{29C1F820-26CB-46A7-AD0E-AC14183FB97E}" presName="Name56" presStyleLbl="parChTrans1D2" presStyleIdx="1" presStyleCnt="3"/>
      <dgm:spPr/>
    </dgm:pt>
    <dgm:pt modelId="{31739726-93A0-405D-BCEC-858456B5AC0F}" type="pres">
      <dgm:prSet presAssocID="{2454ED4F-35BD-4D1B-AEE6-0CE35D297ECA}" presName="text0" presStyleLbl="node1" presStyleIdx="2" presStyleCnt="4">
        <dgm:presLayoutVars>
          <dgm:bulletEnabled val="1"/>
        </dgm:presLayoutVars>
      </dgm:prSet>
      <dgm:spPr/>
    </dgm:pt>
    <dgm:pt modelId="{FCA809B5-61EC-4CC5-A6A3-1A20077BBE72}" type="pres">
      <dgm:prSet presAssocID="{881AAB12-2661-421B-A94E-E855CA9FC351}" presName="Name56" presStyleLbl="parChTrans1D2" presStyleIdx="2" presStyleCnt="3"/>
      <dgm:spPr/>
    </dgm:pt>
    <dgm:pt modelId="{B08B3B2F-A667-421C-A5CF-6054CC07171D}" type="pres">
      <dgm:prSet presAssocID="{C1D31630-79ED-4B44-B0AA-E736DF6A6D03}" presName="text0" presStyleLbl="node1" presStyleIdx="3" presStyleCnt="4">
        <dgm:presLayoutVars>
          <dgm:bulletEnabled val="1"/>
        </dgm:presLayoutVars>
      </dgm:prSet>
      <dgm:spPr/>
    </dgm:pt>
  </dgm:ptLst>
  <dgm:cxnLst>
    <dgm:cxn modelId="{102EC820-7F5A-4758-8371-94992661EE5C}" type="presOf" srcId="{2454ED4F-35BD-4D1B-AEE6-0CE35D297ECA}" destId="{31739726-93A0-405D-BCEC-858456B5AC0F}" srcOrd="0" destOrd="0" presId="urn:microsoft.com/office/officeart/2008/layout/RadialCluster"/>
    <dgm:cxn modelId="{8D5E993F-91D5-4EC8-8B6D-B2A247ED0F5E}" srcId="{EB30084A-A068-479E-9C69-E60C42BDFB7E}" destId="{D928F877-2173-4E0F-86EB-C1F6C550BFD7}" srcOrd="0" destOrd="0" parTransId="{2C94134B-8E2C-4EE2-81FE-D029C8603968}" sibTransId="{1BA3A1A8-A707-4166-A3FA-350A06DC5B3B}"/>
    <dgm:cxn modelId="{57409944-2095-4D07-8438-7CEC10F025B1}" type="presOf" srcId="{D928F877-2173-4E0F-86EB-C1F6C550BFD7}" destId="{D2192729-F908-4346-A775-90FA50D0DB3C}" srcOrd="0" destOrd="0" presId="urn:microsoft.com/office/officeart/2008/layout/RadialCluster"/>
    <dgm:cxn modelId="{3CCB7E6A-1373-4F4C-9DE6-0E26B488FE65}" type="presOf" srcId="{29C1F820-26CB-46A7-AD0E-AC14183FB97E}" destId="{93B08A5F-65A4-44A2-AFE9-21D8C5552C1E}" srcOrd="0" destOrd="0" presId="urn:microsoft.com/office/officeart/2008/layout/RadialCluster"/>
    <dgm:cxn modelId="{A2B1EC72-FF7A-40FB-B4E7-4DACD6EE4A25}" type="presOf" srcId="{881AAB12-2661-421B-A94E-E855CA9FC351}" destId="{FCA809B5-61EC-4CC5-A6A3-1A20077BBE72}" srcOrd="0" destOrd="0" presId="urn:microsoft.com/office/officeart/2008/layout/RadialCluster"/>
    <dgm:cxn modelId="{69D0EF53-7FC1-4A04-AA5A-A6DE65C54A40}" srcId="{ECEB7C5B-CD57-494D-A8A9-2A077C61328D}" destId="{EB30084A-A068-479E-9C69-E60C42BDFB7E}" srcOrd="0" destOrd="0" parTransId="{0810A923-5584-452A-B221-7E0A34CC392F}" sibTransId="{360D2072-D548-4721-83FD-2E0986A7C1F4}"/>
    <dgm:cxn modelId="{252CC080-EE2C-47A4-8C14-48C0C9CBAB3A}" type="presOf" srcId="{2C94134B-8E2C-4EE2-81FE-D029C8603968}" destId="{D8E866CF-8C7E-4799-AA53-0049D7751BF5}" srcOrd="0" destOrd="0" presId="urn:microsoft.com/office/officeart/2008/layout/RadialCluster"/>
    <dgm:cxn modelId="{EAFDC082-56D9-49E2-95E0-2DB8005BCE94}" type="presOf" srcId="{C1D31630-79ED-4B44-B0AA-E736DF6A6D03}" destId="{B08B3B2F-A667-421C-A5CF-6054CC07171D}" srcOrd="0" destOrd="0" presId="urn:microsoft.com/office/officeart/2008/layout/RadialCluster"/>
    <dgm:cxn modelId="{8C4A3DB4-B292-494D-B6F0-669FFDF7DB4E}" srcId="{EB30084A-A068-479E-9C69-E60C42BDFB7E}" destId="{2454ED4F-35BD-4D1B-AEE6-0CE35D297ECA}" srcOrd="1" destOrd="0" parTransId="{29C1F820-26CB-46A7-AD0E-AC14183FB97E}" sibTransId="{CDF12C19-E071-48F9-A605-E5DE913E3558}"/>
    <dgm:cxn modelId="{4D9465B7-1C71-4998-9925-28B592615954}" type="presOf" srcId="{ECEB7C5B-CD57-494D-A8A9-2A077C61328D}" destId="{E25AF7B1-3C35-4DC2-9CDF-CC16C319E94B}" srcOrd="0" destOrd="0" presId="urn:microsoft.com/office/officeart/2008/layout/RadialCluster"/>
    <dgm:cxn modelId="{BBBD60E5-B05F-4BFE-958D-09802555A45B}" type="presOf" srcId="{EB30084A-A068-479E-9C69-E60C42BDFB7E}" destId="{DF3E74A0-E840-4252-AB87-F4471AB4FF19}" srcOrd="0" destOrd="0" presId="urn:microsoft.com/office/officeart/2008/layout/RadialCluster"/>
    <dgm:cxn modelId="{F2C8EBE7-1463-4CFF-9363-E20725A9A8B7}" srcId="{EB30084A-A068-479E-9C69-E60C42BDFB7E}" destId="{C1D31630-79ED-4B44-B0AA-E736DF6A6D03}" srcOrd="2" destOrd="0" parTransId="{881AAB12-2661-421B-A94E-E855CA9FC351}" sibTransId="{254F8DD4-99D7-40CC-85BE-F94C7DDF5826}"/>
    <dgm:cxn modelId="{DF9863C2-3C6F-4933-9DD6-E20442B13EDB}" type="presParOf" srcId="{E25AF7B1-3C35-4DC2-9CDF-CC16C319E94B}" destId="{A8EAA2F5-2138-4D66-9357-4E2D963FC7AC}" srcOrd="0" destOrd="0" presId="urn:microsoft.com/office/officeart/2008/layout/RadialCluster"/>
    <dgm:cxn modelId="{F07F3A3D-6203-435D-A0C0-2097B8E2A122}" type="presParOf" srcId="{A8EAA2F5-2138-4D66-9357-4E2D963FC7AC}" destId="{DF3E74A0-E840-4252-AB87-F4471AB4FF19}" srcOrd="0" destOrd="0" presId="urn:microsoft.com/office/officeart/2008/layout/RadialCluster"/>
    <dgm:cxn modelId="{93210EB7-A1DF-4AE2-822A-047D527AF80F}" type="presParOf" srcId="{A8EAA2F5-2138-4D66-9357-4E2D963FC7AC}" destId="{D8E866CF-8C7E-4799-AA53-0049D7751BF5}" srcOrd="1" destOrd="0" presId="urn:microsoft.com/office/officeart/2008/layout/RadialCluster"/>
    <dgm:cxn modelId="{FB35AD51-B565-404D-A0E1-D5DCC84816A0}" type="presParOf" srcId="{A8EAA2F5-2138-4D66-9357-4E2D963FC7AC}" destId="{D2192729-F908-4346-A775-90FA50D0DB3C}" srcOrd="2" destOrd="0" presId="urn:microsoft.com/office/officeart/2008/layout/RadialCluster"/>
    <dgm:cxn modelId="{14E32419-8E95-4BE3-96B2-74C6D9F64BF1}" type="presParOf" srcId="{A8EAA2F5-2138-4D66-9357-4E2D963FC7AC}" destId="{93B08A5F-65A4-44A2-AFE9-21D8C5552C1E}" srcOrd="3" destOrd="0" presId="urn:microsoft.com/office/officeart/2008/layout/RadialCluster"/>
    <dgm:cxn modelId="{E1EDD68E-B546-46D9-A010-EAE9697938E4}" type="presParOf" srcId="{A8EAA2F5-2138-4D66-9357-4E2D963FC7AC}" destId="{31739726-93A0-405D-BCEC-858456B5AC0F}" srcOrd="4" destOrd="0" presId="urn:microsoft.com/office/officeart/2008/layout/RadialCluster"/>
    <dgm:cxn modelId="{D6FA8CDF-B942-45A6-B9FA-7AE0F8B9F29B}" type="presParOf" srcId="{A8EAA2F5-2138-4D66-9357-4E2D963FC7AC}" destId="{FCA809B5-61EC-4CC5-A6A3-1A20077BBE72}" srcOrd="5" destOrd="0" presId="urn:microsoft.com/office/officeart/2008/layout/RadialCluster"/>
    <dgm:cxn modelId="{2965CC55-4B8D-4B55-859C-65B372563C98}" type="presParOf" srcId="{A8EAA2F5-2138-4D66-9357-4E2D963FC7AC}" destId="{B08B3B2F-A667-421C-A5CF-6054CC07171D}"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5609B-D073-44B5-93C5-CDADA81C5615}">
      <dsp:nvSpPr>
        <dsp:cNvPr id="0" name=""/>
        <dsp:cNvSpPr/>
      </dsp:nvSpPr>
      <dsp:spPr>
        <a:xfrm>
          <a:off x="2062601" y="1723143"/>
          <a:ext cx="1310362" cy="131036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Features of the System </a:t>
          </a:r>
        </a:p>
      </dsp:txBody>
      <dsp:txXfrm>
        <a:off x="2254499" y="1915041"/>
        <a:ext cx="926566" cy="926566"/>
      </dsp:txXfrm>
    </dsp:sp>
    <dsp:sp modelId="{5F6197D3-B3B0-4607-9A20-73AC9F8AE00A}">
      <dsp:nvSpPr>
        <dsp:cNvPr id="0" name=""/>
        <dsp:cNvSpPr/>
      </dsp:nvSpPr>
      <dsp:spPr>
        <a:xfrm rot="16200000">
          <a:off x="2520351" y="1503888"/>
          <a:ext cx="394863" cy="43645"/>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707911" y="1535582"/>
        <a:ext cx="0" cy="0"/>
      </dsp:txXfrm>
    </dsp:sp>
    <dsp:sp modelId="{104C1A99-4FCF-47D9-9589-E8500A81B82F}">
      <dsp:nvSpPr>
        <dsp:cNvPr id="0" name=""/>
        <dsp:cNvSpPr/>
      </dsp:nvSpPr>
      <dsp:spPr>
        <a:xfrm>
          <a:off x="2062601" y="17916"/>
          <a:ext cx="1310362" cy="131036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Individual Care Management </a:t>
          </a:r>
        </a:p>
      </dsp:txBody>
      <dsp:txXfrm>
        <a:off x="2254499" y="209814"/>
        <a:ext cx="926566" cy="926566"/>
      </dsp:txXfrm>
    </dsp:sp>
    <dsp:sp modelId="{4E6BD746-2ED0-4B4E-9281-BC1A555E4B8A}">
      <dsp:nvSpPr>
        <dsp:cNvPr id="0" name=""/>
        <dsp:cNvSpPr/>
      </dsp:nvSpPr>
      <dsp:spPr>
        <a:xfrm>
          <a:off x="3372964" y="2356501"/>
          <a:ext cx="356393" cy="43645"/>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542251" y="2369414"/>
        <a:ext cx="0" cy="0"/>
      </dsp:txXfrm>
    </dsp:sp>
    <dsp:sp modelId="{F4ADB0A4-A78E-4EAB-8960-A4CCD5302688}">
      <dsp:nvSpPr>
        <dsp:cNvPr id="0" name=""/>
        <dsp:cNvSpPr/>
      </dsp:nvSpPr>
      <dsp:spPr>
        <a:xfrm>
          <a:off x="3729357" y="1723143"/>
          <a:ext cx="1310362" cy="131036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Involuntary</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Detention</a:t>
          </a:r>
          <a:r>
            <a:rPr lang="en-US" sz="1200" b="1" kern="1200" dirty="0">
              <a:solidFill>
                <a:schemeClr val="bg1"/>
              </a:solidFill>
              <a:latin typeface="Calibri" panose="020F0502020204030204"/>
              <a:ea typeface="+mn-ea"/>
              <a:cs typeface="+mn-cs"/>
            </a:rPr>
            <a:t> </a:t>
          </a:r>
        </a:p>
      </dsp:txBody>
      <dsp:txXfrm>
        <a:off x="3921255" y="1915041"/>
        <a:ext cx="926566" cy="926566"/>
      </dsp:txXfrm>
    </dsp:sp>
    <dsp:sp modelId="{2C6CD558-E064-4814-BF4E-D6EC5A57550A}">
      <dsp:nvSpPr>
        <dsp:cNvPr id="0" name=""/>
        <dsp:cNvSpPr/>
      </dsp:nvSpPr>
      <dsp:spPr>
        <a:xfrm rot="5455491">
          <a:off x="2497386" y="3218059"/>
          <a:ext cx="412976" cy="43645"/>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rot="10800000">
        <a:off x="2714363" y="3229725"/>
        <a:ext cx="0" cy="0"/>
      </dsp:txXfrm>
    </dsp:sp>
    <dsp:sp modelId="{03DB29FE-9923-40D4-829B-88FE524618EC}">
      <dsp:nvSpPr>
        <dsp:cNvPr id="0" name=""/>
        <dsp:cNvSpPr/>
      </dsp:nvSpPr>
      <dsp:spPr>
        <a:xfrm>
          <a:off x="1888200" y="3446286"/>
          <a:ext cx="1603530" cy="131036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Administrative</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Reporting</a:t>
          </a:r>
          <a:r>
            <a:rPr lang="en-US" sz="1200" b="1" kern="1200" dirty="0">
              <a:solidFill>
                <a:schemeClr val="bg1"/>
              </a:solidFill>
              <a:latin typeface="Calibri" panose="020F0502020204030204"/>
              <a:ea typeface="+mn-ea"/>
              <a:cs typeface="+mn-cs"/>
            </a:rPr>
            <a:t> </a:t>
          </a:r>
        </a:p>
      </dsp:txBody>
      <dsp:txXfrm>
        <a:off x="2123032" y="3638184"/>
        <a:ext cx="1133866" cy="926566"/>
      </dsp:txXfrm>
    </dsp:sp>
    <dsp:sp modelId="{A7A96E3C-843A-4E96-B8C6-76F6ED0CBCE4}">
      <dsp:nvSpPr>
        <dsp:cNvPr id="0" name=""/>
        <dsp:cNvSpPr/>
      </dsp:nvSpPr>
      <dsp:spPr>
        <a:xfrm rot="10800000">
          <a:off x="1699199" y="2356501"/>
          <a:ext cx="363401" cy="43645"/>
        </a:xfrm>
        <a:custGeom>
          <a:avLst/>
          <a:gdLst/>
          <a:ahLst/>
          <a:cxnLst/>
          <a:rect l="0" t="0" r="0" b="0"/>
          <a:pathLst>
            <a:path>
              <a:moveTo>
                <a:pt x="0" y="15456"/>
              </a:moveTo>
              <a:lnTo>
                <a:pt x="308678" y="15456"/>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rot="10800000">
        <a:off x="1889985" y="2387409"/>
        <a:ext cx="0" cy="0"/>
      </dsp:txXfrm>
    </dsp:sp>
    <dsp:sp modelId="{38A4518C-A36A-4E82-9FD2-9891EE4B8D7B}">
      <dsp:nvSpPr>
        <dsp:cNvPr id="0" name=""/>
        <dsp:cNvSpPr/>
      </dsp:nvSpPr>
      <dsp:spPr>
        <a:xfrm>
          <a:off x="325913" y="1723143"/>
          <a:ext cx="1373286" cy="1310362"/>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Patient</a:t>
          </a:r>
          <a:r>
            <a:rPr lang="en-US" sz="1200" b="1" kern="1200" dirty="0">
              <a:solidFill>
                <a:schemeClr val="bg1"/>
              </a:solidFill>
              <a:latin typeface="Calibri" panose="020F0502020204030204"/>
              <a:ea typeface="+mn-ea"/>
              <a:cs typeface="+mn-cs"/>
            </a:rPr>
            <a:t> </a:t>
          </a:r>
          <a:r>
            <a:rPr lang="en-US" sz="14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Monitoring</a:t>
          </a:r>
          <a:r>
            <a:rPr lang="en-US" sz="1200" b="1" kern="1200" dirty="0">
              <a:solidFill>
                <a:schemeClr val="bg1"/>
              </a:solidFill>
              <a:latin typeface="Calibri" panose="020F0502020204030204"/>
              <a:ea typeface="+mn-ea"/>
              <a:cs typeface="+mn-cs"/>
            </a:rPr>
            <a:t> </a:t>
          </a:r>
        </a:p>
      </dsp:txBody>
      <dsp:txXfrm>
        <a:off x="527026" y="1915041"/>
        <a:ext cx="971060" cy="92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74A0-E840-4252-AB87-F4471AB4FF19}">
      <dsp:nvSpPr>
        <dsp:cNvPr id="0" name=""/>
        <dsp:cNvSpPr/>
      </dsp:nvSpPr>
      <dsp:spPr>
        <a:xfrm>
          <a:off x="4494847" y="2366344"/>
          <a:ext cx="1525905" cy="1525905"/>
        </a:xfrm>
        <a:prstGeom prst="roundRect">
          <a:avLst/>
        </a:prstGeom>
        <a:solidFill>
          <a:srgbClr val="70AD47">
            <a:alpha val="9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a:solidFill>
                <a:sysClr val="window" lastClr="FFFFFF"/>
              </a:solidFill>
              <a:latin typeface="Calibri" panose="020F0502020204030204"/>
              <a:ea typeface="+mn-ea"/>
              <a:cs typeface="+mn-cs"/>
            </a:rPr>
            <a:t>ADMIN</a:t>
          </a:r>
        </a:p>
      </dsp:txBody>
      <dsp:txXfrm>
        <a:off x="4569336" y="2440833"/>
        <a:ext cx="1376927" cy="1376927"/>
      </dsp:txXfrm>
    </dsp:sp>
    <dsp:sp modelId="{D8E866CF-8C7E-4799-AA53-0049D7751BF5}">
      <dsp:nvSpPr>
        <dsp:cNvPr id="0" name=""/>
        <dsp:cNvSpPr/>
      </dsp:nvSpPr>
      <dsp:spPr>
        <a:xfrm rot="16200000">
          <a:off x="4722620" y="1831165"/>
          <a:ext cx="1070358" cy="0"/>
        </a:xfrm>
        <a:custGeom>
          <a:avLst/>
          <a:gdLst/>
          <a:ahLst/>
          <a:cxnLst/>
          <a:rect l="0" t="0" r="0" b="0"/>
          <a:pathLst>
            <a:path>
              <a:moveTo>
                <a:pt x="0" y="0"/>
              </a:moveTo>
              <a:lnTo>
                <a:pt x="673484" y="0"/>
              </a:lnTo>
            </a:path>
          </a:pathLst>
        </a:custGeom>
        <a:noFill/>
        <a:ln w="12700" cap="flat" cmpd="sng" algn="ctr">
          <a:solidFill>
            <a:srgbClr val="70AD47">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2192729-F908-4346-A775-90FA50D0DB3C}">
      <dsp:nvSpPr>
        <dsp:cNvPr id="0" name=""/>
        <dsp:cNvSpPr/>
      </dsp:nvSpPr>
      <dsp:spPr>
        <a:xfrm>
          <a:off x="4628059" y="273629"/>
          <a:ext cx="1259481" cy="1022356"/>
        </a:xfrm>
        <a:prstGeom prst="roundRect">
          <a:avLst/>
        </a:prstGeom>
        <a:solidFill>
          <a:srgbClr val="70AD47">
            <a:alpha val="90000"/>
            <a:hueOff val="0"/>
            <a:satOff val="0"/>
            <a:lumOff val="0"/>
            <a:alphaOff val="-13333"/>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solidFill>
                <a:sysClr val="window" lastClr="FFFFFF"/>
              </a:solidFill>
              <a:latin typeface="Calibri" panose="020F0502020204030204"/>
              <a:ea typeface="+mn-ea"/>
              <a:cs typeface="+mn-cs"/>
            </a:rPr>
            <a:t>PHARMACIST</a:t>
          </a:r>
        </a:p>
      </dsp:txBody>
      <dsp:txXfrm>
        <a:off x="4677966" y="323536"/>
        <a:ext cx="1159667" cy="922542"/>
      </dsp:txXfrm>
    </dsp:sp>
    <dsp:sp modelId="{93B08A5F-65A4-44A2-AFE9-21D8C5552C1E}">
      <dsp:nvSpPr>
        <dsp:cNvPr id="0" name=""/>
        <dsp:cNvSpPr/>
      </dsp:nvSpPr>
      <dsp:spPr>
        <a:xfrm rot="1800000">
          <a:off x="5962255" y="3788100"/>
          <a:ext cx="873250" cy="0"/>
        </a:xfrm>
        <a:custGeom>
          <a:avLst/>
          <a:gdLst/>
          <a:ahLst/>
          <a:cxnLst/>
          <a:rect l="0" t="0" r="0" b="0"/>
          <a:pathLst>
            <a:path>
              <a:moveTo>
                <a:pt x="0" y="0"/>
              </a:moveTo>
              <a:lnTo>
                <a:pt x="549460" y="0"/>
              </a:lnTo>
            </a:path>
          </a:pathLst>
        </a:custGeom>
        <a:noFill/>
        <a:ln w="12700" cap="flat" cmpd="sng" algn="ctr">
          <a:solidFill>
            <a:srgbClr val="70AD47">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1739726-93A0-405D-BCEC-858456B5AC0F}">
      <dsp:nvSpPr>
        <dsp:cNvPr id="0" name=""/>
        <dsp:cNvSpPr/>
      </dsp:nvSpPr>
      <dsp:spPr>
        <a:xfrm>
          <a:off x="6777009" y="3790363"/>
          <a:ext cx="1022356" cy="1022356"/>
        </a:xfrm>
        <a:prstGeom prst="roundRect">
          <a:avLst/>
        </a:prstGeom>
        <a:solidFill>
          <a:srgbClr val="70AD47">
            <a:alpha val="90000"/>
            <a:hueOff val="0"/>
            <a:satOff val="0"/>
            <a:lumOff val="0"/>
            <a:alphaOff val="-26667"/>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a:solidFill>
                <a:sysClr val="window" lastClr="FFFFFF"/>
              </a:solidFill>
              <a:latin typeface="Calibri" panose="020F0502020204030204"/>
              <a:ea typeface="+mn-ea"/>
              <a:cs typeface="+mn-cs"/>
            </a:rPr>
            <a:t>PATIENT</a:t>
          </a:r>
        </a:p>
      </dsp:txBody>
      <dsp:txXfrm>
        <a:off x="6826916" y="3840270"/>
        <a:ext cx="922542" cy="922542"/>
      </dsp:txXfrm>
    </dsp:sp>
    <dsp:sp modelId="{FCA809B5-61EC-4CC5-A6A3-1A20077BBE72}">
      <dsp:nvSpPr>
        <dsp:cNvPr id="0" name=""/>
        <dsp:cNvSpPr/>
      </dsp:nvSpPr>
      <dsp:spPr>
        <a:xfrm rot="9000000">
          <a:off x="3680094" y="3788100"/>
          <a:ext cx="873250" cy="0"/>
        </a:xfrm>
        <a:custGeom>
          <a:avLst/>
          <a:gdLst/>
          <a:ahLst/>
          <a:cxnLst/>
          <a:rect l="0" t="0" r="0" b="0"/>
          <a:pathLst>
            <a:path>
              <a:moveTo>
                <a:pt x="0" y="0"/>
              </a:moveTo>
              <a:lnTo>
                <a:pt x="549460" y="0"/>
              </a:lnTo>
            </a:path>
          </a:pathLst>
        </a:custGeom>
        <a:noFill/>
        <a:ln w="12700" cap="flat" cmpd="sng" algn="ctr">
          <a:solidFill>
            <a:srgbClr val="70AD47">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B08B3B2F-A667-421C-A5CF-6054CC07171D}">
      <dsp:nvSpPr>
        <dsp:cNvPr id="0" name=""/>
        <dsp:cNvSpPr/>
      </dsp:nvSpPr>
      <dsp:spPr>
        <a:xfrm>
          <a:off x="2716234" y="3790363"/>
          <a:ext cx="1022356" cy="1022356"/>
        </a:xfrm>
        <a:prstGeom prst="roundRect">
          <a:avLst/>
        </a:prstGeom>
        <a:solidFill>
          <a:srgbClr val="70AD47">
            <a:alpha val="90000"/>
            <a:hueOff val="0"/>
            <a:satOff val="0"/>
            <a:lumOff val="0"/>
            <a:alpha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solidFill>
                <a:sysClr val="window" lastClr="FFFFFF"/>
              </a:solidFill>
              <a:latin typeface="Calibri" panose="020F0502020204030204"/>
              <a:ea typeface="+mn-ea"/>
              <a:cs typeface="+mn-cs"/>
            </a:rPr>
            <a:t>DOCTOR</a:t>
          </a:r>
        </a:p>
      </dsp:txBody>
      <dsp:txXfrm>
        <a:off x="2766141" y="3840270"/>
        <a:ext cx="922542" cy="92254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F7892-B315-4D97-A88D-C529ABA751FF}"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03EB3-26BF-47BD-AB41-0424BFF245F2}" type="slidenum">
              <a:rPr lang="en-US" smtClean="0"/>
              <a:t>‹#›</a:t>
            </a:fld>
            <a:endParaRPr lang="en-US"/>
          </a:p>
        </p:txBody>
      </p:sp>
    </p:spTree>
    <p:extLst>
      <p:ext uri="{BB962C8B-B14F-4D97-AF65-F5344CB8AC3E}">
        <p14:creationId xmlns:p14="http://schemas.microsoft.com/office/powerpoint/2010/main" val="28061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03EB3-26BF-47BD-AB41-0424BFF245F2}" type="slidenum">
              <a:rPr lang="en-US" smtClean="0"/>
              <a:t>1</a:t>
            </a:fld>
            <a:endParaRPr lang="en-US"/>
          </a:p>
        </p:txBody>
      </p:sp>
    </p:spTree>
    <p:extLst>
      <p:ext uri="{BB962C8B-B14F-4D97-AF65-F5344CB8AC3E}">
        <p14:creationId xmlns:p14="http://schemas.microsoft.com/office/powerpoint/2010/main" val="403180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A403EB3-26BF-47BD-AB41-0424BFF245F2}" type="slidenum">
              <a:rPr lang="en-US" smtClean="0"/>
              <a:t>7</a:t>
            </a:fld>
            <a:endParaRPr lang="en-US"/>
          </a:p>
        </p:txBody>
      </p:sp>
    </p:spTree>
    <p:extLst>
      <p:ext uri="{BB962C8B-B14F-4D97-AF65-F5344CB8AC3E}">
        <p14:creationId xmlns:p14="http://schemas.microsoft.com/office/powerpoint/2010/main" val="1081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28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76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7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58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3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65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08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7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9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09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7264748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AAF9-B6F2-E208-A65A-79B43555561C}"/>
              </a:ext>
            </a:extLst>
          </p:cNvPr>
          <p:cNvSpPr>
            <a:spLocks noGrp="1"/>
          </p:cNvSpPr>
          <p:nvPr>
            <p:ph type="ctrTitle"/>
          </p:nvPr>
        </p:nvSpPr>
        <p:spPr>
          <a:xfrm>
            <a:off x="793159" y="1377146"/>
            <a:ext cx="4076460" cy="3626217"/>
          </a:xfrm>
        </p:spPr>
        <p:txBody>
          <a:bodyPr anchor="b">
            <a:normAutofit/>
          </a:bodyPr>
          <a:lstStyle/>
          <a:p>
            <a:pPr algn="r"/>
            <a:br>
              <a:rPr lang="en-US" sz="4500">
                <a:solidFill>
                  <a:schemeClr val="bg1"/>
                </a:solidFill>
              </a:rPr>
            </a:br>
            <a:r>
              <a:rPr lang="en-US" sz="4500" b="1">
                <a:solidFill>
                  <a:schemeClr val="bg1"/>
                </a:solidFill>
              </a:rPr>
              <a:t>MHCARE WEBSITE FOR MENTAL HEALTH</a:t>
            </a:r>
          </a:p>
        </p:txBody>
      </p:sp>
      <p:sp>
        <p:nvSpPr>
          <p:cNvPr id="3" name="Subtitle 2">
            <a:extLst>
              <a:ext uri="{FF2B5EF4-FFF2-40B4-BE49-F238E27FC236}">
                <a16:creationId xmlns:a16="http://schemas.microsoft.com/office/drawing/2014/main" id="{0130AC10-7245-23A3-AA4C-6385DBD70626}"/>
              </a:ext>
            </a:extLst>
          </p:cNvPr>
          <p:cNvSpPr>
            <a:spLocks noGrp="1"/>
          </p:cNvSpPr>
          <p:nvPr>
            <p:ph type="subTitle" idx="1"/>
          </p:nvPr>
        </p:nvSpPr>
        <p:spPr>
          <a:xfrm>
            <a:off x="793159" y="5170453"/>
            <a:ext cx="4076458" cy="990197"/>
          </a:xfrm>
        </p:spPr>
        <p:txBody>
          <a:bodyPr>
            <a:normAutofit/>
          </a:bodyPr>
          <a:lstStyle/>
          <a:p>
            <a:pPr algn="r"/>
            <a:r>
              <a:rPr lang="en-US" sz="1700">
                <a:solidFill>
                  <a:schemeClr val="bg1"/>
                </a:solidFill>
              </a:rPr>
              <a:t>FINAL GROUP PROJECT</a:t>
            </a:r>
          </a:p>
          <a:p>
            <a:pPr algn="r"/>
            <a:r>
              <a:rPr lang="en-US" sz="1700">
                <a:solidFill>
                  <a:schemeClr val="bg1"/>
                </a:solidFill>
              </a:rPr>
              <a:t>IS 663 SYSTEM ANALYSIS AND DESIGN</a:t>
            </a:r>
          </a:p>
        </p:txBody>
      </p:sp>
      <p:pic>
        <p:nvPicPr>
          <p:cNvPr id="4" name="Picture 3" descr="A close-up of a circuit board&#10;&#10;Description automatically generated with low confidence">
            <a:extLst>
              <a:ext uri="{FF2B5EF4-FFF2-40B4-BE49-F238E27FC236}">
                <a16:creationId xmlns:a16="http://schemas.microsoft.com/office/drawing/2014/main" id="{DF0D6148-7867-4C6A-E803-2C7B2C4C98D4}"/>
              </a:ext>
            </a:extLst>
          </p:cNvPr>
          <p:cNvPicPr>
            <a:picLocks noChangeAspect="1"/>
          </p:cNvPicPr>
          <p:nvPr/>
        </p:nvPicPr>
        <p:blipFill rotWithShape="1">
          <a:blip r:embed="rId3">
            <a:duotone>
              <a:schemeClr val="accent2">
                <a:shade val="45000"/>
                <a:satMod val="135000"/>
              </a:schemeClr>
              <a:prstClr val="white"/>
            </a:duotone>
            <a:alphaModFix amt="51000"/>
          </a:blip>
          <a:srcRect l="5534" r="39225"/>
          <a:stretch/>
        </p:blipFill>
        <p:spPr>
          <a:xfrm>
            <a:off x="5457027" y="10"/>
            <a:ext cx="6734973" cy="6857990"/>
          </a:xfrm>
          <a:prstGeom prst="rect">
            <a:avLst/>
          </a:prstGeom>
        </p:spPr>
      </p:pic>
      <p:sp>
        <p:nvSpPr>
          <p:cNvPr id="7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72"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74" name="Straight Connector 7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EA4EE3-8A3F-79DA-FCF4-60CF345D42DA}"/>
              </a:ext>
            </a:extLst>
          </p:cNvPr>
          <p:cNvSpPr txBox="1"/>
          <p:nvPr/>
        </p:nvSpPr>
        <p:spPr>
          <a:xfrm>
            <a:off x="5522976" y="496825"/>
            <a:ext cx="7851242" cy="2862322"/>
          </a:xfrm>
          <a:prstGeom prst="rect">
            <a:avLst/>
          </a:prstGeom>
          <a:noFill/>
        </p:spPr>
        <p:txBody>
          <a:bodyPr wrap="square">
            <a:spAutoFit/>
          </a:bodyPr>
          <a:lstStyle/>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Group Members</a:t>
            </a:r>
          </a:p>
          <a:p>
            <a:pPr marL="0" marR="0">
              <a:spcBef>
                <a:spcPts val="0"/>
              </a:spcBef>
              <a:spcAft>
                <a:spcPts val="800"/>
              </a:spcAf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Akshat Bhagat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Anupama CV</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Jay Desai </a:t>
            </a:r>
          </a:p>
          <a:p>
            <a:pPr marL="0" marR="0">
              <a:spcBef>
                <a:spcPts val="0"/>
              </a:spcBef>
              <a:spcAft>
                <a:spcPts val="800"/>
              </a:spcAft>
            </a:pPr>
            <a:r>
              <a:rPr lang="en-IN" sz="2000" b="1" dirty="0" err="1">
                <a:latin typeface="Times New Roman" panose="02020603050405020304" pitchFamily="18" charset="0"/>
                <a:ea typeface="Calibri" panose="020F0502020204030204" pitchFamily="34" charset="0"/>
                <a:cs typeface="Times New Roman" panose="02020603050405020304" pitchFamily="18" charset="0"/>
              </a:rPr>
              <a:t>Divyam</a:t>
            </a:r>
            <a:r>
              <a:rPr lang="en-IN" sz="2000" b="1" dirty="0">
                <a:latin typeface="Times New Roman" panose="02020603050405020304" pitchFamily="18" charset="0"/>
                <a:ea typeface="Calibri" panose="020F0502020204030204" pitchFamily="34" charset="0"/>
                <a:cs typeface="Times New Roman" panose="02020603050405020304" pitchFamily="18" charset="0"/>
              </a:rPr>
              <a:t> Singh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Lionel Rodrigues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3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74EE-37F9-B7B2-9EEA-923B3267DC28}"/>
              </a:ext>
            </a:extLst>
          </p:cNvPr>
          <p:cNvSpPr>
            <a:spLocks noGrp="1"/>
          </p:cNvSpPr>
          <p:nvPr>
            <p:ph type="title"/>
          </p:nvPr>
        </p:nvSpPr>
        <p:spPr>
          <a:xfrm>
            <a:off x="838200" y="365126"/>
            <a:ext cx="10515600" cy="745920"/>
          </a:xfrm>
        </p:spPr>
        <p:txBody>
          <a:bodyPr anchor="t">
            <a:normAutofit fontScale="90000"/>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Product</a:t>
            </a:r>
            <a:r>
              <a:rPr lang="en-IN" sz="1800" b="1" dirty="0">
                <a:effectLst/>
                <a:latin typeface="Lato" panose="020F0502020204030203" pitchFamily="34" charset="0"/>
                <a:ea typeface="Calibri" panose="020F0502020204030204" pitchFamily="34" charset="0"/>
                <a:cs typeface="Times New Roman" panose="02020603050405020304" pitchFamily="18" charset="0"/>
              </a:rPr>
              <a:t>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Backlog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2B72C65-A4EE-4844-9B2F-50B31CC195B2}"/>
              </a:ext>
            </a:extLst>
          </p:cNvPr>
          <p:cNvSpPr>
            <a:spLocks noGrp="1"/>
          </p:cNvSpPr>
          <p:nvPr>
            <p:ph sz="half" idx="1"/>
          </p:nvPr>
        </p:nvSpPr>
        <p:spPr>
          <a:xfrm>
            <a:off x="838200" y="1317523"/>
            <a:ext cx="5181600" cy="5338914"/>
          </a:xfrm>
        </p:spPr>
        <p:txBody>
          <a:bodyPr>
            <a:normAutofit/>
          </a:bodyPr>
          <a:lstStyle/>
          <a:p>
            <a:r>
              <a:rPr lang="en-US" sz="2500" dirty="0">
                <a:latin typeface="Times New Roman" panose="02020603050405020304" pitchFamily="18" charset="0"/>
                <a:cs typeface="Times New Roman" panose="02020603050405020304" pitchFamily="18" charset="0"/>
              </a:rPr>
              <a:t>A product backlog lists and prioritizes the task-level items necessary to carry out the roadmap's strategic strategy. </a:t>
            </a:r>
          </a:p>
          <a:p>
            <a:r>
              <a:rPr lang="en-US" sz="2500" dirty="0">
                <a:latin typeface="Times New Roman" panose="02020603050405020304" pitchFamily="18" charset="0"/>
                <a:cs typeface="Times New Roman" panose="02020603050405020304" pitchFamily="18" charset="0"/>
              </a:rPr>
              <a:t>The backlog should specify the tasks that the development team must complete in order to carry out the plan's general goals. </a:t>
            </a:r>
          </a:p>
          <a:p>
            <a:r>
              <a:rPr lang="en-US" sz="2500" dirty="0">
                <a:latin typeface="Times New Roman" panose="02020603050405020304" pitchFamily="18" charset="0"/>
                <a:cs typeface="Times New Roman" panose="02020603050405020304" pitchFamily="18" charset="0"/>
              </a:rPr>
              <a:t>User stories, bug patches, and other tasks are commonly included in a product backlog.</a:t>
            </a:r>
          </a:p>
        </p:txBody>
      </p:sp>
      <p:graphicFrame>
        <p:nvGraphicFramePr>
          <p:cNvPr id="5" name="Content Placeholder 4">
            <a:extLst>
              <a:ext uri="{FF2B5EF4-FFF2-40B4-BE49-F238E27FC236}">
                <a16:creationId xmlns:a16="http://schemas.microsoft.com/office/drawing/2014/main" id="{3ED62562-67C0-0E0D-0A76-F597AD8DBA92}"/>
              </a:ext>
            </a:extLst>
          </p:cNvPr>
          <p:cNvGraphicFramePr>
            <a:graphicFrameLocks noGrp="1"/>
          </p:cNvGraphicFramePr>
          <p:nvPr>
            <p:ph sz="half" idx="2"/>
            <p:extLst>
              <p:ext uri="{D42A27DB-BD31-4B8C-83A1-F6EECF244321}">
                <p14:modId xmlns:p14="http://schemas.microsoft.com/office/powerpoint/2010/main" val="2137299129"/>
              </p:ext>
            </p:extLst>
          </p:nvPr>
        </p:nvGraphicFramePr>
        <p:xfrm>
          <a:off x="6693707" y="934065"/>
          <a:ext cx="4138586" cy="5722373"/>
        </p:xfrm>
        <a:graphic>
          <a:graphicData uri="http://schemas.openxmlformats.org/drawingml/2006/table">
            <a:tbl>
              <a:tblPr firstRow="1" firstCol="1" bandRow="1">
                <a:tableStyleId>{5C22544A-7EE6-4342-B048-85BDC9FD1C3A}</a:tableStyleId>
              </a:tblPr>
              <a:tblGrid>
                <a:gridCol w="2069293">
                  <a:extLst>
                    <a:ext uri="{9D8B030D-6E8A-4147-A177-3AD203B41FA5}">
                      <a16:colId xmlns:a16="http://schemas.microsoft.com/office/drawing/2014/main" val="3128315645"/>
                    </a:ext>
                  </a:extLst>
                </a:gridCol>
                <a:gridCol w="2069293">
                  <a:extLst>
                    <a:ext uri="{9D8B030D-6E8A-4147-A177-3AD203B41FA5}">
                      <a16:colId xmlns:a16="http://schemas.microsoft.com/office/drawing/2014/main" val="2549566552"/>
                    </a:ext>
                  </a:extLst>
                </a:gridCol>
              </a:tblGrid>
              <a:tr h="204841">
                <a:tc>
                  <a:txBody>
                    <a:bodyPr/>
                    <a:lstStyle/>
                    <a:p>
                      <a:pPr marL="0" marR="0">
                        <a:lnSpc>
                          <a:spcPct val="107000"/>
                        </a:lnSpc>
                        <a:spcBef>
                          <a:spcPts val="0"/>
                        </a:spcBef>
                        <a:spcAft>
                          <a:spcPts val="0"/>
                        </a:spcAft>
                      </a:pPr>
                      <a:r>
                        <a:rPr lang="en-US" sz="1100">
                          <a:effectLst/>
                        </a:rPr>
                        <a:t>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55" marR="66355" marT="0" marB="0"/>
                </a:tc>
                <a:tc>
                  <a:txBody>
                    <a:bodyPr/>
                    <a:lstStyle/>
                    <a:p>
                      <a:pPr marL="0" marR="0">
                        <a:lnSpc>
                          <a:spcPct val="107000"/>
                        </a:lnSpc>
                        <a:spcBef>
                          <a:spcPts val="0"/>
                        </a:spcBef>
                        <a:spcAft>
                          <a:spcPts val="0"/>
                        </a:spcAft>
                      </a:pPr>
                      <a:r>
                        <a:rPr lang="en-US" sz="1100">
                          <a:effectLst/>
                        </a:rPr>
                        <a:t>                         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1741498719"/>
                  </a:ext>
                </a:extLst>
              </a:tr>
              <a:tr h="744960">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 a user, I am able to login into the website.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2687667175"/>
                  </a:ext>
                </a:extLst>
              </a:tr>
              <a:tr h="77922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 a user, I am able to efficiently communicate with AI Chatbot.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2097789178"/>
                  </a:ext>
                </a:extLst>
              </a:tr>
              <a:tr h="74496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 a user, I am able to access my account and make changes.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2842747909"/>
                  </a:ext>
                </a:extLst>
              </a:tr>
              <a:tr h="862105">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 a user, I am able to access doctors’ profiles and information and pharmacist information.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3463998484"/>
                  </a:ext>
                </a:extLst>
              </a:tr>
              <a:tr h="74496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 a user, I am able to book appointments.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976087439"/>
                  </a:ext>
                </a:extLst>
              </a:tr>
              <a:tr h="77922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 a user, I am able to update my status.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704049280"/>
                  </a:ext>
                </a:extLst>
              </a:tr>
              <a:tr h="862105">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 a admin, I am able to access all the system data and files and make necessary changes.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355" marR="66355" marT="0" marB="0"/>
                </a:tc>
                <a:extLst>
                  <a:ext uri="{0D108BD9-81ED-4DB2-BD59-A6C34878D82A}">
                    <a16:rowId xmlns:a16="http://schemas.microsoft.com/office/drawing/2014/main" val="685859004"/>
                  </a:ext>
                </a:extLst>
              </a:tr>
            </a:tbl>
          </a:graphicData>
        </a:graphic>
      </p:graphicFrame>
    </p:spTree>
    <p:extLst>
      <p:ext uri="{BB962C8B-B14F-4D97-AF65-F5344CB8AC3E}">
        <p14:creationId xmlns:p14="http://schemas.microsoft.com/office/powerpoint/2010/main" val="90616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197C-4A8C-90C1-21A8-27B32E458C8E}"/>
              </a:ext>
            </a:extLst>
          </p:cNvPr>
          <p:cNvSpPr>
            <a:spLocks noGrp="1"/>
          </p:cNvSpPr>
          <p:nvPr>
            <p:ph type="title"/>
          </p:nvPr>
        </p:nvSpPr>
        <p:spPr>
          <a:xfrm>
            <a:off x="838200" y="365125"/>
            <a:ext cx="10515600" cy="549275"/>
          </a:xfrm>
        </p:spPr>
        <p:txBody>
          <a:bodyPr anchor="t">
            <a:normAutofit fontScale="90000"/>
          </a:bodyPr>
          <a:lstStyle/>
          <a:p>
            <a:r>
              <a:rPr lang="en-IN" sz="4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Risk Management:</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9ED6ACC-7B3D-FD89-9F76-C4738150585D}"/>
              </a:ext>
            </a:extLst>
          </p:cNvPr>
          <p:cNvSpPr>
            <a:spLocks noGrp="1"/>
          </p:cNvSpPr>
          <p:nvPr>
            <p:ph idx="1"/>
          </p:nvPr>
        </p:nvSpPr>
        <p:spPr>
          <a:xfrm>
            <a:off x="838200" y="1091381"/>
            <a:ext cx="10515600" cy="5085582"/>
          </a:xfrm>
        </p:spPr>
        <p:txBody>
          <a:bodyPr/>
          <a:lstStyle/>
          <a:p>
            <a:r>
              <a:rPr lang="en-IN" sz="2500">
                <a:effectLst/>
                <a:latin typeface="Times New Roman" panose="02020603050405020304" pitchFamily="18" charset="0"/>
                <a:ea typeface="Calibri" panose="020F0502020204030204" pitchFamily="34" charset="0"/>
                <a:cs typeface="Times New Roman" panose="02020603050405020304" pitchFamily="18" charset="0"/>
              </a:rPr>
              <a:t>Financial, operational, and other forms of risks can be anticipated and evaluated, and strategies to minimize or lessen their impact can be identified through risk management</a:t>
            </a:r>
          </a:p>
          <a:p>
            <a:r>
              <a:rPr lang="en-IN" sz="2500">
                <a:effectLst/>
                <a:latin typeface="Times New Roman" panose="02020603050405020304" pitchFamily="18" charset="0"/>
                <a:ea typeface="Calibri" panose="020F0502020204030204" pitchFamily="34" charset="0"/>
                <a:cs typeface="Times New Roman" panose="02020603050405020304" pitchFamily="18" charset="0"/>
              </a:rPr>
              <a:t>Analysing potential threats to a project's success through a process called "Risk Analysis" has been used successfully on countless occasions. As a result, we are better equipped to evaluate the potential consequences of a course of action and make educated decisions for the company.</a:t>
            </a:r>
            <a:endParaRPr lang="en-US" sz="25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1BE41448-C178-3847-31ED-8261F09DFA82}"/>
              </a:ext>
            </a:extLst>
          </p:cNvPr>
          <p:cNvGraphicFramePr>
            <a:graphicFrameLocks noGrp="1"/>
          </p:cNvGraphicFramePr>
          <p:nvPr>
            <p:extLst>
              <p:ext uri="{D42A27DB-BD31-4B8C-83A1-F6EECF244321}">
                <p14:modId xmlns:p14="http://schemas.microsoft.com/office/powerpoint/2010/main" val="659744178"/>
              </p:ext>
            </p:extLst>
          </p:nvPr>
        </p:nvGraphicFramePr>
        <p:xfrm>
          <a:off x="838200" y="3755923"/>
          <a:ext cx="11353799" cy="3107732"/>
        </p:xfrm>
        <a:graphic>
          <a:graphicData uri="http://schemas.openxmlformats.org/drawingml/2006/table">
            <a:tbl>
              <a:tblPr firstRow="1" firstCol="1" bandRow="1">
                <a:tableStyleId>{5C22544A-7EE6-4342-B048-85BDC9FD1C3A}</a:tableStyleId>
              </a:tblPr>
              <a:tblGrid>
                <a:gridCol w="2335712">
                  <a:extLst>
                    <a:ext uri="{9D8B030D-6E8A-4147-A177-3AD203B41FA5}">
                      <a16:colId xmlns:a16="http://schemas.microsoft.com/office/drawing/2014/main" val="41900430"/>
                    </a:ext>
                  </a:extLst>
                </a:gridCol>
                <a:gridCol w="2647572">
                  <a:extLst>
                    <a:ext uri="{9D8B030D-6E8A-4147-A177-3AD203B41FA5}">
                      <a16:colId xmlns:a16="http://schemas.microsoft.com/office/drawing/2014/main" val="3502668218"/>
                    </a:ext>
                  </a:extLst>
                </a:gridCol>
                <a:gridCol w="2516376">
                  <a:extLst>
                    <a:ext uri="{9D8B030D-6E8A-4147-A177-3AD203B41FA5}">
                      <a16:colId xmlns:a16="http://schemas.microsoft.com/office/drawing/2014/main" val="1330463169"/>
                    </a:ext>
                  </a:extLst>
                </a:gridCol>
                <a:gridCol w="3854139">
                  <a:extLst>
                    <a:ext uri="{9D8B030D-6E8A-4147-A177-3AD203B41FA5}">
                      <a16:colId xmlns:a16="http://schemas.microsoft.com/office/drawing/2014/main" val="2383722265"/>
                    </a:ext>
                  </a:extLst>
                </a:gridCol>
              </a:tblGrid>
              <a:tr h="222437">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RISKS/Customer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OVERALL IMPACT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LIKELIHOOD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MITIGATIONS OR CONTROLS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9544614"/>
                  </a:ext>
                </a:extLst>
              </a:tr>
              <a:tr h="1452909">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Changing Users requirements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Medium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Likely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Specification of initial basic requirements for each module separately and keeping it systematically documented. Follow this process for each stage of development.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6272167"/>
                  </a:ext>
                </a:extLst>
              </a:tr>
              <a:tr h="1426731">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System Scalability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Major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Likely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IN" sz="1500">
                          <a:effectLst/>
                          <a:latin typeface="Times New Roman" panose="02020603050405020304" pitchFamily="18" charset="0"/>
                          <a:cs typeface="Times New Roman" panose="02020603050405020304" pitchFamily="18" charset="0"/>
                        </a:rPr>
                        <a:t>we can integrate and host the website on a cloud-based platform. E.g.: Google Cloud, AWS, and Microsoft Azure.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7640846"/>
                  </a:ext>
                </a:extLst>
              </a:tr>
            </a:tbl>
          </a:graphicData>
        </a:graphic>
      </p:graphicFrame>
    </p:spTree>
    <p:extLst>
      <p:ext uri="{BB962C8B-B14F-4D97-AF65-F5344CB8AC3E}">
        <p14:creationId xmlns:p14="http://schemas.microsoft.com/office/powerpoint/2010/main" val="61368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D485-1C6F-C73B-3381-17702CF535B2}"/>
              </a:ext>
            </a:extLst>
          </p:cNvPr>
          <p:cNvSpPr>
            <a:spLocks noGrp="1"/>
          </p:cNvSpPr>
          <p:nvPr>
            <p:ph type="title"/>
          </p:nvPr>
        </p:nvSpPr>
        <p:spPr>
          <a:xfrm>
            <a:off x="838200" y="365125"/>
            <a:ext cx="10515600" cy="913069"/>
          </a:xfrm>
        </p:spPr>
        <p:txBody>
          <a:bodyPr>
            <a:normAutofit/>
          </a:bodyPr>
          <a:lstStyle/>
          <a:p>
            <a:r>
              <a:rPr lang="en-IN" sz="4000" dirty="0">
                <a:latin typeface="Times New Roman" panose="02020603050405020304" pitchFamily="18" charset="0"/>
                <a:ea typeface="Calibri" panose="020F0502020204030204" pitchFamily="34" charset="0"/>
                <a:cs typeface="Times New Roman" panose="02020603050405020304" pitchFamily="18" charset="0"/>
              </a:rPr>
              <a:t>P</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otential threat to our business strategy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9CFC90-03CD-708A-CE14-249FE09DDC5E}"/>
              </a:ext>
            </a:extLst>
          </p:cNvPr>
          <p:cNvSpPr>
            <a:spLocks noGrp="1"/>
          </p:cNvSpPr>
          <p:nvPr>
            <p:ph idx="1"/>
          </p:nvPr>
        </p:nvSpPr>
        <p:spPr>
          <a:xfrm>
            <a:off x="838200" y="1445342"/>
            <a:ext cx="10515600" cy="5047533"/>
          </a:xfrm>
        </p:spPr>
        <p:txBody>
          <a:bodyPr>
            <a:no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stroage</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important information is not stored in a secondary, easily accessible location in case the mobile device is lost, stolen, or malfunctions, the consequences could be disastrous. </a:t>
            </a: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System Scalability: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As the website would go popular, more users and doctors would join and use the product. So, our system should be scalable and flexible to manage the workload. This is one of the risks we face.</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AI Chatbot Malfunction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Since we are using the AI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ChatBot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feature on our website, there is high chance that the model malfunctions. This is also one of the risks we face in our project</a:t>
            </a: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Widespread discrimination and prejudice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has been seen that using digital tools for mental health can increase the risk of stigmatization for young adults and children, especially when relevant data is made public. The acts of stigma on young people's lives can be devastating. The disclosure of personal information can make cyberbullying even more distressing, but it occurs frequently.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D499-B90A-C8BE-9C18-89A2E32012F7}"/>
              </a:ext>
            </a:extLst>
          </p:cNvPr>
          <p:cNvSpPr>
            <a:spLocks noGrp="1"/>
          </p:cNvSpPr>
          <p:nvPr>
            <p:ph type="title"/>
          </p:nvPr>
        </p:nvSpPr>
        <p:spPr>
          <a:xfrm>
            <a:off x="838200" y="365125"/>
            <a:ext cx="10515600" cy="539443"/>
          </a:xfrm>
        </p:spPr>
        <p:txBody>
          <a:bodyPr anchor="t">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System Overview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ED180AB-F4FF-F20F-9C6A-AE7C21DB24F9}"/>
              </a:ext>
            </a:extLst>
          </p:cNvPr>
          <p:cNvSpPr>
            <a:spLocks noGrp="1"/>
          </p:cNvSpPr>
          <p:nvPr>
            <p:ph sz="half" idx="1"/>
          </p:nvPr>
        </p:nvSpPr>
        <p:spPr>
          <a:xfrm>
            <a:off x="838200" y="1130710"/>
            <a:ext cx="5181600" cy="5046253"/>
          </a:xfrm>
        </p:spPr>
        <p:txBody>
          <a:bodyPr/>
          <a:lstStyle/>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Most mental health patients do not require dedicated hospital treatment but need to attend specialist clinics regularly where they can meet a doctor who has detailed knowledge of their problems</a:t>
            </a:r>
          </a:p>
          <a:p>
            <a:r>
              <a:rPr lang="en-IN" sz="2500" dirty="0">
                <a:latin typeface="Times New Roman" panose="02020603050405020304" pitchFamily="18" charset="0"/>
                <a:cs typeface="Times New Roman" panose="02020603050405020304" pitchFamily="18" charset="0"/>
              </a:rPr>
              <a:t>Since the nature of mental health disorders, individuals are frequently disorganized and may miss appointments, intentionally or unintentionally misplace prescriptions and medicines, forget instructions, and make excessive demands on medical staff</a:t>
            </a:r>
            <a:r>
              <a:rPr lang="en-IN" sz="1800" dirty="0">
                <a:effectLst/>
                <a:latin typeface="Lato" panose="020F0502020204030203" pitchFamily="34" charset="0"/>
                <a:ea typeface="Calibri" panose="020F0502020204030204" pitchFamily="34" charset="0"/>
                <a:cs typeface="Times New Roman" panose="02020603050405020304" pitchFamily="18" charset="0"/>
              </a:rPr>
              <a:t>.</a:t>
            </a:r>
            <a:endParaRPr lang="en-US" dirty="0"/>
          </a:p>
        </p:txBody>
      </p:sp>
      <p:graphicFrame>
        <p:nvGraphicFramePr>
          <p:cNvPr id="5" name="Content Placeholder 4">
            <a:extLst>
              <a:ext uri="{FF2B5EF4-FFF2-40B4-BE49-F238E27FC236}">
                <a16:creationId xmlns:a16="http://schemas.microsoft.com/office/drawing/2014/main" id="{8B746B8B-41D6-67A9-D4A2-33DB5B923CA2}"/>
              </a:ext>
            </a:extLst>
          </p:cNvPr>
          <p:cNvGraphicFramePr>
            <a:graphicFrameLocks noGrp="1"/>
          </p:cNvGraphicFramePr>
          <p:nvPr>
            <p:ph sz="half" idx="2"/>
            <p:extLst>
              <p:ext uri="{D42A27DB-BD31-4B8C-83A1-F6EECF244321}">
                <p14:modId xmlns:p14="http://schemas.microsoft.com/office/powerpoint/2010/main" val="3105495531"/>
              </p:ext>
            </p:extLst>
          </p:nvPr>
        </p:nvGraphicFramePr>
        <p:xfrm>
          <a:off x="6172200" y="1150375"/>
          <a:ext cx="5404104" cy="475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846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6B8C-7251-E716-AC0A-A43F514D160A}"/>
              </a:ext>
            </a:extLst>
          </p:cNvPr>
          <p:cNvSpPr>
            <a:spLocks noGrp="1"/>
          </p:cNvSpPr>
          <p:nvPr>
            <p:ph type="title"/>
          </p:nvPr>
        </p:nvSpPr>
        <p:spPr>
          <a:xfrm>
            <a:off x="838200" y="365125"/>
            <a:ext cx="10515600" cy="618101"/>
          </a:xfrm>
        </p:spPr>
        <p:txBody>
          <a:bodyPr anchor="t">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SYSTEM USER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6" name="Content Placeholder 5">
            <a:extLst>
              <a:ext uri="{FF2B5EF4-FFF2-40B4-BE49-F238E27FC236}">
                <a16:creationId xmlns:a16="http://schemas.microsoft.com/office/drawing/2014/main" id="{AB158B29-4224-00F8-1F79-37093C731D87}"/>
              </a:ext>
            </a:extLst>
          </p:cNvPr>
          <p:cNvGraphicFramePr>
            <a:graphicFrameLocks noGrp="1"/>
          </p:cNvGraphicFramePr>
          <p:nvPr>
            <p:ph idx="1"/>
          </p:nvPr>
        </p:nvGraphicFramePr>
        <p:xfrm>
          <a:off x="838200" y="1090613"/>
          <a:ext cx="105156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13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43E39D2-6F1D-C6B5-51EC-8A271DC3AB34}"/>
              </a:ext>
            </a:extLst>
          </p:cNvPr>
          <p:cNvSpPr>
            <a:spLocks noGrp="1"/>
          </p:cNvSpPr>
          <p:nvPr>
            <p:ph type="title"/>
          </p:nvPr>
        </p:nvSpPr>
        <p:spPr>
          <a:xfrm>
            <a:off x="838200" y="365125"/>
            <a:ext cx="9888792" cy="1325563"/>
          </a:xfrm>
        </p:spPr>
        <p:txBody>
          <a:bodyPr>
            <a:normAutofit/>
          </a:bodyPr>
          <a:lstStyle/>
          <a:p>
            <a:r>
              <a:rPr lang="en-IN" sz="37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(examples 1)</a:t>
            </a:r>
            <a:br>
              <a:rPr lang="en-US" sz="3700" dirty="0">
                <a:effectLst/>
                <a:latin typeface="Calibri" panose="020F0502020204030204" pitchFamily="34" charset="0"/>
                <a:ea typeface="Calibri" panose="020F0502020204030204" pitchFamily="34" charset="0"/>
                <a:cs typeface="Times New Roman" panose="02020603050405020304" pitchFamily="18" charset="0"/>
              </a:rPr>
            </a:br>
            <a:endParaRPr lang="en-US" sz="3700" dirty="0"/>
          </a:p>
        </p:txBody>
      </p:sp>
      <p:cxnSp>
        <p:nvCxnSpPr>
          <p:cNvPr id="27"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8" name="Content Placeholder 7">
            <a:extLst>
              <a:ext uri="{FF2B5EF4-FFF2-40B4-BE49-F238E27FC236}">
                <a16:creationId xmlns:a16="http://schemas.microsoft.com/office/drawing/2014/main" id="{A0B7BE57-74D0-DE42-6502-D79003ED0FD2}"/>
              </a:ext>
            </a:extLst>
          </p:cNvPr>
          <p:cNvGraphicFramePr>
            <a:graphicFrameLocks noGrp="1"/>
          </p:cNvGraphicFramePr>
          <p:nvPr>
            <p:ph idx="1"/>
            <p:extLst>
              <p:ext uri="{D42A27DB-BD31-4B8C-83A1-F6EECF244321}">
                <p14:modId xmlns:p14="http://schemas.microsoft.com/office/powerpoint/2010/main" val="4030748543"/>
              </p:ext>
            </p:extLst>
          </p:nvPr>
        </p:nvGraphicFramePr>
        <p:xfrm>
          <a:off x="870818" y="1825625"/>
          <a:ext cx="10605291" cy="4351339"/>
        </p:xfrm>
        <a:graphic>
          <a:graphicData uri="http://schemas.openxmlformats.org/drawingml/2006/table">
            <a:tbl>
              <a:tblPr firstRow="1" firstCol="1" bandRow="1">
                <a:tableStyleId>{5C22544A-7EE6-4342-B048-85BDC9FD1C3A}</a:tableStyleId>
              </a:tblPr>
              <a:tblGrid>
                <a:gridCol w="1329113">
                  <a:extLst>
                    <a:ext uri="{9D8B030D-6E8A-4147-A177-3AD203B41FA5}">
                      <a16:colId xmlns:a16="http://schemas.microsoft.com/office/drawing/2014/main" val="2709176897"/>
                    </a:ext>
                  </a:extLst>
                </a:gridCol>
                <a:gridCol w="2436215">
                  <a:extLst>
                    <a:ext uri="{9D8B030D-6E8A-4147-A177-3AD203B41FA5}">
                      <a16:colId xmlns:a16="http://schemas.microsoft.com/office/drawing/2014/main" val="2241163793"/>
                    </a:ext>
                  </a:extLst>
                </a:gridCol>
                <a:gridCol w="2800356">
                  <a:extLst>
                    <a:ext uri="{9D8B030D-6E8A-4147-A177-3AD203B41FA5}">
                      <a16:colId xmlns:a16="http://schemas.microsoft.com/office/drawing/2014/main" val="787635415"/>
                    </a:ext>
                  </a:extLst>
                </a:gridCol>
                <a:gridCol w="4039607">
                  <a:extLst>
                    <a:ext uri="{9D8B030D-6E8A-4147-A177-3AD203B41FA5}">
                      <a16:colId xmlns:a16="http://schemas.microsoft.com/office/drawing/2014/main" val="540082988"/>
                    </a:ext>
                  </a:extLst>
                </a:gridCol>
              </a:tblGrid>
              <a:tr h="377226">
                <a:tc>
                  <a:txBody>
                    <a:bodyPr/>
                    <a:lstStyle/>
                    <a:p>
                      <a:pPr marL="0" marR="0">
                        <a:lnSpc>
                          <a:spcPct val="107000"/>
                        </a:lnSpc>
                        <a:spcBef>
                          <a:spcPts val="0"/>
                        </a:spcBef>
                        <a:spcAft>
                          <a:spcPts val="0"/>
                        </a:spcAft>
                      </a:pPr>
                      <a:r>
                        <a:rPr lang="en-US" sz="2000">
                          <a:effectLst/>
                        </a:rPr>
                        <a:t>SR. 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a:effectLst/>
                        </a:rPr>
                        <a:t>MODULE NAME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a:effectLst/>
                        </a:rPr>
                        <a:t>APPLICABLE ROLE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a:effectLst/>
                        </a:rPr>
                        <a:t>DESCRIPTION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extLst>
                  <a:ext uri="{0D108BD9-81ED-4DB2-BD59-A6C34878D82A}">
                    <a16:rowId xmlns:a16="http://schemas.microsoft.com/office/drawing/2014/main" val="3568727614"/>
                  </a:ext>
                </a:extLst>
              </a:tr>
              <a:tr h="3974113">
                <a:tc>
                  <a:txBody>
                    <a:bodyPr/>
                    <a:lstStyle/>
                    <a:p>
                      <a:pPr marL="0" marR="0">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a:effectLst/>
                        </a:rPr>
                        <a:t>LOGIN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dirty="0">
                          <a:effectLst/>
                        </a:rPr>
                        <a:t>PATIENT</a:t>
                      </a:r>
                    </a:p>
                    <a:p>
                      <a:pPr marL="0" marR="0">
                        <a:lnSpc>
                          <a:spcPct val="107000"/>
                        </a:lnSpc>
                        <a:spcBef>
                          <a:spcPts val="0"/>
                        </a:spcBef>
                        <a:spcAft>
                          <a:spcPts val="0"/>
                        </a:spcAft>
                      </a:pPr>
                      <a:r>
                        <a:rPr lang="en-US" sz="2000" dirty="0">
                          <a:effectLst/>
                        </a:rPr>
                        <a:t>DOCTOR</a:t>
                      </a:r>
                    </a:p>
                    <a:p>
                      <a:pPr marL="0" marR="0">
                        <a:lnSpc>
                          <a:spcPct val="107000"/>
                        </a:lnSpc>
                        <a:spcBef>
                          <a:spcPts val="0"/>
                        </a:spcBef>
                        <a:spcAft>
                          <a:spcPts val="0"/>
                        </a:spcAft>
                      </a:pPr>
                      <a:r>
                        <a:rPr lang="en-US" sz="2000" dirty="0">
                          <a:effectLst/>
                        </a:rPr>
                        <a:t>ADMIN</a:t>
                      </a:r>
                    </a:p>
                    <a:p>
                      <a:pPr marL="0" marR="0">
                        <a:lnSpc>
                          <a:spcPct val="107000"/>
                        </a:lnSpc>
                        <a:spcBef>
                          <a:spcPts val="0"/>
                        </a:spcBef>
                        <a:spcAft>
                          <a:spcPts val="0"/>
                        </a:spcAft>
                      </a:pPr>
                      <a:r>
                        <a:rPr lang="en-US" sz="2000" dirty="0">
                          <a:effectLst/>
                        </a:rPr>
                        <a:t>PHARMACIST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tc>
                  <a:txBody>
                    <a:bodyPr/>
                    <a:lstStyle/>
                    <a:p>
                      <a:pPr marL="0" marR="0">
                        <a:lnSpc>
                          <a:spcPct val="107000"/>
                        </a:lnSpc>
                        <a:spcBef>
                          <a:spcPts val="0"/>
                        </a:spcBef>
                        <a:spcAft>
                          <a:spcPts val="0"/>
                        </a:spcAft>
                      </a:pPr>
                      <a:r>
                        <a:rPr lang="en-US" sz="2000" dirty="0">
                          <a:effectLst/>
                        </a:rPr>
                        <a:t>PATIENT: Using the patient's profile, the patient can login using a user Id and password.</a:t>
                      </a:r>
                    </a:p>
                    <a:p>
                      <a:pPr marL="0" marR="0">
                        <a:lnSpc>
                          <a:spcPct val="107000"/>
                        </a:lnSpc>
                        <a:spcBef>
                          <a:spcPts val="0"/>
                        </a:spcBef>
                        <a:spcAft>
                          <a:spcPts val="0"/>
                        </a:spcAft>
                      </a:pPr>
                      <a:r>
                        <a:rPr lang="en-US" sz="2000" dirty="0">
                          <a:effectLst/>
                        </a:rPr>
                        <a:t>DOCTOR: Login with a user Id and password from the doctor's profile.</a:t>
                      </a:r>
                    </a:p>
                    <a:p>
                      <a:pPr marL="0" marR="0">
                        <a:lnSpc>
                          <a:spcPct val="107000"/>
                        </a:lnSpc>
                        <a:spcBef>
                          <a:spcPts val="0"/>
                        </a:spcBef>
                        <a:spcAft>
                          <a:spcPts val="0"/>
                        </a:spcAft>
                      </a:pPr>
                      <a:r>
                        <a:rPr lang="en-US" sz="2000" dirty="0">
                          <a:effectLst/>
                        </a:rPr>
                        <a:t>ADMIN: Using the admin's profile, you may login using a user Id and password.</a:t>
                      </a:r>
                    </a:p>
                    <a:p>
                      <a:pPr marL="0" marR="0">
                        <a:lnSpc>
                          <a:spcPct val="107000"/>
                        </a:lnSpc>
                        <a:spcBef>
                          <a:spcPts val="0"/>
                        </a:spcBef>
                        <a:spcAft>
                          <a:spcPts val="0"/>
                        </a:spcAft>
                      </a:pPr>
                      <a:r>
                        <a:rPr lang="en-US" sz="2000" dirty="0">
                          <a:effectLst/>
                        </a:rPr>
                        <a:t>PHARMACIST: Using the pharmacist profile, you can log in with user id and password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5008" marR="125008" marT="0" marB="0"/>
                </a:tc>
                <a:extLst>
                  <a:ext uri="{0D108BD9-81ED-4DB2-BD59-A6C34878D82A}">
                    <a16:rowId xmlns:a16="http://schemas.microsoft.com/office/drawing/2014/main" val="2103013040"/>
                  </a:ext>
                </a:extLst>
              </a:tr>
            </a:tbl>
          </a:graphicData>
        </a:graphic>
      </p:graphicFrame>
    </p:spTree>
    <p:extLst>
      <p:ext uri="{BB962C8B-B14F-4D97-AF65-F5344CB8AC3E}">
        <p14:creationId xmlns:p14="http://schemas.microsoft.com/office/powerpoint/2010/main" val="74297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36D1B80-A0BA-24D4-1879-C1F9B45449C2}"/>
              </a:ext>
            </a:extLst>
          </p:cNvPr>
          <p:cNvSpPr>
            <a:spLocks noGrp="1"/>
          </p:cNvSpPr>
          <p:nvPr>
            <p:ph type="title"/>
          </p:nvPr>
        </p:nvSpPr>
        <p:spPr>
          <a:xfrm>
            <a:off x="838200" y="365125"/>
            <a:ext cx="9842237" cy="1098857"/>
          </a:xfrm>
        </p:spPr>
        <p:txBody>
          <a:bodyPr>
            <a:normAutofit fontScale="90000"/>
          </a:bodyPr>
          <a:lstStyle/>
          <a:p>
            <a:r>
              <a:rPr lang="en-IN" sz="37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(examples 2)</a:t>
            </a:r>
            <a:br>
              <a:rPr lang="en-US" sz="3700" dirty="0">
                <a:effectLst/>
                <a:latin typeface="Calibri" panose="020F0502020204030204" pitchFamily="34" charset="0"/>
                <a:ea typeface="Calibri" panose="020F0502020204030204" pitchFamily="34" charset="0"/>
                <a:cs typeface="Times New Roman" panose="02020603050405020304" pitchFamily="18" charset="0"/>
              </a:rPr>
            </a:br>
            <a:endParaRPr lang="en-US" sz="37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69FDC5A3-13B1-3CDA-9202-06B708B22AD3}"/>
              </a:ext>
            </a:extLst>
          </p:cNvPr>
          <p:cNvGraphicFramePr>
            <a:graphicFrameLocks noGrp="1"/>
          </p:cNvGraphicFramePr>
          <p:nvPr>
            <p:ph idx="1"/>
            <p:extLst>
              <p:ext uri="{D42A27DB-BD31-4B8C-83A1-F6EECF244321}">
                <p14:modId xmlns:p14="http://schemas.microsoft.com/office/powerpoint/2010/main" val="2622676122"/>
              </p:ext>
            </p:extLst>
          </p:nvPr>
        </p:nvGraphicFramePr>
        <p:xfrm>
          <a:off x="838200" y="1551992"/>
          <a:ext cx="11166987" cy="4940883"/>
        </p:xfrm>
        <a:graphic>
          <a:graphicData uri="http://schemas.openxmlformats.org/drawingml/2006/table">
            <a:tbl>
              <a:tblPr firstRow="1" firstCol="1" bandRow="1">
                <a:tableStyleId>{5C22544A-7EE6-4342-B048-85BDC9FD1C3A}</a:tableStyleId>
              </a:tblPr>
              <a:tblGrid>
                <a:gridCol w="1781900">
                  <a:extLst>
                    <a:ext uri="{9D8B030D-6E8A-4147-A177-3AD203B41FA5}">
                      <a16:colId xmlns:a16="http://schemas.microsoft.com/office/drawing/2014/main" val="2557740871"/>
                    </a:ext>
                  </a:extLst>
                </a:gridCol>
                <a:gridCol w="3266158">
                  <a:extLst>
                    <a:ext uri="{9D8B030D-6E8A-4147-A177-3AD203B41FA5}">
                      <a16:colId xmlns:a16="http://schemas.microsoft.com/office/drawing/2014/main" val="3405755736"/>
                    </a:ext>
                  </a:extLst>
                </a:gridCol>
                <a:gridCol w="2730723">
                  <a:extLst>
                    <a:ext uri="{9D8B030D-6E8A-4147-A177-3AD203B41FA5}">
                      <a16:colId xmlns:a16="http://schemas.microsoft.com/office/drawing/2014/main" val="1573999198"/>
                    </a:ext>
                  </a:extLst>
                </a:gridCol>
                <a:gridCol w="3388206">
                  <a:extLst>
                    <a:ext uri="{9D8B030D-6E8A-4147-A177-3AD203B41FA5}">
                      <a16:colId xmlns:a16="http://schemas.microsoft.com/office/drawing/2014/main" val="3910799040"/>
                    </a:ext>
                  </a:extLst>
                </a:gridCol>
              </a:tblGrid>
              <a:tr h="864599">
                <a:tc>
                  <a:txBody>
                    <a:bodyPr/>
                    <a:lstStyle/>
                    <a:p>
                      <a:pPr marL="0" marR="0">
                        <a:lnSpc>
                          <a:spcPct val="107000"/>
                        </a:lnSpc>
                        <a:spcBef>
                          <a:spcPts val="0"/>
                        </a:spcBef>
                        <a:spcAft>
                          <a:spcPts val="0"/>
                        </a:spcAft>
                      </a:pPr>
                      <a:r>
                        <a:rPr lang="en-US" sz="2200" dirty="0">
                          <a:effectLst/>
                        </a:rPr>
                        <a:t>SR. NO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tc>
                  <a:txBody>
                    <a:bodyPr/>
                    <a:lstStyle/>
                    <a:p>
                      <a:pPr marL="0" marR="0">
                        <a:lnSpc>
                          <a:spcPct val="107000"/>
                        </a:lnSpc>
                        <a:spcBef>
                          <a:spcPts val="0"/>
                        </a:spcBef>
                        <a:spcAft>
                          <a:spcPts val="0"/>
                        </a:spcAft>
                      </a:pPr>
                      <a:r>
                        <a:rPr lang="en-US" sz="2200">
                          <a:effectLst/>
                        </a:rPr>
                        <a:t>MODULE NAME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tc>
                  <a:txBody>
                    <a:bodyPr/>
                    <a:lstStyle/>
                    <a:p>
                      <a:pPr marL="0" marR="0">
                        <a:lnSpc>
                          <a:spcPct val="107000"/>
                        </a:lnSpc>
                        <a:spcBef>
                          <a:spcPts val="0"/>
                        </a:spcBef>
                        <a:spcAft>
                          <a:spcPts val="0"/>
                        </a:spcAft>
                      </a:pPr>
                      <a:r>
                        <a:rPr lang="en-US" sz="2200">
                          <a:effectLst/>
                        </a:rPr>
                        <a:t>APPLICABLE ROLE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tc>
                  <a:txBody>
                    <a:bodyPr/>
                    <a:lstStyle/>
                    <a:p>
                      <a:pPr marL="0" marR="0">
                        <a:lnSpc>
                          <a:spcPct val="107000"/>
                        </a:lnSpc>
                        <a:spcBef>
                          <a:spcPts val="0"/>
                        </a:spcBef>
                        <a:spcAft>
                          <a:spcPts val="0"/>
                        </a:spcAft>
                      </a:pPr>
                      <a:r>
                        <a:rPr lang="en-US" sz="2200">
                          <a:effectLst/>
                        </a:rPr>
                        <a:t>DESCRIPTION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extLst>
                  <a:ext uri="{0D108BD9-81ED-4DB2-BD59-A6C34878D82A}">
                    <a16:rowId xmlns:a16="http://schemas.microsoft.com/office/drawing/2014/main" val="2960470309"/>
                  </a:ext>
                </a:extLst>
              </a:tr>
              <a:tr h="4076284">
                <a:tc>
                  <a:txBody>
                    <a:bodyPr/>
                    <a:lstStyle/>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2</a:t>
                      </a:r>
                    </a:p>
                  </a:txBody>
                  <a:tcPr marL="135166" marR="135166" marT="0" marB="0"/>
                </a:tc>
                <a:tc>
                  <a:txBody>
                    <a:bodyPr/>
                    <a:lstStyle/>
                    <a:p>
                      <a:pPr marL="0" marR="0">
                        <a:lnSpc>
                          <a:spcPct val="107000"/>
                        </a:lnSpc>
                        <a:spcBef>
                          <a:spcPts val="0"/>
                        </a:spcBef>
                        <a:spcAft>
                          <a:spcPts val="0"/>
                        </a:spcAft>
                      </a:pPr>
                      <a:r>
                        <a:rPr lang="en-US" sz="2200" dirty="0">
                          <a:effectLst/>
                        </a:rPr>
                        <a:t>DOCTOR MODULE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tc>
                  <a:txBody>
                    <a:bodyPr/>
                    <a:lstStyle/>
                    <a:p>
                      <a:pPr marL="0" marR="0">
                        <a:lnSpc>
                          <a:spcPct val="107000"/>
                        </a:lnSpc>
                        <a:spcBef>
                          <a:spcPts val="0"/>
                        </a:spcBef>
                        <a:spcAft>
                          <a:spcPts val="0"/>
                        </a:spcAft>
                      </a:pPr>
                      <a:r>
                        <a:rPr lang="en-US" sz="2200" dirty="0">
                          <a:effectLst/>
                        </a:rPr>
                        <a:t>ADMIN</a:t>
                      </a:r>
                    </a:p>
                    <a:p>
                      <a:pPr marL="0" marR="0">
                        <a:lnSpc>
                          <a:spcPct val="107000"/>
                        </a:lnSpc>
                        <a:spcBef>
                          <a:spcPts val="0"/>
                        </a:spcBef>
                        <a:spcAft>
                          <a:spcPts val="0"/>
                        </a:spcAft>
                      </a:pPr>
                      <a:r>
                        <a:rPr lang="en-US" sz="2200" dirty="0">
                          <a:effectLst/>
                        </a:rPr>
                        <a:t>DOCTOR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tc>
                  <a:txBody>
                    <a:bodyPr/>
                    <a:lstStyle/>
                    <a:p>
                      <a:pPr marL="0" marR="0">
                        <a:lnSpc>
                          <a:spcPct val="107000"/>
                        </a:lnSpc>
                        <a:spcBef>
                          <a:spcPts val="0"/>
                        </a:spcBef>
                        <a:spcAft>
                          <a:spcPts val="0"/>
                        </a:spcAft>
                      </a:pPr>
                      <a:r>
                        <a:rPr lang="en-US" sz="2200" dirty="0">
                          <a:effectLst/>
                        </a:rPr>
                        <a:t>ADMIN-Can add or remove doctors / therapists by providing all the required information.</a:t>
                      </a:r>
                    </a:p>
                    <a:p>
                      <a:pPr marL="0" marR="0">
                        <a:lnSpc>
                          <a:spcPct val="107000"/>
                        </a:lnSpc>
                        <a:spcBef>
                          <a:spcPts val="0"/>
                        </a:spcBef>
                        <a:spcAft>
                          <a:spcPts val="0"/>
                        </a:spcAft>
                      </a:pPr>
                      <a:r>
                        <a:rPr lang="en-US" sz="2200" dirty="0">
                          <a:effectLst/>
                        </a:rPr>
                        <a:t>DOCTOR – Can update the patient history in the module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5166" marR="135166" marT="0" marB="0"/>
                </a:tc>
                <a:extLst>
                  <a:ext uri="{0D108BD9-81ED-4DB2-BD59-A6C34878D82A}">
                    <a16:rowId xmlns:a16="http://schemas.microsoft.com/office/drawing/2014/main" val="2940948358"/>
                  </a:ext>
                </a:extLst>
              </a:tr>
            </a:tbl>
          </a:graphicData>
        </a:graphic>
      </p:graphicFrame>
    </p:spTree>
    <p:extLst>
      <p:ext uri="{BB962C8B-B14F-4D97-AF65-F5344CB8AC3E}">
        <p14:creationId xmlns:p14="http://schemas.microsoft.com/office/powerpoint/2010/main" val="107154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0B5E2C5-0BE9-B821-0769-CCCB07DE1A4C}"/>
              </a:ext>
            </a:extLst>
          </p:cNvPr>
          <p:cNvSpPr>
            <a:spLocks noGrp="1"/>
          </p:cNvSpPr>
          <p:nvPr>
            <p:ph type="title"/>
          </p:nvPr>
        </p:nvSpPr>
        <p:spPr>
          <a:xfrm>
            <a:off x="838200" y="365125"/>
            <a:ext cx="9842237" cy="1325563"/>
          </a:xfrm>
        </p:spPr>
        <p:txBody>
          <a:bodyPr anchor="t">
            <a:normAutofit/>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(examples 3)</a:t>
            </a:r>
            <a:endParaRPr lang="en-US" sz="4000" dirty="0"/>
          </a:p>
        </p:txBody>
      </p:sp>
      <p:cxnSp>
        <p:nvCxnSpPr>
          <p:cNvPr id="20"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8AD12FFD-9C42-C9D0-D4D7-E018ECFE32C5}"/>
              </a:ext>
            </a:extLst>
          </p:cNvPr>
          <p:cNvGraphicFramePr>
            <a:graphicFrameLocks noGrp="1"/>
          </p:cNvGraphicFramePr>
          <p:nvPr>
            <p:ph idx="1"/>
            <p:extLst>
              <p:ext uri="{D42A27DB-BD31-4B8C-83A1-F6EECF244321}">
                <p14:modId xmlns:p14="http://schemas.microsoft.com/office/powerpoint/2010/main" val="2693833259"/>
              </p:ext>
            </p:extLst>
          </p:nvPr>
        </p:nvGraphicFramePr>
        <p:xfrm>
          <a:off x="838200" y="2109100"/>
          <a:ext cx="10659423" cy="4242539"/>
        </p:xfrm>
        <a:graphic>
          <a:graphicData uri="http://schemas.openxmlformats.org/drawingml/2006/table">
            <a:tbl>
              <a:tblPr firstRow="1" firstCol="1" bandRow="1">
                <a:tableStyleId>{5C22544A-7EE6-4342-B048-85BDC9FD1C3A}</a:tableStyleId>
              </a:tblPr>
              <a:tblGrid>
                <a:gridCol w="1673879">
                  <a:extLst>
                    <a:ext uri="{9D8B030D-6E8A-4147-A177-3AD203B41FA5}">
                      <a16:colId xmlns:a16="http://schemas.microsoft.com/office/drawing/2014/main" val="758488827"/>
                    </a:ext>
                  </a:extLst>
                </a:gridCol>
                <a:gridCol w="2711752">
                  <a:extLst>
                    <a:ext uri="{9D8B030D-6E8A-4147-A177-3AD203B41FA5}">
                      <a16:colId xmlns:a16="http://schemas.microsoft.com/office/drawing/2014/main" val="3485718684"/>
                    </a:ext>
                  </a:extLst>
                </a:gridCol>
                <a:gridCol w="3036862">
                  <a:extLst>
                    <a:ext uri="{9D8B030D-6E8A-4147-A177-3AD203B41FA5}">
                      <a16:colId xmlns:a16="http://schemas.microsoft.com/office/drawing/2014/main" val="1471750329"/>
                    </a:ext>
                  </a:extLst>
                </a:gridCol>
                <a:gridCol w="3236930">
                  <a:extLst>
                    <a:ext uri="{9D8B030D-6E8A-4147-A177-3AD203B41FA5}">
                      <a16:colId xmlns:a16="http://schemas.microsoft.com/office/drawing/2014/main" val="10654755"/>
                    </a:ext>
                  </a:extLst>
                </a:gridCol>
              </a:tblGrid>
              <a:tr h="1099864">
                <a:tc>
                  <a:txBody>
                    <a:bodyPr/>
                    <a:lstStyle/>
                    <a:p>
                      <a:pPr marL="0" marR="0">
                        <a:lnSpc>
                          <a:spcPct val="107000"/>
                        </a:lnSpc>
                        <a:spcBef>
                          <a:spcPts val="0"/>
                        </a:spcBef>
                        <a:spcAft>
                          <a:spcPts val="0"/>
                        </a:spcAft>
                      </a:pPr>
                      <a:r>
                        <a:rPr lang="en-US" sz="2200" dirty="0">
                          <a:effectLst/>
                        </a:rPr>
                        <a:t>SR. NO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tc>
                  <a:txBody>
                    <a:bodyPr/>
                    <a:lstStyle/>
                    <a:p>
                      <a:pPr marL="0" marR="0">
                        <a:lnSpc>
                          <a:spcPct val="107000"/>
                        </a:lnSpc>
                        <a:spcBef>
                          <a:spcPts val="0"/>
                        </a:spcBef>
                        <a:spcAft>
                          <a:spcPts val="0"/>
                        </a:spcAft>
                      </a:pPr>
                      <a:r>
                        <a:rPr lang="en-US" sz="2200" dirty="0">
                          <a:effectLst/>
                        </a:rPr>
                        <a:t>MODULE NAME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tc>
                  <a:txBody>
                    <a:bodyPr/>
                    <a:lstStyle/>
                    <a:p>
                      <a:pPr marL="0" marR="0">
                        <a:lnSpc>
                          <a:spcPct val="107000"/>
                        </a:lnSpc>
                        <a:spcBef>
                          <a:spcPts val="0"/>
                        </a:spcBef>
                        <a:spcAft>
                          <a:spcPts val="0"/>
                        </a:spcAft>
                      </a:pPr>
                      <a:r>
                        <a:rPr lang="en-US" sz="2200" dirty="0">
                          <a:effectLst/>
                        </a:rPr>
                        <a:t>APPLICABLE ROLE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tc>
                  <a:txBody>
                    <a:bodyPr/>
                    <a:lstStyle/>
                    <a:p>
                      <a:pPr marL="0" marR="0">
                        <a:lnSpc>
                          <a:spcPct val="107000"/>
                        </a:lnSpc>
                        <a:spcBef>
                          <a:spcPts val="0"/>
                        </a:spcBef>
                        <a:spcAft>
                          <a:spcPts val="0"/>
                        </a:spcAft>
                      </a:pPr>
                      <a:r>
                        <a:rPr lang="en-US" sz="2200" dirty="0">
                          <a:effectLst/>
                        </a:rPr>
                        <a:t>DESCRIPTION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extLst>
                  <a:ext uri="{0D108BD9-81ED-4DB2-BD59-A6C34878D82A}">
                    <a16:rowId xmlns:a16="http://schemas.microsoft.com/office/drawing/2014/main" val="1197900790"/>
                  </a:ext>
                </a:extLst>
              </a:tr>
              <a:tr h="3142675">
                <a:tc>
                  <a:txBody>
                    <a:bodyPr/>
                    <a:lstStyle/>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3</a:t>
                      </a:r>
                    </a:p>
                  </a:txBody>
                  <a:tcPr marL="174158" marR="174158" marT="0" marB="0"/>
                </a:tc>
                <a:tc>
                  <a:txBody>
                    <a:bodyPr/>
                    <a:lstStyle/>
                    <a:p>
                      <a:pPr marL="0" marR="0">
                        <a:lnSpc>
                          <a:spcPct val="107000"/>
                        </a:lnSpc>
                        <a:spcBef>
                          <a:spcPts val="0"/>
                        </a:spcBef>
                        <a:spcAft>
                          <a:spcPts val="0"/>
                        </a:spcAft>
                      </a:pPr>
                      <a:r>
                        <a:rPr lang="en-US" sz="2200" dirty="0">
                          <a:effectLst/>
                        </a:rPr>
                        <a:t>PHARMACY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tc>
                  <a:txBody>
                    <a:bodyPr/>
                    <a:lstStyle/>
                    <a:p>
                      <a:pPr marL="0" marR="0">
                        <a:lnSpc>
                          <a:spcPct val="107000"/>
                        </a:lnSpc>
                        <a:spcBef>
                          <a:spcPts val="0"/>
                        </a:spcBef>
                        <a:spcAft>
                          <a:spcPts val="0"/>
                        </a:spcAft>
                      </a:pPr>
                      <a:r>
                        <a:rPr lang="en-US" sz="2200" dirty="0">
                          <a:effectLst/>
                        </a:rPr>
                        <a:t>PHARMACIST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tc>
                  <a:txBody>
                    <a:bodyPr/>
                    <a:lstStyle/>
                    <a:p>
                      <a:pPr marL="0" marR="0">
                        <a:lnSpc>
                          <a:spcPct val="107000"/>
                        </a:lnSpc>
                        <a:spcBef>
                          <a:spcPts val="0"/>
                        </a:spcBef>
                        <a:spcAft>
                          <a:spcPts val="0"/>
                        </a:spcAft>
                      </a:pPr>
                      <a:r>
                        <a:rPr lang="en-US" sz="2200" dirty="0">
                          <a:effectLst/>
                        </a:rPr>
                        <a:t>Pharmacist will be able to access basic details of the patient and provide the given medication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74158" marR="174158" marT="0" marB="0"/>
                </a:tc>
                <a:extLst>
                  <a:ext uri="{0D108BD9-81ED-4DB2-BD59-A6C34878D82A}">
                    <a16:rowId xmlns:a16="http://schemas.microsoft.com/office/drawing/2014/main" val="2625633348"/>
                  </a:ext>
                </a:extLst>
              </a:tr>
            </a:tbl>
          </a:graphicData>
        </a:graphic>
      </p:graphicFrame>
    </p:spTree>
    <p:extLst>
      <p:ext uri="{BB962C8B-B14F-4D97-AF65-F5344CB8AC3E}">
        <p14:creationId xmlns:p14="http://schemas.microsoft.com/office/powerpoint/2010/main" val="343263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AA8A-9ADD-C557-2639-C47EED423C87}"/>
              </a:ext>
            </a:extLst>
          </p:cNvPr>
          <p:cNvSpPr>
            <a:spLocks noGrp="1"/>
          </p:cNvSpPr>
          <p:nvPr>
            <p:ph type="title"/>
          </p:nvPr>
        </p:nvSpPr>
        <p:spPr>
          <a:xfrm>
            <a:off x="838200" y="365126"/>
            <a:ext cx="10515600" cy="726256"/>
          </a:xfrm>
        </p:spPr>
        <p:txBody>
          <a:bodyPr anchor="t">
            <a:normAutofit fontScale="90000"/>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IN" b="1" dirty="0">
                <a:latin typeface="Times New Roman" panose="02020603050405020304" pitchFamily="18" charset="0"/>
                <a:ea typeface="Calibri" panose="020F0502020204030204" pitchFamily="34" charset="0"/>
                <a:cs typeface="Times New Roman" panose="02020603050405020304" pitchFamily="18" charset="0"/>
              </a:rPr>
              <a:t> and</a:t>
            </a: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 Privacy requirements</a:t>
            </a:r>
            <a:br>
              <a:rPr lang="en-US" sz="4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ACE19C-9C5B-79F7-3F79-44B6D94A8DBC}"/>
              </a:ext>
            </a:extLst>
          </p:cNvPr>
          <p:cNvSpPr>
            <a:spLocks noGrp="1"/>
          </p:cNvSpPr>
          <p:nvPr>
            <p:ph idx="1"/>
          </p:nvPr>
        </p:nvSpPr>
        <p:spPr>
          <a:xfrm>
            <a:off x="838200" y="1337187"/>
            <a:ext cx="10515600" cy="4839776"/>
          </a:xfrm>
        </p:spPr>
        <p:txBody>
          <a:bodyPr>
            <a:normAutofit/>
          </a:bodyPr>
          <a:lstStyle/>
          <a:p>
            <a:pPr marL="342900" marR="0" lvl="0" indent="-342900">
              <a:lnSpc>
                <a:spcPct val="107000"/>
              </a:lnSpc>
              <a:spcBef>
                <a:spcPts val="0"/>
              </a:spcBef>
              <a:spcAft>
                <a:spcPts val="0"/>
              </a:spcAft>
              <a:buFont typeface="+mj-lt"/>
              <a:buAutoNum type="arabicPeriod"/>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Privacy Requirements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Privacy regulations are intended to guarantee that clinical ethical standards are upheld, and that the authority abides by the laws of the Data Protection Act.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system must guarantee that only authorized clinical and management personnel have access to personal information on patient records.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2.   Security Requirements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Access to the functionality of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MHCare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system shall be controlled according to the role of the information user.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MHCare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system must feature a role-based access control system that permits access to information to be set depending on the system user's role.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1682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1E04-B822-55F2-6DF6-0922786458FC}"/>
              </a:ext>
            </a:extLst>
          </p:cNvPr>
          <p:cNvSpPr>
            <a:spLocks noGrp="1"/>
          </p:cNvSpPr>
          <p:nvPr>
            <p:ph type="title"/>
          </p:nvPr>
        </p:nvSpPr>
        <p:spPr>
          <a:xfrm>
            <a:off x="838200" y="365126"/>
            <a:ext cx="10515600" cy="834409"/>
          </a:xfrm>
        </p:spPr>
        <p:txBody>
          <a:bodyPr anchor="ctr">
            <a:normAutofit fontScale="90000"/>
          </a:bodyPr>
          <a:lstStyle/>
          <a:p>
            <a:pPr marL="0" marR="0">
              <a:lnSpc>
                <a:spcPct val="107000"/>
              </a:lnSpc>
              <a:spcBef>
                <a:spcPts val="0"/>
              </a:spcBef>
              <a:spcAft>
                <a:spcPts val="800"/>
              </a:spcAft>
            </a:pPr>
            <a:r>
              <a:rPr lang="en-IN" sz="1800" b="1" dirty="0">
                <a:effectLst/>
                <a:latin typeface="Lato" panose="020F0502020204030203"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3C75D3C-9144-E1BA-5694-F992D4B6AF06}"/>
              </a:ext>
            </a:extLst>
          </p:cNvPr>
          <p:cNvSpPr>
            <a:spLocks noGrp="1"/>
          </p:cNvSpPr>
          <p:nvPr>
            <p:ph idx="1"/>
          </p:nvPr>
        </p:nvSpPr>
        <p:spPr>
          <a:xfrm>
            <a:off x="838200" y="1199535"/>
            <a:ext cx="10515600" cy="4977428"/>
          </a:xfrm>
        </p:spPr>
        <p:txBody>
          <a:bodyPr>
            <a:normAutofit lnSpcReduction="10000"/>
          </a:bodyPr>
          <a:lstStyle/>
          <a:p>
            <a:pPr marL="0" marR="0" lvl="0" indent="0">
              <a:lnSpc>
                <a:spcPct val="107000"/>
              </a:lnSpc>
              <a:spcBef>
                <a:spcPts val="0"/>
              </a:spcBef>
              <a:spcAft>
                <a:spcPts val="8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1. Availability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Availability describes how likely the system is accessible to a user at a given point in time. Our service will be provided to the user 24/7 to all our patients.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1800" b="1" dirty="0">
                <a:effectLst/>
                <a:latin typeface="Lato" panose="020F0502020204030203" pitchFamily="34" charset="0"/>
                <a:ea typeface="Calibri" panose="020F0502020204030204" pitchFamily="34" charset="0"/>
                <a:cs typeface="Times New Roman" panose="02020603050405020304" pitchFamily="18" charset="0"/>
              </a:rPr>
              <a:t>2.  Usability:</a:t>
            </a:r>
            <a:r>
              <a:rPr lang="en-IN" sz="1800" dirty="0">
                <a:effectLst/>
                <a:latin typeface="Lato" panose="020F0502020204030203" pitchFamily="34" charset="0"/>
                <a:ea typeface="Calibri" panose="020F0502020204030204" pitchFamily="34" charset="0"/>
                <a:cs typeface="Times New Roman" panose="02020603050405020304" pitchFamily="18" charset="0"/>
              </a:rPr>
              <a:t> The website should be easy to navigate and use, with a user-friendly interface.</a:t>
            </a:r>
            <a:r>
              <a:rPr lang="en-US" sz="1800" dirty="0">
                <a:effectLst/>
                <a:latin typeface="Lato" panose="020F050202020403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1800" b="1" dirty="0">
                <a:effectLst/>
                <a:latin typeface="Lato" panose="020F0502020204030203" pitchFamily="34" charset="0"/>
                <a:ea typeface="Calibri" panose="020F0502020204030204" pitchFamily="34" charset="0"/>
                <a:cs typeface="Times New Roman" panose="02020603050405020304" pitchFamily="18" charset="0"/>
              </a:rPr>
              <a:t>3. Accessibility</a:t>
            </a:r>
            <a:r>
              <a:rPr lang="en-IN" sz="1800" dirty="0">
                <a:effectLst/>
                <a:latin typeface="Lato" panose="020F0502020204030203" pitchFamily="34" charset="0"/>
                <a:ea typeface="Calibri" panose="020F0502020204030204" pitchFamily="34" charset="0"/>
                <a:cs typeface="Times New Roman" panose="02020603050405020304" pitchFamily="18" charset="0"/>
              </a:rPr>
              <a:t>: The website should be accessible to users with disabilities, including those with visual, auditory, or motor impairments.</a:t>
            </a:r>
            <a:r>
              <a:rPr lang="en-US" sz="1800" dirty="0">
                <a:effectLst/>
                <a:latin typeface="Lato" panose="020F050202020403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1800" b="1" dirty="0">
                <a:effectLst/>
                <a:latin typeface="Lato" panose="020F0502020204030203" pitchFamily="34" charset="0"/>
                <a:ea typeface="Calibri" panose="020F0502020204030204" pitchFamily="34" charset="0"/>
                <a:cs typeface="Times New Roman" panose="02020603050405020304" pitchFamily="18" charset="0"/>
              </a:rPr>
              <a:t>4. Security</a:t>
            </a:r>
            <a:r>
              <a:rPr lang="en-IN" sz="1800" dirty="0">
                <a:effectLst/>
                <a:latin typeface="Lato" panose="020F0502020204030203" pitchFamily="34" charset="0"/>
                <a:ea typeface="Calibri" panose="020F0502020204030204" pitchFamily="34" charset="0"/>
                <a:cs typeface="Times New Roman" panose="02020603050405020304" pitchFamily="18" charset="0"/>
              </a:rPr>
              <a:t>: The website should be secure, with measures in place to protect user data and prevent unauthorized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1800" b="1" dirty="0">
                <a:effectLst/>
                <a:latin typeface="Lato" panose="020F0502020204030203" pitchFamily="34" charset="0"/>
                <a:ea typeface="Calibri" panose="020F0502020204030204" pitchFamily="34" charset="0"/>
                <a:cs typeface="Times New Roman" panose="02020603050405020304" pitchFamily="18" charset="0"/>
              </a:rPr>
              <a:t>5. Performance</a:t>
            </a:r>
            <a:r>
              <a:rPr lang="en-IN" sz="1800" dirty="0">
                <a:effectLst/>
                <a:latin typeface="Lato" panose="020F0502020204030203" pitchFamily="34" charset="0"/>
                <a:ea typeface="Calibri" panose="020F0502020204030204" pitchFamily="34" charset="0"/>
                <a:cs typeface="Times New Roman" panose="02020603050405020304" pitchFamily="18" charset="0"/>
              </a:rPr>
              <a:t>: The website should load quickly and be able to handle a large number of users without experiencing delays or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latin typeface="Lato" panose="020F0502020204030203" pitchFamily="34" charset="0"/>
                <a:ea typeface="Calibri" panose="020F0502020204030204" pitchFamily="34" charset="0"/>
                <a:cs typeface="Times New Roman" panose="02020603050405020304" pitchFamily="18" charset="0"/>
              </a:rPr>
              <a:t>6. </a:t>
            </a:r>
            <a:r>
              <a:rPr lang="en-IN" sz="1800" b="1" dirty="0">
                <a:effectLst/>
                <a:latin typeface="Lato" panose="020F0502020204030203" pitchFamily="34" charset="0"/>
                <a:ea typeface="Calibri" panose="020F0502020204030204" pitchFamily="34" charset="0"/>
                <a:cs typeface="Times New Roman" panose="02020603050405020304" pitchFamily="18" charset="0"/>
              </a:rPr>
              <a:t>Scalability</a:t>
            </a:r>
            <a:r>
              <a:rPr lang="en-IN" sz="1800" dirty="0">
                <a:effectLst/>
                <a:latin typeface="Lato" panose="020F0502020204030203" pitchFamily="34" charset="0"/>
                <a:ea typeface="Calibri" panose="020F0502020204030204" pitchFamily="34" charset="0"/>
                <a:cs typeface="Times New Roman" panose="02020603050405020304" pitchFamily="18" charset="0"/>
              </a:rPr>
              <a:t>: The website should be able to handle an increase in traffic or users without experiencing performance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781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1071C-91C7-D833-7FA7-09CC70B2BCA0}"/>
              </a:ext>
            </a:extLst>
          </p:cNvPr>
          <p:cNvSpPr>
            <a:spLocks noGrp="1"/>
          </p:cNvSpPr>
          <p:nvPr>
            <p:ph type="title"/>
          </p:nvPr>
        </p:nvSpPr>
        <p:spPr>
          <a:xfrm>
            <a:off x="1188069" y="381935"/>
            <a:ext cx="4008583" cy="5974414"/>
          </a:xfrm>
        </p:spPr>
        <p:txBody>
          <a:bodyPr anchor="ctr">
            <a:normAutofit/>
          </a:bodyPr>
          <a:lstStyle/>
          <a:p>
            <a:r>
              <a:rPr lang="en-US" sz="4000" dirty="0">
                <a:solidFill>
                  <a:schemeClr val="bg1"/>
                </a:solidFill>
                <a:latin typeface="Times New Roman" panose="02020603050405020304" pitchFamily="18" charset="0"/>
                <a:cs typeface="Times New Roman" panose="02020603050405020304" pitchFamily="18" charset="0"/>
              </a:rPr>
              <a:t>Agenda for today's presentation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9" name="Content Placeholder 2">
            <a:extLst>
              <a:ext uri="{FF2B5EF4-FFF2-40B4-BE49-F238E27FC236}">
                <a16:creationId xmlns:a16="http://schemas.microsoft.com/office/drawing/2014/main" id="{DDE2C3F1-B359-70A2-B52F-0E4053D81427}"/>
              </a:ext>
            </a:extLst>
          </p:cNvPr>
          <p:cNvSpPr>
            <a:spLocks noGrp="1"/>
          </p:cNvSpPr>
          <p:nvPr>
            <p:ph idx="1"/>
          </p:nvPr>
        </p:nvSpPr>
        <p:spPr>
          <a:xfrm>
            <a:off x="6096000" y="381935"/>
            <a:ext cx="4986955" cy="5974415"/>
          </a:xfrm>
        </p:spPr>
        <p:txBody>
          <a:bodyPr anchor="ct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I - Feasibility Analysis/Market Research/Competitors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II - Project Planning and Management</a:t>
            </a: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III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 Specification (SRS) Document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IV - Architecture document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V - Design documents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VI - Software Prototype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VII - Retrospective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Part VIII - Presentation &amp; Demo – must be made available for review and user testing by the class and Q&amp;A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34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7A79-944D-9FD0-06FB-506DBB092AA0}"/>
              </a:ext>
            </a:extLst>
          </p:cNvPr>
          <p:cNvSpPr>
            <a:spLocks noGrp="1"/>
          </p:cNvSpPr>
          <p:nvPr>
            <p:ph type="title"/>
          </p:nvPr>
        </p:nvSpPr>
        <p:spPr>
          <a:xfrm>
            <a:off x="838200" y="365125"/>
            <a:ext cx="10515600" cy="637765"/>
          </a:xfrm>
        </p:spPr>
        <p:txBody>
          <a:bodyPr anchor="t">
            <a:normAutofit fontScale="90000"/>
          </a:bodyPr>
          <a:lstStyle/>
          <a:p>
            <a:r>
              <a:rPr lang="en-IN" sz="4000">
                <a:effectLst/>
                <a:latin typeface="Times New Roman" panose="02020603050405020304" pitchFamily="18" charset="0"/>
                <a:ea typeface="Calibri" panose="020F0502020204030204" pitchFamily="34" charset="0"/>
                <a:cs typeface="Times New Roman" panose="02020603050405020304" pitchFamily="18" charset="0"/>
              </a:rPr>
              <a:t>System Use Case :</a:t>
            </a:r>
            <a:endParaRPr lang="en-US"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9A6A4AA-D288-CB17-BC6D-9B237D30A4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884" y="1002890"/>
            <a:ext cx="10291915" cy="5855110"/>
          </a:xfrm>
          <a:prstGeom prst="rect">
            <a:avLst/>
          </a:prstGeom>
          <a:noFill/>
          <a:ln>
            <a:noFill/>
          </a:ln>
        </p:spPr>
      </p:pic>
    </p:spTree>
    <p:extLst>
      <p:ext uri="{BB962C8B-B14F-4D97-AF65-F5344CB8AC3E}">
        <p14:creationId xmlns:p14="http://schemas.microsoft.com/office/powerpoint/2010/main" val="52323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E2A0-E9FE-7A5D-DDC4-FA4EAB3C67AD}"/>
              </a:ext>
            </a:extLst>
          </p:cNvPr>
          <p:cNvSpPr>
            <a:spLocks noGrp="1"/>
          </p:cNvSpPr>
          <p:nvPr>
            <p:ph type="title"/>
          </p:nvPr>
        </p:nvSpPr>
        <p:spPr>
          <a:xfrm>
            <a:off x="838200" y="365126"/>
            <a:ext cx="10515600" cy="745920"/>
          </a:xfrm>
        </p:spPr>
        <p:txBody>
          <a:bodyPr anchor="t">
            <a:normAutofit/>
          </a:bodyPr>
          <a:lstStyle/>
          <a:p>
            <a:r>
              <a:rPr lang="en-US" sz="4000" dirty="0">
                <a:latin typeface="Times New Roman" panose="02020603050405020304" pitchFamily="18" charset="0"/>
                <a:cs typeface="Times New Roman" panose="02020603050405020304" pitchFamily="18" charset="0"/>
              </a:rPr>
              <a:t>Use case examples  (Patients and Doctors) </a:t>
            </a:r>
          </a:p>
        </p:txBody>
      </p:sp>
      <p:pic>
        <p:nvPicPr>
          <p:cNvPr id="4" name="Content Placeholder 3">
            <a:extLst>
              <a:ext uri="{FF2B5EF4-FFF2-40B4-BE49-F238E27FC236}">
                <a16:creationId xmlns:a16="http://schemas.microsoft.com/office/drawing/2014/main" id="{108C8F22-6FF0-214E-68EB-C97920A2D7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1716" y="1370099"/>
            <a:ext cx="4560988" cy="3604237"/>
          </a:xfrm>
          <a:prstGeom prst="rect">
            <a:avLst/>
          </a:prstGeom>
          <a:noFill/>
          <a:ln>
            <a:noFill/>
          </a:ln>
        </p:spPr>
      </p:pic>
      <p:pic>
        <p:nvPicPr>
          <p:cNvPr id="3" name="Content Placeholder 3">
            <a:extLst>
              <a:ext uri="{FF2B5EF4-FFF2-40B4-BE49-F238E27FC236}">
                <a16:creationId xmlns:a16="http://schemas.microsoft.com/office/drawing/2014/main" id="{BB2DB664-3A04-8430-4CCA-B8F22BFBAD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1444" y="1370099"/>
            <a:ext cx="4868773" cy="3604237"/>
          </a:xfrm>
          <a:prstGeom prst="rect">
            <a:avLst/>
          </a:prstGeom>
          <a:noFill/>
          <a:ln>
            <a:noFill/>
          </a:ln>
        </p:spPr>
      </p:pic>
      <p:sp>
        <p:nvSpPr>
          <p:cNvPr id="5" name="TextBox 4">
            <a:extLst>
              <a:ext uri="{FF2B5EF4-FFF2-40B4-BE49-F238E27FC236}">
                <a16:creationId xmlns:a16="http://schemas.microsoft.com/office/drawing/2014/main" id="{BC6AB0E2-904A-EF02-AC8D-7CC843F55FE3}"/>
              </a:ext>
            </a:extLst>
          </p:cNvPr>
          <p:cNvSpPr txBox="1"/>
          <p:nvPr/>
        </p:nvSpPr>
        <p:spPr>
          <a:xfrm>
            <a:off x="8119872" y="5270969"/>
            <a:ext cx="1371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Doctor                         </a:t>
            </a:r>
          </a:p>
        </p:txBody>
      </p:sp>
      <p:sp>
        <p:nvSpPr>
          <p:cNvPr id="6" name="TextBox 5">
            <a:extLst>
              <a:ext uri="{FF2B5EF4-FFF2-40B4-BE49-F238E27FC236}">
                <a16:creationId xmlns:a16="http://schemas.microsoft.com/office/drawing/2014/main" id="{975A9C30-137A-95FD-FF7A-2658E3EB6F52}"/>
              </a:ext>
            </a:extLst>
          </p:cNvPr>
          <p:cNvSpPr txBox="1"/>
          <p:nvPr/>
        </p:nvSpPr>
        <p:spPr>
          <a:xfrm>
            <a:off x="3261360" y="5270969"/>
            <a:ext cx="1371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Patient                           </a:t>
            </a:r>
          </a:p>
        </p:txBody>
      </p:sp>
    </p:spTree>
    <p:extLst>
      <p:ext uri="{BB962C8B-B14F-4D97-AF65-F5344CB8AC3E}">
        <p14:creationId xmlns:p14="http://schemas.microsoft.com/office/powerpoint/2010/main" val="120238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777B-BFCD-5DB4-F589-53D9CB8D5C3A}"/>
              </a:ext>
            </a:extLst>
          </p:cNvPr>
          <p:cNvSpPr>
            <a:spLocks noGrp="1"/>
          </p:cNvSpPr>
          <p:nvPr>
            <p:ph type="title"/>
          </p:nvPr>
        </p:nvSpPr>
        <p:spPr>
          <a:xfrm>
            <a:off x="838200" y="365125"/>
            <a:ext cx="10515600" cy="686927"/>
          </a:xfrm>
        </p:spPr>
        <p:txBody>
          <a:bodyPr anchor="t">
            <a:normAutofit/>
          </a:bodyPr>
          <a:lstStyle/>
          <a:p>
            <a:r>
              <a:rPr lang="en-US" sz="4000" dirty="0">
                <a:latin typeface="Times New Roman" panose="02020603050405020304" pitchFamily="18" charset="0"/>
                <a:cs typeface="Times New Roman" panose="02020603050405020304" pitchFamily="18" charset="0"/>
              </a:rPr>
              <a:t>Use case examples 3 (System Admin) </a:t>
            </a:r>
            <a:endParaRPr lang="en-US" sz="4000" dirty="0"/>
          </a:p>
        </p:txBody>
      </p:sp>
      <p:pic>
        <p:nvPicPr>
          <p:cNvPr id="4" name="Content Placeholder 3">
            <a:extLst>
              <a:ext uri="{FF2B5EF4-FFF2-40B4-BE49-F238E27FC236}">
                <a16:creationId xmlns:a16="http://schemas.microsoft.com/office/drawing/2014/main" id="{0C2A81C5-E705-DA6B-9663-DE0DA34341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915" y="1052052"/>
            <a:ext cx="10515600" cy="5805947"/>
          </a:xfrm>
          <a:prstGeom prst="rect">
            <a:avLst/>
          </a:prstGeom>
          <a:noFill/>
          <a:ln>
            <a:noFill/>
          </a:ln>
        </p:spPr>
      </p:pic>
    </p:spTree>
    <p:extLst>
      <p:ext uri="{BB962C8B-B14F-4D97-AF65-F5344CB8AC3E}">
        <p14:creationId xmlns:p14="http://schemas.microsoft.com/office/powerpoint/2010/main" val="103693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2E3F-3F70-7116-1474-A9827A04D6EC}"/>
              </a:ext>
            </a:extLst>
          </p:cNvPr>
          <p:cNvSpPr>
            <a:spLocks noGrp="1"/>
          </p:cNvSpPr>
          <p:nvPr>
            <p:ph type="title"/>
          </p:nvPr>
        </p:nvSpPr>
        <p:spPr>
          <a:xfrm>
            <a:off x="838200" y="365126"/>
            <a:ext cx="10515600" cy="598436"/>
          </a:xfrm>
        </p:spPr>
        <p:txBody>
          <a:bodyPr anchor="t">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Activity Diagrams for our system: example1 Registration Module: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B99CF474-D581-0888-6A96-E5280984B4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2556" y="2024716"/>
            <a:ext cx="10515600" cy="4051619"/>
          </a:xfrm>
          <a:prstGeom prst="rect">
            <a:avLst/>
          </a:prstGeom>
          <a:noFill/>
          <a:ln>
            <a:noFill/>
          </a:ln>
        </p:spPr>
      </p:pic>
    </p:spTree>
    <p:extLst>
      <p:ext uri="{BB962C8B-B14F-4D97-AF65-F5344CB8AC3E}">
        <p14:creationId xmlns:p14="http://schemas.microsoft.com/office/powerpoint/2010/main" val="415659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1425-315C-32D3-5D7A-752C434A9D43}"/>
              </a:ext>
            </a:extLst>
          </p:cNvPr>
          <p:cNvSpPr>
            <a:spLocks noGrp="1"/>
          </p:cNvSpPr>
          <p:nvPr>
            <p:ph type="title"/>
          </p:nvPr>
        </p:nvSpPr>
        <p:spPr>
          <a:xfrm>
            <a:off x="838200" y="365126"/>
            <a:ext cx="10515600" cy="578772"/>
          </a:xfrm>
        </p:spPr>
        <p:txBody>
          <a:bodyPr anchor="t">
            <a:normAutofit fontScale="90000"/>
          </a:bodyPr>
          <a:lstStyle/>
          <a:p>
            <a:r>
              <a:rPr lang="en-IN" sz="3900" dirty="0">
                <a:effectLst/>
                <a:latin typeface="Times New Roman" panose="02020603050405020304" pitchFamily="18" charset="0"/>
                <a:ea typeface="Calibri" panose="020F0502020204030204" pitchFamily="34" charset="0"/>
                <a:cs typeface="Times New Roman" panose="02020603050405020304" pitchFamily="18" charset="0"/>
              </a:rPr>
              <a:t>Activity Diagrams for our system: example 2 Appointment module</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9FE6355F-0C7E-DEEB-181C-39A1A98EEF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419" y="1799304"/>
            <a:ext cx="10992465" cy="4693572"/>
          </a:xfrm>
          <a:prstGeom prst="rect">
            <a:avLst/>
          </a:prstGeom>
          <a:noFill/>
          <a:ln>
            <a:noFill/>
          </a:ln>
        </p:spPr>
      </p:pic>
    </p:spTree>
    <p:extLst>
      <p:ext uri="{BB962C8B-B14F-4D97-AF65-F5344CB8AC3E}">
        <p14:creationId xmlns:p14="http://schemas.microsoft.com/office/powerpoint/2010/main" val="1707808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BCCD-5F25-3F76-DA31-A71963B4CFC3}"/>
              </a:ext>
            </a:extLst>
          </p:cNvPr>
          <p:cNvSpPr>
            <a:spLocks noGrp="1"/>
          </p:cNvSpPr>
          <p:nvPr>
            <p:ph type="title"/>
          </p:nvPr>
        </p:nvSpPr>
        <p:spPr>
          <a:xfrm>
            <a:off x="838200" y="365125"/>
            <a:ext cx="10515600" cy="608269"/>
          </a:xfrm>
        </p:spPr>
        <p:txBody>
          <a:bodyPr anchor="t">
            <a:normAutofit fontScale="90000"/>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Activity Diagrams for our system example3: Doctor module</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212F011B-C031-ACD9-543A-5F063016C1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0143"/>
            <a:ext cx="10515599" cy="4532670"/>
          </a:xfrm>
          <a:prstGeom prst="rect">
            <a:avLst/>
          </a:prstGeom>
          <a:noFill/>
          <a:ln>
            <a:noFill/>
          </a:ln>
        </p:spPr>
      </p:pic>
    </p:spTree>
    <p:extLst>
      <p:ext uri="{BB962C8B-B14F-4D97-AF65-F5344CB8AC3E}">
        <p14:creationId xmlns:p14="http://schemas.microsoft.com/office/powerpoint/2010/main" val="428011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997D-4CFD-A802-91F7-363294F54F87}"/>
              </a:ext>
            </a:extLst>
          </p:cNvPr>
          <p:cNvSpPr>
            <a:spLocks noGrp="1"/>
          </p:cNvSpPr>
          <p:nvPr>
            <p:ph type="title"/>
          </p:nvPr>
        </p:nvSpPr>
        <p:spPr>
          <a:xfrm>
            <a:off x="838200" y="365125"/>
            <a:ext cx="10515600" cy="637765"/>
          </a:xfrm>
        </p:spPr>
        <p:txBody>
          <a:bodyPr anchor="t">
            <a:normAutofit fontScale="90000"/>
          </a:bodyPr>
          <a:lstStyle/>
          <a:p>
            <a:r>
              <a:rPr lang="en-IN" sz="400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Architecture document</a:t>
            </a:r>
            <a:endParaRPr lang="en-US" sz="4000" dirty="0"/>
          </a:p>
        </p:txBody>
      </p:sp>
      <p:sp>
        <p:nvSpPr>
          <p:cNvPr id="3" name="Content Placeholder 2">
            <a:extLst>
              <a:ext uri="{FF2B5EF4-FFF2-40B4-BE49-F238E27FC236}">
                <a16:creationId xmlns:a16="http://schemas.microsoft.com/office/drawing/2014/main" id="{3AACB9A5-CBAC-CE5B-5D07-53FAD60243F6}"/>
              </a:ext>
            </a:extLst>
          </p:cNvPr>
          <p:cNvSpPr>
            <a:spLocks noGrp="1"/>
          </p:cNvSpPr>
          <p:nvPr>
            <p:ph sz="half" idx="1"/>
          </p:nvPr>
        </p:nvSpPr>
        <p:spPr>
          <a:xfrm>
            <a:off x="838200" y="1111045"/>
            <a:ext cx="5090652" cy="5466736"/>
          </a:xfrm>
        </p:spPr>
        <p:txBody>
          <a:bodyPr>
            <a:normAutofit/>
          </a:bodyPr>
          <a:lstStyle/>
          <a:p>
            <a:r>
              <a:rPr lang="en-US" sz="1800" b="1" dirty="0">
                <a:solidFill>
                  <a:srgbClr val="2D3B45"/>
                </a:solidFill>
                <a:effectLst/>
                <a:latin typeface="Lato" panose="020F0502020204030203" pitchFamily="34" charset="0"/>
                <a:ea typeface="Calibri" panose="020F0502020204030204" pitchFamily="34" charset="0"/>
                <a:cs typeface="Times New Roman" panose="02020603050405020304" pitchFamily="18" charset="0"/>
              </a:rPr>
              <a:t>The significant inputs from the database server to the user interface are illustrated in the reference structure. Our application is accessible on PCs, laptops, and mobile browsers. The user can then access the information by using mobile data or an internet connection to aspects of the application. To prevent unauthorized access, the firewall is deployed for privacy considerations.   All the data of the patient, doctor, pharmacists, and other important attributes such as the medical records, and medications are stored data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5" name="Content Placeholder 4" descr="Application&#10;&#10;Description automatically generated with medium confidence">
            <a:extLst>
              <a:ext uri="{FF2B5EF4-FFF2-40B4-BE49-F238E27FC236}">
                <a16:creationId xmlns:a16="http://schemas.microsoft.com/office/drawing/2014/main" id="{FA3AA0B5-E736-B236-BD05-DA00AB2801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278194"/>
            <a:ext cx="5614218" cy="5214681"/>
          </a:xfrm>
          <a:prstGeom prst="rect">
            <a:avLst/>
          </a:prstGeom>
        </p:spPr>
      </p:pic>
    </p:spTree>
    <p:extLst>
      <p:ext uri="{BB962C8B-B14F-4D97-AF65-F5344CB8AC3E}">
        <p14:creationId xmlns:p14="http://schemas.microsoft.com/office/powerpoint/2010/main" val="196536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EE3-86E0-6ACD-FA04-F5F12B0EA054}"/>
              </a:ext>
            </a:extLst>
          </p:cNvPr>
          <p:cNvSpPr>
            <a:spLocks noGrp="1"/>
          </p:cNvSpPr>
          <p:nvPr>
            <p:ph type="title"/>
          </p:nvPr>
        </p:nvSpPr>
        <p:spPr>
          <a:xfrm>
            <a:off x="762000" y="265472"/>
            <a:ext cx="10515600" cy="589934"/>
          </a:xfrm>
        </p:spPr>
        <p:txBody>
          <a:bodyPr anchor="t">
            <a:normAutofit fontScale="90000"/>
          </a:bodyPr>
          <a:lstStyle/>
          <a:p>
            <a:pPr>
              <a:lnSpc>
                <a:spcPct val="106000"/>
              </a:lnSpc>
              <a:spcBef>
                <a:spcPts val="0"/>
              </a:spcBef>
              <a:spcAft>
                <a:spcPts val="800"/>
              </a:spcAft>
            </a:pPr>
            <a:r>
              <a:rPr lang="en-IN" sz="1800" u="none" strike="noStrike" dirty="0">
                <a:solidFill>
                  <a:srgbClr val="2D3B45"/>
                </a:solidFill>
                <a:effectLst/>
                <a:latin typeface="Lato" panose="020F0502020204030203" pitchFamily="34" charset="0"/>
                <a:ea typeface="Calibri" panose="020F0502020204030204" pitchFamily="34" charset="0"/>
                <a:cs typeface="Times New Roman" panose="02020603050405020304" pitchFamily="18" charset="0"/>
              </a:rPr>
              <a:t>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Software architecture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D324ABA-5848-8128-D026-7630479D5B6E}"/>
              </a:ext>
            </a:extLst>
          </p:cNvPr>
          <p:cNvSpPr>
            <a:spLocks noGrp="1"/>
          </p:cNvSpPr>
          <p:nvPr>
            <p:ph sz="half" idx="1"/>
          </p:nvPr>
        </p:nvSpPr>
        <p:spPr>
          <a:xfrm>
            <a:off x="838200" y="953729"/>
            <a:ext cx="5181600" cy="5223234"/>
          </a:xfrm>
        </p:spPr>
        <p:txBody>
          <a:bodyPr>
            <a:normAutofit/>
          </a:bodyPr>
          <a:lstStyle/>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System includes login and register page where the patients can view as well as update their profile, while the new users can register themselves. </a:t>
            </a:r>
          </a:p>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Through the main menu the patients can book or cancel appointments, view their health records as well access the chatbot and prescriptions added by the doctors. The pharmacist, patient and doctor data are stored in the local database which is accessible to the admin, patient, doctor, and the pharmacist.</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8B34BC78-CB61-2048-2134-CA1D75EDA9A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4080" t="9109" r="1049" b="2515"/>
          <a:stretch/>
        </p:blipFill>
        <p:spPr bwMode="auto">
          <a:xfrm>
            <a:off x="6172199" y="953730"/>
            <a:ext cx="5429865" cy="52232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2067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C116-719C-0609-1182-E86F2C0135C4}"/>
              </a:ext>
            </a:extLst>
          </p:cNvPr>
          <p:cNvSpPr>
            <a:spLocks noGrp="1"/>
          </p:cNvSpPr>
          <p:nvPr>
            <p:ph type="title"/>
          </p:nvPr>
        </p:nvSpPr>
        <p:spPr>
          <a:xfrm>
            <a:off x="838200" y="365125"/>
            <a:ext cx="10515600" cy="490281"/>
          </a:xfrm>
        </p:spPr>
        <p:txBody>
          <a:bodyPr>
            <a:normAutofit fontScale="90000"/>
          </a:bodyPr>
          <a:lstStyle/>
          <a:p>
            <a:r>
              <a:rPr lang="en-US" sz="40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US" sz="40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93AEC63-E43A-6DDB-F7CD-C79A018FE02D}"/>
              </a:ext>
            </a:extLst>
          </p:cNvPr>
          <p:cNvPicPr>
            <a:picLocks noGrp="1" noChangeAspect="1"/>
          </p:cNvPicPr>
          <p:nvPr>
            <p:ph idx="1"/>
          </p:nvPr>
        </p:nvPicPr>
        <p:blipFill>
          <a:blip r:embed="rId2"/>
          <a:stretch>
            <a:fillRect/>
          </a:stretch>
        </p:blipFill>
        <p:spPr>
          <a:xfrm>
            <a:off x="1238864" y="963562"/>
            <a:ext cx="10114935" cy="5894438"/>
          </a:xfrm>
        </p:spPr>
      </p:pic>
    </p:spTree>
    <p:extLst>
      <p:ext uri="{BB962C8B-B14F-4D97-AF65-F5344CB8AC3E}">
        <p14:creationId xmlns:p14="http://schemas.microsoft.com/office/powerpoint/2010/main" val="2749492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725-A2A3-97B3-F857-999CE1102230}"/>
              </a:ext>
            </a:extLst>
          </p:cNvPr>
          <p:cNvSpPr>
            <a:spLocks noGrp="1"/>
          </p:cNvSpPr>
          <p:nvPr>
            <p:ph type="title"/>
          </p:nvPr>
        </p:nvSpPr>
        <p:spPr>
          <a:xfrm>
            <a:off x="839788" y="365125"/>
            <a:ext cx="10515600" cy="559107"/>
          </a:xfrm>
        </p:spPr>
        <p:txBody>
          <a:bodyPr anchor="t">
            <a:normAutofit fontScale="90000"/>
          </a:bodyPr>
          <a:lstStyle/>
          <a:p>
            <a:r>
              <a:rPr lang="en-US" sz="4000" dirty="0">
                <a:latin typeface="Times New Roman" panose="02020603050405020304" pitchFamily="18" charset="0"/>
                <a:cs typeface="Times New Roman" panose="02020603050405020304" pitchFamily="18" charset="0"/>
              </a:rPr>
              <a:t>User interface Diagram</a:t>
            </a:r>
          </a:p>
        </p:txBody>
      </p:sp>
      <p:sp>
        <p:nvSpPr>
          <p:cNvPr id="3" name="Text Placeholder 2">
            <a:extLst>
              <a:ext uri="{FF2B5EF4-FFF2-40B4-BE49-F238E27FC236}">
                <a16:creationId xmlns:a16="http://schemas.microsoft.com/office/drawing/2014/main" id="{372844A5-A462-A60E-C4EA-F964350B4534}"/>
              </a:ext>
            </a:extLst>
          </p:cNvPr>
          <p:cNvSpPr>
            <a:spLocks noGrp="1"/>
          </p:cNvSpPr>
          <p:nvPr>
            <p:ph type="body" idx="1"/>
          </p:nvPr>
        </p:nvSpPr>
        <p:spPr>
          <a:xfrm>
            <a:off x="839788" y="924232"/>
            <a:ext cx="5157787" cy="412955"/>
          </a:xfrm>
        </p:spPr>
        <p:txBody>
          <a:bodyPr>
            <a:normAutofit lnSpcReduction="10000"/>
          </a:bodyPr>
          <a:lstStyle/>
          <a:p>
            <a:r>
              <a:rPr lang="en-US" dirty="0"/>
              <a:t>Login page</a:t>
            </a:r>
          </a:p>
        </p:txBody>
      </p:sp>
      <p:sp>
        <p:nvSpPr>
          <p:cNvPr id="5" name="Text Placeholder 4">
            <a:extLst>
              <a:ext uri="{FF2B5EF4-FFF2-40B4-BE49-F238E27FC236}">
                <a16:creationId xmlns:a16="http://schemas.microsoft.com/office/drawing/2014/main" id="{FFA5ECDC-0271-03D0-75BD-7115C661911D}"/>
              </a:ext>
            </a:extLst>
          </p:cNvPr>
          <p:cNvSpPr>
            <a:spLocks noGrp="1"/>
          </p:cNvSpPr>
          <p:nvPr>
            <p:ph type="body" sz="quarter" idx="3"/>
          </p:nvPr>
        </p:nvSpPr>
        <p:spPr>
          <a:xfrm>
            <a:off x="6172200" y="924232"/>
            <a:ext cx="5183188" cy="559107"/>
          </a:xfrm>
        </p:spPr>
        <p:txBody>
          <a:bodyPr>
            <a:normAutofit lnSpcReduction="10000"/>
          </a:bodyPr>
          <a:lstStyle/>
          <a:p>
            <a:r>
              <a:rPr lang="en-US" dirty="0"/>
              <a:t>Admin login</a:t>
            </a:r>
          </a:p>
        </p:txBody>
      </p:sp>
      <p:pic>
        <p:nvPicPr>
          <p:cNvPr id="7" name="Content Placeholder 6" descr="Graphical user interface&#10;&#10;Description automatically generated">
            <a:extLst>
              <a:ext uri="{FF2B5EF4-FFF2-40B4-BE49-F238E27FC236}">
                <a16:creationId xmlns:a16="http://schemas.microsoft.com/office/drawing/2014/main" id="{86ED82E2-510C-A142-DEA3-CC790571D7E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14387" y="1483339"/>
            <a:ext cx="5157787" cy="4164443"/>
          </a:xfrm>
          <a:prstGeom prst="rect">
            <a:avLst/>
          </a:prstGeom>
        </p:spPr>
      </p:pic>
      <p:pic>
        <p:nvPicPr>
          <p:cNvPr id="8" name="Content Placeholder 7" descr="Graphical user interface, application&#10;&#10;Description automatically generated">
            <a:extLst>
              <a:ext uri="{FF2B5EF4-FFF2-40B4-BE49-F238E27FC236}">
                <a16:creationId xmlns:a16="http://schemas.microsoft.com/office/drawing/2014/main" id="{119EB17F-4D28-838A-A7EC-A003AA32E105}"/>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1483339"/>
            <a:ext cx="5183188" cy="4184709"/>
          </a:xfrm>
          <a:prstGeom prst="rect">
            <a:avLst/>
          </a:prstGeom>
        </p:spPr>
      </p:pic>
    </p:spTree>
    <p:extLst>
      <p:ext uri="{BB962C8B-B14F-4D97-AF65-F5344CB8AC3E}">
        <p14:creationId xmlns:p14="http://schemas.microsoft.com/office/powerpoint/2010/main" val="232285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D8F2D-D4B9-69E0-7B61-2F2F6BCA790D}"/>
              </a:ext>
            </a:extLst>
          </p:cNvPr>
          <p:cNvSpPr>
            <a:spLocks noGrp="1"/>
          </p:cNvSpPr>
          <p:nvPr>
            <p:ph type="title"/>
          </p:nvPr>
        </p:nvSpPr>
        <p:spPr>
          <a:xfrm>
            <a:off x="1188069" y="381935"/>
            <a:ext cx="4008583" cy="5974414"/>
          </a:xfrm>
        </p:spPr>
        <p:txBody>
          <a:bodyPr anchor="ctr">
            <a:normAutofit/>
          </a:bodyPr>
          <a:lstStyle/>
          <a:p>
            <a:r>
              <a:rPr lang="en-US" sz="3400">
                <a:solidFill>
                  <a:schemeClr val="bg1"/>
                </a:solidFill>
                <a:latin typeface="Times New Roman" panose="02020603050405020304" pitchFamily="18" charset="0"/>
                <a:cs typeface="Times New Roman" panose="02020603050405020304" pitchFamily="18" charset="0"/>
              </a:rPr>
              <a:t>INTRODUCTION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B109250-74FB-8E0B-B205-70887B8F2344}"/>
              </a:ext>
            </a:extLst>
          </p:cNvPr>
          <p:cNvSpPr>
            <a:spLocks noGrp="1"/>
          </p:cNvSpPr>
          <p:nvPr>
            <p:ph idx="1"/>
          </p:nvPr>
        </p:nvSpPr>
        <p:spPr>
          <a:xfrm>
            <a:off x="6096000" y="381935"/>
            <a:ext cx="4986955" cy="5974415"/>
          </a:xfrm>
        </p:spPr>
        <p:txBody>
          <a:bodyPr anchor="ctr">
            <a:normAutofit/>
          </a:bodyPr>
          <a:lstStyle/>
          <a:p>
            <a:r>
              <a:rPr lang="en-IN" sz="1800">
                <a:effectLst/>
                <a:latin typeface="Times New Roman" panose="02020603050405020304" pitchFamily="18" charset="0"/>
                <a:ea typeface="Calibri" panose="020F0502020204030204" pitchFamily="34" charset="0"/>
                <a:cs typeface="Times New Roman" panose="02020603050405020304" pitchFamily="18" charset="0"/>
              </a:rPr>
              <a:t>As we all know that mental health is a serious issue in today’s world.</a:t>
            </a:r>
          </a:p>
          <a:p>
            <a:r>
              <a:rPr lang="en-IN" sz="1800">
                <a:effectLst/>
                <a:latin typeface="Times New Roman" panose="02020603050405020304" pitchFamily="18" charset="0"/>
                <a:ea typeface="Calibri" panose="020F0502020204030204" pitchFamily="34" charset="0"/>
                <a:cs typeface="Times New Roman" panose="02020603050405020304" pitchFamily="18" charset="0"/>
              </a:rPr>
              <a:t>Research suggests that approximately 10.7% of the worlds population </a:t>
            </a:r>
            <a:r>
              <a:rPr lang="en-IN" sz="1800">
                <a:latin typeface="Times New Roman" panose="02020603050405020304" pitchFamily="18" charset="0"/>
                <a:ea typeface="Calibri" panose="020F0502020204030204" pitchFamily="34" charset="0"/>
                <a:cs typeface="Times New Roman" panose="02020603050405020304" pitchFamily="18" charset="0"/>
              </a:rPr>
              <a:t>is suffering from Mental health issues and </a:t>
            </a:r>
            <a:r>
              <a:rPr lang="en-IN" sz="1800">
                <a:effectLst/>
                <a:latin typeface="Times New Roman" panose="02020603050405020304" pitchFamily="18" charset="0"/>
                <a:ea typeface="Calibri" panose="020F0502020204030204" pitchFamily="34" charset="0"/>
                <a:cs typeface="Times New Roman" panose="02020603050405020304" pitchFamily="18" charset="0"/>
              </a:rPr>
              <a:t>about 46% of suicides are a result of a mental health condition or illness</a:t>
            </a:r>
          </a:p>
          <a:p>
            <a:r>
              <a:rPr lang="en-IN" sz="1800">
                <a:latin typeface="Times New Roman" panose="02020603050405020304" pitchFamily="18" charset="0"/>
                <a:cs typeface="Times New Roman" panose="02020603050405020304" pitchFamily="18" charset="0"/>
              </a:rPr>
              <a:t>Study shows 19.8% of Americans are suffering with mental health issues  about half of Americans are not getting treatment for their mental health conditions.</a:t>
            </a:r>
          </a:p>
          <a:p>
            <a:r>
              <a:rPr lang="en-IN" sz="1800" b="1">
                <a:latin typeface="Times New Roman" panose="02020603050405020304" pitchFamily="18" charset="0"/>
                <a:cs typeface="Times New Roman" panose="02020603050405020304" pitchFamily="18" charset="0"/>
              </a:rPr>
              <a:t>Our website would help people get aware of their mental health status and would provide patients with the medical help needed. </a:t>
            </a:r>
            <a:endParaRPr lang="en-US" sz="1800" b="1">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475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AC9F-4AC4-A472-AD26-071EC2E85533}"/>
              </a:ext>
            </a:extLst>
          </p:cNvPr>
          <p:cNvSpPr>
            <a:spLocks noGrp="1"/>
          </p:cNvSpPr>
          <p:nvPr>
            <p:ph type="title"/>
          </p:nvPr>
        </p:nvSpPr>
        <p:spPr>
          <a:xfrm>
            <a:off x="838200" y="365126"/>
            <a:ext cx="10515600" cy="500114"/>
          </a:xfrm>
        </p:spPr>
        <p:txBody>
          <a:bodyPr>
            <a:normAutofit fontScale="90000"/>
          </a:bodyPr>
          <a:lstStyle/>
          <a:p>
            <a:r>
              <a:rPr lang="en-US" sz="40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Register Page:</a:t>
            </a:r>
            <a:endParaRPr lang="en-US" sz="4000" dirty="0">
              <a:latin typeface="Times New Roman" panose="02020603050405020304" pitchFamily="18" charset="0"/>
              <a:cs typeface="Times New Roman" panose="02020603050405020304" pitchFamily="18" charset="0"/>
            </a:endParaRPr>
          </a:p>
        </p:txBody>
      </p:sp>
      <p:pic>
        <p:nvPicPr>
          <p:cNvPr id="4" name="Content Placeholder 3" descr="Graphical user interface, text, application, chat or text message&#10;&#10;Description automatically generated">
            <a:extLst>
              <a:ext uri="{FF2B5EF4-FFF2-40B4-BE49-F238E27FC236}">
                <a16:creationId xmlns:a16="http://schemas.microsoft.com/office/drawing/2014/main" id="{DB4E0B6A-41A9-6109-7146-7B2699DD202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61653"/>
            <a:ext cx="11024418" cy="4925960"/>
          </a:xfrm>
          <a:prstGeom prst="rect">
            <a:avLst/>
          </a:prstGeom>
        </p:spPr>
      </p:pic>
    </p:spTree>
    <p:extLst>
      <p:ext uri="{BB962C8B-B14F-4D97-AF65-F5344CB8AC3E}">
        <p14:creationId xmlns:p14="http://schemas.microsoft.com/office/powerpoint/2010/main" val="1497853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6CF9-5F41-234D-6606-9B9A38BE77F2}"/>
              </a:ext>
            </a:extLst>
          </p:cNvPr>
          <p:cNvSpPr>
            <a:spLocks noGrp="1"/>
          </p:cNvSpPr>
          <p:nvPr>
            <p:ph type="title"/>
          </p:nvPr>
        </p:nvSpPr>
        <p:spPr>
          <a:xfrm>
            <a:off x="838200" y="335628"/>
            <a:ext cx="10515600" cy="627933"/>
          </a:xfrm>
        </p:spPr>
        <p:txBody>
          <a:bodyPr>
            <a:normAutofit fontScale="90000"/>
          </a:bodyPr>
          <a:lstStyle/>
          <a:p>
            <a:r>
              <a:rPr lang="en-US" sz="4000" dirty="0">
                <a:latin typeface="Times New Roman" panose="02020603050405020304" pitchFamily="18" charset="0"/>
                <a:cs typeface="Times New Roman" panose="02020603050405020304" pitchFamily="18" charset="0"/>
              </a:rPr>
              <a:t>Services</a:t>
            </a:r>
          </a:p>
        </p:txBody>
      </p:sp>
      <p:pic>
        <p:nvPicPr>
          <p:cNvPr id="4" name="Content Placeholder 3" descr="Graphical user interface, website&#10;&#10;Description automatically generated">
            <a:extLst>
              <a:ext uri="{FF2B5EF4-FFF2-40B4-BE49-F238E27FC236}">
                <a16:creationId xmlns:a16="http://schemas.microsoft.com/office/drawing/2014/main" id="{29A31C06-5CCD-0413-E121-B321BE8618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56852"/>
            <a:ext cx="10999839" cy="5338916"/>
          </a:xfrm>
          <a:prstGeom prst="rect">
            <a:avLst/>
          </a:prstGeom>
        </p:spPr>
      </p:pic>
    </p:spTree>
    <p:extLst>
      <p:ext uri="{BB962C8B-B14F-4D97-AF65-F5344CB8AC3E}">
        <p14:creationId xmlns:p14="http://schemas.microsoft.com/office/powerpoint/2010/main" val="3979655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2D96-3A2A-5D63-87E8-36D015E452C5}"/>
              </a:ext>
            </a:extLst>
          </p:cNvPr>
          <p:cNvSpPr>
            <a:spLocks noGrp="1"/>
          </p:cNvSpPr>
          <p:nvPr>
            <p:ph type="title"/>
          </p:nvPr>
        </p:nvSpPr>
        <p:spPr>
          <a:xfrm>
            <a:off x="838200" y="365125"/>
            <a:ext cx="10891684" cy="618101"/>
          </a:xfrm>
        </p:spPr>
        <p:txBody>
          <a:bodyPr>
            <a:noAutofit/>
          </a:bodyPr>
          <a:lstStyle/>
          <a:p>
            <a:r>
              <a:rPr lang="en-US" sz="4000" dirty="0">
                <a:latin typeface="Times New Roman" panose="02020603050405020304" pitchFamily="18" charset="0"/>
                <a:cs typeface="Times New Roman" panose="02020603050405020304" pitchFamily="18" charset="0"/>
              </a:rPr>
              <a:t>Services</a:t>
            </a:r>
            <a:endParaRPr lang="en-US" sz="4000" dirty="0"/>
          </a:p>
        </p:txBody>
      </p:sp>
      <p:pic>
        <p:nvPicPr>
          <p:cNvPr id="4" name="Content Placeholder 3" descr="Graphical user interface, application, Teams&#10;&#10;Description automatically generated">
            <a:extLst>
              <a:ext uri="{FF2B5EF4-FFF2-40B4-BE49-F238E27FC236}">
                <a16:creationId xmlns:a16="http://schemas.microsoft.com/office/drawing/2014/main" id="{CF485295-EA15-38EB-B60F-4294DE24A6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091381"/>
            <a:ext cx="10891684" cy="5594554"/>
          </a:xfrm>
          <a:prstGeom prst="rect">
            <a:avLst/>
          </a:prstGeom>
        </p:spPr>
      </p:pic>
    </p:spTree>
    <p:extLst>
      <p:ext uri="{BB962C8B-B14F-4D97-AF65-F5344CB8AC3E}">
        <p14:creationId xmlns:p14="http://schemas.microsoft.com/office/powerpoint/2010/main" val="4112102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3170-5AE5-D439-4DCF-0CF5D25BB672}"/>
              </a:ext>
            </a:extLst>
          </p:cNvPr>
          <p:cNvSpPr>
            <a:spLocks noGrp="1"/>
          </p:cNvSpPr>
          <p:nvPr>
            <p:ph type="title"/>
          </p:nvPr>
        </p:nvSpPr>
        <p:spPr>
          <a:xfrm>
            <a:off x="838200" y="265471"/>
            <a:ext cx="10515600" cy="648929"/>
          </a:xfrm>
        </p:spPr>
        <p:txBody>
          <a:bodyPr anchor="t">
            <a:normAutofit fontScale="90000"/>
          </a:bodyPr>
          <a:lstStyle/>
          <a:p>
            <a:r>
              <a:rPr lang="en-US" sz="44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Doctors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68C1D3F6-9783-A513-21E3-8E3DE2262CD7}"/>
              </a:ext>
            </a:extLst>
          </p:cNvPr>
          <p:cNvPicPr>
            <a:picLocks noGrp="1" noChangeAspect="1"/>
          </p:cNvPicPr>
          <p:nvPr>
            <p:ph idx="1"/>
          </p:nvPr>
        </p:nvPicPr>
        <p:blipFill>
          <a:blip r:embed="rId2"/>
          <a:stretch>
            <a:fillRect/>
          </a:stretch>
        </p:blipFill>
        <p:spPr>
          <a:xfrm>
            <a:off x="838200" y="2059194"/>
            <a:ext cx="10515600" cy="3884199"/>
          </a:xfrm>
        </p:spPr>
      </p:pic>
    </p:spTree>
    <p:extLst>
      <p:ext uri="{BB962C8B-B14F-4D97-AF65-F5344CB8AC3E}">
        <p14:creationId xmlns:p14="http://schemas.microsoft.com/office/powerpoint/2010/main" val="326277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102B-BD01-598B-96BC-F388A91B01BB}"/>
              </a:ext>
            </a:extLst>
          </p:cNvPr>
          <p:cNvSpPr>
            <a:spLocks noGrp="1"/>
          </p:cNvSpPr>
          <p:nvPr>
            <p:ph type="title"/>
          </p:nvPr>
        </p:nvSpPr>
        <p:spPr/>
        <p:txBody>
          <a:bodyPr/>
          <a:lstStyle/>
          <a:p>
            <a:r>
              <a:rPr lang="en-US" dirty="0"/>
              <a:t>Appointment booking </a:t>
            </a:r>
          </a:p>
        </p:txBody>
      </p:sp>
      <p:pic>
        <p:nvPicPr>
          <p:cNvPr id="4" name="Content Placeholder 3" descr="A person with his hand on his face looking at another person&#10;&#10;Description automatically generated with low confidence">
            <a:extLst>
              <a:ext uri="{FF2B5EF4-FFF2-40B4-BE49-F238E27FC236}">
                <a16:creationId xmlns:a16="http://schemas.microsoft.com/office/drawing/2014/main" id="{E6E5E221-46C3-08E6-709C-8D9D09EE76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056" y="2351138"/>
            <a:ext cx="5943887" cy="3300312"/>
          </a:xfrm>
          <a:prstGeom prst="rect">
            <a:avLst/>
          </a:prstGeom>
        </p:spPr>
      </p:pic>
    </p:spTree>
    <p:extLst>
      <p:ext uri="{BB962C8B-B14F-4D97-AF65-F5344CB8AC3E}">
        <p14:creationId xmlns:p14="http://schemas.microsoft.com/office/powerpoint/2010/main" val="575754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FAAB-36E9-1400-0715-52D2B5E0D366}"/>
              </a:ext>
            </a:extLst>
          </p:cNvPr>
          <p:cNvSpPr>
            <a:spLocks noGrp="1"/>
          </p:cNvSpPr>
          <p:nvPr>
            <p:ph type="title"/>
          </p:nvPr>
        </p:nvSpPr>
        <p:spPr/>
        <p:txBody>
          <a:bodyPr/>
          <a:lstStyle/>
          <a:p>
            <a:r>
              <a:rPr lang="en-US" dirty="0"/>
              <a:t>Booked appointment </a:t>
            </a:r>
          </a:p>
        </p:txBody>
      </p:sp>
      <p:pic>
        <p:nvPicPr>
          <p:cNvPr id="4" name="Content Placeholder 3" descr="Text, letter&#10;&#10;Description automatically generated">
            <a:extLst>
              <a:ext uri="{FF2B5EF4-FFF2-40B4-BE49-F238E27FC236}">
                <a16:creationId xmlns:a16="http://schemas.microsoft.com/office/drawing/2014/main" id="{971DBDF3-D0FF-6C31-9A31-5D3ED44F4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505" y="1825625"/>
            <a:ext cx="5486989" cy="4351338"/>
          </a:xfrm>
          <a:prstGeom prst="rect">
            <a:avLst/>
          </a:prstGeom>
        </p:spPr>
      </p:pic>
    </p:spTree>
    <p:extLst>
      <p:ext uri="{BB962C8B-B14F-4D97-AF65-F5344CB8AC3E}">
        <p14:creationId xmlns:p14="http://schemas.microsoft.com/office/powerpoint/2010/main" val="3301457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F801-E7DC-46BB-E235-B8E59DCFE9F1}"/>
              </a:ext>
            </a:extLst>
          </p:cNvPr>
          <p:cNvSpPr>
            <a:spLocks noGrp="1"/>
          </p:cNvSpPr>
          <p:nvPr>
            <p:ph type="title"/>
          </p:nvPr>
        </p:nvSpPr>
        <p:spPr/>
        <p:txBody>
          <a:bodyPr/>
          <a:lstStyle/>
          <a:p>
            <a:r>
              <a:rPr lang="en-US" dirty="0"/>
              <a:t>Our best Feature </a:t>
            </a:r>
          </a:p>
        </p:txBody>
      </p:sp>
      <p:pic>
        <p:nvPicPr>
          <p:cNvPr id="4" name="Content Placeholder 3" descr="Graphical user interface, application, Word&#10;&#10;Description automatically generated">
            <a:extLst>
              <a:ext uri="{FF2B5EF4-FFF2-40B4-BE49-F238E27FC236}">
                <a16:creationId xmlns:a16="http://schemas.microsoft.com/office/drawing/2014/main" id="{D5CF350F-656A-E68C-3934-A6C9E2C148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510" y="2072648"/>
            <a:ext cx="9665109" cy="4583791"/>
          </a:xfrm>
          <a:prstGeom prst="rect">
            <a:avLst/>
          </a:prstGeom>
        </p:spPr>
      </p:pic>
    </p:spTree>
    <p:extLst>
      <p:ext uri="{BB962C8B-B14F-4D97-AF65-F5344CB8AC3E}">
        <p14:creationId xmlns:p14="http://schemas.microsoft.com/office/powerpoint/2010/main" val="355526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665E-D3C6-1EA7-BB48-4358A94C5E75}"/>
              </a:ext>
            </a:extLst>
          </p:cNvPr>
          <p:cNvSpPr>
            <a:spLocks noGrp="1"/>
          </p:cNvSpPr>
          <p:nvPr>
            <p:ph type="title"/>
          </p:nvPr>
        </p:nvSpPr>
        <p:spPr/>
        <p:txBody>
          <a:bodyPr/>
          <a:lstStyle/>
          <a:p>
            <a:r>
              <a:rPr lang="en-IN" dirty="0"/>
              <a:t>Payment</a:t>
            </a:r>
          </a:p>
        </p:txBody>
      </p:sp>
      <p:pic>
        <p:nvPicPr>
          <p:cNvPr id="5" name="Content Placeholder 4">
            <a:extLst>
              <a:ext uri="{FF2B5EF4-FFF2-40B4-BE49-F238E27FC236}">
                <a16:creationId xmlns:a16="http://schemas.microsoft.com/office/drawing/2014/main" id="{9DB2B78A-CE6F-39C4-398D-317F2B233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568" y="1825625"/>
            <a:ext cx="5014864" cy="4351338"/>
          </a:xfrm>
        </p:spPr>
      </p:pic>
    </p:spTree>
    <p:extLst>
      <p:ext uri="{BB962C8B-B14F-4D97-AF65-F5344CB8AC3E}">
        <p14:creationId xmlns:p14="http://schemas.microsoft.com/office/powerpoint/2010/main" val="3113001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F0E5-03F3-A75F-E670-A3276E978D5D}"/>
              </a:ext>
            </a:extLst>
          </p:cNvPr>
          <p:cNvSpPr>
            <a:spLocks noGrp="1"/>
          </p:cNvSpPr>
          <p:nvPr>
            <p:ph type="title"/>
          </p:nvPr>
        </p:nvSpPr>
        <p:spPr/>
        <p:txBody>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49B76C-EA70-A258-D363-E5B1B0768C57}"/>
              </a:ext>
            </a:extLst>
          </p:cNvPr>
          <p:cNvSpPr>
            <a:spLocks noGrp="1"/>
          </p:cNvSpPr>
          <p:nvPr>
            <p:ph idx="1"/>
          </p:nvPr>
        </p:nvSpPr>
        <p:spPr>
          <a:xfrm>
            <a:off x="838200" y="1504335"/>
            <a:ext cx="10515600" cy="4672628"/>
          </a:xfrm>
        </p:spPr>
        <p:txBody>
          <a:bodyPr/>
          <a:lstStyle/>
          <a:p>
            <a:r>
              <a:rPr lang="en-IN" sz="2500" dirty="0">
                <a:effectLst/>
                <a:latin typeface="Times New Roman" panose="02020603050405020304" pitchFamily="18" charset="0"/>
                <a:ea typeface="Times New Roman" panose="02020603050405020304" pitchFamily="18" charset="0"/>
                <a:cs typeface="Times New Roman" panose="02020603050405020304" pitchFamily="18" charset="0"/>
              </a:rPr>
              <a:t>So, to sum up, our product idea, we plan to make an AI-driven Website that helps people's mental health</a:t>
            </a:r>
          </a:p>
          <a:p>
            <a:r>
              <a:rPr lang="en-IN" sz="2500" dirty="0">
                <a:effectLst/>
                <a:latin typeface="Times New Roman" panose="02020603050405020304" pitchFamily="18" charset="0"/>
                <a:ea typeface="Times New Roman" panose="02020603050405020304" pitchFamily="18" charset="0"/>
                <a:cs typeface="Times New Roman" panose="02020603050405020304" pitchFamily="18" charset="0"/>
              </a:rPr>
              <a:t>Those struggling with mental health disorders may find it difficult to receive professional help due to factors such as the high cost of treatment and negative stigma in the community</a:t>
            </a: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500" dirty="0">
                <a:effectLst/>
                <a:latin typeface="Times New Roman" panose="02020603050405020304" pitchFamily="18" charset="0"/>
                <a:ea typeface="Times New Roman" panose="02020603050405020304" pitchFamily="18" charset="0"/>
                <a:cs typeface="Times New Roman" panose="02020603050405020304" pitchFamily="18" charset="0"/>
              </a:rPr>
              <a:t>To those in need of mental health guidance and professional assistance, we hope to aid in the establishment of a welcoming community</a:t>
            </a:r>
          </a:p>
          <a:p>
            <a:r>
              <a:rPr lang="en-IN" sz="2500" dirty="0">
                <a:effectLst/>
                <a:latin typeface="Times New Roman" panose="02020603050405020304" pitchFamily="18" charset="0"/>
                <a:ea typeface="Times New Roman" panose="02020603050405020304" pitchFamily="18" charset="0"/>
                <a:cs typeface="Times New Roman" panose="02020603050405020304" pitchFamily="18" charset="0"/>
              </a:rPr>
              <a:t>The conversation with our chatbot would be warm and friendly; it would encourage the user to share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their feelings and express themselves</a:t>
            </a:r>
            <a:r>
              <a:rPr lang="en-IN" sz="2500" dirty="0">
                <a:effectLst/>
                <a:latin typeface="Times New Roman" panose="02020603050405020304" pitchFamily="18" charset="0"/>
                <a:ea typeface="Times New Roman" panose="02020603050405020304" pitchFamily="18" charset="0"/>
                <a:cs typeface="Times New Roman" panose="02020603050405020304" pitchFamily="18" charset="0"/>
              </a:rPr>
              <a:t> just as they might with a trusted friend or partner.</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831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9D8B0-6E1C-0BAC-F90E-F5784631879A}"/>
              </a:ext>
            </a:extLst>
          </p:cNvPr>
          <p:cNvSpPr>
            <a:spLocks noGrp="1"/>
          </p:cNvSpPr>
          <p:nvPr>
            <p:ph type="title"/>
          </p:nvPr>
        </p:nvSpPr>
        <p:spPr>
          <a:xfrm>
            <a:off x="1188069" y="381935"/>
            <a:ext cx="4008583" cy="5974414"/>
          </a:xfrm>
        </p:spPr>
        <p:txBody>
          <a:bodyPr anchor="ctr">
            <a:normAutofit/>
          </a:bodyPr>
          <a:lstStyle/>
          <a:p>
            <a:r>
              <a:rPr lang="en-IN" sz="6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Problem Statement and Goal:</a:t>
            </a:r>
            <a:br>
              <a:rPr lang="en-US" sz="6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67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5A188D3-E5AE-F9D7-51CC-F93263F86DA6}"/>
              </a:ext>
            </a:extLst>
          </p:cNvPr>
          <p:cNvSpPr>
            <a:spLocks noGrp="1"/>
          </p:cNvSpPr>
          <p:nvPr>
            <p:ph idx="1"/>
          </p:nvPr>
        </p:nvSpPr>
        <p:spPr>
          <a:xfrm>
            <a:off x="6096000" y="381935"/>
            <a:ext cx="4986955" cy="5974415"/>
          </a:xfrm>
        </p:spPr>
        <p:txBody>
          <a:bodyPr anchor="ct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website would help people to get the necessary medical help required if they are going through any sort of mental health issue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website will also offer medical help in terms of connecting with medical professionals like Doctors, Psychiatrists, and more. </a:t>
            </a: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improve management information on mental healthcare in the region. </a:t>
            </a:r>
          </a:p>
          <a:p>
            <a:pPr>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offer a better record-keeping system for healthcare professionals involved in diagnosis and treatment.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372DF-0ABB-9AF2-6A1C-6FFB2C0977AD}"/>
              </a:ext>
            </a:extLst>
          </p:cNvPr>
          <p:cNvSpPr>
            <a:spLocks noGrp="1"/>
          </p:cNvSpPr>
          <p:nvPr>
            <p:ph type="title"/>
          </p:nvPr>
        </p:nvSpPr>
        <p:spPr>
          <a:xfrm>
            <a:off x="1188069" y="381935"/>
            <a:ext cx="4008583" cy="5974414"/>
          </a:xfrm>
        </p:spPr>
        <p:txBody>
          <a:bodyPr anchor="ctr">
            <a:normAutofit/>
          </a:bodyPr>
          <a:lstStyle/>
          <a:p>
            <a:r>
              <a:rPr lang="en-US" sz="7200">
                <a:solidFill>
                  <a:schemeClr val="bg1"/>
                </a:solidFill>
                <a:latin typeface="Times New Roman" panose="02020603050405020304" pitchFamily="18" charset="0"/>
                <a:cs typeface="Times New Roman" panose="02020603050405020304" pitchFamily="18" charset="0"/>
              </a:rPr>
              <a:t>Scope</a:t>
            </a:r>
            <a:r>
              <a:rPr lang="en-US" sz="7200">
                <a:solidFill>
                  <a:schemeClr val="bg1"/>
                </a:solidFill>
              </a:rPr>
              <a:t>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D7871D4-FB33-E955-5049-D9222D0DB36C}"/>
              </a:ext>
            </a:extLst>
          </p:cNvPr>
          <p:cNvSpPr>
            <a:spLocks noGrp="1"/>
          </p:cNvSpPr>
          <p:nvPr>
            <p:ph idx="1"/>
          </p:nvPr>
        </p:nvSpPr>
        <p:spPr>
          <a:xfrm>
            <a:off x="6096000" y="381935"/>
            <a:ext cx="4986955" cy="5974415"/>
          </a:xfrm>
        </p:spPr>
        <p:txBody>
          <a:bodyPr anchor="ctr">
            <a:normAutofit/>
          </a:bodyPr>
          <a:lstStyle/>
          <a:p>
            <a:r>
              <a:rPr lang="en-IN" sz="1800">
                <a:effectLst/>
                <a:latin typeface="Times New Roman" panose="02020603050405020304" pitchFamily="18" charset="0"/>
                <a:ea typeface="Calibri" panose="020F0502020204030204" pitchFamily="34" charset="0"/>
                <a:cs typeface="Times New Roman" panose="02020603050405020304" pitchFamily="18" charset="0"/>
              </a:rPr>
              <a:t>For our system, we will be using a chatbot for Q&amp;A purposes. </a:t>
            </a:r>
          </a:p>
          <a:p>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a:effectLst/>
                <a:latin typeface="Times New Roman" panose="02020603050405020304" pitchFamily="18" charset="0"/>
                <a:ea typeface="Calibri" panose="020F0502020204030204" pitchFamily="34" charset="0"/>
                <a:cs typeface="Times New Roman" panose="02020603050405020304" pitchFamily="18" charset="0"/>
              </a:rPr>
              <a:t>With the help of the system, the users would be able to recognize their own mental health status</a:t>
            </a:r>
          </a:p>
          <a:p>
            <a:endParaRPr lang="en-IN" sz="1800">
              <a:latin typeface="Times New Roman" panose="02020603050405020304" pitchFamily="18" charset="0"/>
              <a:ea typeface="Calibri" panose="020F0502020204030204" pitchFamily="34" charset="0"/>
              <a:cs typeface="Times New Roman" panose="02020603050405020304" pitchFamily="18" charset="0"/>
            </a:endParaRPr>
          </a:p>
          <a:p>
            <a:r>
              <a:rPr lang="en-IN" sz="1800">
                <a:effectLst/>
                <a:latin typeface="Times New Roman" panose="02020603050405020304" pitchFamily="18" charset="0"/>
                <a:ea typeface="Calibri" panose="020F0502020204030204" pitchFamily="34" charset="0"/>
                <a:cs typeface="Times New Roman" panose="02020603050405020304" pitchFamily="18" charset="0"/>
              </a:rPr>
              <a:t>Also, the system would help the users to seek help from the nearest possible resources such as Doctors, Psychiatrists, Pharmacists, and more</a:t>
            </a:r>
          </a:p>
          <a:p>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a:effectLst/>
                <a:latin typeface="Times New Roman" panose="02020603050405020304" pitchFamily="18" charset="0"/>
                <a:ea typeface="Calibri" panose="020F0502020204030204" pitchFamily="34" charset="0"/>
                <a:cs typeface="Times New Roman" panose="02020603050405020304" pitchFamily="18" charset="0"/>
              </a:rPr>
              <a:t>. Users would be able to book their appointments with their respective doctors and vice versa.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0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8A7-0711-454D-B525-3E4F190ABC1E}"/>
              </a:ext>
            </a:extLst>
          </p:cNvPr>
          <p:cNvSpPr>
            <a:spLocks noGrp="1"/>
          </p:cNvSpPr>
          <p:nvPr>
            <p:ph type="title"/>
          </p:nvPr>
        </p:nvSpPr>
        <p:spPr>
          <a:xfrm>
            <a:off x="838200" y="365126"/>
            <a:ext cx="10515600" cy="549274"/>
          </a:xfrm>
        </p:spPr>
        <p:txBody>
          <a:bodyPr anchor="t">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Domain Of Interest: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23BB96-8B57-5964-D8F9-FA707AD1FD15}"/>
              </a:ext>
            </a:extLst>
          </p:cNvPr>
          <p:cNvSpPr>
            <a:spLocks noGrp="1"/>
          </p:cNvSpPr>
          <p:nvPr>
            <p:ph idx="1"/>
          </p:nvPr>
        </p:nvSpPr>
        <p:spPr>
          <a:xfrm>
            <a:off x="838200" y="1052052"/>
            <a:ext cx="10515600" cy="5440822"/>
          </a:xfrm>
        </p:spPr>
        <p:txBody>
          <a:bodyPr/>
          <a:lstStyle/>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Access to mental health services can be widened through digital technologies. Over the past few years, there has been an increase in the number websites available to promote mental health and well-being, and there is some evidence to indicate that these websites can be used to treat depression, anxiety, and other mental health issues. </a:t>
            </a:r>
          </a:p>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a survey of military veterans' interest in web applications, it was shown that 43% were interested in using a mental health app. However, only 11% had accomplished. So, with worries about a lack of evidence of efficacy (72%) being a key obstacle to adoption</a:t>
            </a:r>
            <a:r>
              <a:rPr lang="en-IN" sz="250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500">
                <a:effectLst/>
                <a:latin typeface="Times New Roman" panose="02020603050405020304" pitchFamily="18" charset="0"/>
                <a:ea typeface="Calibri" panose="020F0502020204030204" pitchFamily="34" charset="0"/>
                <a:cs typeface="Times New Roman" panose="02020603050405020304" pitchFamily="18" charset="0"/>
              </a:rPr>
              <a:t>The </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rapid growth of accessible mental health websites with minimal regulation or control reflects this lack of evidence. Due to the issue of wide access but low evidence foundation, many items that are available to the general public have little or no evidence to support their use.</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4908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CA51DFAD-9E09-42DB-EB2C-09D0CFF6FABD}"/>
              </a:ext>
            </a:extLst>
          </p:cNvPr>
          <p:cNvSpPr>
            <a:spLocks noGrp="1"/>
          </p:cNvSpPr>
          <p:nvPr>
            <p:ph type="title"/>
          </p:nvPr>
        </p:nvSpPr>
        <p:spPr>
          <a:xfrm>
            <a:off x="3506755" y="365125"/>
            <a:ext cx="7161245" cy="1325563"/>
          </a:xfrm>
        </p:spPr>
        <p:txBody>
          <a:bodyPr>
            <a:normAutofit/>
          </a:bodyPr>
          <a:lstStyle/>
          <a:p>
            <a:r>
              <a:rPr lang="en-IN" sz="3600" b="1">
                <a:effectLst/>
                <a:latin typeface="Times New Roman" panose="02020603050405020304" pitchFamily="18" charset="0"/>
                <a:ea typeface="Calibri" panose="020F0502020204030204" pitchFamily="34" charset="0"/>
                <a:cs typeface="Times New Roman" panose="02020603050405020304" pitchFamily="18" charset="0"/>
              </a:rPr>
              <a:t>Key Competitors:</a:t>
            </a:r>
            <a:br>
              <a:rPr lang="en-US" sz="3600">
                <a:effectLst/>
                <a:latin typeface="Times New Roman" panose="02020603050405020304" pitchFamily="18" charset="0"/>
                <a:ea typeface="Calibri" panose="020F0502020204030204" pitchFamily="34" charset="0"/>
                <a:cs typeface="Times New Roman" panose="02020603050405020304" pitchFamily="18" charset="0"/>
              </a:rPr>
            </a:br>
            <a:endParaRPr lang="en-US" sz="3600">
              <a:latin typeface="Times New Roman" panose="02020603050405020304" pitchFamily="18" charset="0"/>
              <a:cs typeface="Times New Roman" panose="02020603050405020304" pitchFamily="18" charset="0"/>
            </a:endParaRPr>
          </a:p>
        </p:txBody>
      </p:sp>
      <p:sp>
        <p:nvSpPr>
          <p:cNvPr id="4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40" name="Straight Connector 39">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4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1325E7E0-ABAE-4AB7-7D83-84B23D012B5D}"/>
              </a:ext>
            </a:extLst>
          </p:cNvPr>
          <p:cNvGraphicFramePr>
            <a:graphicFrameLocks noGrp="1"/>
          </p:cNvGraphicFramePr>
          <p:nvPr>
            <p:ph idx="1"/>
            <p:extLst>
              <p:ext uri="{D42A27DB-BD31-4B8C-83A1-F6EECF244321}">
                <p14:modId xmlns:p14="http://schemas.microsoft.com/office/powerpoint/2010/main" val="1087452108"/>
              </p:ext>
            </p:extLst>
          </p:nvPr>
        </p:nvGraphicFramePr>
        <p:xfrm>
          <a:off x="0" y="1268359"/>
          <a:ext cx="12192000" cy="5589637"/>
        </p:xfrm>
        <a:graphic>
          <a:graphicData uri="http://schemas.openxmlformats.org/drawingml/2006/table">
            <a:tbl>
              <a:tblPr firstRow="1" firstCol="1" bandRow="1">
                <a:tableStyleId>{5C22544A-7EE6-4342-B048-85BDC9FD1C3A}</a:tableStyleId>
              </a:tblPr>
              <a:tblGrid>
                <a:gridCol w="3983795">
                  <a:extLst>
                    <a:ext uri="{9D8B030D-6E8A-4147-A177-3AD203B41FA5}">
                      <a16:colId xmlns:a16="http://schemas.microsoft.com/office/drawing/2014/main" val="4217483352"/>
                    </a:ext>
                  </a:extLst>
                </a:gridCol>
                <a:gridCol w="8208205">
                  <a:extLst>
                    <a:ext uri="{9D8B030D-6E8A-4147-A177-3AD203B41FA5}">
                      <a16:colId xmlns:a16="http://schemas.microsoft.com/office/drawing/2014/main" val="4132190472"/>
                    </a:ext>
                  </a:extLst>
                </a:gridCol>
              </a:tblGrid>
              <a:tr h="519730">
                <a:tc>
                  <a:txBody>
                    <a:bodyPr/>
                    <a:lstStyle/>
                    <a:p>
                      <a:pPr marL="0" marR="0">
                        <a:lnSpc>
                          <a:spcPct val="107000"/>
                        </a:lnSpc>
                        <a:spcBef>
                          <a:spcPts val="0"/>
                        </a:spcBef>
                        <a:spcAft>
                          <a:spcPts val="0"/>
                        </a:spcAft>
                      </a:pPr>
                      <a:r>
                        <a:rPr lang="en-US" sz="2100" b="1" kern="1200" dirty="0">
                          <a:solidFill>
                            <a:schemeClr val="lt1"/>
                          </a:solidFill>
                          <a:effectLst/>
                          <a:latin typeface="Times New Roman" panose="02020603050405020304" pitchFamily="18" charset="0"/>
                          <a:ea typeface="+mn-ea"/>
                          <a:cs typeface="Times New Roman" panose="02020603050405020304" pitchFamily="18" charset="0"/>
                        </a:rPr>
                        <a:t>               NAME</a:t>
                      </a:r>
                    </a:p>
                  </a:txBody>
                  <a:tcPr marL="43139" marR="43139" marT="0" marB="0"/>
                </a:tc>
                <a:tc>
                  <a:txBody>
                    <a:bodyPr/>
                    <a:lstStyle/>
                    <a:p>
                      <a:pPr marL="0" marR="0">
                        <a:lnSpc>
                          <a:spcPct val="107000"/>
                        </a:lnSpc>
                        <a:spcBef>
                          <a:spcPts val="0"/>
                        </a:spcBef>
                        <a:spcAft>
                          <a:spcPts val="0"/>
                        </a:spcAft>
                      </a:pPr>
                      <a:r>
                        <a:rPr lang="en-US" sz="800" dirty="0">
                          <a:effectLst/>
                        </a:rPr>
                        <a:t>                                         </a:t>
                      </a:r>
                      <a:r>
                        <a:rPr lang="en-US" sz="2100" b="1" kern="1200" dirty="0">
                          <a:solidFill>
                            <a:schemeClr val="lt1"/>
                          </a:solidFill>
                          <a:effectLst/>
                          <a:latin typeface="Times New Roman" panose="02020603050405020304" pitchFamily="18" charset="0"/>
                          <a:ea typeface="+mn-ea"/>
                          <a:cs typeface="Times New Roman" panose="02020603050405020304" pitchFamily="18" charset="0"/>
                        </a:rPr>
                        <a:t>FEATURES</a:t>
                      </a:r>
                    </a:p>
                  </a:txBody>
                  <a:tcPr marL="43139" marR="43139" marT="0" marB="0"/>
                </a:tc>
                <a:extLst>
                  <a:ext uri="{0D108BD9-81ED-4DB2-BD59-A6C34878D82A}">
                    <a16:rowId xmlns:a16="http://schemas.microsoft.com/office/drawing/2014/main" val="1928853825"/>
                  </a:ext>
                </a:extLst>
              </a:tr>
              <a:tr h="1226429">
                <a:tc>
                  <a:txBody>
                    <a:bodyPr/>
                    <a:lstStyle/>
                    <a:p>
                      <a:pPr marL="0" marR="0">
                        <a:lnSpc>
                          <a:spcPct val="107000"/>
                        </a:lnSpc>
                        <a:spcBef>
                          <a:spcPts val="0"/>
                        </a:spcBef>
                        <a:spcAft>
                          <a:spcPts val="0"/>
                        </a:spcAft>
                      </a:pPr>
                      <a:r>
                        <a:rPr lang="en-US" sz="800" dirty="0">
                          <a:effectLst/>
                        </a:rPr>
                        <a:t>       </a:t>
                      </a:r>
                      <a:endParaRPr lang="en-US" sz="700" dirty="0">
                        <a:effectLst/>
                      </a:endParaRPr>
                    </a:p>
                    <a:p>
                      <a:pPr marL="0" marR="0">
                        <a:lnSpc>
                          <a:spcPct val="107000"/>
                        </a:lnSpc>
                        <a:spcBef>
                          <a:spcPts val="0"/>
                        </a:spcBef>
                        <a:spcAft>
                          <a:spcPts val="0"/>
                        </a:spcAft>
                      </a:pPr>
                      <a:r>
                        <a:rPr lang="en-US" sz="2100" dirty="0">
                          <a:effectLst/>
                          <a:latin typeface="Times New Roman" panose="02020603050405020304" pitchFamily="18" charset="0"/>
                          <a:cs typeface="Times New Roman" panose="02020603050405020304" pitchFamily="18" charset="0"/>
                        </a:rPr>
                        <a:t>TALK-SPACE</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39" marR="43139" marT="0" marB="0"/>
                </a:tc>
                <a:tc>
                  <a:txBody>
                    <a:bodyPr/>
                    <a:lstStyle/>
                    <a:p>
                      <a:pPr marL="342900" marR="0" lvl="0" indent="-342900">
                        <a:lnSpc>
                          <a:spcPct val="107000"/>
                        </a:lnSpc>
                        <a:spcBef>
                          <a:spcPts val="0"/>
                        </a:spcBef>
                        <a:spcAft>
                          <a:spcPts val="600"/>
                        </a:spcAft>
                        <a:buFont typeface="Symbol" panose="05050102010706020507" pitchFamily="18" charset="2"/>
                        <a:buChar char=""/>
                      </a:pPr>
                      <a:r>
                        <a:rPr lang="en-US" sz="1500" dirty="0">
                          <a:effectLst/>
                          <a:latin typeface="Times New Roman" panose="02020603050405020304" pitchFamily="18" charset="0"/>
                          <a:cs typeface="Times New Roman" panose="02020603050405020304" pitchFamily="18" charset="0"/>
                        </a:rPr>
                        <a:t>Talk-space offers therapy with a mental health professional. </a:t>
                      </a:r>
                    </a:p>
                    <a:p>
                      <a:pPr marL="342900" marR="0" lvl="0" indent="-342900">
                        <a:lnSpc>
                          <a:spcPct val="107000"/>
                        </a:lnSpc>
                        <a:spcBef>
                          <a:spcPts val="0"/>
                        </a:spcBef>
                        <a:spcAft>
                          <a:spcPts val="600"/>
                        </a:spcAft>
                        <a:buFont typeface="Symbol" panose="05050102010706020507" pitchFamily="18" charset="2"/>
                        <a:buChar char=""/>
                      </a:pPr>
                      <a:r>
                        <a:rPr lang="en-US" sz="1500" dirty="0">
                          <a:effectLst/>
                          <a:latin typeface="Times New Roman" panose="02020603050405020304" pitchFamily="18" charset="0"/>
                          <a:cs typeface="Times New Roman" panose="02020603050405020304" pitchFamily="18" charset="0"/>
                        </a:rPr>
                        <a:t>You can change therapists. </a:t>
                      </a:r>
                    </a:p>
                    <a:p>
                      <a:pPr marL="342900" marR="0" lvl="0" indent="-342900">
                        <a:lnSpc>
                          <a:spcPct val="107000"/>
                        </a:lnSpc>
                        <a:spcBef>
                          <a:spcPts val="0"/>
                        </a:spcBef>
                        <a:spcAft>
                          <a:spcPts val="600"/>
                        </a:spcAft>
                        <a:buFont typeface="Symbol" panose="05050102010706020507" pitchFamily="18" charset="2"/>
                        <a:buChar char=""/>
                      </a:pPr>
                      <a:r>
                        <a:rPr lang="en-US" sz="1500" dirty="0">
                          <a:effectLst/>
                          <a:latin typeface="Times New Roman" panose="02020603050405020304" pitchFamily="18" charset="0"/>
                          <a:cs typeface="Times New Roman" panose="02020603050405020304" pitchFamily="18" charset="0"/>
                        </a:rPr>
                        <a:t>Access to treatment and Talk-space features 24/7. </a:t>
                      </a:r>
                    </a:p>
                    <a:p>
                      <a:pPr marL="0" marR="0">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139" marR="43139" marT="0" marB="0"/>
                </a:tc>
                <a:extLst>
                  <a:ext uri="{0D108BD9-81ED-4DB2-BD59-A6C34878D82A}">
                    <a16:rowId xmlns:a16="http://schemas.microsoft.com/office/drawing/2014/main" val="690858900"/>
                  </a:ext>
                </a:extLst>
              </a:tr>
              <a:tr h="1728563">
                <a:tc>
                  <a:txBody>
                    <a:bodyPr/>
                    <a:lstStyle/>
                    <a:p>
                      <a:pPr marL="0" marR="0">
                        <a:lnSpc>
                          <a:spcPct val="107000"/>
                        </a:lnSpc>
                        <a:spcBef>
                          <a:spcPts val="0"/>
                        </a:spcBef>
                        <a:spcAft>
                          <a:spcPts val="0"/>
                        </a:spcAft>
                      </a:pPr>
                      <a:r>
                        <a:rPr lang="en-US" sz="2100" b="1" kern="1200">
                          <a:solidFill>
                            <a:schemeClr val="lt1"/>
                          </a:solidFill>
                          <a:effectLst/>
                          <a:latin typeface="Times New Roman" panose="02020603050405020304" pitchFamily="18" charset="0"/>
                          <a:ea typeface="+mn-ea"/>
                          <a:cs typeface="Times New Roman" panose="02020603050405020304" pitchFamily="18" charset="0"/>
                        </a:rPr>
                        <a:t>CALM</a:t>
                      </a:r>
                    </a:p>
                  </a:txBody>
                  <a:tcPr marL="43139" marR="43139" marT="0" marB="0"/>
                </a:tc>
                <a:tc>
                  <a:txBody>
                    <a:bodyPr/>
                    <a:lstStyle/>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Calm is simple to use, and the exercises are easy to follow. It's a great mental health app for beginners. </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Features of Calm include breathing exercises, sleep programs, relaxation, and mindfulness techniques. </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You have access to sleep stories narrated by celebrities like Harry Styles or Laura Dern. </a:t>
                      </a:r>
                    </a:p>
                  </a:txBody>
                  <a:tcPr marL="43139" marR="43139" marT="0" marB="0"/>
                </a:tc>
                <a:extLst>
                  <a:ext uri="{0D108BD9-81ED-4DB2-BD59-A6C34878D82A}">
                    <a16:rowId xmlns:a16="http://schemas.microsoft.com/office/drawing/2014/main" val="447079046"/>
                  </a:ext>
                </a:extLst>
              </a:tr>
              <a:tr h="2114915">
                <a:tc>
                  <a:txBody>
                    <a:bodyPr/>
                    <a:lstStyle/>
                    <a:p>
                      <a:pPr marL="0" marR="0">
                        <a:lnSpc>
                          <a:spcPct val="107000"/>
                        </a:lnSpc>
                        <a:spcBef>
                          <a:spcPts val="0"/>
                        </a:spcBef>
                        <a:spcAft>
                          <a:spcPts val="0"/>
                        </a:spcAft>
                      </a:pPr>
                      <a:r>
                        <a:rPr lang="en-US" sz="2100">
                          <a:effectLst/>
                          <a:latin typeface="Times New Roman" panose="02020603050405020304" pitchFamily="18" charset="0"/>
                          <a:cs typeface="Times New Roman" panose="02020603050405020304" pitchFamily="18" charset="0"/>
                        </a:rPr>
                        <a:t>MHCare </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43139" marR="43139" marT="0" marB="0"/>
                </a:tc>
                <a:tc>
                  <a:txBody>
                    <a:bodyPr/>
                    <a:lstStyle/>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MHCare</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provides networking with medical professionals such as Doctors, Psychiatrists, etc.</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Specific relaxing activities for specific mental health issues.</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Provides networking with other users.</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Provides video conferencing facility for appointments with doctors and candid conversations with other users.</a:t>
                      </a:r>
                    </a:p>
                    <a:p>
                      <a:pPr marL="342900" marR="0" lvl="0" indent="-342900" algn="l" defTabSz="914400" rtl="0" eaLnBrk="1" latinLnBrk="0" hangingPunct="1">
                        <a:lnSpc>
                          <a:spcPct val="107000"/>
                        </a:lnSpc>
                        <a:spcBef>
                          <a:spcPts val="0"/>
                        </a:spcBef>
                        <a:spcAft>
                          <a:spcPts val="600"/>
                        </a:spcAft>
                        <a:buFont typeface="Symbol" panose="05050102010706020507" pitchFamily="18" charset="2"/>
                        <a:buChar cha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Payment options, gateway for services like buying prescribed medicines from pharmacists, booking appointments with medical professionals.</a:t>
                      </a:r>
                    </a:p>
                  </a:txBody>
                  <a:tcPr marL="43139" marR="43139" marT="0" marB="0"/>
                </a:tc>
                <a:extLst>
                  <a:ext uri="{0D108BD9-81ED-4DB2-BD59-A6C34878D82A}">
                    <a16:rowId xmlns:a16="http://schemas.microsoft.com/office/drawing/2014/main" val="1516303996"/>
                  </a:ext>
                </a:extLst>
              </a:tr>
            </a:tbl>
          </a:graphicData>
        </a:graphic>
      </p:graphicFrame>
    </p:spTree>
    <p:extLst>
      <p:ext uri="{BB962C8B-B14F-4D97-AF65-F5344CB8AC3E}">
        <p14:creationId xmlns:p14="http://schemas.microsoft.com/office/powerpoint/2010/main" val="21663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2F41-9CEF-7727-981F-71DE37AF972B}"/>
              </a:ext>
            </a:extLst>
          </p:cNvPr>
          <p:cNvSpPr>
            <a:spLocks noGrp="1"/>
          </p:cNvSpPr>
          <p:nvPr>
            <p:ph type="title"/>
          </p:nvPr>
        </p:nvSpPr>
        <p:spPr>
          <a:xfrm>
            <a:off x="838200" y="365125"/>
            <a:ext cx="10515600" cy="1001559"/>
          </a:xfrm>
        </p:spPr>
        <p:txBody>
          <a:bodyPr>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Process Model:</a:t>
            </a: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0CB1EF-1E4B-1B85-4E31-FAE45D6296F7}"/>
              </a:ext>
            </a:extLst>
          </p:cNvPr>
          <p:cNvSpPr>
            <a:spLocks noGrp="1"/>
          </p:cNvSpPr>
          <p:nvPr>
            <p:ph idx="1"/>
          </p:nvPr>
        </p:nvSpPr>
        <p:spPr>
          <a:xfrm>
            <a:off x="838200" y="1366684"/>
            <a:ext cx="10515600" cy="4810279"/>
          </a:xfrm>
        </p:spPr>
        <p:txBody>
          <a:bodyPr>
            <a:normAutofit/>
          </a:bodyPr>
          <a:lstStyle/>
          <a:p>
            <a:r>
              <a:rPr lang="en-US" sz="2500" dirty="0">
                <a:latin typeface="Times New Roman" panose="02020603050405020304" pitchFamily="18" charset="0"/>
                <a:cs typeface="Times New Roman" panose="02020603050405020304" pitchFamily="18" charset="0"/>
              </a:rPr>
              <a:t>We have gone for Agile Methodology.</a:t>
            </a:r>
          </a:p>
          <a:p>
            <a:r>
              <a:rPr lang="en-IN" sz="2500" dirty="0">
                <a:latin typeface="Times New Roman" panose="02020603050405020304" pitchFamily="18" charset="0"/>
                <a:cs typeface="Times New Roman" panose="02020603050405020304" pitchFamily="18" charset="0"/>
              </a:rPr>
              <a:t>Agile project management, which divides project operations into smaller cycles known as sprints or iterations, is an iterative technique for planning and steering project processes. </a:t>
            </a:r>
          </a:p>
          <a:p>
            <a:r>
              <a:rPr lang="en-IN" sz="2500" dirty="0">
                <a:latin typeface="Times New Roman" panose="02020603050405020304" pitchFamily="18" charset="0"/>
                <a:cs typeface="Times New Roman" panose="02020603050405020304" pitchFamily="18" charset="0"/>
              </a:rPr>
              <a:t>Teams can publish segments as they have finished thanks to the Agile methodology. </a:t>
            </a:r>
          </a:p>
          <a:p>
            <a:r>
              <a:rPr lang="en-US" sz="2500" dirty="0">
                <a:latin typeface="Times New Roman" panose="02020603050405020304" pitchFamily="18" charset="0"/>
                <a:cs typeface="Times New Roman" panose="02020603050405020304" pitchFamily="18" charset="0"/>
              </a:rPr>
              <a:t>Why we have gone with Agile, it is a continuous release method, teams can demonstrate that these portions are successful, and if not, they can instantly rectify any concerns. It is believed that the continuous improvement throughout the project lifespan decreases the chance of significant failures.</a:t>
            </a:r>
          </a:p>
        </p:txBody>
      </p:sp>
    </p:spTree>
    <p:extLst>
      <p:ext uri="{BB962C8B-B14F-4D97-AF65-F5344CB8AC3E}">
        <p14:creationId xmlns:p14="http://schemas.microsoft.com/office/powerpoint/2010/main" val="109873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4571-C55B-159A-D0D7-E82DB86E0CB4}"/>
              </a:ext>
            </a:extLst>
          </p:cNvPr>
          <p:cNvSpPr>
            <a:spLocks noGrp="1"/>
          </p:cNvSpPr>
          <p:nvPr>
            <p:ph type="title"/>
          </p:nvPr>
        </p:nvSpPr>
        <p:spPr>
          <a:xfrm>
            <a:off x="838200" y="147483"/>
            <a:ext cx="10515600" cy="1278193"/>
          </a:xfrm>
        </p:spPr>
        <p:txBody>
          <a:bodyPr anchor="t">
            <a:normAutofit fontScale="90000"/>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Our Agile methodologies are built on the ideas mentioned below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8768E6B-74E6-BA09-1FF4-C8FA337DD491}"/>
              </a:ext>
            </a:extLst>
          </p:cNvPr>
          <p:cNvSpPr>
            <a:spLocks noGrp="1"/>
          </p:cNvSpPr>
          <p:nvPr>
            <p:ph idx="1"/>
          </p:nvPr>
        </p:nvSpPr>
        <p:spPr>
          <a:xfrm>
            <a:off x="838200" y="1710813"/>
            <a:ext cx="10515600" cy="4466150"/>
          </a:xfrm>
        </p:spPr>
        <p:txBody>
          <a:bodyPr>
            <a:normAutofit lnSpcReduction="10000"/>
          </a:bodyPr>
          <a:lstStyle/>
          <a:p>
            <a:pPr marL="0" indent="0">
              <a:buNone/>
            </a:pP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Changes can be made at any time</a:t>
            </a: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Agile helps teams to adopt the methodology while also assisting them in adapting to change. Agile recognizes that customer demands change over time and that teams must be adaptable. Any update or maintenance item is added to the queue and assigned to a later sprint based on priority and business requirement.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Test Minimize Risk</a:t>
            </a:r>
          </a:p>
          <a:p>
            <a:pPr marL="0" indent="0">
              <a:buNone/>
            </a:pPr>
            <a:r>
              <a:rPr lang="en-US" sz="2000" dirty="0">
                <a:latin typeface="Times New Roman" panose="02020603050405020304" pitchFamily="18" charset="0"/>
                <a:cs typeface="Times New Roman" panose="02020603050405020304" pitchFamily="18" charset="0"/>
              </a:rPr>
              <a:t>Agile teams testing software products receive input almost every day and may take rapid adjustments. Sprint-based product development allows teams to quickly review their progress and make appropriate improvements.</a:t>
            </a:r>
            <a:endParaRPr lang="en-IN" sz="2000" dirty="0">
              <a:latin typeface="Times New Roman" panose="02020603050405020304" pitchFamily="18" charset="0"/>
              <a:cs typeface="Times New Roman" panose="02020603050405020304" pitchFamily="18" charset="0"/>
            </a:endParaRPr>
          </a:p>
          <a:p>
            <a:pPr marL="0" indent="0">
              <a:buNone/>
            </a:pPr>
            <a:r>
              <a:rPr lang="en-IN" sz="2500" b="1" dirty="0">
                <a:latin typeface="Times New Roman" panose="02020603050405020304" pitchFamily="18" charset="0"/>
                <a:cs typeface="Times New Roman" panose="02020603050405020304" pitchFamily="18" charset="0"/>
              </a:rPr>
              <a:t>Quality Product</a:t>
            </a:r>
          </a:p>
          <a:p>
            <a:pPr marL="0" indent="0">
              <a:buNone/>
            </a:pPr>
            <a:r>
              <a:rPr lang="en-US" sz="2200" dirty="0">
                <a:latin typeface="Times New Roman" panose="02020603050405020304" pitchFamily="18" charset="0"/>
                <a:cs typeface="Times New Roman" panose="02020603050405020304" pitchFamily="18" charset="0"/>
              </a:rPr>
              <a:t>Our project team does not attempt to build all of the features at once. Instead, the team limits the quantity of features in each version. As a consequence, the creators will have more time to improve such items before publishing them. here we are trying to attain the highest quality</a:t>
            </a:r>
            <a:r>
              <a:rPr lang="en-I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82043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2351</Words>
  <Application>Microsoft Office PowerPoint</Application>
  <PresentationFormat>Widescreen</PresentationFormat>
  <Paragraphs>221</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Gill Sans Nova</vt:lpstr>
      <vt:lpstr>Lato</vt:lpstr>
      <vt:lpstr>Symbol</vt:lpstr>
      <vt:lpstr>Times New Roman</vt:lpstr>
      <vt:lpstr>GradientVTI</vt:lpstr>
      <vt:lpstr> MHCARE WEBSITE FOR MENTAL HEALTH</vt:lpstr>
      <vt:lpstr>Agenda for today's presentation </vt:lpstr>
      <vt:lpstr>INTRODUCTION</vt:lpstr>
      <vt:lpstr>Problem Statement and Goal: </vt:lpstr>
      <vt:lpstr>Scope </vt:lpstr>
      <vt:lpstr>Domain Of Interest: </vt:lpstr>
      <vt:lpstr>Key Competitors: </vt:lpstr>
      <vt:lpstr>Process Model: </vt:lpstr>
      <vt:lpstr>Our Agile methodologies are built on the ideas mentioned below </vt:lpstr>
      <vt:lpstr>Product Backlog </vt:lpstr>
      <vt:lpstr>Risk Management: </vt:lpstr>
      <vt:lpstr>Potential threat to our business strategy</vt:lpstr>
      <vt:lpstr>System Overview </vt:lpstr>
      <vt:lpstr>SYSTEM USER </vt:lpstr>
      <vt:lpstr>FUNCTIONAL REQUIREMENTS (examples 1) </vt:lpstr>
      <vt:lpstr>FUNCTIONAL REQUIREMENTS (examples 2) </vt:lpstr>
      <vt:lpstr>FUNCTIONAL REQUIREMENTS (examples 3)</vt:lpstr>
      <vt:lpstr>Security and Privacy requirements </vt:lpstr>
      <vt:lpstr>  Non-Functional Requirements </vt:lpstr>
      <vt:lpstr>System Use Case :</vt:lpstr>
      <vt:lpstr>Use case examples  (Patients and Doctors) </vt:lpstr>
      <vt:lpstr>Use case examples 3 (System Admin) </vt:lpstr>
      <vt:lpstr>Activity Diagrams for our system: example1 Registration Module:  </vt:lpstr>
      <vt:lpstr>Activity Diagrams for our system: example 2 Appointment module </vt:lpstr>
      <vt:lpstr>Activity Diagrams for our system example3: Doctor module </vt:lpstr>
      <vt:lpstr>Architecture document</vt:lpstr>
      <vt:lpstr> Software architecture   </vt:lpstr>
      <vt:lpstr>Class Diagram</vt:lpstr>
      <vt:lpstr>User interface Diagram</vt:lpstr>
      <vt:lpstr>Register Page:</vt:lpstr>
      <vt:lpstr>Services</vt:lpstr>
      <vt:lpstr>Services</vt:lpstr>
      <vt:lpstr>Doctors : </vt:lpstr>
      <vt:lpstr>Appointment booking </vt:lpstr>
      <vt:lpstr>Booked appointment </vt:lpstr>
      <vt:lpstr>Our best Feature </vt:lpstr>
      <vt:lpstr>Payment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MHCARE WEBSITE FOR MENTAL HEALTH</dc:title>
  <dc:creator>Rodrigues, Lionel S</dc:creator>
  <cp:lastModifiedBy>jd desai</cp:lastModifiedBy>
  <cp:revision>3</cp:revision>
  <dcterms:created xsi:type="dcterms:W3CDTF">2022-12-09T06:18:06Z</dcterms:created>
  <dcterms:modified xsi:type="dcterms:W3CDTF">2022-12-16T21:54:49Z</dcterms:modified>
</cp:coreProperties>
</file>