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roxima Nova"/>
      <p:regular r:id="rId24"/>
      <p:bold r:id="rId25"/>
      <p:italic r:id="rId26"/>
      <p:boldItalic r:id="rId27"/>
    </p:embeddedFont>
    <p:embeddedFont>
      <p:font typeface="Alfa Slab One"/>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AlfaSlabOne-regular.fntdata"/><Relationship Id="rId27"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74635101af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74635101af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4635101af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4635101af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4635101af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4635101af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4635101af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4635101af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4635101af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4635101af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4635101af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4635101af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4635101af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4635101af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4635101af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4635101af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4635101af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4635101af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45647ec0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45647ec0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74635101af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74635101af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4635101af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4635101af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4635101af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4635101af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4635101af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4635101af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4635101af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4635101af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4635101af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4635101af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4635101af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4635101af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4635101af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4635101af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Impact"/>
                <a:ea typeface="Impact"/>
                <a:cs typeface="Impact"/>
                <a:sym typeface="Impact"/>
              </a:rPr>
              <a:t>Lead Scoring Case Study</a:t>
            </a:r>
            <a:endParaRPr sz="4800">
              <a:latin typeface="Impact"/>
              <a:ea typeface="Impact"/>
              <a:cs typeface="Impact"/>
              <a:sym typeface="Impact"/>
            </a:endParaRPr>
          </a:p>
        </p:txBody>
      </p:sp>
      <p:sp>
        <p:nvSpPr>
          <p:cNvPr id="57" name="Google Shape;57;p13"/>
          <p:cNvSpPr txBox="1"/>
          <p:nvPr>
            <p:ph idx="1" type="subTitle"/>
          </p:nvPr>
        </p:nvSpPr>
        <p:spPr>
          <a:xfrm>
            <a:off x="311700" y="31334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Kanika Khattar Ahuja</a:t>
            </a:r>
            <a:endParaRPr/>
          </a:p>
          <a:p>
            <a:pPr indent="0" lvl="0" marL="0" rtl="0" algn="ctr">
              <a:spcBef>
                <a:spcPts val="0"/>
              </a:spcBef>
              <a:spcAft>
                <a:spcPts val="0"/>
              </a:spcAft>
              <a:buNone/>
            </a:pPr>
            <a:r>
              <a:rPr lang="en"/>
              <a:t>Divya Namani</a:t>
            </a:r>
            <a:endParaRPr/>
          </a:p>
          <a:p>
            <a:pPr indent="0" lvl="0" marL="0" rtl="0" algn="l">
              <a:spcBef>
                <a:spcPts val="0"/>
              </a:spcBef>
              <a:spcAft>
                <a:spcPts val="0"/>
              </a:spcAft>
              <a:buNone/>
            </a:pPr>
            <a:r>
              <a:t/>
            </a:r>
            <a:endParaRPr/>
          </a:p>
        </p:txBody>
      </p:sp>
      <p:pic>
        <p:nvPicPr>
          <p:cNvPr id="58" name="Google Shape;58;p13"/>
          <p:cNvPicPr preferRelativeResize="0"/>
          <p:nvPr/>
        </p:nvPicPr>
        <p:blipFill>
          <a:blip r:embed="rId3">
            <a:alphaModFix/>
          </a:blip>
          <a:stretch>
            <a:fillRect/>
          </a:stretch>
        </p:blipFill>
        <p:spPr>
          <a:xfrm>
            <a:off x="3526753" y="4370650"/>
            <a:ext cx="2090485" cy="73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Impact"/>
                <a:ea typeface="Impact"/>
                <a:cs typeface="Impact"/>
                <a:sym typeface="Impact"/>
              </a:rPr>
              <a:t>Cleaning and Visualizing Categorical Variables - Tags</a:t>
            </a:r>
            <a:endParaRPr sz="2500">
              <a:latin typeface="Impact"/>
              <a:ea typeface="Impact"/>
              <a:cs typeface="Impact"/>
              <a:sym typeface="Impact"/>
            </a:endParaRPr>
          </a:p>
          <a:p>
            <a:pPr indent="0" lvl="0" marL="0" rtl="0" algn="l">
              <a:spcBef>
                <a:spcPts val="0"/>
              </a:spcBef>
              <a:spcAft>
                <a:spcPts val="0"/>
              </a:spcAft>
              <a:buNone/>
            </a:pPr>
            <a:r>
              <a:t/>
            </a:r>
            <a:endParaRPr>
              <a:latin typeface="Impact"/>
              <a:ea typeface="Impact"/>
              <a:cs typeface="Impact"/>
              <a:sym typeface="Impact"/>
            </a:endParaRPr>
          </a:p>
          <a:p>
            <a:pPr indent="0" lvl="0" marL="0" rtl="0" algn="l">
              <a:spcBef>
                <a:spcPts val="0"/>
              </a:spcBef>
              <a:spcAft>
                <a:spcPts val="0"/>
              </a:spcAft>
              <a:buNone/>
            </a:pPr>
            <a:r>
              <a:t/>
            </a:r>
            <a:endParaRPr>
              <a:latin typeface="Impact"/>
              <a:ea typeface="Impact"/>
              <a:cs typeface="Impact"/>
              <a:sym typeface="Impact"/>
            </a:endParaRPr>
          </a:p>
          <a:p>
            <a:pPr indent="0" lvl="0" marL="0" rtl="0" algn="l">
              <a:spcBef>
                <a:spcPts val="0"/>
              </a:spcBef>
              <a:spcAft>
                <a:spcPts val="0"/>
              </a:spcAft>
              <a:buNone/>
            </a:pPr>
            <a:r>
              <a:t/>
            </a:r>
            <a:endParaRPr>
              <a:latin typeface="Impact"/>
              <a:ea typeface="Impact"/>
              <a:cs typeface="Impact"/>
              <a:sym typeface="Impact"/>
            </a:endParaRPr>
          </a:p>
        </p:txBody>
      </p:sp>
      <p:sp>
        <p:nvSpPr>
          <p:cNvPr id="127" name="Google Shape;127;p22"/>
          <p:cNvSpPr txBox="1"/>
          <p:nvPr>
            <p:ph idx="1" type="body"/>
          </p:nvPr>
        </p:nvSpPr>
        <p:spPr>
          <a:xfrm>
            <a:off x="311700" y="1152475"/>
            <a:ext cx="3898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were 27 different values of Tags. </a:t>
            </a:r>
            <a:endParaRPr/>
          </a:p>
          <a:p>
            <a:pPr indent="-342900" lvl="0" marL="457200" rtl="0" algn="l">
              <a:spcBef>
                <a:spcPts val="0"/>
              </a:spcBef>
              <a:spcAft>
                <a:spcPts val="0"/>
              </a:spcAft>
              <a:buSzPts val="1800"/>
              <a:buChar char="●"/>
            </a:pPr>
            <a:r>
              <a:rPr lang="en"/>
              <a:t>Bucketing them into following categories based upon the business knowledge</a:t>
            </a:r>
            <a:endParaRPr/>
          </a:p>
          <a:p>
            <a:pPr indent="-317500" lvl="1" marL="914400" rtl="0" algn="l">
              <a:spcBef>
                <a:spcPts val="0"/>
              </a:spcBef>
              <a:spcAft>
                <a:spcPts val="0"/>
              </a:spcAft>
              <a:buSzPts val="1400"/>
              <a:buChar char="○"/>
            </a:pPr>
            <a:r>
              <a:rPr lang="en" sz="1400"/>
              <a:t>Interested</a:t>
            </a:r>
            <a:endParaRPr sz="1400"/>
          </a:p>
          <a:p>
            <a:pPr indent="-317500" lvl="1" marL="914400" rtl="0" algn="l">
              <a:spcBef>
                <a:spcPts val="0"/>
              </a:spcBef>
              <a:spcAft>
                <a:spcPts val="0"/>
              </a:spcAft>
              <a:buSzPts val="1400"/>
              <a:buChar char="○"/>
            </a:pPr>
            <a:r>
              <a:rPr lang="en" sz="1400"/>
              <a:t>Busy</a:t>
            </a:r>
            <a:endParaRPr sz="1400"/>
          </a:p>
          <a:p>
            <a:pPr indent="-317500" lvl="1" marL="914400" rtl="0" algn="l">
              <a:spcBef>
                <a:spcPts val="0"/>
              </a:spcBef>
              <a:spcAft>
                <a:spcPts val="0"/>
              </a:spcAft>
              <a:buSzPts val="1400"/>
              <a:buChar char="○"/>
            </a:pPr>
            <a:r>
              <a:rPr lang="en" sz="1400"/>
              <a:t>Probable</a:t>
            </a:r>
            <a:endParaRPr sz="1400"/>
          </a:p>
          <a:p>
            <a:pPr indent="-317500" lvl="1" marL="914400" rtl="0" algn="l">
              <a:spcBef>
                <a:spcPts val="0"/>
              </a:spcBef>
              <a:spcAft>
                <a:spcPts val="0"/>
              </a:spcAft>
              <a:buSzPts val="1400"/>
              <a:buChar char="○"/>
            </a:pPr>
            <a:r>
              <a:rPr lang="en" sz="1400"/>
              <a:t>Lost</a:t>
            </a:r>
            <a:endParaRPr/>
          </a:p>
          <a:p>
            <a:pPr indent="-342900" lvl="0" marL="457200" rtl="0" algn="l">
              <a:spcBef>
                <a:spcPts val="0"/>
              </a:spcBef>
              <a:spcAft>
                <a:spcPts val="0"/>
              </a:spcAft>
              <a:buSzPts val="1800"/>
              <a:buChar char="●"/>
            </a:pPr>
            <a:r>
              <a:rPr lang="en"/>
              <a:t>Interested and busy tags had the maximum conversion rate</a:t>
            </a:r>
            <a:endParaRPr/>
          </a:p>
          <a:p>
            <a:pPr indent="0" lvl="0" marL="0" rtl="0" algn="l">
              <a:spcBef>
                <a:spcPts val="0"/>
              </a:spcBef>
              <a:spcAft>
                <a:spcPts val="1600"/>
              </a:spcAft>
              <a:buNone/>
            </a:pPr>
            <a:r>
              <a:t/>
            </a:r>
            <a:endParaRPr/>
          </a:p>
        </p:txBody>
      </p:sp>
      <p:pic>
        <p:nvPicPr>
          <p:cNvPr id="128" name="Google Shape;128;p22"/>
          <p:cNvPicPr preferRelativeResize="0"/>
          <p:nvPr/>
        </p:nvPicPr>
        <p:blipFill>
          <a:blip r:embed="rId3">
            <a:alphaModFix/>
          </a:blip>
          <a:stretch>
            <a:fillRect/>
          </a:stretch>
        </p:blipFill>
        <p:spPr>
          <a:xfrm>
            <a:off x="7511797" y="0"/>
            <a:ext cx="1632195" cy="572700"/>
          </a:xfrm>
          <a:prstGeom prst="rect">
            <a:avLst/>
          </a:prstGeom>
          <a:noFill/>
          <a:ln>
            <a:noFill/>
          </a:ln>
        </p:spPr>
      </p:pic>
      <p:pic>
        <p:nvPicPr>
          <p:cNvPr id="129" name="Google Shape;129;p22"/>
          <p:cNvPicPr preferRelativeResize="0"/>
          <p:nvPr/>
        </p:nvPicPr>
        <p:blipFill>
          <a:blip r:embed="rId4">
            <a:alphaModFix/>
          </a:blip>
          <a:stretch>
            <a:fillRect/>
          </a:stretch>
        </p:blipFill>
        <p:spPr>
          <a:xfrm>
            <a:off x="4944900" y="1312525"/>
            <a:ext cx="3465638" cy="2691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Impact"/>
                <a:ea typeface="Impact"/>
                <a:cs typeface="Impact"/>
                <a:sym typeface="Impact"/>
              </a:rPr>
              <a:t>Cleaning and Visualizing numerical Variables</a:t>
            </a:r>
            <a:endParaRPr/>
          </a:p>
          <a:p>
            <a:pPr indent="0" lvl="0" marL="0" rtl="0" algn="l">
              <a:spcBef>
                <a:spcPts val="0"/>
              </a:spcBef>
              <a:spcAft>
                <a:spcPts val="0"/>
              </a:spcAft>
              <a:buNone/>
            </a:pPr>
            <a:r>
              <a:t/>
            </a:r>
            <a:endParaRPr/>
          </a:p>
        </p:txBody>
      </p:sp>
      <p:sp>
        <p:nvSpPr>
          <p:cNvPr id="135" name="Google Shape;13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three Numerical columns</a:t>
            </a:r>
            <a:endParaRPr/>
          </a:p>
          <a:p>
            <a:pPr indent="0" lvl="0" marL="0" rtl="0" algn="l">
              <a:spcBef>
                <a:spcPts val="1600"/>
              </a:spcBef>
              <a:spcAft>
                <a:spcPts val="0"/>
              </a:spcAft>
              <a:buNone/>
            </a:pPr>
            <a:r>
              <a:rPr lang="en"/>
              <a:t>1.TotalVisits.</a:t>
            </a:r>
            <a:endParaRPr/>
          </a:p>
          <a:p>
            <a:pPr indent="0" lvl="0" marL="0" rtl="0" algn="l">
              <a:spcBef>
                <a:spcPts val="1600"/>
              </a:spcBef>
              <a:spcAft>
                <a:spcPts val="0"/>
              </a:spcAft>
              <a:buNone/>
            </a:pPr>
            <a:r>
              <a:rPr lang="en"/>
              <a:t>2.Total Time Spent on Website(Website time)</a:t>
            </a:r>
            <a:endParaRPr/>
          </a:p>
          <a:p>
            <a:pPr indent="0" lvl="0" marL="0" rtl="0" algn="l">
              <a:spcBef>
                <a:spcPts val="1600"/>
              </a:spcBef>
              <a:spcAft>
                <a:spcPts val="0"/>
              </a:spcAft>
              <a:buNone/>
            </a:pPr>
            <a:r>
              <a:rPr lang="en"/>
              <a:t>3.Page Views Per Visit</a:t>
            </a:r>
            <a:endParaRPr/>
          </a:p>
          <a:p>
            <a:pPr indent="0" lvl="0" marL="0" rtl="0" algn="l">
              <a:spcBef>
                <a:spcPts val="1600"/>
              </a:spcBef>
              <a:spcAft>
                <a:spcPts val="0"/>
              </a:spcAft>
              <a:buNone/>
            </a:pPr>
            <a:r>
              <a:rPr b="1" lang="en" u="sng"/>
              <a:t>Outlier Treatment:</a:t>
            </a:r>
            <a:endParaRPr b="1" u="sng"/>
          </a:p>
          <a:p>
            <a:pPr indent="0" lvl="0" marL="0" rtl="0" algn="l">
              <a:spcBef>
                <a:spcPts val="1600"/>
              </a:spcBef>
              <a:spcAft>
                <a:spcPts val="0"/>
              </a:spcAft>
              <a:buNone/>
            </a:pPr>
            <a:r>
              <a:rPr lang="en"/>
              <a:t>Columns TotalVisits and Page Views Per Visit have been capped at 99% values because of the presence of outliers.</a:t>
            </a:r>
            <a:endParaRPr/>
          </a:p>
          <a:p>
            <a:pPr indent="0" lvl="0" marL="0" rtl="0" algn="l">
              <a:spcBef>
                <a:spcPts val="1600"/>
              </a:spcBef>
              <a:spcAft>
                <a:spcPts val="1600"/>
              </a:spcAft>
              <a:buNone/>
            </a:pPr>
            <a:r>
              <a:t/>
            </a:r>
            <a:endParaRPr/>
          </a:p>
        </p:txBody>
      </p:sp>
      <p:pic>
        <p:nvPicPr>
          <p:cNvPr id="136" name="Google Shape;136;p23"/>
          <p:cNvPicPr preferRelativeResize="0"/>
          <p:nvPr/>
        </p:nvPicPr>
        <p:blipFill>
          <a:blip r:embed="rId3">
            <a:alphaModFix/>
          </a:blip>
          <a:stretch>
            <a:fillRect/>
          </a:stretch>
        </p:blipFill>
        <p:spPr>
          <a:xfrm>
            <a:off x="7511797" y="0"/>
            <a:ext cx="1632195" cy="57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Impact"/>
                <a:ea typeface="Impact"/>
                <a:cs typeface="Impact"/>
                <a:sym typeface="Impact"/>
              </a:rPr>
              <a:t>Cleaning and Visualizing numerical Variables</a:t>
            </a:r>
            <a:endParaRPr/>
          </a:p>
        </p:txBody>
      </p:sp>
      <p:sp>
        <p:nvSpPr>
          <p:cNvPr id="142" name="Google Shape;142;p24"/>
          <p:cNvSpPr txBox="1"/>
          <p:nvPr>
            <p:ph idx="1" type="body"/>
          </p:nvPr>
        </p:nvSpPr>
        <p:spPr>
          <a:xfrm>
            <a:off x="311700" y="1124175"/>
            <a:ext cx="8520600" cy="344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Data spread of the numerical columns after treating the outliers:</a:t>
            </a:r>
            <a:endParaRPr/>
          </a:p>
        </p:txBody>
      </p:sp>
      <p:pic>
        <p:nvPicPr>
          <p:cNvPr id="143" name="Google Shape;143;p24"/>
          <p:cNvPicPr preferRelativeResize="0"/>
          <p:nvPr/>
        </p:nvPicPr>
        <p:blipFill>
          <a:blip r:embed="rId3">
            <a:alphaModFix/>
          </a:blip>
          <a:stretch>
            <a:fillRect/>
          </a:stretch>
        </p:blipFill>
        <p:spPr>
          <a:xfrm>
            <a:off x="228600" y="1678575"/>
            <a:ext cx="8915400" cy="3444900"/>
          </a:xfrm>
          <a:prstGeom prst="rect">
            <a:avLst/>
          </a:prstGeom>
          <a:noFill/>
          <a:ln>
            <a:noFill/>
          </a:ln>
        </p:spPr>
      </p:pic>
      <p:pic>
        <p:nvPicPr>
          <p:cNvPr id="144" name="Google Shape;144;p24"/>
          <p:cNvPicPr preferRelativeResize="0"/>
          <p:nvPr/>
        </p:nvPicPr>
        <p:blipFill>
          <a:blip r:embed="rId4">
            <a:alphaModFix/>
          </a:blip>
          <a:stretch>
            <a:fillRect/>
          </a:stretch>
        </p:blipFill>
        <p:spPr>
          <a:xfrm>
            <a:off x="7511797" y="0"/>
            <a:ext cx="1632195" cy="57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mpact"/>
                <a:ea typeface="Impact"/>
                <a:cs typeface="Impact"/>
                <a:sym typeface="Impact"/>
              </a:rPr>
              <a:t>Model Building </a:t>
            </a:r>
            <a:endParaRPr>
              <a:latin typeface="Impact"/>
              <a:ea typeface="Impact"/>
              <a:cs typeface="Impact"/>
              <a:sym typeface="Impact"/>
            </a:endParaRPr>
          </a:p>
        </p:txBody>
      </p:sp>
      <p:sp>
        <p:nvSpPr>
          <p:cNvPr id="150" name="Google Shape;150;p25"/>
          <p:cNvSpPr txBox="1"/>
          <p:nvPr>
            <p:ph idx="1" type="body"/>
          </p:nvPr>
        </p:nvSpPr>
        <p:spPr>
          <a:xfrm>
            <a:off x="311700" y="1152475"/>
            <a:ext cx="38571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RFE</a:t>
            </a:r>
            <a:r>
              <a:rPr lang="en"/>
              <a:t> was used to reduce the variables</a:t>
            </a:r>
            <a:endParaRPr/>
          </a:p>
          <a:p>
            <a:pPr indent="-342900" lvl="0" marL="457200" rtl="0" algn="l">
              <a:spcBef>
                <a:spcPts val="0"/>
              </a:spcBef>
              <a:spcAft>
                <a:spcPts val="0"/>
              </a:spcAft>
              <a:buSzPts val="1800"/>
              <a:buChar char="●"/>
            </a:pPr>
            <a:r>
              <a:rPr lang="en"/>
              <a:t>Model was finalized with 12 variables.</a:t>
            </a:r>
            <a:endParaRPr/>
          </a:p>
          <a:p>
            <a:pPr indent="-342900" lvl="0" marL="457200" rtl="0" algn="l">
              <a:spcBef>
                <a:spcPts val="0"/>
              </a:spcBef>
              <a:spcAft>
                <a:spcPts val="0"/>
              </a:spcAft>
              <a:buSzPts val="1800"/>
              <a:buChar char="●"/>
            </a:pPr>
            <a:r>
              <a:rPr lang="en"/>
              <a:t>Optimal cutoff was decided based on </a:t>
            </a:r>
            <a:r>
              <a:rPr b="1" lang="en"/>
              <a:t>trade off of accuracy,sensitivity and specificity</a:t>
            </a:r>
            <a:r>
              <a:rPr b="1" lang="en"/>
              <a:t>.</a:t>
            </a:r>
            <a:endParaRPr b="1"/>
          </a:p>
          <a:p>
            <a:pPr indent="-342900" lvl="0" marL="457200" rtl="0" algn="l">
              <a:spcBef>
                <a:spcPts val="0"/>
              </a:spcBef>
              <a:spcAft>
                <a:spcPts val="0"/>
              </a:spcAft>
              <a:buSzPts val="1800"/>
              <a:buChar char="●"/>
            </a:pPr>
            <a:r>
              <a:rPr lang="en"/>
              <a:t>The model predicted the probabilities which was further used to calculate the </a:t>
            </a:r>
            <a:r>
              <a:rPr b="1" lang="en"/>
              <a:t>Lead Score</a:t>
            </a:r>
            <a:endParaRPr b="1"/>
          </a:p>
          <a:p>
            <a:pPr indent="0" lvl="0" marL="0" rtl="0" algn="l">
              <a:spcBef>
                <a:spcPts val="1600"/>
              </a:spcBef>
              <a:spcAft>
                <a:spcPts val="1600"/>
              </a:spcAft>
              <a:buNone/>
            </a:pPr>
            <a:r>
              <a:t/>
            </a:r>
            <a:endParaRPr/>
          </a:p>
        </p:txBody>
      </p:sp>
      <p:pic>
        <p:nvPicPr>
          <p:cNvPr id="151" name="Google Shape;151;p25"/>
          <p:cNvPicPr preferRelativeResize="0"/>
          <p:nvPr/>
        </p:nvPicPr>
        <p:blipFill>
          <a:blip r:embed="rId3">
            <a:alphaModFix/>
          </a:blip>
          <a:stretch>
            <a:fillRect/>
          </a:stretch>
        </p:blipFill>
        <p:spPr>
          <a:xfrm>
            <a:off x="4423050" y="1152475"/>
            <a:ext cx="3619500" cy="2495550"/>
          </a:xfrm>
          <a:prstGeom prst="rect">
            <a:avLst/>
          </a:prstGeom>
          <a:noFill/>
          <a:ln>
            <a:noFill/>
          </a:ln>
        </p:spPr>
      </p:pic>
      <p:sp>
        <p:nvSpPr>
          <p:cNvPr id="152" name="Google Shape;152;p25"/>
          <p:cNvSpPr txBox="1"/>
          <p:nvPr/>
        </p:nvSpPr>
        <p:spPr>
          <a:xfrm>
            <a:off x="4619075" y="3648025"/>
            <a:ext cx="3688500" cy="19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value 3.5 seems to be a good cutoff as all the metrics values are intersecting.</a:t>
            </a:r>
            <a:endParaRPr/>
          </a:p>
        </p:txBody>
      </p:sp>
      <p:pic>
        <p:nvPicPr>
          <p:cNvPr id="153" name="Google Shape;153;p25"/>
          <p:cNvPicPr preferRelativeResize="0"/>
          <p:nvPr/>
        </p:nvPicPr>
        <p:blipFill>
          <a:blip r:embed="rId4">
            <a:alphaModFix/>
          </a:blip>
          <a:stretch>
            <a:fillRect/>
          </a:stretch>
        </p:blipFill>
        <p:spPr>
          <a:xfrm>
            <a:off x="7511797" y="0"/>
            <a:ext cx="1632195" cy="57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mpact"/>
                <a:ea typeface="Impact"/>
                <a:cs typeface="Impact"/>
                <a:sym typeface="Impact"/>
              </a:rPr>
              <a:t>Evaluations on training data</a:t>
            </a:r>
            <a:endParaRPr>
              <a:latin typeface="Impact"/>
              <a:ea typeface="Impact"/>
              <a:cs typeface="Impact"/>
              <a:sym typeface="Impact"/>
            </a:endParaRPr>
          </a:p>
        </p:txBody>
      </p:sp>
      <p:sp>
        <p:nvSpPr>
          <p:cNvPr id="159" name="Google Shape;159;p26"/>
          <p:cNvSpPr txBox="1"/>
          <p:nvPr>
            <p:ph idx="1" type="body"/>
          </p:nvPr>
        </p:nvSpPr>
        <p:spPr>
          <a:xfrm>
            <a:off x="129800" y="1094275"/>
            <a:ext cx="42207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SzPts val="1800"/>
              <a:buChar char="●"/>
            </a:pPr>
            <a:r>
              <a:rPr lang="en"/>
              <a:t>Training Accuracy: 0.79</a:t>
            </a:r>
            <a:endParaRPr/>
          </a:p>
          <a:p>
            <a:pPr indent="-342900" lvl="0" marL="457200" rtl="0" algn="l">
              <a:spcBef>
                <a:spcPts val="0"/>
              </a:spcBef>
              <a:spcAft>
                <a:spcPts val="0"/>
              </a:spcAft>
              <a:buSzPts val="1800"/>
              <a:buChar char="●"/>
            </a:pPr>
            <a:r>
              <a:rPr lang="en"/>
              <a:t>Training Sensitivity: 0.80</a:t>
            </a:r>
            <a:endParaRPr/>
          </a:p>
          <a:p>
            <a:pPr indent="-342900" lvl="0" marL="457200" rtl="0" algn="l">
              <a:spcBef>
                <a:spcPts val="0"/>
              </a:spcBef>
              <a:spcAft>
                <a:spcPts val="0"/>
              </a:spcAft>
              <a:buSzPts val="1800"/>
              <a:buChar char="●"/>
            </a:pPr>
            <a:r>
              <a:rPr lang="en"/>
              <a:t>Training Specificity: 0.79</a:t>
            </a:r>
            <a:endParaRPr/>
          </a:p>
          <a:p>
            <a:pPr indent="-342900" lvl="0" marL="457200" rtl="0" algn="l">
              <a:lnSpc>
                <a:spcPct val="100000"/>
              </a:lnSpc>
              <a:spcBef>
                <a:spcPts val="0"/>
              </a:spcBef>
              <a:spcAft>
                <a:spcPts val="0"/>
              </a:spcAft>
              <a:buSzPts val="1800"/>
              <a:buChar char="●"/>
            </a:pPr>
            <a:r>
              <a:rPr lang="en"/>
              <a:t>The F1 score of training is 80%</a:t>
            </a:r>
            <a:endParaRPr/>
          </a:p>
          <a:p>
            <a:pPr indent="-342900" lvl="0" marL="457200" rtl="0" algn="l">
              <a:lnSpc>
                <a:spcPct val="100000"/>
              </a:lnSpc>
              <a:spcBef>
                <a:spcPts val="0"/>
              </a:spcBef>
              <a:spcAft>
                <a:spcPts val="0"/>
              </a:spcAft>
              <a:buSzPts val="1800"/>
              <a:buChar char="●"/>
            </a:pPr>
            <a:r>
              <a:rPr lang="en"/>
              <a:t>The ROC curve area is 86% which is good enough</a:t>
            </a:r>
            <a:endParaRPr/>
          </a:p>
          <a:p>
            <a:pPr indent="0" lvl="0" marL="457200" rtl="0" algn="l">
              <a:lnSpc>
                <a:spcPct val="100000"/>
              </a:lnSpc>
              <a:spcBef>
                <a:spcPts val="1000"/>
              </a:spcBef>
              <a:spcAft>
                <a:spcPts val="0"/>
              </a:spcAft>
              <a:buNone/>
            </a:pPr>
            <a:r>
              <a:t/>
            </a:r>
            <a:endParaRPr/>
          </a:p>
          <a:p>
            <a:pPr indent="0" lvl="0" marL="0" rtl="0" algn="l">
              <a:spcBef>
                <a:spcPts val="0"/>
              </a:spcBef>
              <a:spcAft>
                <a:spcPts val="1600"/>
              </a:spcAft>
              <a:buNone/>
            </a:pPr>
            <a:r>
              <a:t/>
            </a:r>
            <a:endParaRPr/>
          </a:p>
        </p:txBody>
      </p:sp>
      <p:pic>
        <p:nvPicPr>
          <p:cNvPr id="160" name="Google Shape;160;p26"/>
          <p:cNvPicPr preferRelativeResize="0"/>
          <p:nvPr/>
        </p:nvPicPr>
        <p:blipFill>
          <a:blip r:embed="rId3">
            <a:alphaModFix/>
          </a:blip>
          <a:stretch>
            <a:fillRect/>
          </a:stretch>
        </p:blipFill>
        <p:spPr>
          <a:xfrm>
            <a:off x="7511797" y="0"/>
            <a:ext cx="1632195" cy="572700"/>
          </a:xfrm>
          <a:prstGeom prst="rect">
            <a:avLst/>
          </a:prstGeom>
          <a:noFill/>
          <a:ln>
            <a:noFill/>
          </a:ln>
        </p:spPr>
      </p:pic>
      <p:pic>
        <p:nvPicPr>
          <p:cNvPr id="161" name="Google Shape;161;p26"/>
          <p:cNvPicPr preferRelativeResize="0"/>
          <p:nvPr/>
        </p:nvPicPr>
        <p:blipFill>
          <a:blip r:embed="rId4">
            <a:alphaModFix/>
          </a:blip>
          <a:stretch>
            <a:fillRect/>
          </a:stretch>
        </p:blipFill>
        <p:spPr>
          <a:xfrm>
            <a:off x="5084900" y="1216563"/>
            <a:ext cx="3238500" cy="3171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mpact"/>
                <a:ea typeface="Impact"/>
                <a:cs typeface="Impact"/>
                <a:sym typeface="Impact"/>
              </a:rPr>
              <a:t>Evaluations on testing data</a:t>
            </a:r>
            <a:endParaRPr>
              <a:latin typeface="Impact"/>
              <a:ea typeface="Impact"/>
              <a:cs typeface="Impact"/>
              <a:sym typeface="Impact"/>
            </a:endParaRPr>
          </a:p>
          <a:p>
            <a:pPr indent="0" lvl="0" marL="0" rtl="0" algn="l">
              <a:spcBef>
                <a:spcPts val="0"/>
              </a:spcBef>
              <a:spcAft>
                <a:spcPts val="0"/>
              </a:spcAft>
              <a:buNone/>
            </a:pPr>
            <a:r>
              <a:t/>
            </a:r>
            <a:endParaRPr/>
          </a:p>
        </p:txBody>
      </p:sp>
      <p:sp>
        <p:nvSpPr>
          <p:cNvPr id="167" name="Google Shape;16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Testing Accuracy = 0.79</a:t>
            </a:r>
            <a:endParaRPr/>
          </a:p>
          <a:p>
            <a:pPr indent="-342900" lvl="0" marL="457200" marR="0" rtl="0" algn="l">
              <a:lnSpc>
                <a:spcPct val="115000"/>
              </a:lnSpc>
              <a:spcBef>
                <a:spcPts val="0"/>
              </a:spcBef>
              <a:spcAft>
                <a:spcPts val="0"/>
              </a:spcAft>
              <a:buSzPts val="1800"/>
              <a:buChar char="●"/>
            </a:pPr>
            <a:r>
              <a:rPr lang="en"/>
              <a:t>Testing Sensitivity: 0.80</a:t>
            </a:r>
            <a:endParaRPr/>
          </a:p>
          <a:p>
            <a:pPr indent="-342900" lvl="0" marL="457200" marR="0" rtl="0" algn="l">
              <a:lnSpc>
                <a:spcPct val="115000"/>
              </a:lnSpc>
              <a:spcBef>
                <a:spcPts val="0"/>
              </a:spcBef>
              <a:spcAft>
                <a:spcPts val="0"/>
              </a:spcAft>
              <a:buSzPts val="1800"/>
              <a:buChar char="●"/>
            </a:pPr>
            <a:r>
              <a:rPr lang="en"/>
              <a:t>Testing Specificity: 0.79</a:t>
            </a:r>
            <a:endParaRPr/>
          </a:p>
          <a:p>
            <a:pPr indent="-342900" lvl="0" marL="457200" marR="0" rtl="0" algn="l">
              <a:lnSpc>
                <a:spcPct val="115000"/>
              </a:lnSpc>
              <a:spcBef>
                <a:spcPts val="0"/>
              </a:spcBef>
              <a:spcAft>
                <a:spcPts val="0"/>
              </a:spcAft>
              <a:buSzPts val="1800"/>
              <a:buChar char="●"/>
            </a:pPr>
            <a:r>
              <a:rPr lang="en"/>
              <a:t>F1 score of test data is 80%</a:t>
            </a:r>
            <a:endParaRPr/>
          </a:p>
        </p:txBody>
      </p:sp>
      <p:pic>
        <p:nvPicPr>
          <p:cNvPr id="168" name="Google Shape;168;p27"/>
          <p:cNvPicPr preferRelativeResize="0"/>
          <p:nvPr/>
        </p:nvPicPr>
        <p:blipFill>
          <a:blip r:embed="rId3">
            <a:alphaModFix/>
          </a:blip>
          <a:stretch>
            <a:fillRect/>
          </a:stretch>
        </p:blipFill>
        <p:spPr>
          <a:xfrm>
            <a:off x="7511797" y="0"/>
            <a:ext cx="1632195" cy="572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mpact"/>
                <a:ea typeface="Impact"/>
                <a:cs typeface="Impact"/>
                <a:sym typeface="Impact"/>
              </a:rPr>
              <a:t>Final Analysis - Features</a:t>
            </a:r>
            <a:endParaRPr>
              <a:latin typeface="Impact"/>
              <a:ea typeface="Impact"/>
              <a:cs typeface="Impact"/>
              <a:sym typeface="Impact"/>
            </a:endParaRPr>
          </a:p>
          <a:p>
            <a:pPr indent="0" lvl="0" marL="0" rtl="0" algn="l">
              <a:spcBef>
                <a:spcPts val="0"/>
              </a:spcBef>
              <a:spcAft>
                <a:spcPts val="0"/>
              </a:spcAft>
              <a:buNone/>
            </a:pPr>
            <a:r>
              <a:t/>
            </a:r>
            <a:endParaRPr/>
          </a:p>
        </p:txBody>
      </p:sp>
      <p:sp>
        <p:nvSpPr>
          <p:cNvPr id="174" name="Google Shape;17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2286000" rtl="0" algn="l">
              <a:spcBef>
                <a:spcPts val="0"/>
              </a:spcBef>
              <a:spcAft>
                <a:spcPts val="0"/>
              </a:spcAft>
              <a:buNone/>
            </a:pPr>
            <a:r>
              <a:rPr b="1" lang="en" sz="1400"/>
              <a:t>Features                               Coeff</a:t>
            </a:r>
            <a:endParaRPr b="1" sz="1400"/>
          </a:p>
          <a:p>
            <a:pPr indent="-317500" lvl="0" marL="1371600" rtl="0" algn="l">
              <a:spcBef>
                <a:spcPts val="1600"/>
              </a:spcBef>
              <a:spcAft>
                <a:spcPts val="0"/>
              </a:spcAft>
              <a:buSzPts val="1400"/>
              <a:buChar char="●"/>
            </a:pPr>
            <a:r>
              <a:rPr lang="en" sz="1400"/>
              <a:t>Occupation_Working Professional		2.9662</a:t>
            </a:r>
            <a:endParaRPr sz="1400"/>
          </a:p>
          <a:p>
            <a:pPr indent="-317500" lvl="0" marL="1371600" rtl="0" algn="l">
              <a:spcBef>
                <a:spcPts val="0"/>
              </a:spcBef>
              <a:spcAft>
                <a:spcPts val="0"/>
              </a:spcAft>
              <a:buSzPts val="1400"/>
              <a:buChar char="●"/>
            </a:pPr>
            <a:r>
              <a:rPr lang="en" sz="1400"/>
              <a:t>Lead Source_Reference			2.8502</a:t>
            </a:r>
            <a:endParaRPr sz="1400"/>
          </a:p>
          <a:p>
            <a:pPr indent="-317500" lvl="0" marL="1371600" rtl="0" algn="l">
              <a:spcBef>
                <a:spcPts val="0"/>
              </a:spcBef>
              <a:spcAft>
                <a:spcPts val="0"/>
              </a:spcAft>
              <a:buSzPts val="1400"/>
              <a:buChar char="●"/>
            </a:pPr>
            <a:r>
              <a:rPr lang="en" sz="1400"/>
              <a:t>Last Activity_SMS Sent				1.6785</a:t>
            </a:r>
            <a:endParaRPr sz="1400"/>
          </a:p>
          <a:p>
            <a:pPr indent="-317500" lvl="0" marL="1371600" rtl="0" algn="l">
              <a:spcBef>
                <a:spcPts val="0"/>
              </a:spcBef>
              <a:spcAft>
                <a:spcPts val="0"/>
              </a:spcAft>
              <a:buSzPts val="1400"/>
              <a:buChar char="●"/>
            </a:pPr>
            <a:r>
              <a:rPr lang="en" sz="1400"/>
              <a:t>Website Time					0.9859</a:t>
            </a:r>
            <a:endParaRPr sz="1400"/>
          </a:p>
          <a:p>
            <a:pPr indent="-317500" lvl="0" marL="1371600" rtl="0" algn="l">
              <a:spcBef>
                <a:spcPts val="0"/>
              </a:spcBef>
              <a:spcAft>
                <a:spcPts val="0"/>
              </a:spcAft>
              <a:buSzPts val="1400"/>
              <a:buChar char="●"/>
            </a:pPr>
            <a:r>
              <a:rPr lang="en" sz="1400"/>
              <a:t>Last Activity_Email Opened			0.6105</a:t>
            </a:r>
            <a:endParaRPr sz="1400"/>
          </a:p>
          <a:p>
            <a:pPr indent="-317500" lvl="0" marL="1371600" rtl="0" algn="l">
              <a:spcBef>
                <a:spcPts val="0"/>
              </a:spcBef>
              <a:spcAft>
                <a:spcPts val="0"/>
              </a:spcAft>
              <a:buSzPts val="1400"/>
              <a:buChar char="●"/>
            </a:pPr>
            <a:r>
              <a:rPr lang="en" sz="1400"/>
              <a:t>Lead Source_Olark Chat			0.2311</a:t>
            </a:r>
            <a:endParaRPr sz="1400"/>
          </a:p>
          <a:p>
            <a:pPr indent="-317500" lvl="0" marL="1371600" rtl="0" algn="l">
              <a:spcBef>
                <a:spcPts val="0"/>
              </a:spcBef>
              <a:spcAft>
                <a:spcPts val="0"/>
              </a:spcAft>
              <a:buSzPts val="1400"/>
              <a:buChar char="●"/>
            </a:pPr>
            <a:r>
              <a:rPr lang="en" sz="1400"/>
              <a:t>TotalVisits						0.0683</a:t>
            </a:r>
            <a:endParaRPr sz="1400"/>
          </a:p>
          <a:p>
            <a:pPr indent="-317500" lvl="0" marL="1371600" rtl="0" algn="l">
              <a:spcBef>
                <a:spcPts val="0"/>
              </a:spcBef>
              <a:spcAft>
                <a:spcPts val="0"/>
              </a:spcAft>
              <a:buSzPts val="1400"/>
              <a:buChar char="●"/>
            </a:pPr>
            <a:r>
              <a:rPr lang="en" sz="1400"/>
              <a:t>Lead Source_Direct Traffic			-0.2514</a:t>
            </a:r>
            <a:endParaRPr sz="1400"/>
          </a:p>
          <a:p>
            <a:pPr indent="-317500" lvl="0" marL="1371600" rtl="0" algn="l">
              <a:spcBef>
                <a:spcPts val="0"/>
              </a:spcBef>
              <a:spcAft>
                <a:spcPts val="0"/>
              </a:spcAft>
              <a:buSzPts val="1400"/>
              <a:buChar char="●"/>
            </a:pPr>
            <a:r>
              <a:rPr lang="en" sz="1400"/>
              <a:t>Country_India					-0.2983</a:t>
            </a:r>
            <a:endParaRPr sz="1400"/>
          </a:p>
          <a:p>
            <a:pPr indent="-317500" lvl="0" marL="1371600" rtl="0" algn="l">
              <a:spcBef>
                <a:spcPts val="0"/>
              </a:spcBef>
              <a:spcAft>
                <a:spcPts val="0"/>
              </a:spcAft>
              <a:buSzPts val="1400"/>
              <a:buChar char="●"/>
            </a:pPr>
            <a:r>
              <a:rPr lang="en" sz="1400"/>
              <a:t>Lead Origin_Landing Page Submission	-0.5406</a:t>
            </a:r>
            <a:endParaRPr sz="1400"/>
          </a:p>
          <a:p>
            <a:pPr indent="-317500" lvl="0" marL="1371600" rtl="0" algn="l">
              <a:spcBef>
                <a:spcPts val="0"/>
              </a:spcBef>
              <a:spcAft>
                <a:spcPts val="0"/>
              </a:spcAft>
              <a:buSzPts val="1400"/>
              <a:buChar char="●"/>
            </a:pPr>
            <a:r>
              <a:rPr lang="en" sz="1400"/>
              <a:t>Last Activity_Converted to Lead		-0.8215</a:t>
            </a:r>
            <a:endParaRPr sz="1400"/>
          </a:p>
          <a:p>
            <a:pPr indent="-317500" lvl="0" marL="1371600" rtl="0" algn="l">
              <a:spcBef>
                <a:spcPts val="0"/>
              </a:spcBef>
              <a:spcAft>
                <a:spcPts val="0"/>
              </a:spcAft>
              <a:buSzPts val="1400"/>
              <a:buChar char="●"/>
            </a:pPr>
            <a:r>
              <a:rPr lang="en" sz="1400"/>
              <a:t>Last Activity_Olark Chat Conversation	-0.9478</a:t>
            </a:r>
            <a:endParaRPr sz="1400"/>
          </a:p>
        </p:txBody>
      </p:sp>
      <p:pic>
        <p:nvPicPr>
          <p:cNvPr id="175" name="Google Shape;175;p28"/>
          <p:cNvPicPr preferRelativeResize="0"/>
          <p:nvPr/>
        </p:nvPicPr>
        <p:blipFill>
          <a:blip r:embed="rId3">
            <a:alphaModFix/>
          </a:blip>
          <a:stretch>
            <a:fillRect/>
          </a:stretch>
        </p:blipFill>
        <p:spPr>
          <a:xfrm>
            <a:off x="7511797" y="0"/>
            <a:ext cx="1632195" cy="572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mpact"/>
                <a:ea typeface="Impact"/>
                <a:cs typeface="Impact"/>
                <a:sym typeface="Impact"/>
              </a:rPr>
              <a:t>Final Analysis - Conclusion and Recommendations</a:t>
            </a:r>
            <a:endParaRPr>
              <a:latin typeface="Impact"/>
              <a:ea typeface="Impact"/>
              <a:cs typeface="Impact"/>
              <a:sym typeface="Impact"/>
            </a:endParaRPr>
          </a:p>
          <a:p>
            <a:pPr indent="0" lvl="0" marL="0" rtl="0" algn="l">
              <a:spcBef>
                <a:spcPts val="0"/>
              </a:spcBef>
              <a:spcAft>
                <a:spcPts val="0"/>
              </a:spcAft>
              <a:buNone/>
            </a:pPr>
            <a:r>
              <a:t/>
            </a:r>
            <a:endParaRPr/>
          </a:p>
        </p:txBody>
      </p:sp>
      <p:sp>
        <p:nvSpPr>
          <p:cNvPr id="181" name="Google Shape;18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110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182" name="Google Shape;182;p29"/>
          <p:cNvSpPr txBox="1"/>
          <p:nvPr/>
        </p:nvSpPr>
        <p:spPr>
          <a:xfrm>
            <a:off x="451075" y="1106050"/>
            <a:ext cx="8330100" cy="40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latin typeface="Proxima Nova"/>
                <a:ea typeface="Proxima Nova"/>
                <a:cs typeface="Proxima Nova"/>
                <a:sym typeface="Proxima Nova"/>
              </a:rPr>
              <a:t>As sensitivity is 80%, therefore, all the leads with lead score &gt; 35 (a potential lead) have 80% chance of getting converted. </a:t>
            </a:r>
            <a:endParaRPr sz="1800">
              <a:solidFill>
                <a:schemeClr val="dk2"/>
              </a:solidFill>
              <a:latin typeface="Proxima Nova"/>
              <a:ea typeface="Proxima Nova"/>
              <a:cs typeface="Proxima Nova"/>
              <a:sym typeface="Proxima Nova"/>
            </a:endParaRPr>
          </a:p>
          <a:p>
            <a:pPr indent="0" lvl="0" marL="0" rtl="0" algn="l">
              <a:spcBef>
                <a:spcPts val="1600"/>
              </a:spcBef>
              <a:spcAft>
                <a:spcPts val="0"/>
              </a:spcAft>
              <a:buNone/>
            </a:pPr>
            <a:r>
              <a:rPr lang="en" sz="1800">
                <a:solidFill>
                  <a:schemeClr val="dk2"/>
                </a:solidFill>
                <a:latin typeface="Proxima Nova"/>
                <a:ea typeface="Proxima Nova"/>
                <a:cs typeface="Proxima Nova"/>
                <a:sym typeface="Proxima Nova"/>
              </a:rPr>
              <a:t>T</a:t>
            </a:r>
            <a:r>
              <a:rPr lang="en" sz="1800">
                <a:solidFill>
                  <a:schemeClr val="dk2"/>
                </a:solidFill>
                <a:latin typeface="Proxima Nova"/>
                <a:ea typeface="Proxima Nova"/>
                <a:cs typeface="Proxima Nova"/>
                <a:sym typeface="Proxima Nova"/>
              </a:rPr>
              <a:t>op 3 dummies that contributes most towards increasing the probability are:</a:t>
            </a:r>
            <a:endParaRPr/>
          </a:p>
          <a:p>
            <a:pPr indent="0" lvl="0" marL="0" rtl="0" algn="l">
              <a:spcBef>
                <a:spcPts val="0"/>
              </a:spcBef>
              <a:spcAft>
                <a:spcPts val="0"/>
              </a:spcAft>
              <a:buNone/>
            </a:pPr>
            <a:r>
              <a:t/>
            </a:r>
            <a:endParaRPr sz="1200"/>
          </a:p>
          <a:p>
            <a:pPr indent="-304800" lvl="0" marL="457200" rtl="0" algn="l">
              <a:spcBef>
                <a:spcPts val="0"/>
              </a:spcBef>
              <a:spcAft>
                <a:spcPts val="0"/>
              </a:spcAft>
              <a:buClr>
                <a:schemeClr val="dk2"/>
              </a:buClr>
              <a:buSzPts val="1200"/>
              <a:buFont typeface="Proxima Nova"/>
              <a:buChar char="-"/>
            </a:pPr>
            <a:r>
              <a:rPr b="1" lang="en" sz="1200">
                <a:solidFill>
                  <a:schemeClr val="dk2"/>
                </a:solidFill>
                <a:latin typeface="Proxima Nova"/>
                <a:ea typeface="Proxima Nova"/>
                <a:cs typeface="Proxima Nova"/>
                <a:sym typeface="Proxima Nova"/>
              </a:rPr>
              <a:t>Occupation_Working Professional </a:t>
            </a:r>
            <a:r>
              <a:rPr lang="en" sz="1200">
                <a:solidFill>
                  <a:schemeClr val="dk2"/>
                </a:solidFill>
                <a:latin typeface="Proxima Nova"/>
                <a:ea typeface="Proxima Nova"/>
                <a:cs typeface="Proxima Nova"/>
                <a:sym typeface="Proxima Nova"/>
              </a:rPr>
              <a:t>(currently 92% conversion rate)</a:t>
            </a:r>
            <a:endParaRPr sz="1200">
              <a:solidFill>
                <a:schemeClr val="dk2"/>
              </a:solidFill>
              <a:latin typeface="Proxima Nova"/>
              <a:ea typeface="Proxima Nova"/>
              <a:cs typeface="Proxima Nova"/>
              <a:sym typeface="Proxima Nova"/>
            </a:endParaRPr>
          </a:p>
          <a:p>
            <a:pPr indent="-304800" lvl="0" marL="457200" rtl="0" algn="l">
              <a:spcBef>
                <a:spcPts val="0"/>
              </a:spcBef>
              <a:spcAft>
                <a:spcPts val="0"/>
              </a:spcAft>
              <a:buClr>
                <a:schemeClr val="dk2"/>
              </a:buClr>
              <a:buSzPts val="1200"/>
              <a:buFont typeface="Proxima Nova"/>
              <a:buChar char="-"/>
            </a:pPr>
            <a:r>
              <a:rPr b="1" lang="en" sz="1200">
                <a:solidFill>
                  <a:schemeClr val="dk2"/>
                </a:solidFill>
                <a:latin typeface="Proxima Nova"/>
                <a:ea typeface="Proxima Nova"/>
                <a:cs typeface="Proxima Nova"/>
                <a:sym typeface="Proxima Nova"/>
              </a:rPr>
              <a:t>Lead Source_Reference</a:t>
            </a:r>
            <a:r>
              <a:rPr lang="en" sz="1200">
                <a:solidFill>
                  <a:schemeClr val="dk2"/>
                </a:solidFill>
                <a:latin typeface="Proxima Nova"/>
                <a:ea typeface="Proxima Nova"/>
                <a:cs typeface="Proxima Nova"/>
                <a:sym typeface="Proxima Nova"/>
              </a:rPr>
              <a:t> (currently  91% conversion rate)</a:t>
            </a:r>
            <a:endParaRPr sz="1200">
              <a:solidFill>
                <a:schemeClr val="dk2"/>
              </a:solidFill>
              <a:latin typeface="Proxima Nova"/>
              <a:ea typeface="Proxima Nova"/>
              <a:cs typeface="Proxima Nova"/>
              <a:sym typeface="Proxima Nova"/>
            </a:endParaRPr>
          </a:p>
          <a:p>
            <a:pPr indent="-304800" lvl="0" marL="457200" rtl="0" algn="l">
              <a:spcBef>
                <a:spcPts val="0"/>
              </a:spcBef>
              <a:spcAft>
                <a:spcPts val="0"/>
              </a:spcAft>
              <a:buClr>
                <a:schemeClr val="dk2"/>
              </a:buClr>
              <a:buSzPts val="1200"/>
              <a:buFont typeface="Proxima Nova"/>
              <a:buChar char="-"/>
            </a:pPr>
            <a:r>
              <a:rPr b="1" lang="en" sz="1200">
                <a:solidFill>
                  <a:schemeClr val="dk2"/>
                </a:solidFill>
                <a:latin typeface="Proxima Nova"/>
                <a:ea typeface="Proxima Nova"/>
                <a:cs typeface="Proxima Nova"/>
                <a:sym typeface="Proxima Nova"/>
              </a:rPr>
              <a:t>Last Activity_SMS Sent</a:t>
            </a:r>
            <a:r>
              <a:rPr lang="en" sz="1200">
                <a:solidFill>
                  <a:schemeClr val="dk2"/>
                </a:solidFill>
                <a:latin typeface="Proxima Nova"/>
                <a:ea typeface="Proxima Nova"/>
                <a:cs typeface="Proxima Nova"/>
                <a:sym typeface="Proxima Nova"/>
              </a:rPr>
              <a:t> (currently 63% conversion rate)</a:t>
            </a:r>
            <a:endParaRPr sz="12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dk2"/>
                </a:solidFill>
                <a:latin typeface="Proxima Nova"/>
                <a:ea typeface="Proxima Nova"/>
                <a:cs typeface="Proxima Nova"/>
                <a:sym typeface="Proxima Nova"/>
              </a:rPr>
              <a:t>Of all the leads who are predicted as Converted, the sales team should follow the below strategy to increase the conversion rate:</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2"/>
              </a:solidFill>
              <a:latin typeface="Proxima Nova"/>
              <a:ea typeface="Proxima Nova"/>
              <a:cs typeface="Proxima Nova"/>
              <a:sym typeface="Proxima Nova"/>
            </a:endParaRPr>
          </a:p>
          <a:p>
            <a:pPr indent="-304800" lvl="0" marL="457200" rtl="0" algn="l">
              <a:spcBef>
                <a:spcPts val="0"/>
              </a:spcBef>
              <a:spcAft>
                <a:spcPts val="0"/>
              </a:spcAft>
              <a:buClr>
                <a:schemeClr val="dk2"/>
              </a:buClr>
              <a:buSzPts val="1200"/>
              <a:buFont typeface="Proxima Nova"/>
              <a:buChar char="-"/>
            </a:pPr>
            <a:r>
              <a:rPr lang="en" sz="1200">
                <a:solidFill>
                  <a:schemeClr val="dk2"/>
                </a:solidFill>
                <a:latin typeface="Proxima Nova"/>
                <a:ea typeface="Proxima Nova"/>
                <a:cs typeface="Proxima Nova"/>
                <a:sym typeface="Proxima Nova"/>
              </a:rPr>
              <a:t>If all the leads who are a </a:t>
            </a:r>
            <a:r>
              <a:rPr b="1" lang="en" sz="1200">
                <a:solidFill>
                  <a:schemeClr val="dk2"/>
                </a:solidFill>
                <a:latin typeface="Proxima Nova"/>
                <a:ea typeface="Proxima Nova"/>
                <a:cs typeface="Proxima Nova"/>
                <a:sym typeface="Proxima Nova"/>
              </a:rPr>
              <a:t>working professional </a:t>
            </a:r>
            <a:r>
              <a:rPr lang="en" sz="1200">
                <a:solidFill>
                  <a:schemeClr val="dk2"/>
                </a:solidFill>
                <a:latin typeface="Proxima Nova"/>
                <a:ea typeface="Proxima Nova"/>
                <a:cs typeface="Proxima Nova"/>
                <a:sym typeface="Proxima Nova"/>
              </a:rPr>
              <a:t>are targeted, 92% of them has a chance of getting converted. These leads should be targeted first.</a:t>
            </a:r>
            <a:endParaRPr sz="1200">
              <a:solidFill>
                <a:schemeClr val="dk2"/>
              </a:solidFill>
              <a:latin typeface="Proxima Nova"/>
              <a:ea typeface="Proxima Nova"/>
              <a:cs typeface="Proxima Nova"/>
              <a:sym typeface="Proxima Nova"/>
            </a:endParaRPr>
          </a:p>
          <a:p>
            <a:pPr indent="-304800" lvl="0" marL="457200" rtl="0" algn="l">
              <a:spcBef>
                <a:spcPts val="0"/>
              </a:spcBef>
              <a:spcAft>
                <a:spcPts val="0"/>
              </a:spcAft>
              <a:buClr>
                <a:schemeClr val="dk2"/>
              </a:buClr>
              <a:buSzPts val="1200"/>
              <a:buFont typeface="Proxima Nova"/>
              <a:buChar char="-"/>
            </a:pPr>
            <a:r>
              <a:rPr lang="en" sz="1200">
                <a:solidFill>
                  <a:schemeClr val="dk2"/>
                </a:solidFill>
                <a:latin typeface="Proxima Nova"/>
                <a:ea typeface="Proxima Nova"/>
                <a:cs typeface="Proxima Nova"/>
                <a:sym typeface="Proxima Nova"/>
              </a:rPr>
              <a:t>Leads who come by </a:t>
            </a:r>
            <a:r>
              <a:rPr b="1" lang="en" sz="1200">
                <a:solidFill>
                  <a:schemeClr val="dk2"/>
                </a:solidFill>
                <a:latin typeface="Proxima Nova"/>
                <a:ea typeface="Proxima Nova"/>
                <a:cs typeface="Proxima Nova"/>
                <a:sym typeface="Proxima Nova"/>
              </a:rPr>
              <a:t>reference </a:t>
            </a:r>
            <a:r>
              <a:rPr lang="en" sz="1200">
                <a:solidFill>
                  <a:schemeClr val="dk2"/>
                </a:solidFill>
                <a:latin typeface="Proxima Nova"/>
                <a:ea typeface="Proxima Nova"/>
                <a:cs typeface="Proxima Nova"/>
                <a:sym typeface="Proxima Nova"/>
              </a:rPr>
              <a:t>have a chance of 91% conversion. Therefore, sales team should next target these leads. </a:t>
            </a:r>
            <a:endParaRPr sz="12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b="1" sz="12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b="1" sz="12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b="1" sz="1200">
              <a:solidFill>
                <a:schemeClr val="dk2"/>
              </a:solidFill>
              <a:latin typeface="Proxima Nova"/>
              <a:ea typeface="Proxima Nova"/>
              <a:cs typeface="Proxima Nova"/>
              <a:sym typeface="Proxima Nova"/>
            </a:endParaRPr>
          </a:p>
        </p:txBody>
      </p:sp>
      <p:pic>
        <p:nvPicPr>
          <p:cNvPr id="183" name="Google Shape;183;p29"/>
          <p:cNvPicPr preferRelativeResize="0"/>
          <p:nvPr/>
        </p:nvPicPr>
        <p:blipFill>
          <a:blip r:embed="rId3">
            <a:alphaModFix/>
          </a:blip>
          <a:stretch>
            <a:fillRect/>
          </a:stretch>
        </p:blipFill>
        <p:spPr>
          <a:xfrm>
            <a:off x="7511797" y="0"/>
            <a:ext cx="1632195" cy="572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mpact"/>
                <a:ea typeface="Impact"/>
                <a:cs typeface="Impact"/>
                <a:sym typeface="Impact"/>
              </a:rPr>
              <a:t>Final Analysis - Conclusion and Recommendations</a:t>
            </a:r>
            <a:endParaRPr>
              <a:latin typeface="Impact"/>
              <a:ea typeface="Impact"/>
              <a:cs typeface="Impact"/>
              <a:sym typeface="Impact"/>
            </a:endParaRPr>
          </a:p>
          <a:p>
            <a:pPr indent="0" lvl="0" marL="0" rtl="0" algn="l">
              <a:spcBef>
                <a:spcPts val="0"/>
              </a:spcBef>
              <a:spcAft>
                <a:spcPts val="0"/>
              </a:spcAft>
              <a:buNone/>
            </a:pPr>
            <a:r>
              <a:t/>
            </a:r>
            <a:endParaRPr/>
          </a:p>
        </p:txBody>
      </p:sp>
      <p:sp>
        <p:nvSpPr>
          <p:cNvPr id="189" name="Google Shape;18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Top variables that need to be worked on by the team are </a:t>
            </a:r>
            <a:endParaRPr/>
          </a:p>
          <a:p>
            <a:pPr indent="0" lvl="0" marL="0" rtl="0" algn="l">
              <a:lnSpc>
                <a:spcPct val="100000"/>
              </a:lnSpc>
              <a:spcBef>
                <a:spcPts val="0"/>
              </a:spcBef>
              <a:spcAft>
                <a:spcPts val="0"/>
              </a:spcAft>
              <a:buNone/>
            </a:pPr>
            <a:r>
              <a:t/>
            </a:r>
            <a:endParaRPr/>
          </a:p>
          <a:p>
            <a:pPr indent="-304800" lvl="0" marL="457200" rtl="0" algn="l">
              <a:lnSpc>
                <a:spcPct val="100000"/>
              </a:lnSpc>
              <a:spcBef>
                <a:spcPts val="0"/>
              </a:spcBef>
              <a:spcAft>
                <a:spcPts val="0"/>
              </a:spcAft>
              <a:buSzPts val="1200"/>
              <a:buChar char="-"/>
            </a:pPr>
            <a:r>
              <a:rPr b="1" lang="en" sz="1200"/>
              <a:t>Last Activity_Olark Chat Conversation</a:t>
            </a:r>
            <a:r>
              <a:rPr lang="en" sz="1200"/>
              <a:t>(currently 8% conversion rate)</a:t>
            </a:r>
            <a:endParaRPr sz="1200"/>
          </a:p>
          <a:p>
            <a:pPr indent="-304800" lvl="0" marL="457200" rtl="0" algn="l">
              <a:lnSpc>
                <a:spcPct val="100000"/>
              </a:lnSpc>
              <a:spcBef>
                <a:spcPts val="0"/>
              </a:spcBef>
              <a:spcAft>
                <a:spcPts val="0"/>
              </a:spcAft>
              <a:buSzPts val="1200"/>
              <a:buChar char="-"/>
            </a:pPr>
            <a:r>
              <a:rPr b="1" lang="en" sz="1200"/>
              <a:t>Last Activity_Converted to Lead(</a:t>
            </a:r>
            <a:r>
              <a:rPr lang="en" sz="1200"/>
              <a:t>currently 12% conversion rate)</a:t>
            </a:r>
            <a:endParaRPr sz="1200"/>
          </a:p>
          <a:p>
            <a:pPr indent="-304800" lvl="0" marL="457200" rtl="0" algn="l">
              <a:lnSpc>
                <a:spcPct val="100000"/>
              </a:lnSpc>
              <a:spcBef>
                <a:spcPts val="0"/>
              </a:spcBef>
              <a:spcAft>
                <a:spcPts val="0"/>
              </a:spcAft>
              <a:buSzPts val="1200"/>
              <a:buChar char="-"/>
            </a:pPr>
            <a:r>
              <a:rPr b="1" lang="en" sz="1200"/>
              <a:t>Lead Origin_Landing Page Submission</a:t>
            </a:r>
            <a:r>
              <a:rPr lang="en" sz="1200"/>
              <a:t> (currently 36% conversion rate)</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If company gets are chance to work on some new things, teams should working on the following:</a:t>
            </a:r>
            <a:endParaRPr sz="1400"/>
          </a:p>
          <a:p>
            <a:pPr indent="0" lvl="0" marL="0" rtl="0" algn="l">
              <a:lnSpc>
                <a:spcPct val="100000"/>
              </a:lnSpc>
              <a:spcBef>
                <a:spcPts val="0"/>
              </a:spcBef>
              <a:spcAft>
                <a:spcPts val="0"/>
              </a:spcAft>
              <a:buNone/>
            </a:pPr>
            <a:r>
              <a:t/>
            </a:r>
            <a:endParaRPr sz="1400"/>
          </a:p>
          <a:p>
            <a:pPr indent="-304800" lvl="0" marL="457200" rtl="0" algn="l">
              <a:spcBef>
                <a:spcPts val="0"/>
              </a:spcBef>
              <a:spcAft>
                <a:spcPts val="0"/>
              </a:spcAft>
              <a:buClr>
                <a:schemeClr val="dk2"/>
              </a:buClr>
              <a:buSzPts val="1200"/>
              <a:buFont typeface="Proxima Nova"/>
              <a:buChar char="-"/>
            </a:pPr>
            <a:r>
              <a:rPr b="1" lang="en" sz="1200"/>
              <a:t>Olark Chat Conversion</a:t>
            </a:r>
            <a:r>
              <a:rPr lang="en" sz="1200"/>
              <a:t> comprises only 10% of the leads and out of which only 8% are converted. Chat Conversation is a good tool to know more about candidates and market the products. Therefore, team should work more on getting candidates from Olark chat and should improve the marketing skills on this platform. </a:t>
            </a:r>
            <a:endParaRPr sz="1200"/>
          </a:p>
          <a:p>
            <a:pPr indent="-304800" lvl="0" marL="457200" rtl="0" algn="l">
              <a:spcBef>
                <a:spcPts val="0"/>
              </a:spcBef>
              <a:spcAft>
                <a:spcPts val="0"/>
              </a:spcAft>
              <a:buClr>
                <a:schemeClr val="dk2"/>
              </a:buClr>
              <a:buSzPts val="1200"/>
              <a:buFont typeface="Proxima Nova"/>
              <a:buChar char="-"/>
            </a:pPr>
            <a:r>
              <a:rPr b="1" lang="en" sz="1200"/>
              <a:t> Converted to lead </a:t>
            </a:r>
            <a:r>
              <a:rPr lang="en" sz="1200"/>
              <a:t>in Last Activity comprises only 4% of the leads and out of which only 12% are converted. Converted to lead seems to be the first step when a particular person is treated as a lead. Teams should work on reaching to these customers at the earliest through other mediums like email, SMS or chat. </a:t>
            </a:r>
            <a:endParaRPr sz="1200"/>
          </a:p>
          <a:p>
            <a:pPr indent="-317500" lvl="0" marL="457200" rtl="0" algn="l">
              <a:lnSpc>
                <a:spcPct val="100000"/>
              </a:lnSpc>
              <a:spcBef>
                <a:spcPts val="0"/>
              </a:spcBef>
              <a:spcAft>
                <a:spcPts val="0"/>
              </a:spcAft>
              <a:buClr>
                <a:srgbClr val="000000"/>
              </a:buClr>
              <a:buSzPts val="1400"/>
              <a:buFont typeface="Arial"/>
              <a:buChar char="-"/>
            </a:pPr>
            <a:r>
              <a:t/>
            </a:r>
            <a:endParaRPr sz="1400"/>
          </a:p>
          <a:p>
            <a:pPr indent="0" lvl="0" marL="0" rtl="0" algn="l">
              <a:lnSpc>
                <a:spcPct val="100000"/>
              </a:lnSpc>
              <a:spcBef>
                <a:spcPts val="0"/>
              </a:spcBef>
              <a:spcAft>
                <a:spcPts val="0"/>
              </a:spcAft>
              <a:buNone/>
            </a:pPr>
            <a:r>
              <a:t/>
            </a:r>
            <a:endParaRPr b="1" sz="1200"/>
          </a:p>
          <a:p>
            <a:pPr indent="0" lvl="0" marL="0" rtl="0" algn="l">
              <a:lnSpc>
                <a:spcPct val="100000"/>
              </a:lnSpc>
              <a:spcBef>
                <a:spcPts val="0"/>
              </a:spcBef>
              <a:spcAft>
                <a:spcPts val="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mpact"/>
                <a:ea typeface="Impact"/>
                <a:cs typeface="Impact"/>
                <a:sym typeface="Impact"/>
              </a:rPr>
              <a:t>Problem Statement</a:t>
            </a:r>
            <a:endParaRPr>
              <a:latin typeface="Impact"/>
              <a:ea typeface="Impact"/>
              <a:cs typeface="Impact"/>
              <a:sym typeface="Impact"/>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 education company named X Education sells online courses to industry professionals. On any given day, many professionals who are interested in the courses land on their website and browse for courses.</a:t>
            </a:r>
            <a:endParaRPr/>
          </a:p>
          <a:p>
            <a:pPr indent="-342900" lvl="0" marL="457200" rtl="0" algn="l">
              <a:spcBef>
                <a:spcPts val="0"/>
              </a:spcBef>
              <a:spcAft>
                <a:spcPts val="0"/>
              </a:spcAft>
              <a:buSzPts val="1800"/>
              <a:buChar char="●"/>
            </a:pPr>
            <a:r>
              <a:rPr lang="en"/>
              <a:t>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a:t>
            </a:r>
            <a:endParaRPr/>
          </a:p>
          <a:p>
            <a:pPr indent="-342900" lvl="0" marL="457200" rtl="0" algn="l">
              <a:spcBef>
                <a:spcPts val="0"/>
              </a:spcBef>
              <a:spcAft>
                <a:spcPts val="0"/>
              </a:spcAft>
              <a:buSzPts val="1800"/>
              <a:buChar char="●"/>
            </a:pPr>
            <a:r>
              <a:rPr lang="en"/>
              <a:t>The company requires you to build a model wherein you need to assign a lead score to each of the leads such that the customers with higher lead score have a higher conversion chance and the customers with lower lead score have a lower conversion chance.</a:t>
            </a:r>
            <a:endParaRPr/>
          </a:p>
          <a:p>
            <a:pPr indent="0" lvl="0" marL="0" rtl="0" algn="l">
              <a:spcBef>
                <a:spcPts val="1600"/>
              </a:spcBef>
              <a:spcAft>
                <a:spcPts val="1600"/>
              </a:spcAft>
              <a:buNone/>
            </a:pPr>
            <a:r>
              <a:t/>
            </a:r>
            <a:endParaRPr/>
          </a:p>
        </p:txBody>
      </p:sp>
      <p:pic>
        <p:nvPicPr>
          <p:cNvPr id="65" name="Google Shape;65;p14"/>
          <p:cNvPicPr preferRelativeResize="0"/>
          <p:nvPr/>
        </p:nvPicPr>
        <p:blipFill>
          <a:blip r:embed="rId3">
            <a:alphaModFix/>
          </a:blip>
          <a:stretch>
            <a:fillRect/>
          </a:stretch>
        </p:blipFill>
        <p:spPr>
          <a:xfrm>
            <a:off x="7511797" y="0"/>
            <a:ext cx="1632195" cy="57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000"/>
                                        <p:tgtEl>
                                          <p:spTgt spid="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mpact"/>
                <a:ea typeface="Impact"/>
                <a:cs typeface="Impact"/>
                <a:sym typeface="Impact"/>
              </a:rPr>
              <a:t>Analysis Approach [1/2]</a:t>
            </a:r>
            <a:endParaRPr>
              <a:latin typeface="Impact"/>
              <a:ea typeface="Impact"/>
              <a:cs typeface="Impact"/>
              <a:sym typeface="Impact"/>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50800" rtl="0" algn="l">
              <a:spcBef>
                <a:spcPts val="0"/>
              </a:spcBef>
              <a:spcAft>
                <a:spcPts val="0"/>
              </a:spcAft>
              <a:buSzPts val="1800"/>
              <a:buChar char="●"/>
            </a:pPr>
            <a:r>
              <a:rPr lang="en"/>
              <a:t>Step 1. Reading and Understanding the Data</a:t>
            </a:r>
            <a:endParaRPr/>
          </a:p>
          <a:p>
            <a:pPr indent="-342900" lvl="0" marL="457200" marR="50800" rtl="0" algn="l">
              <a:spcBef>
                <a:spcPts val="0"/>
              </a:spcBef>
              <a:spcAft>
                <a:spcPts val="0"/>
              </a:spcAft>
              <a:buSzPts val="1800"/>
              <a:buChar char="●"/>
            </a:pPr>
            <a:r>
              <a:rPr lang="en"/>
              <a:t>Step 2.Data Cleaning and EDA</a:t>
            </a:r>
            <a:endParaRPr/>
          </a:p>
          <a:p>
            <a:pPr indent="-317500" lvl="1" marL="914400" marR="50800" rtl="0" algn="l">
              <a:spcBef>
                <a:spcPts val="0"/>
              </a:spcBef>
              <a:spcAft>
                <a:spcPts val="0"/>
              </a:spcAft>
              <a:buSzPts val="1400"/>
              <a:buChar char="○"/>
            </a:pPr>
            <a:r>
              <a:rPr lang="en"/>
              <a:t>2.1 Missing value check</a:t>
            </a:r>
            <a:endParaRPr/>
          </a:p>
          <a:p>
            <a:pPr indent="-317500" lvl="1" marL="914400" marR="50800" rtl="0" algn="l">
              <a:spcBef>
                <a:spcPts val="0"/>
              </a:spcBef>
              <a:spcAft>
                <a:spcPts val="0"/>
              </a:spcAft>
              <a:buSzPts val="1400"/>
              <a:buChar char="○"/>
            </a:pPr>
            <a:r>
              <a:rPr lang="en"/>
              <a:t>2.2 Cleaning and Visualizing categorical variables</a:t>
            </a:r>
            <a:endParaRPr/>
          </a:p>
          <a:p>
            <a:pPr indent="-317500" lvl="1" marL="914400" marR="50800" rtl="0" algn="l">
              <a:spcBef>
                <a:spcPts val="0"/>
              </a:spcBef>
              <a:spcAft>
                <a:spcPts val="0"/>
              </a:spcAft>
              <a:buSzPts val="1400"/>
              <a:buChar char="○"/>
            </a:pPr>
            <a:r>
              <a:rPr lang="en"/>
              <a:t>2.3 Cleaning and Visualizing numerical variables</a:t>
            </a:r>
            <a:endParaRPr/>
          </a:p>
          <a:p>
            <a:pPr indent="-317500" lvl="1" marL="914400" marR="50800" rtl="0" algn="l">
              <a:spcBef>
                <a:spcPts val="0"/>
              </a:spcBef>
              <a:spcAft>
                <a:spcPts val="0"/>
              </a:spcAft>
              <a:buSzPts val="1400"/>
              <a:buChar char="○"/>
            </a:pPr>
            <a:r>
              <a:rPr lang="en"/>
              <a:t>2.4 Outlier Treatment</a:t>
            </a:r>
            <a:endParaRPr/>
          </a:p>
          <a:p>
            <a:pPr indent="-317500" lvl="1" marL="914400" marR="50800" rtl="0" algn="l">
              <a:spcBef>
                <a:spcPts val="0"/>
              </a:spcBef>
              <a:spcAft>
                <a:spcPts val="0"/>
              </a:spcAft>
              <a:buSzPts val="1400"/>
              <a:buChar char="○"/>
            </a:pPr>
            <a:r>
              <a:rPr lang="en"/>
              <a:t>2.5 Check for data type conversion</a:t>
            </a:r>
            <a:endParaRPr/>
          </a:p>
          <a:p>
            <a:pPr indent="-342900" lvl="0" marL="457200" marR="50800" rtl="0" algn="l">
              <a:spcBef>
                <a:spcPts val="0"/>
              </a:spcBef>
              <a:spcAft>
                <a:spcPts val="0"/>
              </a:spcAft>
              <a:buSzPts val="1800"/>
              <a:buChar char="●"/>
            </a:pPr>
            <a:r>
              <a:rPr lang="en"/>
              <a:t>Step 3. Preprocessing and Data Preparation</a:t>
            </a:r>
            <a:endParaRPr/>
          </a:p>
          <a:p>
            <a:pPr indent="-317500" lvl="1" marL="914400" marR="50800" rtl="0" algn="l">
              <a:spcBef>
                <a:spcPts val="0"/>
              </a:spcBef>
              <a:spcAft>
                <a:spcPts val="0"/>
              </a:spcAft>
              <a:buSzPts val="1400"/>
              <a:buChar char="○"/>
            </a:pPr>
            <a:r>
              <a:rPr lang="en"/>
              <a:t>3.1 Categorizing variables</a:t>
            </a:r>
            <a:endParaRPr/>
          </a:p>
          <a:p>
            <a:pPr indent="-317500" lvl="1" marL="914400" marR="50800" rtl="0" algn="l">
              <a:spcBef>
                <a:spcPts val="0"/>
              </a:spcBef>
              <a:spcAft>
                <a:spcPts val="0"/>
              </a:spcAft>
              <a:buSzPts val="1400"/>
              <a:buChar char="○"/>
            </a:pPr>
            <a:r>
              <a:rPr lang="en"/>
              <a:t>3.2 Creating dummy variables</a:t>
            </a:r>
            <a:endParaRPr/>
          </a:p>
          <a:p>
            <a:pPr indent="-317500" lvl="1" marL="914400" marR="50800" rtl="0" algn="l">
              <a:spcBef>
                <a:spcPts val="0"/>
              </a:spcBef>
              <a:spcAft>
                <a:spcPts val="0"/>
              </a:spcAft>
              <a:buSzPts val="1400"/>
              <a:buChar char="○"/>
            </a:pPr>
            <a:r>
              <a:rPr lang="en"/>
              <a:t>3.3 Train test split</a:t>
            </a:r>
            <a:endParaRPr/>
          </a:p>
          <a:p>
            <a:pPr indent="-317500" lvl="1" marL="914400" marR="50800" rtl="0" algn="l">
              <a:spcBef>
                <a:spcPts val="0"/>
              </a:spcBef>
              <a:spcAft>
                <a:spcPts val="0"/>
              </a:spcAft>
              <a:buSzPts val="1400"/>
              <a:buChar char="○"/>
            </a:pPr>
            <a:r>
              <a:rPr lang="en"/>
              <a:t>3.4 Scaling data</a:t>
            </a:r>
            <a:endParaRPr/>
          </a:p>
          <a:p>
            <a:pPr indent="0" lvl="0" marL="0" marR="508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1600"/>
              </a:spcAft>
              <a:buNone/>
            </a:pPr>
            <a:r>
              <a:t/>
            </a:r>
            <a:endParaRPr/>
          </a:p>
        </p:txBody>
      </p:sp>
      <p:pic>
        <p:nvPicPr>
          <p:cNvPr id="72" name="Google Shape;72;p15"/>
          <p:cNvPicPr preferRelativeResize="0"/>
          <p:nvPr/>
        </p:nvPicPr>
        <p:blipFill>
          <a:blip r:embed="rId3">
            <a:alphaModFix/>
          </a:blip>
          <a:stretch>
            <a:fillRect/>
          </a:stretch>
        </p:blipFill>
        <p:spPr>
          <a:xfrm>
            <a:off x="7511797" y="0"/>
            <a:ext cx="1632195"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mpact"/>
                <a:ea typeface="Impact"/>
                <a:cs typeface="Impact"/>
                <a:sym typeface="Impact"/>
              </a:rPr>
              <a:t>Analysis Approach [2/2]</a:t>
            </a:r>
            <a:endParaRPr>
              <a:latin typeface="Impact"/>
              <a:ea typeface="Impact"/>
              <a:cs typeface="Impact"/>
              <a:sym typeface="Impact"/>
            </a:endParaRPr>
          </a:p>
          <a:p>
            <a:pPr indent="0" lvl="0" marL="0" rtl="0" algn="l">
              <a:spcBef>
                <a:spcPts val="0"/>
              </a:spcBef>
              <a:spcAft>
                <a:spcPts val="0"/>
              </a:spcAft>
              <a:buNone/>
            </a:pPr>
            <a:r>
              <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50800" rtl="0" algn="l">
              <a:spcBef>
                <a:spcPts val="0"/>
              </a:spcBef>
              <a:spcAft>
                <a:spcPts val="0"/>
              </a:spcAft>
              <a:buSzPts val="1800"/>
              <a:buChar char="●"/>
            </a:pPr>
            <a:r>
              <a:rPr lang="en"/>
              <a:t>Step 4. Model Building</a:t>
            </a:r>
            <a:endParaRPr/>
          </a:p>
          <a:p>
            <a:pPr indent="-317500" lvl="1" marL="914400" marR="50800" rtl="0" algn="l">
              <a:spcBef>
                <a:spcPts val="0"/>
              </a:spcBef>
              <a:spcAft>
                <a:spcPts val="0"/>
              </a:spcAft>
              <a:buSzPts val="1400"/>
              <a:buChar char="○"/>
            </a:pPr>
            <a:r>
              <a:rPr lang="en"/>
              <a:t>Step 4.1 Build Logistic Model</a:t>
            </a:r>
            <a:endParaRPr/>
          </a:p>
          <a:p>
            <a:pPr indent="-317500" lvl="1" marL="914400" marR="50800" rtl="0" algn="l">
              <a:spcBef>
                <a:spcPts val="0"/>
              </a:spcBef>
              <a:spcAft>
                <a:spcPts val="0"/>
              </a:spcAft>
              <a:buSzPts val="1400"/>
              <a:buChar char="○"/>
            </a:pPr>
            <a:r>
              <a:rPr lang="en"/>
              <a:t>Step 4.2 Prediction and evaluation on Training Set</a:t>
            </a:r>
            <a:endParaRPr/>
          </a:p>
          <a:p>
            <a:pPr indent="-317500" lvl="1" marL="914400" marR="50800" rtl="0" algn="l">
              <a:spcBef>
                <a:spcPts val="0"/>
              </a:spcBef>
              <a:spcAft>
                <a:spcPts val="0"/>
              </a:spcAft>
              <a:buSzPts val="1400"/>
              <a:buChar char="○"/>
            </a:pPr>
            <a:r>
              <a:rPr lang="en"/>
              <a:t>Step 4.3 Prediction and evaluation on Testing Set</a:t>
            </a:r>
            <a:endParaRPr/>
          </a:p>
          <a:p>
            <a:pPr indent="-342900" lvl="0" marL="457200" marR="50800" rtl="0" algn="l">
              <a:spcBef>
                <a:spcPts val="0"/>
              </a:spcBef>
              <a:spcAft>
                <a:spcPts val="0"/>
              </a:spcAft>
              <a:buSzPts val="1800"/>
              <a:buChar char="●"/>
            </a:pPr>
            <a:r>
              <a:rPr lang="en"/>
              <a:t>Final Analysis</a:t>
            </a:r>
            <a:endParaRPr/>
          </a:p>
          <a:p>
            <a:pPr indent="0" lvl="0" marL="0" rtl="0" algn="l">
              <a:spcBef>
                <a:spcPts val="0"/>
              </a:spcBef>
              <a:spcAft>
                <a:spcPts val="1600"/>
              </a:spcAft>
              <a:buNone/>
            </a:pPr>
            <a:r>
              <a:t/>
            </a:r>
            <a:endParaRPr/>
          </a:p>
        </p:txBody>
      </p:sp>
      <p:pic>
        <p:nvPicPr>
          <p:cNvPr id="79" name="Google Shape;79;p16"/>
          <p:cNvPicPr preferRelativeResize="0"/>
          <p:nvPr/>
        </p:nvPicPr>
        <p:blipFill>
          <a:blip r:embed="rId3">
            <a:alphaModFix/>
          </a:blip>
          <a:stretch>
            <a:fillRect/>
          </a:stretch>
        </p:blipFill>
        <p:spPr>
          <a:xfrm>
            <a:off x="7511797" y="0"/>
            <a:ext cx="1632195"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mpact"/>
                <a:ea typeface="Impact"/>
                <a:cs typeface="Impact"/>
                <a:sym typeface="Impact"/>
              </a:rPr>
              <a:t>Cleaning and Visualizing</a:t>
            </a:r>
            <a:r>
              <a:rPr lang="en">
                <a:latin typeface="Impact"/>
                <a:ea typeface="Impact"/>
                <a:cs typeface="Impact"/>
                <a:sym typeface="Impact"/>
              </a:rPr>
              <a:t> Categorical Variables</a:t>
            </a:r>
            <a:endParaRPr sz="1800" u="sng">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latin typeface="Impact"/>
              <a:ea typeface="Impact"/>
              <a:cs typeface="Impact"/>
              <a:sym typeface="Impact"/>
            </a:endParaRPr>
          </a:p>
        </p:txBody>
      </p:sp>
      <p:sp>
        <p:nvSpPr>
          <p:cNvPr id="85" name="Google Shape;85;p17"/>
          <p:cNvSpPr txBox="1"/>
          <p:nvPr>
            <p:ph idx="1" type="body"/>
          </p:nvPr>
        </p:nvSpPr>
        <p:spPr>
          <a:xfrm>
            <a:off x="6917650" y="1332025"/>
            <a:ext cx="2226300" cy="3324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Skewness in the categorical variables with more than 90% of value being same.</a:t>
            </a:r>
            <a:endParaRPr sz="1700"/>
          </a:p>
          <a:p>
            <a:pPr indent="-336550" lvl="0" marL="457200" rtl="0" algn="l">
              <a:spcBef>
                <a:spcPts val="0"/>
              </a:spcBef>
              <a:spcAft>
                <a:spcPts val="0"/>
              </a:spcAft>
              <a:buSzPts val="1700"/>
              <a:buChar char="●"/>
            </a:pPr>
            <a:r>
              <a:rPr lang="en" sz="1700"/>
              <a:t>All these features were removed as they did not provide any insights.</a:t>
            </a:r>
            <a:endParaRPr sz="17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86" name="Google Shape;86;p17"/>
          <p:cNvPicPr preferRelativeResize="0"/>
          <p:nvPr/>
        </p:nvPicPr>
        <p:blipFill>
          <a:blip r:embed="rId3">
            <a:alphaModFix/>
          </a:blip>
          <a:stretch>
            <a:fillRect/>
          </a:stretch>
        </p:blipFill>
        <p:spPr>
          <a:xfrm>
            <a:off x="7511797" y="0"/>
            <a:ext cx="1632195" cy="572700"/>
          </a:xfrm>
          <a:prstGeom prst="rect">
            <a:avLst/>
          </a:prstGeom>
          <a:noFill/>
          <a:ln>
            <a:noFill/>
          </a:ln>
        </p:spPr>
      </p:pic>
      <p:pic>
        <p:nvPicPr>
          <p:cNvPr id="87" name="Google Shape;87;p17"/>
          <p:cNvPicPr preferRelativeResize="0"/>
          <p:nvPr/>
        </p:nvPicPr>
        <p:blipFill>
          <a:blip r:embed="rId4">
            <a:alphaModFix/>
          </a:blip>
          <a:stretch>
            <a:fillRect/>
          </a:stretch>
        </p:blipFill>
        <p:spPr>
          <a:xfrm>
            <a:off x="-8425" y="1252375"/>
            <a:ext cx="6926074" cy="374073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Impact"/>
                <a:ea typeface="Impact"/>
                <a:cs typeface="Impact"/>
                <a:sym typeface="Impact"/>
              </a:rPr>
              <a:t>Cleaning and Visualizing Categorical Variables - Lead Source</a:t>
            </a:r>
            <a:endParaRPr sz="2500">
              <a:latin typeface="Impact"/>
              <a:ea typeface="Impact"/>
              <a:cs typeface="Impact"/>
              <a:sym typeface="Impact"/>
            </a:endParaRPr>
          </a:p>
        </p:txBody>
      </p:sp>
      <p:sp>
        <p:nvSpPr>
          <p:cNvPr id="93" name="Google Shape;93;p18"/>
          <p:cNvSpPr txBox="1"/>
          <p:nvPr>
            <p:ph idx="1" type="body"/>
          </p:nvPr>
        </p:nvSpPr>
        <p:spPr>
          <a:xfrm>
            <a:off x="1007800" y="1017725"/>
            <a:ext cx="3743400" cy="1466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Welingak Website</a:t>
            </a:r>
            <a:r>
              <a:rPr lang="en"/>
              <a:t> has the maximum conversion rate followed by</a:t>
            </a:r>
            <a:r>
              <a:rPr b="1" lang="en"/>
              <a:t> Reference</a:t>
            </a:r>
            <a:endParaRPr b="1"/>
          </a:p>
          <a:p>
            <a:pPr indent="-342900" lvl="0" marL="457200" rtl="0" algn="l">
              <a:spcBef>
                <a:spcPts val="0"/>
              </a:spcBef>
              <a:spcAft>
                <a:spcPts val="0"/>
              </a:spcAft>
              <a:buSzPts val="1800"/>
              <a:buChar char="●"/>
            </a:pPr>
            <a:r>
              <a:rPr lang="en"/>
              <a:t> </a:t>
            </a:r>
            <a:r>
              <a:rPr b="1" lang="en"/>
              <a:t>Google</a:t>
            </a:r>
            <a:r>
              <a:rPr lang="en"/>
              <a:t> and</a:t>
            </a:r>
            <a:r>
              <a:rPr b="1" lang="en"/>
              <a:t> Direct Traffic</a:t>
            </a:r>
            <a:r>
              <a:rPr lang="en"/>
              <a:t> have top counts and a good conversion rate of close to 30%</a:t>
            </a:r>
            <a:endParaRPr/>
          </a:p>
          <a:p>
            <a:pPr indent="-342900" lvl="0" marL="457200" rtl="0" algn="l">
              <a:spcBef>
                <a:spcPts val="0"/>
              </a:spcBef>
              <a:spcAft>
                <a:spcPts val="0"/>
              </a:spcAft>
              <a:buSzPts val="1800"/>
              <a:buChar char="●"/>
            </a:pPr>
            <a:r>
              <a:rPr lang="en"/>
              <a:t>We noticed that Lead Source is highly affected by Lead Origin. Therefore, replaced the missing values of Lead Source by the mode of Lead Source depending on the Lead Origin</a:t>
            </a:r>
            <a:endParaRPr/>
          </a:p>
        </p:txBody>
      </p:sp>
      <p:pic>
        <p:nvPicPr>
          <p:cNvPr id="94" name="Google Shape;94;p18"/>
          <p:cNvPicPr preferRelativeResize="0"/>
          <p:nvPr/>
        </p:nvPicPr>
        <p:blipFill>
          <a:blip r:embed="rId3">
            <a:alphaModFix/>
          </a:blip>
          <a:stretch>
            <a:fillRect/>
          </a:stretch>
        </p:blipFill>
        <p:spPr>
          <a:xfrm>
            <a:off x="7511797" y="0"/>
            <a:ext cx="1632195" cy="572700"/>
          </a:xfrm>
          <a:prstGeom prst="rect">
            <a:avLst/>
          </a:prstGeom>
          <a:noFill/>
          <a:ln>
            <a:noFill/>
          </a:ln>
        </p:spPr>
      </p:pic>
      <p:pic>
        <p:nvPicPr>
          <p:cNvPr id="95" name="Google Shape;95;p18"/>
          <p:cNvPicPr preferRelativeResize="0"/>
          <p:nvPr/>
        </p:nvPicPr>
        <p:blipFill>
          <a:blip r:embed="rId4">
            <a:alphaModFix/>
          </a:blip>
          <a:stretch>
            <a:fillRect/>
          </a:stretch>
        </p:blipFill>
        <p:spPr>
          <a:xfrm>
            <a:off x="5354650" y="1400175"/>
            <a:ext cx="3324225" cy="2343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Impact"/>
                <a:ea typeface="Impact"/>
                <a:cs typeface="Impact"/>
                <a:sym typeface="Impact"/>
              </a:rPr>
              <a:t>Cleaning and Visualizing Categorical Variables - Last Activity</a:t>
            </a:r>
            <a:endParaRPr sz="2500">
              <a:latin typeface="Impact"/>
              <a:ea typeface="Impact"/>
              <a:cs typeface="Impact"/>
              <a:sym typeface="Impact"/>
            </a:endParaRPr>
          </a:p>
          <a:p>
            <a:pPr indent="0" lvl="0" marL="0" rtl="0" algn="l">
              <a:spcBef>
                <a:spcPts val="0"/>
              </a:spcBef>
              <a:spcAft>
                <a:spcPts val="0"/>
              </a:spcAft>
              <a:buNone/>
            </a:pPr>
            <a:r>
              <a:t/>
            </a:r>
            <a:endParaRPr>
              <a:latin typeface="Impact"/>
              <a:ea typeface="Impact"/>
              <a:cs typeface="Impact"/>
              <a:sym typeface="Impact"/>
            </a:endParaRPr>
          </a:p>
        </p:txBody>
      </p:sp>
      <p:sp>
        <p:nvSpPr>
          <p:cNvPr id="101" name="Google Shape;101;p19"/>
          <p:cNvSpPr txBox="1"/>
          <p:nvPr>
            <p:ph idx="1" type="body"/>
          </p:nvPr>
        </p:nvSpPr>
        <p:spPr>
          <a:xfrm>
            <a:off x="295304" y="3371975"/>
            <a:ext cx="8584500" cy="92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SMS Sent</a:t>
            </a:r>
            <a:r>
              <a:rPr lang="en"/>
              <a:t> has the maximum conversion rate followed by</a:t>
            </a:r>
            <a:r>
              <a:rPr b="1" lang="en"/>
              <a:t> Email Opened. </a:t>
            </a:r>
            <a:r>
              <a:rPr lang="en"/>
              <a:t>They both also has the top counts.</a:t>
            </a:r>
            <a:endParaRPr/>
          </a:p>
          <a:p>
            <a:pPr indent="-342900" lvl="0" marL="457200" rtl="0" algn="l">
              <a:spcBef>
                <a:spcPts val="0"/>
              </a:spcBef>
              <a:spcAft>
                <a:spcPts val="0"/>
              </a:spcAft>
              <a:buSzPts val="1800"/>
              <a:buChar char="●"/>
            </a:pPr>
            <a:r>
              <a:rPr b="1" lang="en"/>
              <a:t>Olark Chat Conversion</a:t>
            </a:r>
            <a:r>
              <a:rPr lang="en"/>
              <a:t> comprises of 10% of the leads and has the lowest conversion rate of 8%.</a:t>
            </a:r>
            <a:endParaRPr/>
          </a:p>
          <a:p>
            <a:pPr indent="-342900" lvl="0" marL="457200" marR="0" rtl="0" algn="l">
              <a:lnSpc>
                <a:spcPct val="115000"/>
              </a:lnSpc>
              <a:spcBef>
                <a:spcPts val="0"/>
              </a:spcBef>
              <a:spcAft>
                <a:spcPts val="0"/>
              </a:spcAft>
              <a:buSzPts val="1800"/>
              <a:buChar char="●"/>
            </a:pPr>
            <a:r>
              <a:rPr lang="en"/>
              <a:t>Replaced 103 missing values of Last Activity with its mode Email Opened</a:t>
            </a:r>
            <a:endParaRPr/>
          </a:p>
        </p:txBody>
      </p:sp>
      <p:pic>
        <p:nvPicPr>
          <p:cNvPr id="102" name="Google Shape;102;p19"/>
          <p:cNvPicPr preferRelativeResize="0"/>
          <p:nvPr/>
        </p:nvPicPr>
        <p:blipFill>
          <a:blip r:embed="rId3">
            <a:alphaModFix/>
          </a:blip>
          <a:stretch>
            <a:fillRect/>
          </a:stretch>
        </p:blipFill>
        <p:spPr>
          <a:xfrm>
            <a:off x="7511797" y="0"/>
            <a:ext cx="1632195" cy="572700"/>
          </a:xfrm>
          <a:prstGeom prst="rect">
            <a:avLst/>
          </a:prstGeom>
          <a:noFill/>
          <a:ln>
            <a:noFill/>
          </a:ln>
        </p:spPr>
      </p:pic>
      <p:pic>
        <p:nvPicPr>
          <p:cNvPr id="103" name="Google Shape;103;p19"/>
          <p:cNvPicPr preferRelativeResize="0"/>
          <p:nvPr/>
        </p:nvPicPr>
        <p:blipFill>
          <a:blip r:embed="rId4">
            <a:alphaModFix/>
          </a:blip>
          <a:stretch>
            <a:fillRect/>
          </a:stretch>
        </p:blipFill>
        <p:spPr>
          <a:xfrm>
            <a:off x="4175100" y="1087025"/>
            <a:ext cx="4968900" cy="2215641"/>
          </a:xfrm>
          <a:prstGeom prst="rect">
            <a:avLst/>
          </a:prstGeom>
          <a:noFill/>
          <a:ln>
            <a:noFill/>
          </a:ln>
        </p:spPr>
      </p:pic>
      <p:pic>
        <p:nvPicPr>
          <p:cNvPr id="104" name="Google Shape;104;p19"/>
          <p:cNvPicPr preferRelativeResize="0"/>
          <p:nvPr/>
        </p:nvPicPr>
        <p:blipFill>
          <a:blip r:embed="rId5">
            <a:alphaModFix/>
          </a:blip>
          <a:stretch>
            <a:fillRect/>
          </a:stretch>
        </p:blipFill>
        <p:spPr>
          <a:xfrm>
            <a:off x="499389" y="1013743"/>
            <a:ext cx="3571875" cy="2362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Impact"/>
                <a:ea typeface="Impact"/>
                <a:cs typeface="Impact"/>
                <a:sym typeface="Impact"/>
              </a:rPr>
              <a:t>Cleaning and Visualizing Categorical Variables - Specialization</a:t>
            </a:r>
            <a:endParaRPr sz="2500">
              <a:latin typeface="Impact"/>
              <a:ea typeface="Impact"/>
              <a:cs typeface="Impact"/>
              <a:sym typeface="Impact"/>
            </a:endParaRPr>
          </a:p>
          <a:p>
            <a:pPr indent="0" lvl="0" marL="0" rtl="0" algn="l">
              <a:spcBef>
                <a:spcPts val="0"/>
              </a:spcBef>
              <a:spcAft>
                <a:spcPts val="0"/>
              </a:spcAft>
              <a:buNone/>
            </a:pPr>
            <a:r>
              <a:t/>
            </a:r>
            <a:endParaRPr>
              <a:latin typeface="Impact"/>
              <a:ea typeface="Impact"/>
              <a:cs typeface="Impact"/>
              <a:sym typeface="Impact"/>
            </a:endParaRPr>
          </a:p>
        </p:txBody>
      </p:sp>
      <p:pic>
        <p:nvPicPr>
          <p:cNvPr id="110" name="Google Shape;110;p20"/>
          <p:cNvPicPr preferRelativeResize="0"/>
          <p:nvPr/>
        </p:nvPicPr>
        <p:blipFill>
          <a:blip r:embed="rId3">
            <a:alphaModFix/>
          </a:blip>
          <a:stretch>
            <a:fillRect/>
          </a:stretch>
        </p:blipFill>
        <p:spPr>
          <a:xfrm>
            <a:off x="7511797" y="0"/>
            <a:ext cx="1632195" cy="572700"/>
          </a:xfrm>
          <a:prstGeom prst="rect">
            <a:avLst/>
          </a:prstGeom>
          <a:noFill/>
          <a:ln>
            <a:noFill/>
          </a:ln>
        </p:spPr>
      </p:pic>
      <p:pic>
        <p:nvPicPr>
          <p:cNvPr id="111" name="Google Shape;111;p20"/>
          <p:cNvPicPr preferRelativeResize="0"/>
          <p:nvPr/>
        </p:nvPicPr>
        <p:blipFill>
          <a:blip r:embed="rId4">
            <a:alphaModFix/>
          </a:blip>
          <a:stretch>
            <a:fillRect/>
          </a:stretch>
        </p:blipFill>
        <p:spPr>
          <a:xfrm>
            <a:off x="4742550" y="1093925"/>
            <a:ext cx="4401450" cy="2647950"/>
          </a:xfrm>
          <a:prstGeom prst="rect">
            <a:avLst/>
          </a:prstGeom>
          <a:noFill/>
          <a:ln>
            <a:noFill/>
          </a:ln>
        </p:spPr>
      </p:pic>
      <p:sp>
        <p:nvSpPr>
          <p:cNvPr id="112" name="Google Shape;112;p20"/>
          <p:cNvSpPr txBox="1"/>
          <p:nvPr>
            <p:ph idx="1" type="body"/>
          </p:nvPr>
        </p:nvSpPr>
        <p:spPr>
          <a:xfrm>
            <a:off x="469450" y="3898300"/>
            <a:ext cx="8520600" cy="1466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 the missing was large, replaced these value with others</a:t>
            </a:r>
            <a:endParaRPr/>
          </a:p>
          <a:p>
            <a:pPr indent="-342900" lvl="0" marL="457200" rtl="0" algn="l">
              <a:spcBef>
                <a:spcPts val="0"/>
              </a:spcBef>
              <a:spcAft>
                <a:spcPts val="0"/>
              </a:spcAft>
              <a:buSzPts val="1800"/>
              <a:buChar char="●"/>
            </a:pPr>
            <a:r>
              <a:rPr lang="en"/>
              <a:t>Leads with Finance Management as Specialization are maximum and has a good conversion rate.</a:t>
            </a:r>
            <a:endParaRPr/>
          </a:p>
        </p:txBody>
      </p:sp>
      <p:pic>
        <p:nvPicPr>
          <p:cNvPr id="113" name="Google Shape;113;p20"/>
          <p:cNvPicPr preferRelativeResize="0"/>
          <p:nvPr/>
        </p:nvPicPr>
        <p:blipFill>
          <a:blip r:embed="rId5">
            <a:alphaModFix/>
          </a:blip>
          <a:stretch>
            <a:fillRect/>
          </a:stretch>
        </p:blipFill>
        <p:spPr>
          <a:xfrm>
            <a:off x="0" y="1093925"/>
            <a:ext cx="4585575" cy="249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Impact"/>
                <a:ea typeface="Impact"/>
                <a:cs typeface="Impact"/>
                <a:sym typeface="Impact"/>
              </a:rPr>
              <a:t>Cleaning and Visualizing Categorical Variables - Occupation</a:t>
            </a:r>
            <a:endParaRPr sz="2500">
              <a:latin typeface="Impact"/>
              <a:ea typeface="Impact"/>
              <a:cs typeface="Impact"/>
              <a:sym typeface="Impact"/>
            </a:endParaRPr>
          </a:p>
          <a:p>
            <a:pPr indent="0" lvl="0" marL="0" rtl="0" algn="l">
              <a:spcBef>
                <a:spcPts val="0"/>
              </a:spcBef>
              <a:spcAft>
                <a:spcPts val="0"/>
              </a:spcAft>
              <a:buNone/>
            </a:pPr>
            <a:r>
              <a:t/>
            </a:r>
            <a:endParaRPr>
              <a:latin typeface="Impact"/>
              <a:ea typeface="Impact"/>
              <a:cs typeface="Impact"/>
              <a:sym typeface="Impact"/>
            </a:endParaRPr>
          </a:p>
          <a:p>
            <a:pPr indent="0" lvl="0" marL="0" rtl="0" algn="l">
              <a:spcBef>
                <a:spcPts val="0"/>
              </a:spcBef>
              <a:spcAft>
                <a:spcPts val="0"/>
              </a:spcAft>
              <a:buNone/>
            </a:pPr>
            <a:r>
              <a:t/>
            </a:r>
            <a:endParaRPr>
              <a:latin typeface="Impact"/>
              <a:ea typeface="Impact"/>
              <a:cs typeface="Impact"/>
              <a:sym typeface="Impact"/>
            </a:endParaRPr>
          </a:p>
        </p:txBody>
      </p:sp>
      <p:pic>
        <p:nvPicPr>
          <p:cNvPr id="119" name="Google Shape;119;p21"/>
          <p:cNvPicPr preferRelativeResize="0"/>
          <p:nvPr/>
        </p:nvPicPr>
        <p:blipFill>
          <a:blip r:embed="rId3">
            <a:alphaModFix/>
          </a:blip>
          <a:stretch>
            <a:fillRect/>
          </a:stretch>
        </p:blipFill>
        <p:spPr>
          <a:xfrm>
            <a:off x="7511797" y="0"/>
            <a:ext cx="1632195" cy="572700"/>
          </a:xfrm>
          <a:prstGeom prst="rect">
            <a:avLst/>
          </a:prstGeom>
          <a:noFill/>
          <a:ln>
            <a:noFill/>
          </a:ln>
        </p:spPr>
      </p:pic>
      <p:sp>
        <p:nvSpPr>
          <p:cNvPr id="120" name="Google Shape;120;p21"/>
          <p:cNvSpPr txBox="1"/>
          <p:nvPr/>
        </p:nvSpPr>
        <p:spPr>
          <a:xfrm>
            <a:off x="371175" y="1316800"/>
            <a:ext cx="4467000" cy="3000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60% of leads are </a:t>
            </a:r>
            <a:r>
              <a:rPr b="1" lang="en" sz="1800">
                <a:solidFill>
                  <a:schemeClr val="dk2"/>
                </a:solidFill>
                <a:latin typeface="Proxima Nova"/>
                <a:ea typeface="Proxima Nova"/>
                <a:cs typeface="Proxima Nova"/>
                <a:sym typeface="Proxima Nova"/>
              </a:rPr>
              <a:t>Unemployed</a:t>
            </a:r>
            <a:r>
              <a:rPr lang="en" sz="1800">
                <a:solidFill>
                  <a:schemeClr val="dk2"/>
                </a:solidFill>
                <a:latin typeface="Proxima Nova"/>
                <a:ea typeface="Proxima Nova"/>
                <a:cs typeface="Proxima Nova"/>
                <a:sym typeface="Proxima Nova"/>
              </a:rPr>
              <a:t> and they have good conversion rate of </a:t>
            </a:r>
            <a:r>
              <a:rPr b="1" lang="en" sz="1800">
                <a:solidFill>
                  <a:schemeClr val="dk2"/>
                </a:solidFill>
                <a:latin typeface="Proxima Nova"/>
                <a:ea typeface="Proxima Nova"/>
                <a:cs typeface="Proxima Nova"/>
                <a:sym typeface="Proxima Nova"/>
              </a:rPr>
              <a:t>43%</a:t>
            </a:r>
            <a:endParaRPr b="1" sz="1800">
              <a:solidFill>
                <a:schemeClr val="dk2"/>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Though number of </a:t>
            </a:r>
            <a:r>
              <a:rPr b="1" lang="en" sz="1800">
                <a:solidFill>
                  <a:schemeClr val="dk2"/>
                </a:solidFill>
                <a:latin typeface="Proxima Nova"/>
                <a:ea typeface="Proxima Nova"/>
                <a:cs typeface="Proxima Nova"/>
                <a:sym typeface="Proxima Nova"/>
              </a:rPr>
              <a:t>working professional </a:t>
            </a:r>
            <a:r>
              <a:rPr lang="en" sz="1800">
                <a:solidFill>
                  <a:schemeClr val="dk2"/>
                </a:solidFill>
                <a:latin typeface="Proxima Nova"/>
                <a:ea typeface="Proxima Nova"/>
                <a:cs typeface="Proxima Nova"/>
                <a:sym typeface="Proxima Nova"/>
              </a:rPr>
              <a:t>is less, but their conversion rate is higher at 91%</a:t>
            </a:r>
            <a:endParaRPr sz="1800">
              <a:solidFill>
                <a:schemeClr val="dk2"/>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The missing percentage is 29%. Replacing with mode might have skewed the data.</a:t>
            </a:r>
            <a:endParaRPr sz="1800">
              <a:solidFill>
                <a:schemeClr val="dk2"/>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Therefore, replaced null values in Occupation with value Other</a:t>
            </a:r>
            <a:endParaRPr/>
          </a:p>
        </p:txBody>
      </p:sp>
      <p:pic>
        <p:nvPicPr>
          <p:cNvPr id="121" name="Google Shape;121;p21"/>
          <p:cNvPicPr preferRelativeResize="0"/>
          <p:nvPr/>
        </p:nvPicPr>
        <p:blipFill>
          <a:blip r:embed="rId4">
            <a:alphaModFix/>
          </a:blip>
          <a:stretch>
            <a:fillRect/>
          </a:stretch>
        </p:blipFill>
        <p:spPr>
          <a:xfrm>
            <a:off x="4961475" y="1679375"/>
            <a:ext cx="3314700" cy="2009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