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9" autoAdjust="0"/>
    <p:restoredTop sz="94660"/>
  </p:normalViewPr>
  <p:slideViewPr>
    <p:cSldViewPr snapToGrid="0">
      <p:cViewPr varScale="1">
        <p:scale>
          <a:sx n="47" d="100"/>
          <a:sy n="47" d="100"/>
        </p:scale>
        <p:origin x="216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E66974-A65B-4C53-B8F1-BCFE63E3E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583C37-5714-4D8E-A192-B126D5B43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2A4D79-52B3-40FF-82A3-67AA7F8D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0590-3A41-475B-97ED-2513C133F780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0E771F-0935-4285-B891-A390570B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4E5189-8549-409D-973F-70E75839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17B0-2B5B-408F-A2A7-9EED5971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2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42E06D-81A4-4751-83BA-F877D59F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56244B6-57F6-462F-99B4-CEBD6F35D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8CCB05-9726-4C55-A541-21988F92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0590-3A41-475B-97ED-2513C133F780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B40D79-A11C-4ED8-8F38-5427BAB7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BED0E8-614A-4E9C-AC21-38C23D5E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17B0-2B5B-408F-A2A7-9EED5971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95DF0B4-7FD5-48E2-90A0-C9A74FFA8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CE16943-FECB-420D-BB7D-FDEDB38DA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9CE866-CDF2-4433-993E-E5023898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0590-3A41-475B-97ED-2513C133F780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D0C191-2D36-40EF-B7E5-72666233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A0CCB2-FE0E-4791-8806-F90C0EAE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17B0-2B5B-408F-A2A7-9EED5971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4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0CD73C-8BC7-495E-B07D-67A178D6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399093-2F77-4B0C-85F2-A566DBA95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A109EF-175F-4AC3-B908-4F87C5EE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0590-3A41-475B-97ED-2513C133F780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3CC154-F67D-4102-A02A-7D916190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67B0E2-8A19-4A92-BD38-F2CE0959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17B0-2B5B-408F-A2A7-9EED5971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5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1C6FAF-8B8C-4FB1-BC9C-F5204CA8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2084E7-FD15-410D-812D-914314C4F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85401E-62B0-4E4C-ACC8-E42196B7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0590-3A41-475B-97ED-2513C133F780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2D114A-E5B8-4C02-9D23-B3E5DB68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E9D084-4C0C-456C-B548-0C91FBD5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17B0-2B5B-408F-A2A7-9EED5971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8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9ED33F-8C67-42FC-B9D0-BFE5037D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19FCBE-B21E-4B21-B50A-F51B5EE36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1128524-07DA-466D-8C9E-993564D40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1CF506-5F38-453E-8C45-B501C5A4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0590-3A41-475B-97ED-2513C133F780}" type="datetimeFigureOut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C9A6EA6-D0BD-4188-BFC7-7F965122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0ADBD2-1D2A-4894-96C9-7B6A26FA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17B0-2B5B-408F-A2A7-9EED5971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6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3BA5F6-4957-4002-83B8-093C8732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70B377-B185-4D94-817E-8696FFAE9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ACFBFE-7E8A-4E21-9DE8-188554C94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5C02E07-0D0E-4FC9-814C-79E43E857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E75EFC5-0DE6-49B9-A2EC-63A100A03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3E6C936-D4DA-46EC-96DD-FED31059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0590-3A41-475B-97ED-2513C133F780}" type="datetimeFigureOut">
              <a:rPr lang="en-US" smtClean="0"/>
              <a:t>11/3/18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508B1C9-3516-4A57-A79E-D0398009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9D76B4C-DE52-4FCF-9617-BAD02307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17B0-2B5B-408F-A2A7-9EED5971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9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D503C9-64BB-4538-AAF9-F552D686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7C42FCC-2F00-493F-8325-A144B30D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0590-3A41-475B-97ED-2513C133F780}" type="datetimeFigureOut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3EBBE2-E541-43E9-B05B-AA603B17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6CDC55D-2B22-4D70-BE85-1C6CD874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17B0-2B5B-408F-A2A7-9EED5971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8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09FE900-1361-4260-9424-3BC6009A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0590-3A41-475B-97ED-2513C133F780}" type="datetimeFigureOut">
              <a:rPr lang="en-US" smtClean="0"/>
              <a:t>11/3/18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AA2B18F-694B-4C43-853C-D666F935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51399B2-9AF1-43A2-914B-63757518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17B0-2B5B-408F-A2A7-9EED5971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9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AC85E2-82BF-485C-BD09-EC69D878E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2DD61F-658B-4F00-AFBC-03646463B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D64265D-8FA9-4DF2-B7E2-CA014C03B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8790878-E192-447A-993E-12A01F7B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0590-3A41-475B-97ED-2513C133F780}" type="datetimeFigureOut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483E00-0798-4097-B307-CC0D4839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07B03C-9A34-4AEB-A4B5-4743C1B3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17B0-2B5B-408F-A2A7-9EED5971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0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D8245F-55FC-400B-BFF4-3C3A07D7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51C5914-9BA9-4014-95A2-BD48EBF93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E36CD4D-07C3-4C3C-A136-D7681104B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0C9A92-3161-4B71-99BE-80EE9D51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0590-3A41-475B-97ED-2513C133F780}" type="datetimeFigureOut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878D527-B66E-43A3-9E81-A2ED3C43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9BBF5C3-BBBD-4F4C-B3B3-B8CA5BF1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17B0-2B5B-408F-A2A7-9EED5971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7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3F7FEFF-F650-40B3-A939-27F6F791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377CCE-642D-4838-90C0-1CEA7C3D2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821AC4-6C9A-43AE-9789-708390124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20590-3A41-475B-97ED-2513C133F780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8978D2-6DFB-4DD1-BA2A-901BE629E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F99BDE-EAD2-4DF2-A0A5-7E50ACCC2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C17B0-2B5B-408F-A2A7-9EED5971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9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ificial_neural_network" TargetMode="External"/><Relationship Id="rId4" Type="http://schemas.openxmlformats.org/officeDocument/2006/relationships/hyperlink" Target="https://en.wikipedia.org/wiki/Deep_learning" TargetMode="External"/><Relationship Id="rId5" Type="http://schemas.openxmlformats.org/officeDocument/2006/relationships/hyperlink" Target="https://en.wikipedia.org/wiki/Representation_learning" TargetMode="External"/><Relationship Id="rId6" Type="http://schemas.openxmlformats.org/officeDocument/2006/relationships/hyperlink" Target="https://en.wikipedia.org/wiki/Recurrent_neural_network" TargetMode="External"/><Relationship Id="rId7" Type="http://schemas.openxmlformats.org/officeDocument/2006/relationships/hyperlink" Target="https://en.wikipedia.org/wiki/Target_language_(translation)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Machine_transla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8A9392-10A8-4BC3-8B72-AA77CD2C2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Machine Translation With Attention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4AE2981-0C71-4ACE-945C-791135FE5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7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FEBE631-2007-4928-9612-E0EBF4CF98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3" r="41396" b="79907"/>
          <a:stretch/>
        </p:blipFill>
        <p:spPr>
          <a:xfrm>
            <a:off x="755372" y="424070"/>
            <a:ext cx="10927651" cy="23323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6C2FC5C-A6EE-454E-ADA0-20A2C9256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171" y="3442252"/>
            <a:ext cx="4915153" cy="328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4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496FC4-9861-40E7-85D8-37E8309D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5804"/>
            <a:ext cx="105156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1775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00DE1-B19F-47E9-B9DD-AA27C917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Machine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D15BA8-2684-4002-8440-E7949F770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Neural machine translation</a:t>
            </a:r>
            <a:r>
              <a:rPr lang="en-US" dirty="0"/>
              <a:t> (NMT) is an approach to </a:t>
            </a:r>
            <a:r>
              <a:rPr lang="en-US" dirty="0">
                <a:hlinkClick r:id="rId2" tooltip="Machine translation"/>
              </a:rPr>
              <a:t>machine translation</a:t>
            </a:r>
            <a:r>
              <a:rPr lang="en-US" dirty="0"/>
              <a:t> that uses a large </a:t>
            </a:r>
            <a:r>
              <a:rPr lang="en-US" dirty="0">
                <a:hlinkClick r:id="rId3" tooltip="Artificial neural network"/>
              </a:rPr>
              <a:t>artificial neural network</a:t>
            </a:r>
            <a:r>
              <a:rPr lang="en-US" dirty="0"/>
              <a:t> to predict the likelihood of a sequence of words, typically modeling entire sentences in a single integrated model.</a:t>
            </a:r>
          </a:p>
          <a:p>
            <a:r>
              <a:rPr lang="en-US" dirty="0"/>
              <a:t>Deep neural machine translation is an extension of neural machine translation. Both use a large neural network with the difference that deep neural machine translation processes multiple neural network layers instead of just one.</a:t>
            </a:r>
          </a:p>
          <a:p>
            <a:r>
              <a:rPr lang="en-US" dirty="0"/>
              <a:t>NMT models use </a:t>
            </a:r>
            <a:r>
              <a:rPr lang="en-US" dirty="0">
                <a:hlinkClick r:id="rId4" tooltip="Deep learning"/>
              </a:rPr>
              <a:t>deep learning</a:t>
            </a:r>
            <a:r>
              <a:rPr lang="en-US" dirty="0"/>
              <a:t> and </a:t>
            </a:r>
            <a:r>
              <a:rPr lang="en-US" dirty="0">
                <a:hlinkClick r:id="rId5" tooltip="Representation learning"/>
              </a:rPr>
              <a:t>representation learning</a:t>
            </a:r>
            <a:r>
              <a:rPr lang="en-US" dirty="0"/>
              <a:t>.</a:t>
            </a:r>
          </a:p>
          <a:p>
            <a:r>
              <a:rPr lang="en-US" dirty="0"/>
              <a:t>The word sequence modeling was at first typically done using a </a:t>
            </a:r>
            <a:r>
              <a:rPr lang="en-US" dirty="0">
                <a:hlinkClick r:id="rId6" tooltip="Recurrent neural network"/>
              </a:rPr>
              <a:t>recurrent neural network</a:t>
            </a:r>
            <a:r>
              <a:rPr lang="en-US" dirty="0"/>
              <a:t> (RNN). A bidirectional recurrent neural network, known as an </a:t>
            </a:r>
            <a:r>
              <a:rPr lang="en-US" i="1" dirty="0"/>
              <a:t>encoder</a:t>
            </a:r>
            <a:r>
              <a:rPr lang="en-US" dirty="0"/>
              <a:t>, is used by the neural network to encode a source sentence for a second RNN, known as a </a:t>
            </a:r>
            <a:r>
              <a:rPr lang="en-US" i="1" dirty="0"/>
              <a:t>decoder</a:t>
            </a:r>
            <a:r>
              <a:rPr lang="en-US" dirty="0"/>
              <a:t>, that is used to predict words in the </a:t>
            </a:r>
            <a:r>
              <a:rPr lang="en-US" dirty="0">
                <a:hlinkClick r:id="rId7" tooltip="Target language (translation)"/>
              </a:rPr>
              <a:t>target language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7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B00821-DB6B-4564-83CA-6C10B38F5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491" y="1216025"/>
            <a:ext cx="10515600" cy="435133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Neural machine translation is a newly emerging approach to machine translation. Unlike the traditional phrase-based translation system which consists of many small sub-components that are tuned separately, neural machine translation attempts to build and train a single, large neural network that reads a sentence and outputs a correct translation.</a:t>
            </a:r>
          </a:p>
          <a:p>
            <a:pPr marL="0" indent="0">
              <a:buNone/>
            </a:pPr>
            <a:r>
              <a:rPr lang="en-US" dirty="0"/>
              <a:t>From a probabilistic perspective, translation is equivalent to finding a target sentence y that maximizes the conditional probability of y given a source sentence x, i.e., </a:t>
            </a:r>
            <a:r>
              <a:rPr lang="en-US" dirty="0" err="1"/>
              <a:t>arg</a:t>
            </a:r>
            <a:r>
              <a:rPr lang="en-US" dirty="0"/>
              <a:t> </a:t>
            </a:r>
            <a:r>
              <a:rPr lang="en-US" dirty="0" err="1"/>
              <a:t>maxy</a:t>
            </a:r>
            <a:r>
              <a:rPr lang="en-US" dirty="0"/>
              <a:t> p(y | x). In neural machine translation, we fit a parameterized model to maximize the conditional probability of sentence pairs using a parallel training corpus. Once the conditional distribution is learned by a translation model, given a source sentence a corresponding translation can be generated by searching for the sentence that maximizes the conditional probability.</a:t>
            </a:r>
          </a:p>
        </p:txBody>
      </p:sp>
    </p:spTree>
    <p:extLst>
      <p:ext uri="{BB962C8B-B14F-4D97-AF65-F5344CB8AC3E}">
        <p14:creationId xmlns:p14="http://schemas.microsoft.com/office/powerpoint/2010/main" val="98601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85A6C4-D773-47F4-93F7-2F5E0794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88E3DE-0E61-4B8E-8063-971004CE4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the length of sentence to ten words for both </a:t>
            </a:r>
            <a:r>
              <a:rPr lang="en-US" dirty="0" err="1"/>
              <a:t>hindi</a:t>
            </a:r>
            <a:r>
              <a:rPr lang="en-US" dirty="0"/>
              <a:t> and English sentences.</a:t>
            </a:r>
          </a:p>
          <a:p>
            <a:r>
              <a:rPr lang="en-US" dirty="0"/>
              <a:t>We got 4914 sentences.</a:t>
            </a:r>
          </a:p>
          <a:p>
            <a:r>
              <a:rPr lang="en-US" dirty="0"/>
              <a:t>We took 3931 sentences for training and 983 sentences for testing.</a:t>
            </a:r>
          </a:p>
          <a:p>
            <a:r>
              <a:rPr lang="en-US" dirty="0"/>
              <a:t>There where 5602 different </a:t>
            </a:r>
            <a:r>
              <a:rPr lang="en-US" dirty="0" err="1"/>
              <a:t>hindi</a:t>
            </a:r>
            <a:r>
              <a:rPr lang="en-US" dirty="0"/>
              <a:t> words and 6317 English words.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13612D2-6EE5-4A6F-91C9-128DE53D6AA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8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95A6CE-B5EF-48FF-86BB-03EC8E73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RNN ENCODER-DECODER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2ACF2D7-4C70-4377-A9D6-8E2F08B30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702" y="1690688"/>
            <a:ext cx="4622046" cy="445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59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C02280-13AE-40B1-8DBC-1AABBFD5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AFB8F3-5D85-4B33-9CB2-102169BBA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0F539BD4-BC78-46B4-8E39-E843A3B8B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344" y="1573834"/>
            <a:ext cx="29646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9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633B64-B2C5-4700-8754-A7868B15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74AEE7-99C4-4634-9001-64742C60F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Sentence Length=10 words</a:t>
            </a:r>
          </a:p>
          <a:p>
            <a:r>
              <a:rPr lang="en-US" dirty="0"/>
              <a:t>Train : Test= 80:20</a:t>
            </a:r>
          </a:p>
          <a:p>
            <a:r>
              <a:rPr lang="en-US" dirty="0"/>
              <a:t>Number of hidden unit in each GRU drop is 256</a:t>
            </a:r>
          </a:p>
          <a:p>
            <a:r>
              <a:rPr lang="en-US" dirty="0"/>
              <a:t>Number of Iterations is 40000</a:t>
            </a:r>
          </a:p>
          <a:p>
            <a:r>
              <a:rPr lang="en-US" dirty="0"/>
              <a:t>Used Stochastic Gradient </a:t>
            </a:r>
            <a:r>
              <a:rPr lang="en-US" dirty="0" err="1"/>
              <a:t>desend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7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142871-2EE7-4BAE-98B8-2C6BC42E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1DDCD682-6077-446D-9630-C92747DA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771"/>
            <a:ext cx="10515600" cy="4351338"/>
          </a:xfrm>
        </p:spPr>
        <p:txBody>
          <a:bodyPr/>
          <a:lstStyle/>
          <a:p>
            <a:r>
              <a:rPr lang="en-US" dirty="0"/>
              <a:t>Loss: 1.9005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95B58AF-4793-494A-B3AB-EA585451E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024" y="1825624"/>
            <a:ext cx="3875306" cy="446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4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237</Words>
  <Application>Microsoft Macintosh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Neural Machine Translation With Attention Model</vt:lpstr>
      <vt:lpstr>INTRODUCTION</vt:lpstr>
      <vt:lpstr>Neural Machine Translation</vt:lpstr>
      <vt:lpstr>PowerPoint Presentation</vt:lpstr>
      <vt:lpstr>Dataset</vt:lpstr>
      <vt:lpstr>RNN ENCODER-DECODER</vt:lpstr>
      <vt:lpstr>ATTENTION</vt:lpstr>
      <vt:lpstr>HYPERPARAMETERS</vt:lpstr>
      <vt:lpstr>RESULTS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Machine Translation With Attention Model</dc:title>
  <dc:creator>DELL.INDIA</dc:creator>
  <cp:lastModifiedBy>Divyang Doshi</cp:lastModifiedBy>
  <cp:revision>10</cp:revision>
  <dcterms:created xsi:type="dcterms:W3CDTF">2018-07-05T13:06:13Z</dcterms:created>
  <dcterms:modified xsi:type="dcterms:W3CDTF">2018-11-03T14:25:54Z</dcterms:modified>
</cp:coreProperties>
</file>