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01" r:id="rId2"/>
    <p:sldId id="305" r:id="rId3"/>
    <p:sldId id="304" r:id="rId4"/>
    <p:sldId id="300" r:id="rId5"/>
    <p:sldId id="259" r:id="rId6"/>
    <p:sldId id="271" r:id="rId7"/>
    <p:sldId id="302" r:id="rId8"/>
    <p:sldId id="294" r:id="rId9"/>
    <p:sldId id="298" r:id="rId10"/>
    <p:sldId id="286" r:id="rId11"/>
    <p:sldId id="295" r:id="rId12"/>
    <p:sldId id="288" r:id="rId13"/>
    <p:sldId id="290" r:id="rId14"/>
    <p:sldId id="291" r:id="rId15"/>
    <p:sldId id="299" r:id="rId16"/>
    <p:sldId id="296" r:id="rId17"/>
    <p:sldId id="264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1:13:58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CF95-D661-2C1B-89DC-B40E40F8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B0EB0-4330-2305-57C9-4EF2D56AC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7356-79C5-ACD2-DCA7-F9B08E8C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0DDF-6FC5-0FE5-0C85-50FBCDA7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F729D-2F76-0FF7-7567-F9C18475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8A9-EAF5-801C-B6CF-3F4D04CB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EC2D-CD15-0726-AEC5-066B25B5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EE69-ED21-BC4D-BDA4-FD8AAA6F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93F6-8688-504D-9A2B-3647E528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EC9B-16B9-0B55-9505-3C88C5AC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8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7950D-4904-8CA0-C8F8-9E8E3C41C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974C2-CD49-227D-F1B3-87D97317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6678-7E80-82C6-665C-068F66D8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08D6-8798-88A5-DD6F-B5814DC8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5DA6-5EA3-BA1F-DE59-9E550C9C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3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5972-D6A4-DB67-D646-90021CC7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BF0-2757-A9ED-DA6F-2D67E7E5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6103-BF99-9E5B-EDA1-0C9CF141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0B0F-CC00-C6BA-0C9A-2C21385E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0397-282D-96D9-1F77-F1667E21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5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BD90-3EFC-93D5-CA67-254F8F6B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FBA0-07BF-DB84-4E13-F2E56215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60A80-B191-5B6D-F57E-2DD2BC0C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0882-2B59-B196-EC74-1CE82E5D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CBB1-91FC-136F-F1B7-148FB47A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8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F1B9-819A-A839-8AFB-06328244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DDF5-466A-D9E3-93A5-E0DE295DD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7431C-A443-45E5-BB3E-042E874A5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14154-DF14-713C-D117-11CA8680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96A2A-BC05-2865-5EBE-90916EA3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4DD14-C1E7-FDDD-644C-9B7AA32C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5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F4D-B616-9917-14E5-5F57D326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CCAA-3133-96A1-F07B-F5A6E339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C915E-9B05-352B-6DB9-496EB3B1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C3E9F-3FEF-3495-E64E-529C0C877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B811A-6265-E9C0-E031-53D702DDF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47C22-C517-B600-63EB-1E369847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02D19-3ECB-5301-8412-2902E7D9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96919-AAB5-58AB-5459-699C927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3420-BAA2-CCB2-27C3-3784B612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52E8B-ED1E-0B55-3258-5D19EAC8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F604E-F88C-BD2B-023F-F96D12B6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8DD6-939E-0C7A-AAD0-F8F2396F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D1F77-F08A-BF39-FCDF-B6B26D76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9E128-3720-9AC7-1C8D-3419FA2C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B15CB-6A47-BB04-8782-E19D61AB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00C3-7AE7-6AB4-0D85-2BA803E2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E3AA-2769-AE91-2638-0C431E192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4F09C-55F4-0C65-A200-272347553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9B406-90CA-1D35-C034-3227CF35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18794-7199-DC98-0E9C-899BD48F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58525-8DA6-5337-FF9D-1EAC0072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9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41-5A7C-A39F-9F18-3E81F93E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B3B95-4057-2B6D-7FC0-ABC4597D5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C2D90-26C7-EF9A-00B1-7DA16370E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CED87-CCA8-049F-679E-15952666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0409C-3204-215C-94FA-F89CDE2C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29430-DA15-FB64-6A51-6E65F9D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3EC65-441F-6655-CFD1-B30419F4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0E9B4-A30F-8499-186D-844ED00B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7385-C84E-7EEC-7A9B-0D56952D1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2B40-9820-4C48-8F4F-A64D856A10B9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74D6-095C-E91F-1276-7FF598E6E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58B-BF43-42F9-D5FA-2D7016433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1741-4E35-4A2C-BD1C-8CE08AEC5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6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X-ak_kajhbePb1_NzvtnA8kmErCSwUN9yEJqvIdsac0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8446-D5E1-B5C3-4843-D26D7BE2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728" y="365126"/>
            <a:ext cx="7203231" cy="95982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      IMDB MOVIE ANALYSIS</a:t>
            </a:r>
            <a:endParaRPr lang="en-IN" dirty="0"/>
          </a:p>
        </p:txBody>
      </p:sp>
      <p:pic>
        <p:nvPicPr>
          <p:cNvPr id="1026" name="Picture 2" descr="Parametric And Non-Parametric Tests: The Complete Guide, 40% OFF">
            <a:extLst>
              <a:ext uri="{FF2B5EF4-FFF2-40B4-BE49-F238E27FC236}">
                <a16:creationId xmlns:a16="http://schemas.microsoft.com/office/drawing/2014/main" id="{0CE92E65-EB02-C1FA-264C-180B8C844F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8" y="1586460"/>
            <a:ext cx="4665305" cy="30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DB Movie Analysis. This Project is about giving insights… | by Avinash  Nayak | Medium">
            <a:extLst>
              <a:ext uri="{FF2B5EF4-FFF2-40B4-BE49-F238E27FC236}">
                <a16:creationId xmlns:a16="http://schemas.microsoft.com/office/drawing/2014/main" id="{6C46EC39-7838-A57F-4C58-8DA0DEAF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33" y="1586460"/>
            <a:ext cx="3909526" cy="301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905F9-A734-F2F2-086C-CE8CEED5EB99}"/>
              </a:ext>
            </a:extLst>
          </p:cNvPr>
          <p:cNvSpPr txBox="1"/>
          <p:nvPr/>
        </p:nvSpPr>
        <p:spPr>
          <a:xfrm>
            <a:off x="8061649" y="5458408"/>
            <a:ext cx="294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TRAINITY PROJECT DONE BY: DIVYANI SIROHI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16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335902"/>
            <a:ext cx="8596668" cy="96592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Movie Duration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374" y="1559780"/>
            <a:ext cx="8676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Analyze the distribution of movie durations and its impact on the IMDB score.</a:t>
            </a:r>
          </a:p>
          <a:p>
            <a:r>
              <a:rPr lang="en-US" b="1" dirty="0"/>
              <a:t>Task: </a:t>
            </a:r>
            <a:r>
              <a:rPr lang="en-US" dirty="0"/>
              <a:t>Analyze the distribution of movie durations and identify the relationship </a:t>
            </a:r>
          </a:p>
          <a:p>
            <a:r>
              <a:rPr lang="en-US" dirty="0"/>
              <a:t>between movie duration and IMDB score.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52057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r="2523"/>
          <a:stretch/>
        </p:blipFill>
        <p:spPr>
          <a:xfrm>
            <a:off x="616374" y="3026119"/>
            <a:ext cx="8961120" cy="25300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5AF1AA-F32F-F351-2E1A-E84E1591B28C}"/>
                  </a:ext>
                </a:extLst>
              </p14:cNvPr>
              <p14:cNvContentPartPr/>
              <p14:nvPr/>
            </p14:nvContentPartPr>
            <p14:xfrm>
              <a:off x="1231648" y="334919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5AF1AA-F32F-F351-2E1A-E84E1591B2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5528" y="334307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43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349269"/>
            <a:ext cx="8596668" cy="923331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Movie Duration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0588" y="1559780"/>
            <a:ext cx="83824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Analyze the distribution of movie durations and its impact on the IMDB score.</a:t>
            </a:r>
          </a:p>
          <a:p>
            <a:r>
              <a:rPr lang="en-US" b="1" dirty="0"/>
              <a:t>Task: </a:t>
            </a:r>
            <a:r>
              <a:rPr lang="en-US" dirty="0"/>
              <a:t>Analyze the distribution of movie durations and identify the relationship </a:t>
            </a:r>
          </a:p>
          <a:p>
            <a:r>
              <a:rPr lang="en-US" dirty="0"/>
              <a:t>between movie duration and IMDB score.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52057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68" y="2705237"/>
            <a:ext cx="6283279" cy="38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5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648924" cy="660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Movie Language Analysi</a:t>
            </a:r>
            <a:r>
              <a:rPr lang="en-IN" b="1" dirty="0"/>
              <a:t>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095" y="1511375"/>
            <a:ext cx="8574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Determine the most common languages used in movies and analyze </a:t>
            </a:r>
          </a:p>
          <a:p>
            <a:r>
              <a:rPr lang="en-US" dirty="0"/>
              <a:t>their impact on the IMDB score using descriptive statistics.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555966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" y="3046559"/>
            <a:ext cx="11381346" cy="27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797266"/>
            <a:ext cx="8052319" cy="660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   Movie Director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774441" y="1457666"/>
            <a:ext cx="9507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Task: </a:t>
            </a:r>
            <a:r>
              <a:rPr lang="en-US" dirty="0"/>
              <a:t>Identify the top directors based on their average IMDB score and analyze </a:t>
            </a:r>
          </a:p>
          <a:p>
            <a:r>
              <a:rPr lang="en-US" dirty="0"/>
              <a:t>their contribution to the success of movies using percentile calculations.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38099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" y="2750328"/>
            <a:ext cx="10384109" cy="36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7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881" y="639454"/>
            <a:ext cx="6895323" cy="660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Movie Budget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2545" y="1432469"/>
            <a:ext cx="8376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 Analyze the correlation between movie budgets and gross earnings, and </a:t>
            </a:r>
          </a:p>
          <a:p>
            <a:r>
              <a:rPr lang="en-US" dirty="0"/>
              <a:t>identify the movies with the highest profit margin.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488414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0" y="2857747"/>
            <a:ext cx="7559266" cy="35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38" y="797266"/>
            <a:ext cx="7763204" cy="660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  Movie Budget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5615" y="1511375"/>
            <a:ext cx="7380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Task:</a:t>
            </a:r>
            <a:r>
              <a:rPr lang="en-US" dirty="0"/>
              <a:t>  Analyze the correlation between movie budgets and gross earnings, and identify the movies with the highest profit margin.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488414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37" y="2673080"/>
            <a:ext cx="6066880" cy="37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97266"/>
            <a:ext cx="7841442" cy="660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Movie Budget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49" y="1511375"/>
            <a:ext cx="7624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Task:</a:t>
            </a:r>
            <a:r>
              <a:rPr lang="en-US" dirty="0"/>
              <a:t>  Analyze the correlation between movie budgets and gross earnings, and </a:t>
            </a:r>
          </a:p>
          <a:p>
            <a:r>
              <a:rPr lang="en-US" dirty="0"/>
              <a:t>identify the movies with the highest profit margin.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488414"/>
            <a:ext cx="220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Correlation Graph: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" y="2911455"/>
            <a:ext cx="8440540" cy="35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4" y="365126"/>
            <a:ext cx="7380515" cy="62392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/>
              <a:t>                        Insights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755"/>
            <a:ext cx="8596668" cy="3695925"/>
          </a:xfrm>
        </p:spPr>
        <p:txBody>
          <a:bodyPr>
            <a:noAutofit/>
          </a:bodyPr>
          <a:lstStyle/>
          <a:p>
            <a:pPr fontAlgn="base"/>
            <a:r>
              <a:rPr lang="en-US" sz="2000" dirty="0"/>
              <a:t>The Most common movie genres from the dataset are Drama, Comedy, Thriller and Action.</a:t>
            </a:r>
          </a:p>
          <a:p>
            <a:pPr fontAlgn="base"/>
            <a:r>
              <a:rPr lang="en-US" sz="2000" dirty="0"/>
              <a:t>The Average duration of a Movie is 109 minutes. The </a:t>
            </a:r>
            <a:r>
              <a:rPr lang="en-US" sz="2000" dirty="0" err="1"/>
              <a:t>trendline</a:t>
            </a:r>
            <a:r>
              <a:rPr lang="en-US" sz="2000" dirty="0"/>
              <a:t> between the duration vs </a:t>
            </a:r>
            <a:r>
              <a:rPr lang="en-US" sz="2000" dirty="0" err="1"/>
              <a:t>imdb</a:t>
            </a:r>
            <a:r>
              <a:rPr lang="en-US" sz="2000" dirty="0"/>
              <a:t> score is elevated upward with R^2 = 0.131</a:t>
            </a:r>
          </a:p>
          <a:p>
            <a:pPr fontAlgn="base"/>
            <a:r>
              <a:rPr lang="en-US" sz="2000" dirty="0"/>
              <a:t>The Most common languages used in the movies are English, French, Spanish, Mandarin and German. I have also Observed that the languages Telugu and Persian have the highest average </a:t>
            </a:r>
            <a:r>
              <a:rPr lang="en-US" sz="2000" dirty="0" err="1"/>
              <a:t>imdb</a:t>
            </a:r>
            <a:r>
              <a:rPr lang="en-US" sz="2000" dirty="0"/>
              <a:t> score.</a:t>
            </a:r>
          </a:p>
          <a:p>
            <a:pPr fontAlgn="base"/>
            <a:r>
              <a:rPr lang="en-IN" sz="2000" dirty="0"/>
              <a:t>I have identified that Tony Kaye, Charles Chaplin, Alfred Hitchcock, Ron Fricke, Damien Chazelle, Majid </a:t>
            </a:r>
            <a:r>
              <a:rPr lang="en-IN" sz="2000" dirty="0" err="1"/>
              <a:t>Majidi</a:t>
            </a:r>
            <a:r>
              <a:rPr lang="en-IN" sz="2000" dirty="0"/>
              <a:t>, Sergio Leone, Christopher Nolan, SS </a:t>
            </a:r>
            <a:r>
              <a:rPr lang="en-IN" sz="2000" dirty="0" err="1"/>
              <a:t>Rajamouli</a:t>
            </a:r>
            <a:r>
              <a:rPr lang="en-IN" sz="2000" dirty="0"/>
              <a:t> and Richard Marquand are the top 10 directors with average </a:t>
            </a:r>
            <a:r>
              <a:rPr lang="en-IN" sz="2000" dirty="0" err="1"/>
              <a:t>imdb</a:t>
            </a:r>
            <a:r>
              <a:rPr lang="en-IN" sz="2000" dirty="0"/>
              <a:t> score &gt;=8.4</a:t>
            </a:r>
          </a:p>
          <a:p>
            <a:pPr fontAlgn="base"/>
            <a:r>
              <a:rPr lang="en-US" sz="2000" dirty="0"/>
              <a:t>The Top-5 with highest profits are Avatar, Jurassic World, Titanic, Star Wars: Episode IV - A New Hope and E.T. The Extra-Terrestrial. The Correlation between budget and gross is positive</a:t>
            </a:r>
            <a:r>
              <a:rPr lang="en-US" dirty="0"/>
              <a:t>. 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63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897" y="1743095"/>
            <a:ext cx="8596668" cy="4256489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The Cleaned Dataset:</a:t>
            </a:r>
          </a:p>
          <a:p>
            <a:pPr marL="0" indent="0" fontAlgn="base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https://drive.google.com/file/d/13lcxVFVDtTakzTsSEnKFPlVUEVTTtkKy/view?usp=sharing</a:t>
            </a:r>
          </a:p>
          <a:p>
            <a:pPr fontAlgn="base"/>
            <a:r>
              <a:rPr lang="en-US" dirty="0"/>
              <a:t>   The Results Dataset: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https://docs.google.com/spreadsheets/d/1X-ak_kajhbePb1_NzvtnA8kmErCSwUN9yEJqvIdsac0/edit?usp=sharing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4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1D37B1-04A5-7B0E-5CEE-F42C0E282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1559"/>
            <a:ext cx="9144000" cy="402149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               Introduction  </a:t>
            </a:r>
          </a:p>
          <a:p>
            <a:pPr algn="l"/>
            <a:r>
              <a:rPr lang="en-US" sz="2800" dirty="0"/>
              <a:t>O               Approach </a:t>
            </a:r>
          </a:p>
          <a:p>
            <a:pPr algn="l"/>
            <a:r>
              <a:rPr lang="en-US" sz="2800" dirty="0"/>
              <a:t>N               Data Analysis Tasks                            </a:t>
            </a:r>
          </a:p>
          <a:p>
            <a:pPr algn="l"/>
            <a:r>
              <a:rPr lang="en-US" sz="2800" dirty="0"/>
              <a:t>T                Insights</a:t>
            </a:r>
          </a:p>
          <a:p>
            <a:pPr algn="l"/>
            <a:r>
              <a:rPr lang="en-US" sz="2800" dirty="0"/>
              <a:t>E               Result and conclusion</a:t>
            </a:r>
          </a:p>
          <a:p>
            <a:pPr algn="l"/>
            <a:r>
              <a:rPr lang="en-US" sz="2800" dirty="0"/>
              <a:t>X</a:t>
            </a:r>
          </a:p>
          <a:p>
            <a:pPr algn="l"/>
            <a:r>
              <a:rPr lang="en-US" sz="2800" dirty="0"/>
              <a:t>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831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FA84-823E-FD90-EDD4-775634F6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11278" cy="80120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9BAC-5786-A045-9245-4C665EBB4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220"/>
            <a:ext cx="5181600" cy="464674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/>
              <a:t>The IMDb Movie Analysis project aims to explore and analyze a comprehensive dataset of movies available on the IMDb platform. </a:t>
            </a:r>
          </a:p>
          <a:p>
            <a:pPr algn="l"/>
            <a:r>
              <a:rPr lang="en-US" sz="2800" dirty="0"/>
              <a:t>This dataset contains essential information about movies, including director names, movie titles, duration, genre, budget, gross earnings, IMDb ratings, and more. </a:t>
            </a:r>
          </a:p>
          <a:p>
            <a:pPr algn="l"/>
            <a:r>
              <a:rPr lang="en-US" sz="2800" dirty="0"/>
              <a:t>Through in-depth data analysis using Excel, Data Visualization and Statistics techniques this project seeks to extract valuable insights and trends that contribute to a movie's </a:t>
            </a:r>
            <a:r>
              <a:rPr lang="en-IN" sz="2800" dirty="0"/>
              <a:t>success</a:t>
            </a:r>
            <a:endParaRPr lang="en-IN" dirty="0"/>
          </a:p>
        </p:txBody>
      </p:sp>
      <p:pic>
        <p:nvPicPr>
          <p:cNvPr id="2050" name="Picture 2" descr="Data Analysis End-to-End IMDb dataset | by Ognish Banerjee | Analytics  Vidhya | Medium">
            <a:extLst>
              <a:ext uri="{FF2B5EF4-FFF2-40B4-BE49-F238E27FC236}">
                <a16:creationId xmlns:a16="http://schemas.microsoft.com/office/drawing/2014/main" id="{6652829C-3AC4-E374-7676-DBD82694A2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95535"/>
            <a:ext cx="5181600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8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60" y="1476535"/>
            <a:ext cx="8902095" cy="4596937"/>
          </a:xfrm>
        </p:spPr>
        <p:txBody>
          <a:bodyPr>
            <a:noAutofit/>
          </a:bodyPr>
          <a:lstStyle/>
          <a:p>
            <a:r>
              <a:rPr lang="en-US" sz="1800" dirty="0"/>
              <a:t>I have gone through the dataset and understood all the given columns. Then I have observed that there are a total of 28 Columns and 5043 Rows. This dataset consists of unwanted columns, Null values and Blank rows. So, I have decided to Clean this dataset thoroughly.</a:t>
            </a:r>
          </a:p>
          <a:p>
            <a:pPr fontAlgn="base">
              <a:buFont typeface="+mj-lt"/>
              <a:buAutoNum type="arabicPeriod"/>
            </a:pPr>
            <a:r>
              <a:rPr lang="en-US" sz="1800" dirty="0"/>
              <a:t>First, I have deleted the columns which have no relation to our project and don't provide any valuable insights. In the end, I only left with 9 Columns which are director’s name, duration, movie title, genre, budget, gross, IMDB rating, language and country.</a:t>
            </a:r>
          </a:p>
          <a:p>
            <a:pPr fontAlgn="base">
              <a:buFont typeface="+mj-lt"/>
              <a:buAutoNum type="arabicPeriod"/>
            </a:pPr>
            <a:r>
              <a:rPr lang="en-US" sz="1800" dirty="0"/>
              <a:t>Then, I noticed that there were many blank rows. To find them I first clicked on “Find &amp; Select” then clicked on “go to special” and selected the “blank” option. It highlighted all the blank rows. Then I clicked the shortcut “CTRL + - ” and selected the “Entire rows” option. This process deleted the entire blank rows in the dataset.</a:t>
            </a:r>
          </a:p>
          <a:p>
            <a:pPr fontAlgn="base">
              <a:buFont typeface="+mj-lt"/>
              <a:buAutoNum type="arabicPeriod"/>
            </a:pPr>
            <a:r>
              <a:rPr lang="en-US" sz="1800" dirty="0"/>
              <a:t>Finally, I also deleted the duplicate rows present in the dataset. Now, I left with a total of 9 Columns and 3786 Rows.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23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8D851-09BB-5CAD-0806-1239274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9" y="1793631"/>
            <a:ext cx="11465170" cy="4915079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053D2A2-591A-96B5-D15B-0C1CBAAA2034}"/>
              </a:ext>
            </a:extLst>
          </p:cNvPr>
          <p:cNvSpPr/>
          <p:nvPr/>
        </p:nvSpPr>
        <p:spPr>
          <a:xfrm>
            <a:off x="542191" y="1943100"/>
            <a:ext cx="2148255" cy="624254"/>
          </a:xfrm>
          <a:prstGeom prst="chevron">
            <a:avLst>
              <a:gd name="adj" fmla="val 307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Genre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1362F58-8A6D-1F81-C829-C102F1BE693E}"/>
              </a:ext>
            </a:extLst>
          </p:cNvPr>
          <p:cNvSpPr/>
          <p:nvPr/>
        </p:nvSpPr>
        <p:spPr>
          <a:xfrm>
            <a:off x="542191" y="2690445"/>
            <a:ext cx="2069124" cy="80889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Duration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ABE9B647-C017-58D8-4E9A-349735F6684A}"/>
              </a:ext>
            </a:extLst>
          </p:cNvPr>
          <p:cNvSpPr/>
          <p:nvPr/>
        </p:nvSpPr>
        <p:spPr>
          <a:xfrm>
            <a:off x="542191" y="3622432"/>
            <a:ext cx="2060332" cy="85880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Language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F818E3E-4CE2-848A-AAAF-A118C9701EFC}"/>
              </a:ext>
            </a:extLst>
          </p:cNvPr>
          <p:cNvSpPr/>
          <p:nvPr/>
        </p:nvSpPr>
        <p:spPr>
          <a:xfrm>
            <a:off x="501650" y="4579748"/>
            <a:ext cx="2109665" cy="91840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Director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B5EBE269-AC8C-DE51-0E52-396E0946381E}"/>
              </a:ext>
            </a:extLst>
          </p:cNvPr>
          <p:cNvSpPr/>
          <p:nvPr/>
        </p:nvSpPr>
        <p:spPr>
          <a:xfrm>
            <a:off x="2751993" y="1855178"/>
            <a:ext cx="8757138" cy="89681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 </a:t>
            </a:r>
            <a:r>
              <a:rPr lang="en-US" sz="16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anrope"/>
              </a:rPr>
              <a:t>Determine the most common genres of movies in the dataset. Then, for each genre, calculate descriptive statistics (mean, median, mode, range, variance, standard deviation) of the IMDB scores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C666F5C-9476-3074-DA9B-30C87820ADEF}"/>
              </a:ext>
            </a:extLst>
          </p:cNvPr>
          <p:cNvSpPr/>
          <p:nvPr/>
        </p:nvSpPr>
        <p:spPr>
          <a:xfrm>
            <a:off x="2751993" y="2813540"/>
            <a:ext cx="8704384" cy="68580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anrope"/>
              </a:rPr>
              <a:t>Analyze the distribution of movie durations and identify the relationship between movie duration and IMDB score.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5BA1323B-C68A-2319-BBA4-D40B206E64B0}"/>
              </a:ext>
            </a:extLst>
          </p:cNvPr>
          <p:cNvSpPr/>
          <p:nvPr/>
        </p:nvSpPr>
        <p:spPr>
          <a:xfrm>
            <a:off x="2690446" y="3574468"/>
            <a:ext cx="8704384" cy="93015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anrope"/>
              </a:rPr>
              <a:t>Determine the most common languages used in movies and analyze their impact on the IMDB score using descriptive statistics</a:t>
            </a:r>
            <a:r>
              <a:rPr lang="en-US" sz="14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.</a:t>
            </a:r>
            <a:endParaRPr lang="en-IN" dirty="0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0EC91002-E1AE-4A5C-E5CE-4CBDF06BE2FF}"/>
              </a:ext>
            </a:extLst>
          </p:cNvPr>
          <p:cNvSpPr/>
          <p:nvPr/>
        </p:nvSpPr>
        <p:spPr>
          <a:xfrm>
            <a:off x="2690446" y="4579748"/>
            <a:ext cx="8757140" cy="99353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anrope"/>
              </a:rPr>
              <a:t>Identify the top directors based on their average IMDB score and analyze their contribution to the success of movies using percentile calculations.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251106-D720-AD3C-77B5-F13DD346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452438"/>
            <a:ext cx="10180638" cy="1000125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DATA ANALYSIS TASKS</a:t>
            </a:r>
            <a:endParaRPr lang="en-IN" sz="4400" b="1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B18C91D-7F25-AA42-F4BD-08F6BBE5CF29}"/>
              </a:ext>
            </a:extLst>
          </p:cNvPr>
          <p:cNvSpPr/>
          <p:nvPr/>
        </p:nvSpPr>
        <p:spPr>
          <a:xfrm>
            <a:off x="501651" y="5596665"/>
            <a:ext cx="2109664" cy="80889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Budget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E8FD507-1265-2557-10E5-D0FDE097E7A4}"/>
              </a:ext>
            </a:extLst>
          </p:cNvPr>
          <p:cNvSpPr/>
          <p:nvPr/>
        </p:nvSpPr>
        <p:spPr>
          <a:xfrm>
            <a:off x="2690447" y="5596665"/>
            <a:ext cx="8757139" cy="95104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anrope"/>
              </a:rPr>
              <a:t>Analyze the correlation between movie budgets and gross earnings, and identify the movies with the highest profit margin.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9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64" y="876370"/>
            <a:ext cx="9675845" cy="660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   Movie Genre Analysis: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81485" y="70856"/>
            <a:ext cx="6512213" cy="66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>
                <a:solidFill>
                  <a:schemeClr val="tx1"/>
                </a:solidFill>
              </a:rPr>
              <a:t>DATA ANALYSIS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373" y="1536770"/>
            <a:ext cx="1061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Analyze the distribution of movie genres and their impact on the IMDB score.</a:t>
            </a:r>
          </a:p>
          <a:p>
            <a:r>
              <a:rPr lang="en-US" b="1" dirty="0"/>
              <a:t>Task: </a:t>
            </a:r>
            <a:r>
              <a:rPr lang="en-US" dirty="0"/>
              <a:t>Determine the most common genres of movies in the dataset. Then, </a:t>
            </a:r>
          </a:p>
          <a:p>
            <a:r>
              <a:rPr lang="en-US" dirty="0"/>
              <a:t>for each genre, calculate descriptive statistics (mean, median, mode, range, </a:t>
            </a:r>
          </a:p>
          <a:p>
            <a:r>
              <a:rPr lang="en-US" dirty="0"/>
              <a:t>variance, standard deviation) of the IMDB scores.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2657995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9" y="3027327"/>
            <a:ext cx="10478028" cy="34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C161-95E6-49EA-42C5-AC6B322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8535" cy="670573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Movie Genre Analysis: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299045-3306-94F1-89A3-D73CEF9D4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1690689"/>
            <a:ext cx="10515600" cy="42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 Movie Genre Analysis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8963" y="117997"/>
            <a:ext cx="6204857" cy="6792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      DATA 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145766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Result: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4" y="1826998"/>
            <a:ext cx="9283406" cy="47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797266"/>
            <a:ext cx="8596668" cy="6604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Movie Genre Analysis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430" y="117997"/>
            <a:ext cx="5141166" cy="6792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          DATA  ANALYSIS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374" y="145766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Result: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3" y="1762466"/>
            <a:ext cx="7542764" cy="47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981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Manrope</vt:lpstr>
      <vt:lpstr>Office Theme</vt:lpstr>
      <vt:lpstr>      IMDB MOVIE ANALYSIS</vt:lpstr>
      <vt:lpstr>PowerPoint Presentation</vt:lpstr>
      <vt:lpstr>Introduction</vt:lpstr>
      <vt:lpstr> Approach:</vt:lpstr>
      <vt:lpstr>DATA ANALYSIS TASKS</vt:lpstr>
      <vt:lpstr>                 Movie Genre Analysis:</vt:lpstr>
      <vt:lpstr>Movie Genre Analysis:</vt:lpstr>
      <vt:lpstr>               Movie Genre Analysis</vt:lpstr>
      <vt:lpstr>              Movie Genre Analysis</vt:lpstr>
      <vt:lpstr>         Movie Duration Analysis</vt:lpstr>
      <vt:lpstr>             Movie Duration Analysis</vt:lpstr>
      <vt:lpstr>           Movie Language Analysis</vt:lpstr>
      <vt:lpstr>                 Movie Director Analysis</vt:lpstr>
      <vt:lpstr>            Movie Budget Analysis</vt:lpstr>
      <vt:lpstr>                Movie Budget Analysis</vt:lpstr>
      <vt:lpstr>              Movie Budget Analysis</vt:lpstr>
      <vt:lpstr>                        Insights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 Buying a New Phone</dc:title>
  <dc:creator>Dell</dc:creator>
  <cp:lastModifiedBy>Divyani Choudhary</cp:lastModifiedBy>
  <cp:revision>55</cp:revision>
  <dcterms:created xsi:type="dcterms:W3CDTF">2023-07-28T17:41:33Z</dcterms:created>
  <dcterms:modified xsi:type="dcterms:W3CDTF">2024-05-29T11:20:35Z</dcterms:modified>
</cp:coreProperties>
</file>