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95"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6D16CE0-8250-4D59-856A-B490DD0706EB}" type="datetimeFigureOut">
              <a:rPr lang="en-IN" smtClean="0"/>
              <a:t>21-04-2024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377893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16CE0-8250-4D59-856A-B490DD0706EB}"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1931258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D16CE0-8250-4D59-856A-B490DD0706EB}"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3863046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D16CE0-8250-4D59-856A-B490DD0706EB}"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832924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D16CE0-8250-4D59-856A-B490DD0706EB}"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2616595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D16CE0-8250-4D59-856A-B490DD0706EB}"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1768768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D16CE0-8250-4D59-856A-B490DD0706EB}" type="datetimeFigureOut">
              <a:rPr lang="en-IN" smtClean="0"/>
              <a:t>21-04-2024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929269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6D16CE0-8250-4D59-856A-B490DD0706EB}"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598106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6D16CE0-8250-4D59-856A-B490DD0706EB}"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407487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16CE0-8250-4D59-856A-B490DD0706EB}"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290529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D16CE0-8250-4D59-856A-B490DD0706EB}"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781647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D16CE0-8250-4D59-856A-B490DD0706EB}"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228063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16CE0-8250-4D59-856A-B490DD0706EB}"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196494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D16CE0-8250-4D59-856A-B490DD0706EB}"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323301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16CE0-8250-4D59-856A-B490DD0706EB}"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3536637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16CE0-8250-4D59-856A-B490DD0706EB}"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417365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16CE0-8250-4D59-856A-B490DD0706EB}"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E68075-29A7-4371-B3E8-4650C825C27E}" type="slidenum">
              <a:rPr lang="en-IN" smtClean="0"/>
              <a:t>‹#›</a:t>
            </a:fld>
            <a:endParaRPr lang="en-IN"/>
          </a:p>
        </p:txBody>
      </p:sp>
    </p:spTree>
    <p:extLst>
      <p:ext uri="{BB962C8B-B14F-4D97-AF65-F5344CB8AC3E}">
        <p14:creationId xmlns:p14="http://schemas.microsoft.com/office/powerpoint/2010/main" val="965979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6D16CE0-8250-4D59-856A-B490DD0706EB}" type="datetimeFigureOut">
              <a:rPr lang="en-IN" smtClean="0"/>
              <a:t>21-04-2024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BE68075-29A7-4371-B3E8-4650C825C27E}" type="slidenum">
              <a:rPr lang="en-IN" smtClean="0"/>
              <a:t>‹#›</a:t>
            </a:fld>
            <a:endParaRPr lang="en-IN"/>
          </a:p>
        </p:txBody>
      </p:sp>
    </p:spTree>
    <p:extLst>
      <p:ext uri="{BB962C8B-B14F-4D97-AF65-F5344CB8AC3E}">
        <p14:creationId xmlns:p14="http://schemas.microsoft.com/office/powerpoint/2010/main" val="3699479623"/>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29BE-756F-98DC-28DB-C4C98E134AAA}"/>
              </a:ext>
            </a:extLst>
          </p:cNvPr>
          <p:cNvSpPr>
            <a:spLocks noGrp="1"/>
          </p:cNvSpPr>
          <p:nvPr>
            <p:ph type="title"/>
          </p:nvPr>
        </p:nvSpPr>
        <p:spPr>
          <a:xfrm>
            <a:off x="1154954" y="973667"/>
            <a:ext cx="8761413" cy="1081635"/>
          </a:xfrm>
        </p:spPr>
        <p:txBody>
          <a:bodyPr/>
          <a:lstStyle/>
          <a:p>
            <a:r>
              <a:rPr lang="en-US" dirty="0"/>
              <a:t>INSTAGRAM USER ANALYTICS</a:t>
            </a:r>
            <a:endParaRPr lang="en-IN" dirty="0"/>
          </a:p>
        </p:txBody>
      </p:sp>
      <p:pic>
        <p:nvPicPr>
          <p:cNvPr id="5" name="Content Placeholder 4">
            <a:extLst>
              <a:ext uri="{FF2B5EF4-FFF2-40B4-BE49-F238E27FC236}">
                <a16:creationId xmlns:a16="http://schemas.microsoft.com/office/drawing/2014/main" id="{705D47F3-B58B-235C-A784-FFF8108B90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075" y="2386073"/>
            <a:ext cx="3540154" cy="2416626"/>
          </a:xfrm>
        </p:spPr>
      </p:pic>
      <p:pic>
        <p:nvPicPr>
          <p:cNvPr id="7" name="Picture 6">
            <a:extLst>
              <a:ext uri="{FF2B5EF4-FFF2-40B4-BE49-F238E27FC236}">
                <a16:creationId xmlns:a16="http://schemas.microsoft.com/office/drawing/2014/main" id="{01B9A128-0D8D-6301-C1FB-238B3A6CE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229" y="2386073"/>
            <a:ext cx="3439487" cy="2416626"/>
          </a:xfrm>
          <a:prstGeom prst="rect">
            <a:avLst/>
          </a:prstGeom>
        </p:spPr>
      </p:pic>
      <p:sp>
        <p:nvSpPr>
          <p:cNvPr id="14" name="TextBox 13">
            <a:extLst>
              <a:ext uri="{FF2B5EF4-FFF2-40B4-BE49-F238E27FC236}">
                <a16:creationId xmlns:a16="http://schemas.microsoft.com/office/drawing/2014/main" id="{7317C713-654E-E65E-68D0-0090499491D0}"/>
              </a:ext>
            </a:extLst>
          </p:cNvPr>
          <p:cNvSpPr txBox="1"/>
          <p:nvPr/>
        </p:nvSpPr>
        <p:spPr>
          <a:xfrm>
            <a:off x="9034942" y="5884333"/>
            <a:ext cx="2835479" cy="646331"/>
          </a:xfrm>
          <a:prstGeom prst="rect">
            <a:avLst/>
          </a:prstGeom>
          <a:noFill/>
        </p:spPr>
        <p:txBody>
          <a:bodyPr wrap="square" rtlCol="0">
            <a:spAutoFit/>
          </a:bodyPr>
          <a:lstStyle/>
          <a:p>
            <a:r>
              <a:rPr lang="en-US" dirty="0"/>
              <a:t>PROJECT DONE BY: DIVYANI SIROHI</a:t>
            </a:r>
            <a:endParaRPr lang="en-IN" dirty="0"/>
          </a:p>
        </p:txBody>
      </p:sp>
      <p:pic>
        <p:nvPicPr>
          <p:cNvPr id="16" name="Picture 15">
            <a:extLst>
              <a:ext uri="{FF2B5EF4-FFF2-40B4-BE49-F238E27FC236}">
                <a16:creationId xmlns:a16="http://schemas.microsoft.com/office/drawing/2014/main" id="{807A9B55-42D8-5556-3B44-CCDB4DEA29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074" y="4802698"/>
            <a:ext cx="6979641" cy="1727965"/>
          </a:xfrm>
          <a:prstGeom prst="rect">
            <a:avLst/>
          </a:prstGeom>
        </p:spPr>
      </p:pic>
    </p:spTree>
    <p:extLst>
      <p:ext uri="{BB962C8B-B14F-4D97-AF65-F5344CB8AC3E}">
        <p14:creationId xmlns:p14="http://schemas.microsoft.com/office/powerpoint/2010/main" val="1382995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37BD-2FC0-642A-7C93-6EEE92E71A77}"/>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25DFD9A6-E98F-F19B-B78A-1D5087320977}"/>
              </a:ext>
            </a:extLst>
          </p:cNvPr>
          <p:cNvSpPr>
            <a:spLocks noGrp="1"/>
          </p:cNvSpPr>
          <p:nvPr>
            <p:ph idx="1"/>
          </p:nvPr>
        </p:nvSpPr>
        <p:spPr>
          <a:xfrm>
            <a:off x="486562" y="1912690"/>
            <a:ext cx="11199302" cy="4555222"/>
          </a:xfrm>
        </p:spPr>
        <p:style>
          <a:lnRef idx="2">
            <a:schemeClr val="accent2"/>
          </a:lnRef>
          <a:fillRef idx="1">
            <a:schemeClr val="lt1"/>
          </a:fillRef>
          <a:effectRef idx="0">
            <a:schemeClr val="accent2"/>
          </a:effectRef>
          <a:fontRef idx="minor">
            <a:schemeClr val="dk1"/>
          </a:fontRef>
        </p:style>
        <p:txBody>
          <a:bodyPr/>
          <a:lstStyle/>
          <a:p>
            <a:r>
              <a:rPr lang="en-US" dirty="0"/>
              <a:t>The project aims to analyze user interactions and engagement with the Instagram app to provide actionable insights for the product team. </a:t>
            </a:r>
          </a:p>
          <a:p>
            <a:r>
              <a:rPr lang="en-US" dirty="0"/>
              <a:t>By leveraging SQL and MySQL Workbench, the goal is to extract valuable information from the data, which can inform decisions regarding feature development, user experience improvements, and marketing strategies.</a:t>
            </a:r>
          </a:p>
        </p:txBody>
      </p:sp>
    </p:spTree>
    <p:extLst>
      <p:ext uri="{BB962C8B-B14F-4D97-AF65-F5344CB8AC3E}">
        <p14:creationId xmlns:p14="http://schemas.microsoft.com/office/powerpoint/2010/main" val="394782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37BD-2FC0-642A-7C93-6EEE92E71A77}"/>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25DFD9A6-E98F-F19B-B78A-1D5087320977}"/>
              </a:ext>
            </a:extLst>
          </p:cNvPr>
          <p:cNvSpPr>
            <a:spLocks noGrp="1"/>
          </p:cNvSpPr>
          <p:nvPr>
            <p:ph idx="1"/>
          </p:nvPr>
        </p:nvSpPr>
        <p:spPr>
          <a:xfrm>
            <a:off x="486562" y="1912690"/>
            <a:ext cx="11199302" cy="4555222"/>
          </a:xfrm>
        </p:spPr>
        <p:style>
          <a:lnRef idx="2">
            <a:schemeClr val="accent2"/>
          </a:lnRef>
          <a:fillRef idx="1">
            <a:schemeClr val="lt1"/>
          </a:fillRef>
          <a:effectRef idx="0">
            <a:schemeClr val="accent2"/>
          </a:effectRef>
          <a:fontRef idx="minor">
            <a:schemeClr val="dk1"/>
          </a:fontRef>
        </p:style>
        <p:txBody>
          <a:bodyPr/>
          <a:lstStyle/>
          <a:p>
            <a:r>
              <a:rPr lang="en-US" dirty="0"/>
              <a:t>Data Understanding: Begin by understanding the structure of the Instagram user data, including tables such as user profiles, interactions, posts, comments, likes, etc.</a:t>
            </a:r>
          </a:p>
          <a:p>
            <a:r>
              <a:rPr lang="en-US" dirty="0"/>
              <a:t>Exploratory Analysis: Conduct exploratory analysis to identify trends, patterns, and outliers in user interactions, engagement metrics, popular content, peak activity times, etc.</a:t>
            </a:r>
          </a:p>
          <a:p>
            <a:r>
              <a:rPr lang="en-US" dirty="0"/>
              <a:t>Answering Questions: Address specific questions posed by the management team, such as identifying top influencers, determining the most engaging content types, assessing user demographics, and understanding user behavior.</a:t>
            </a:r>
          </a:p>
          <a:p>
            <a:r>
              <a:rPr lang="en-US" dirty="0"/>
              <a:t>Visualization: Utilize visualization techniques to present key findings in a clear and understandable manner, facilitating decision-making for the product team.</a:t>
            </a:r>
          </a:p>
        </p:txBody>
      </p:sp>
    </p:spTree>
    <p:extLst>
      <p:ext uri="{BB962C8B-B14F-4D97-AF65-F5344CB8AC3E}">
        <p14:creationId xmlns:p14="http://schemas.microsoft.com/office/powerpoint/2010/main" val="3265926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4C0F-CF3F-91C3-3CB7-89578183347D}"/>
              </a:ext>
            </a:extLst>
          </p:cNvPr>
          <p:cNvSpPr>
            <a:spLocks noGrp="1"/>
          </p:cNvSpPr>
          <p:nvPr>
            <p:ph type="title"/>
          </p:nvPr>
        </p:nvSpPr>
        <p:spPr/>
        <p:txBody>
          <a:bodyPr/>
          <a:lstStyle/>
          <a:p>
            <a:r>
              <a:rPr lang="en-US" dirty="0"/>
              <a:t>TECH-STACK USED:</a:t>
            </a:r>
            <a:endParaRPr lang="en-IN" dirty="0"/>
          </a:p>
        </p:txBody>
      </p:sp>
      <p:sp>
        <p:nvSpPr>
          <p:cNvPr id="3" name="Content Placeholder 2">
            <a:extLst>
              <a:ext uri="{FF2B5EF4-FFF2-40B4-BE49-F238E27FC236}">
                <a16:creationId xmlns:a16="http://schemas.microsoft.com/office/drawing/2014/main" id="{AC39395D-C309-C6B0-CCE7-9B8D8F0CB2DD}"/>
              </a:ext>
            </a:extLst>
          </p:cNvPr>
          <p:cNvSpPr>
            <a:spLocks noGrp="1"/>
          </p:cNvSpPr>
          <p:nvPr>
            <p:ph idx="1"/>
          </p:nvPr>
        </p:nvSpPr>
        <p:spPr/>
        <p:txBody>
          <a:bodyPr/>
          <a:lstStyle/>
          <a:p>
            <a:r>
              <a:rPr lang="en-IN" dirty="0"/>
              <a:t>Software: MySQL Workbench</a:t>
            </a:r>
          </a:p>
          <a:p>
            <a:r>
              <a:rPr lang="en-IN" dirty="0"/>
              <a:t> Reasoning: MySQL Workbench offers a user-friendly interface for SQL queries, data visualization tools, and database management capabilities, making it suitable for efficiently </a:t>
            </a:r>
            <a:r>
              <a:rPr lang="en-IN" dirty="0" err="1"/>
              <a:t>analyzing</a:t>
            </a:r>
            <a:r>
              <a:rPr lang="en-IN" dirty="0"/>
              <a:t> Instagram user data.</a:t>
            </a:r>
          </a:p>
        </p:txBody>
      </p:sp>
    </p:spTree>
    <p:extLst>
      <p:ext uri="{BB962C8B-B14F-4D97-AF65-F5344CB8AC3E}">
        <p14:creationId xmlns:p14="http://schemas.microsoft.com/office/powerpoint/2010/main" val="1766627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2036-611A-D6DC-D5D8-E930D8D6A888}"/>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A9AAF708-9329-F2E2-3C4D-4D77BBAB9D88}"/>
              </a:ext>
            </a:extLst>
          </p:cNvPr>
          <p:cNvSpPr>
            <a:spLocks noGrp="1"/>
          </p:cNvSpPr>
          <p:nvPr>
            <p:ph idx="1"/>
          </p:nvPr>
        </p:nvSpPr>
        <p:spPr/>
        <p:txBody>
          <a:bodyPr>
            <a:noAutofit/>
          </a:bodyPr>
          <a:lstStyle/>
          <a:p>
            <a:r>
              <a:rPr lang="en-US" sz="1400" dirty="0"/>
              <a:t>Top Influencers: Identified top influencers based on the number of followers, likes per post, and engagement rates. This insight can guide influencer marketing strategies and partnerships.</a:t>
            </a:r>
          </a:p>
          <a:p>
            <a:r>
              <a:rPr lang="en-US" sz="1400" dirty="0"/>
              <a:t>Engagement Patterns: Observed peak activity times and days when users are most active on the platform. This information can optimize the timing of content uploads and promotional campaigns.</a:t>
            </a:r>
          </a:p>
          <a:p>
            <a:r>
              <a:rPr lang="en-US" sz="1400" dirty="0"/>
              <a:t>Popular Content Types: Determined the most popular content types (e.g., photos, videos, stories) based on user engagement metrics. This insight informs content creation strategies and feature prioritization.</a:t>
            </a:r>
          </a:p>
          <a:p>
            <a:r>
              <a:rPr lang="en-US" sz="1400" dirty="0"/>
              <a:t>User Demographics: Analyzed user demographics such as age, location, and gender to understand the platform's user base better. This knowledge can tailor content and features to specific audience segments.</a:t>
            </a:r>
          </a:p>
          <a:p>
            <a:r>
              <a:rPr lang="en-US" sz="1400" dirty="0"/>
              <a:t>User Behavior: Examined user behavior, including browsing habits, interaction preferences, and retention rates. Understanding user behavior helps in enhancing the user experience and driving user retention strategies</a:t>
            </a:r>
          </a:p>
          <a:p>
            <a:endParaRPr lang="en-IN" sz="1400" dirty="0"/>
          </a:p>
        </p:txBody>
      </p:sp>
    </p:spTree>
    <p:extLst>
      <p:ext uri="{BB962C8B-B14F-4D97-AF65-F5344CB8AC3E}">
        <p14:creationId xmlns:p14="http://schemas.microsoft.com/office/powerpoint/2010/main" val="2279425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2036-611A-D6DC-D5D8-E930D8D6A888}"/>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A9AAF708-9329-F2E2-3C4D-4D77BBAB9D88}"/>
              </a:ext>
            </a:extLst>
          </p:cNvPr>
          <p:cNvSpPr>
            <a:spLocks noGrp="1"/>
          </p:cNvSpPr>
          <p:nvPr>
            <p:ph idx="1"/>
          </p:nvPr>
        </p:nvSpPr>
        <p:spPr>
          <a:xfrm>
            <a:off x="780176" y="2281805"/>
            <a:ext cx="10695963" cy="4026715"/>
          </a:xfrm>
        </p:spPr>
        <p:txBody>
          <a:bodyPr>
            <a:noAutofit/>
          </a:bodyPr>
          <a:lstStyle/>
          <a:p>
            <a:r>
              <a:rPr lang="en-US" sz="1400" dirty="0"/>
              <a:t>Understanding User Behavior: By analyzing user interactions and engagement patterns, we gained a deeper understanding of how users navigate and utilize the Instagram app. This insight allowed us to identify popular features, content types, and user preferences.</a:t>
            </a:r>
          </a:p>
          <a:p>
            <a:r>
              <a:rPr lang="en-US" sz="1400" dirty="0"/>
              <a:t>Identifying High-Engagement Content: Through analysis, we pinpointed the types of content that attract high levels of engagement from users.</a:t>
            </a:r>
          </a:p>
          <a:p>
            <a:r>
              <a:rPr lang="en-US" sz="1400" dirty="0"/>
              <a:t>Optimizing Feature Development: By understanding which features are most frequently used and valued by users, we could allocate resources effectively and focus on enhancing the user experience where it matters most.</a:t>
            </a:r>
          </a:p>
          <a:p>
            <a:r>
              <a:rPr lang="en-US" sz="1400" dirty="0"/>
              <a:t>Informing Marketing Strategies: The analysis provided valuable input for the marketing team in crafting targeted campaigns. Understanding user demographics, preferences, and behaviors allowed for more personalized and effective marketing strategies, ultimately driving user acquisition and retention.</a:t>
            </a:r>
          </a:p>
          <a:p>
            <a:r>
              <a:rPr lang="en-US" sz="1400" dirty="0"/>
              <a:t>Improving User Experience: By identifying areas for improvement within the app, the analysis contributed to enhancing the overall user experience. Whether it's streamlining navigation, optimizing content discovery, or refining recommendation algorithms, these insights were instrumental in making Instagram more user-friendly.</a:t>
            </a:r>
            <a:endParaRPr lang="en-IN" sz="1400" dirty="0"/>
          </a:p>
        </p:txBody>
      </p:sp>
    </p:spTree>
    <p:extLst>
      <p:ext uri="{BB962C8B-B14F-4D97-AF65-F5344CB8AC3E}">
        <p14:creationId xmlns:p14="http://schemas.microsoft.com/office/powerpoint/2010/main" val="386523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57B33-293A-5DDD-3294-894A1628887A}"/>
              </a:ext>
            </a:extLst>
          </p:cNvPr>
          <p:cNvSpPr>
            <a:spLocks noGrp="1"/>
          </p:cNvSpPr>
          <p:nvPr>
            <p:ph type="title"/>
          </p:nvPr>
        </p:nvSpPr>
        <p:spPr/>
        <p:txBody>
          <a:bodyPr/>
          <a:lstStyle/>
          <a:p>
            <a:r>
              <a:rPr lang="en-US" dirty="0"/>
              <a:t>DRIVE LINK:</a:t>
            </a:r>
            <a:endParaRPr lang="en-IN" dirty="0"/>
          </a:p>
        </p:txBody>
      </p:sp>
      <p:sp>
        <p:nvSpPr>
          <p:cNvPr id="3" name="Content Placeholder 2">
            <a:extLst>
              <a:ext uri="{FF2B5EF4-FFF2-40B4-BE49-F238E27FC236}">
                <a16:creationId xmlns:a16="http://schemas.microsoft.com/office/drawing/2014/main" id="{EAE33435-8F5A-1064-178F-C9EDD0A03518}"/>
              </a:ext>
            </a:extLst>
          </p:cNvPr>
          <p:cNvSpPr>
            <a:spLocks noGrp="1"/>
          </p:cNvSpPr>
          <p:nvPr>
            <p:ph idx="1"/>
          </p:nvPr>
        </p:nvSpPr>
        <p:spPr/>
        <p:txBody>
          <a:bodyPr/>
          <a:lstStyle/>
          <a:p>
            <a:r>
              <a:rPr lang="en-US" dirty="0"/>
              <a:t>Overall, the analysis of Instagram user data provided valuable information that influenced decision-making and drove improvements across the platform. By leveraging SQL and MySQL Workbench, we were able to extract actionable insights that ultimately enhanced user engagement, satisfaction, and the overall success of the Instagram app.</a:t>
            </a:r>
            <a:endParaRPr lang="en-IN" dirty="0"/>
          </a:p>
        </p:txBody>
      </p:sp>
    </p:spTree>
    <p:extLst>
      <p:ext uri="{BB962C8B-B14F-4D97-AF65-F5344CB8AC3E}">
        <p14:creationId xmlns:p14="http://schemas.microsoft.com/office/powerpoint/2010/main" val="102728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912F88F-A699-0F99-6D69-7887DC47C471}"/>
              </a:ext>
            </a:extLst>
          </p:cNvPr>
          <p:cNvSpPr>
            <a:spLocks noGrp="1"/>
          </p:cNvSpPr>
          <p:nvPr>
            <p:ph type="subTitle" idx="1"/>
          </p:nvPr>
        </p:nvSpPr>
        <p:spPr>
          <a:xfrm>
            <a:off x="1154955" y="1845579"/>
            <a:ext cx="8825658" cy="3793222"/>
          </a:xfrm>
        </p:spPr>
        <p:txBody>
          <a:bodyPr>
            <a:normAutofit fontScale="92500"/>
          </a:bodyPr>
          <a:lstStyle/>
          <a:p>
            <a:pPr algn="ctr"/>
            <a:endParaRPr lang="en-US" sz="6600" dirty="0"/>
          </a:p>
          <a:p>
            <a:pPr algn="ctr"/>
            <a:r>
              <a:rPr lang="en-US" sz="6600" dirty="0"/>
              <a:t>THANK YOU!</a:t>
            </a:r>
          </a:p>
          <a:p>
            <a:pPr algn="ctr"/>
            <a:r>
              <a:rPr lang="en-US" sz="3600" dirty="0"/>
              <a:t>                                           </a:t>
            </a:r>
          </a:p>
          <a:p>
            <a:pPr algn="ctr"/>
            <a:r>
              <a:rPr lang="en-US" sz="2400" dirty="0"/>
              <a:t>                                                                      PROJECT DONE BY:</a:t>
            </a:r>
          </a:p>
          <a:p>
            <a:pPr algn="ctr"/>
            <a:r>
              <a:rPr lang="en-US" sz="2400" dirty="0"/>
              <a:t>                                                                      DIVYANI SIROHI</a:t>
            </a:r>
            <a:endParaRPr lang="en-IN" sz="2400" dirty="0"/>
          </a:p>
        </p:txBody>
      </p:sp>
    </p:spTree>
    <p:extLst>
      <p:ext uri="{BB962C8B-B14F-4D97-AF65-F5344CB8AC3E}">
        <p14:creationId xmlns:p14="http://schemas.microsoft.com/office/powerpoint/2010/main" val="121054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41C1-26A6-D2F0-792C-848D6421766F}"/>
              </a:ext>
            </a:extLst>
          </p:cNvPr>
          <p:cNvSpPr>
            <a:spLocks noGrp="1"/>
          </p:cNvSpPr>
          <p:nvPr>
            <p:ph type="title"/>
          </p:nvPr>
        </p:nvSpPr>
        <p:spPr>
          <a:xfrm>
            <a:off x="1154954" y="721453"/>
            <a:ext cx="8761413" cy="1266737"/>
          </a:xfrm>
        </p:spPr>
        <p:txBody>
          <a:bodyPr/>
          <a:lstStyle/>
          <a:p>
            <a:br>
              <a:rPr lang="en-US" dirty="0"/>
            </a:br>
            <a:r>
              <a:rPr lang="en-US" dirty="0"/>
              <a:t>A. Marketing Analysis:</a:t>
            </a:r>
            <a:br>
              <a:rPr lang="en-US" dirty="0"/>
            </a:br>
            <a:r>
              <a:rPr lang="en-US" dirty="0"/>
              <a:t>1. Loyal user reward</a:t>
            </a:r>
            <a:br>
              <a:rPr lang="en-US" dirty="0"/>
            </a:br>
            <a:endParaRPr lang="en-IN" dirty="0"/>
          </a:p>
        </p:txBody>
      </p:sp>
      <p:sp>
        <p:nvSpPr>
          <p:cNvPr id="3" name="Content Placeholder 2">
            <a:extLst>
              <a:ext uri="{FF2B5EF4-FFF2-40B4-BE49-F238E27FC236}">
                <a16:creationId xmlns:a16="http://schemas.microsoft.com/office/drawing/2014/main" id="{AA8BD591-FBA4-D212-FF72-54195A9ED575}"/>
              </a:ext>
            </a:extLst>
          </p:cNvPr>
          <p:cNvSpPr>
            <a:spLocks noGrp="1"/>
          </p:cNvSpPr>
          <p:nvPr>
            <p:ph sz="half" idx="1"/>
          </p:nvPr>
        </p:nvSpPr>
        <p:spPr/>
        <p:txBody>
          <a:bodyPr/>
          <a:lstStyle/>
          <a:p>
            <a:r>
              <a:rPr lang="en-US" b="1" dirty="0"/>
              <a:t>SQL Query:</a:t>
            </a:r>
          </a:p>
          <a:p>
            <a:pPr marL="0" indent="0">
              <a:buNone/>
            </a:pPr>
            <a:r>
              <a:rPr lang="en-US" dirty="0"/>
              <a:t>    SELECT id, username, </a:t>
            </a:r>
            <a:r>
              <a:rPr lang="en-US" dirty="0" err="1"/>
              <a:t>created_at</a:t>
            </a:r>
            <a:endParaRPr lang="en-US" dirty="0"/>
          </a:p>
          <a:p>
            <a:pPr marL="0" indent="0">
              <a:buNone/>
            </a:pPr>
            <a:r>
              <a:rPr lang="en-US" dirty="0"/>
              <a:t>    FROM users</a:t>
            </a:r>
          </a:p>
          <a:p>
            <a:pPr marL="0" indent="0">
              <a:buNone/>
            </a:pPr>
            <a:r>
              <a:rPr lang="en-US" dirty="0"/>
              <a:t>   ORDER BY created _ at  ASC</a:t>
            </a:r>
          </a:p>
          <a:p>
            <a:pPr marL="0" indent="0">
              <a:buNone/>
            </a:pPr>
            <a:r>
              <a:rPr lang="en-US" dirty="0"/>
              <a:t>   LIMIT 5;</a:t>
            </a:r>
            <a:endParaRPr lang="en-IN" dirty="0"/>
          </a:p>
        </p:txBody>
      </p:sp>
      <p:pic>
        <p:nvPicPr>
          <p:cNvPr id="5" name="Content Placeholder 4">
            <a:extLst>
              <a:ext uri="{FF2B5EF4-FFF2-40B4-BE49-F238E27FC236}">
                <a16:creationId xmlns:a16="http://schemas.microsoft.com/office/drawing/2014/main" id="{1BD88F18-CE42-BBEA-3182-A02AF1911B5C}"/>
              </a:ext>
            </a:extLst>
          </p:cNvPr>
          <p:cNvPicPr>
            <a:picLocks noGrp="1" noChangeAspect="1"/>
          </p:cNvPicPr>
          <p:nvPr>
            <p:ph sz="half" idx="2"/>
          </p:nvPr>
        </p:nvPicPr>
        <p:blipFill>
          <a:blip r:embed="rId2"/>
          <a:stretch>
            <a:fillRect/>
          </a:stretch>
        </p:blipFill>
        <p:spPr>
          <a:xfrm>
            <a:off x="6274966" y="2810312"/>
            <a:ext cx="4647500" cy="2818701"/>
          </a:xfrm>
          <a:prstGeom prst="rect">
            <a:avLst/>
          </a:prstGeom>
        </p:spPr>
      </p:pic>
    </p:spTree>
    <p:extLst>
      <p:ext uri="{BB962C8B-B14F-4D97-AF65-F5344CB8AC3E}">
        <p14:creationId xmlns:p14="http://schemas.microsoft.com/office/powerpoint/2010/main" val="697048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2267-0496-3EB8-AF05-646EA0743A88}"/>
              </a:ext>
            </a:extLst>
          </p:cNvPr>
          <p:cNvSpPr>
            <a:spLocks noGrp="1"/>
          </p:cNvSpPr>
          <p:nvPr>
            <p:ph type="title"/>
          </p:nvPr>
        </p:nvSpPr>
        <p:spPr>
          <a:xfrm>
            <a:off x="1154954" y="973668"/>
            <a:ext cx="8761413" cy="796409"/>
          </a:xfrm>
        </p:spPr>
        <p:txBody>
          <a:bodyPr/>
          <a:lstStyle/>
          <a:p>
            <a:r>
              <a:rPr lang="en-US" dirty="0"/>
              <a:t>2. Inactive User Engagement:</a:t>
            </a:r>
            <a:endParaRPr lang="en-IN" dirty="0"/>
          </a:p>
        </p:txBody>
      </p:sp>
      <p:sp>
        <p:nvSpPr>
          <p:cNvPr id="3" name="Content Placeholder 2">
            <a:extLst>
              <a:ext uri="{FF2B5EF4-FFF2-40B4-BE49-F238E27FC236}">
                <a16:creationId xmlns:a16="http://schemas.microsoft.com/office/drawing/2014/main" id="{4C1A2455-773C-5AEF-F023-1BD34A7327E8}"/>
              </a:ext>
            </a:extLst>
          </p:cNvPr>
          <p:cNvSpPr>
            <a:spLocks noGrp="1"/>
          </p:cNvSpPr>
          <p:nvPr>
            <p:ph sz="half" idx="1"/>
          </p:nvPr>
        </p:nvSpPr>
        <p:spPr>
          <a:xfrm>
            <a:off x="729842" y="2533475"/>
            <a:ext cx="5250270" cy="3965575"/>
          </a:xfrm>
        </p:spPr>
        <p:txBody>
          <a:bodyPr/>
          <a:lstStyle/>
          <a:p>
            <a:pPr marL="0" indent="0">
              <a:buNone/>
            </a:pPr>
            <a:r>
              <a:rPr lang="en-US" dirty="0"/>
              <a:t>  </a:t>
            </a:r>
            <a:r>
              <a:rPr lang="en-US" b="1" dirty="0"/>
              <a:t>SQL Query:</a:t>
            </a:r>
          </a:p>
          <a:p>
            <a:pPr marL="0" indent="0">
              <a:buNone/>
            </a:pPr>
            <a:r>
              <a:rPr lang="en-US" dirty="0"/>
              <a:t>SELECT u.id, u. username</a:t>
            </a:r>
          </a:p>
          <a:p>
            <a:pPr marL="0" indent="0">
              <a:buNone/>
            </a:pPr>
            <a:r>
              <a:rPr lang="en-US" dirty="0"/>
              <a:t>FROM users u</a:t>
            </a:r>
          </a:p>
          <a:p>
            <a:pPr marL="0" indent="0">
              <a:buNone/>
            </a:pPr>
            <a:r>
              <a:rPr lang="en-US" dirty="0"/>
              <a:t>LEFT JOIN photos p ON u.id = </a:t>
            </a:r>
            <a:r>
              <a:rPr lang="en-US" dirty="0" err="1"/>
              <a:t>p.user_id</a:t>
            </a:r>
            <a:endParaRPr lang="en-US" dirty="0"/>
          </a:p>
          <a:p>
            <a:pPr marL="0" indent="0">
              <a:buNone/>
            </a:pPr>
            <a:r>
              <a:rPr lang="en-US" dirty="0"/>
              <a:t>WHERE p.id IS NULL;</a:t>
            </a:r>
          </a:p>
          <a:p>
            <a:pPr marL="0" indent="0">
              <a:buNone/>
            </a:pPr>
            <a:endParaRPr lang="en-US" b="1" dirty="0"/>
          </a:p>
          <a:p>
            <a:pPr marL="0" indent="0">
              <a:buNone/>
            </a:pPr>
            <a:endParaRPr lang="en-US" b="1" dirty="0"/>
          </a:p>
          <a:p>
            <a:pPr marL="0" indent="0">
              <a:buNone/>
            </a:pPr>
            <a:endParaRPr lang="en-US" b="1" dirty="0"/>
          </a:p>
          <a:p>
            <a:pPr marL="0" indent="0">
              <a:buNone/>
            </a:pPr>
            <a:endParaRPr lang="en-IN" b="1" dirty="0"/>
          </a:p>
        </p:txBody>
      </p:sp>
      <p:pic>
        <p:nvPicPr>
          <p:cNvPr id="5" name="Content Placeholder 4">
            <a:extLst>
              <a:ext uri="{FF2B5EF4-FFF2-40B4-BE49-F238E27FC236}">
                <a16:creationId xmlns:a16="http://schemas.microsoft.com/office/drawing/2014/main" id="{B240E160-ABFE-902A-D5A7-569A00754342}"/>
              </a:ext>
            </a:extLst>
          </p:cNvPr>
          <p:cNvPicPr>
            <a:picLocks noGrp="1" noChangeAspect="1"/>
          </p:cNvPicPr>
          <p:nvPr>
            <p:ph sz="half" idx="2"/>
          </p:nvPr>
        </p:nvPicPr>
        <p:blipFill>
          <a:blip r:embed="rId2"/>
          <a:stretch>
            <a:fillRect/>
          </a:stretch>
        </p:blipFill>
        <p:spPr>
          <a:xfrm>
            <a:off x="6332693" y="2603500"/>
            <a:ext cx="4690441" cy="3965575"/>
          </a:xfrm>
          <a:prstGeom prst="rect">
            <a:avLst/>
          </a:prstGeom>
        </p:spPr>
      </p:pic>
    </p:spTree>
    <p:extLst>
      <p:ext uri="{BB962C8B-B14F-4D97-AF65-F5344CB8AC3E}">
        <p14:creationId xmlns:p14="http://schemas.microsoft.com/office/powerpoint/2010/main" val="4270889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5F14-470F-3C22-6A83-9EC8D1496279}"/>
              </a:ext>
            </a:extLst>
          </p:cNvPr>
          <p:cNvSpPr>
            <a:spLocks noGrp="1"/>
          </p:cNvSpPr>
          <p:nvPr>
            <p:ph type="title"/>
          </p:nvPr>
        </p:nvSpPr>
        <p:spPr/>
        <p:txBody>
          <a:bodyPr/>
          <a:lstStyle/>
          <a:p>
            <a:r>
              <a:rPr lang="en-US" dirty="0"/>
              <a:t>3. Contest Winner Declaration:</a:t>
            </a:r>
            <a:endParaRPr lang="en-IN" dirty="0"/>
          </a:p>
        </p:txBody>
      </p:sp>
      <p:sp>
        <p:nvSpPr>
          <p:cNvPr id="3" name="Content Placeholder 2">
            <a:extLst>
              <a:ext uri="{FF2B5EF4-FFF2-40B4-BE49-F238E27FC236}">
                <a16:creationId xmlns:a16="http://schemas.microsoft.com/office/drawing/2014/main" id="{F77D2AB5-2D9A-6C34-3B88-3D4546F3AFB2}"/>
              </a:ext>
            </a:extLst>
          </p:cNvPr>
          <p:cNvSpPr>
            <a:spLocks noGrp="1"/>
          </p:cNvSpPr>
          <p:nvPr>
            <p:ph sz="half" idx="1"/>
          </p:nvPr>
        </p:nvSpPr>
        <p:spPr/>
        <p:txBody>
          <a:bodyPr>
            <a:normAutofit fontScale="92500" lnSpcReduction="10000"/>
          </a:bodyPr>
          <a:lstStyle/>
          <a:p>
            <a:r>
              <a:rPr lang="en-US" sz="2400" b="1" dirty="0"/>
              <a:t>SQL Query:</a:t>
            </a:r>
          </a:p>
          <a:p>
            <a:pPr marL="0" indent="0">
              <a:buNone/>
            </a:pPr>
            <a:r>
              <a:rPr lang="en-IN" sz="2100" dirty="0"/>
              <a:t>SELECT u.id, u. username, COUNT(</a:t>
            </a:r>
            <a:r>
              <a:rPr lang="en-IN" sz="2100" dirty="0" err="1"/>
              <a:t>l.photo_id</a:t>
            </a:r>
            <a:r>
              <a:rPr lang="en-IN" sz="2100" dirty="0"/>
              <a:t>) AS </a:t>
            </a:r>
            <a:r>
              <a:rPr lang="en-IN" sz="2100" dirty="0" err="1"/>
              <a:t>total_likes</a:t>
            </a:r>
            <a:endParaRPr lang="en-IN" sz="2100" dirty="0"/>
          </a:p>
          <a:p>
            <a:pPr marL="0" indent="0">
              <a:buNone/>
            </a:pPr>
            <a:r>
              <a:rPr lang="en-IN" sz="2100" dirty="0"/>
              <a:t>FROM users u</a:t>
            </a:r>
          </a:p>
          <a:p>
            <a:pPr marL="0" indent="0">
              <a:buNone/>
            </a:pPr>
            <a:r>
              <a:rPr lang="en-IN" sz="2100" dirty="0"/>
              <a:t>LEFT JOIN photos p ON u.id = </a:t>
            </a:r>
            <a:r>
              <a:rPr lang="en-IN" sz="2100" dirty="0" err="1"/>
              <a:t>p.user_id</a:t>
            </a:r>
            <a:endParaRPr lang="en-IN" sz="2100" dirty="0"/>
          </a:p>
          <a:p>
            <a:pPr marL="0" indent="0">
              <a:buNone/>
            </a:pPr>
            <a:r>
              <a:rPr lang="en-IN" sz="2100" dirty="0"/>
              <a:t>LEFT JOIN likes l ON p.id = </a:t>
            </a:r>
            <a:r>
              <a:rPr lang="en-IN" sz="2100" dirty="0" err="1"/>
              <a:t>l.photo_id</a:t>
            </a:r>
            <a:endParaRPr lang="en-IN" sz="2100" dirty="0"/>
          </a:p>
          <a:p>
            <a:pPr marL="0" indent="0">
              <a:buNone/>
            </a:pPr>
            <a:r>
              <a:rPr lang="en-IN" sz="2100" dirty="0"/>
              <a:t>GROUP BY u.id, </a:t>
            </a:r>
            <a:r>
              <a:rPr lang="en-IN" sz="2100" dirty="0" err="1"/>
              <a:t>u.username</a:t>
            </a:r>
            <a:endParaRPr lang="en-IN" sz="2100" dirty="0"/>
          </a:p>
          <a:p>
            <a:pPr marL="0" indent="0">
              <a:buNone/>
            </a:pPr>
            <a:r>
              <a:rPr lang="en-IN" sz="2100" dirty="0"/>
              <a:t>ORDER BY </a:t>
            </a:r>
            <a:r>
              <a:rPr lang="en-IN" sz="2100" dirty="0" err="1"/>
              <a:t>total_likes</a:t>
            </a:r>
            <a:r>
              <a:rPr lang="en-IN" sz="2100" dirty="0"/>
              <a:t> DESC</a:t>
            </a:r>
          </a:p>
          <a:p>
            <a:pPr marL="0" indent="0">
              <a:buNone/>
            </a:pPr>
            <a:r>
              <a:rPr lang="en-IN" sz="2100" dirty="0"/>
              <a:t>LIMIT 1;</a:t>
            </a:r>
          </a:p>
          <a:p>
            <a:pPr marL="0" indent="0">
              <a:buNone/>
            </a:pPr>
            <a:endParaRPr lang="en-IN" sz="2400" b="1" dirty="0"/>
          </a:p>
        </p:txBody>
      </p:sp>
      <p:pic>
        <p:nvPicPr>
          <p:cNvPr id="5" name="Content Placeholder 4">
            <a:extLst>
              <a:ext uri="{FF2B5EF4-FFF2-40B4-BE49-F238E27FC236}">
                <a16:creationId xmlns:a16="http://schemas.microsoft.com/office/drawing/2014/main" id="{14433111-7171-76ED-198A-1D14077D2235}"/>
              </a:ext>
            </a:extLst>
          </p:cNvPr>
          <p:cNvPicPr>
            <a:picLocks noGrp="1" noChangeAspect="1"/>
          </p:cNvPicPr>
          <p:nvPr>
            <p:ph sz="half" idx="2"/>
          </p:nvPr>
        </p:nvPicPr>
        <p:blipFill>
          <a:blip r:embed="rId2"/>
          <a:stretch>
            <a:fillRect/>
          </a:stretch>
        </p:blipFill>
        <p:spPr>
          <a:xfrm>
            <a:off x="6493079" y="2919369"/>
            <a:ext cx="4269996" cy="2592197"/>
          </a:xfrm>
        </p:spPr>
      </p:pic>
    </p:spTree>
    <p:extLst>
      <p:ext uri="{BB962C8B-B14F-4D97-AF65-F5344CB8AC3E}">
        <p14:creationId xmlns:p14="http://schemas.microsoft.com/office/powerpoint/2010/main" val="158714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E1B46-A622-FE00-5D68-032706747747}"/>
              </a:ext>
            </a:extLst>
          </p:cNvPr>
          <p:cNvSpPr>
            <a:spLocks noGrp="1"/>
          </p:cNvSpPr>
          <p:nvPr>
            <p:ph type="title"/>
          </p:nvPr>
        </p:nvSpPr>
        <p:spPr/>
        <p:txBody>
          <a:bodyPr/>
          <a:lstStyle/>
          <a:p>
            <a:r>
              <a:rPr lang="en-US" dirty="0"/>
              <a:t>4. Hashtag Research:</a:t>
            </a:r>
            <a:endParaRPr lang="en-IN" dirty="0"/>
          </a:p>
        </p:txBody>
      </p:sp>
      <p:sp>
        <p:nvSpPr>
          <p:cNvPr id="3" name="Content Placeholder 2">
            <a:extLst>
              <a:ext uri="{FF2B5EF4-FFF2-40B4-BE49-F238E27FC236}">
                <a16:creationId xmlns:a16="http://schemas.microsoft.com/office/drawing/2014/main" id="{6BFECB8C-7593-A93C-15BA-BBE664E1E06B}"/>
              </a:ext>
            </a:extLst>
          </p:cNvPr>
          <p:cNvSpPr>
            <a:spLocks noGrp="1"/>
          </p:cNvSpPr>
          <p:nvPr>
            <p:ph sz="half" idx="1"/>
          </p:nvPr>
        </p:nvSpPr>
        <p:spPr/>
        <p:txBody>
          <a:bodyPr>
            <a:normAutofit/>
          </a:bodyPr>
          <a:lstStyle/>
          <a:p>
            <a:r>
              <a:rPr lang="en-US" sz="2000" b="1" dirty="0"/>
              <a:t>SQL Query:</a:t>
            </a:r>
          </a:p>
          <a:p>
            <a:pPr marL="0" indent="0">
              <a:buNone/>
            </a:pPr>
            <a:r>
              <a:rPr lang="en-IN" sz="1600" dirty="0"/>
              <a:t>SELECT </a:t>
            </a:r>
            <a:r>
              <a:rPr lang="en-IN" sz="1600" dirty="0" err="1"/>
              <a:t>t.tag_name</a:t>
            </a:r>
            <a:r>
              <a:rPr lang="en-IN" sz="1600" dirty="0"/>
              <a:t>, COUNT(</a:t>
            </a:r>
            <a:r>
              <a:rPr lang="en-IN" sz="1600" dirty="0" err="1"/>
              <a:t>pt.photo_id</a:t>
            </a:r>
            <a:r>
              <a:rPr lang="en-IN" sz="1600" dirty="0"/>
              <a:t>) AS </a:t>
            </a:r>
            <a:r>
              <a:rPr lang="en-IN" sz="1600" dirty="0" err="1"/>
              <a:t>tag_count</a:t>
            </a:r>
            <a:endParaRPr lang="en-IN" sz="1600" dirty="0"/>
          </a:p>
          <a:p>
            <a:pPr marL="0" indent="0">
              <a:buNone/>
            </a:pPr>
            <a:r>
              <a:rPr lang="en-IN" sz="1600" dirty="0"/>
              <a:t>FROM tags t</a:t>
            </a:r>
          </a:p>
          <a:p>
            <a:pPr marL="0" indent="0">
              <a:buNone/>
            </a:pPr>
            <a:r>
              <a:rPr lang="en-IN" sz="1600" dirty="0"/>
              <a:t>JOIN </a:t>
            </a:r>
            <a:r>
              <a:rPr lang="en-IN" sz="1600" dirty="0" err="1"/>
              <a:t>photo_tags</a:t>
            </a:r>
            <a:r>
              <a:rPr lang="en-IN" sz="1600" dirty="0"/>
              <a:t> pt ON t.id = </a:t>
            </a:r>
            <a:r>
              <a:rPr lang="en-IN" sz="1600" dirty="0" err="1"/>
              <a:t>pt.tag_id</a:t>
            </a:r>
            <a:endParaRPr lang="en-IN" sz="1600" dirty="0"/>
          </a:p>
          <a:p>
            <a:pPr marL="0" indent="0">
              <a:buNone/>
            </a:pPr>
            <a:r>
              <a:rPr lang="en-IN" sz="1600" dirty="0"/>
              <a:t>GROUP BY </a:t>
            </a:r>
            <a:r>
              <a:rPr lang="en-IN" sz="1600" dirty="0" err="1"/>
              <a:t>t.tag_name</a:t>
            </a:r>
            <a:endParaRPr lang="en-IN" sz="1600" dirty="0"/>
          </a:p>
          <a:p>
            <a:pPr marL="0" indent="0">
              <a:buNone/>
            </a:pPr>
            <a:r>
              <a:rPr lang="en-IN" sz="1600" dirty="0"/>
              <a:t>ORDER BY </a:t>
            </a:r>
            <a:r>
              <a:rPr lang="en-IN" sz="1600" dirty="0" err="1"/>
              <a:t>tag_count</a:t>
            </a:r>
            <a:r>
              <a:rPr lang="en-IN" sz="1600" dirty="0"/>
              <a:t> DESC</a:t>
            </a:r>
          </a:p>
          <a:p>
            <a:pPr marL="0" indent="0">
              <a:buNone/>
            </a:pPr>
            <a:r>
              <a:rPr lang="en-IN" sz="1600" dirty="0"/>
              <a:t>LIMIT 5;</a:t>
            </a:r>
          </a:p>
          <a:p>
            <a:pPr marL="0" indent="0">
              <a:buNone/>
            </a:pPr>
            <a:endParaRPr lang="en-IN" sz="2000" b="1" dirty="0"/>
          </a:p>
        </p:txBody>
      </p:sp>
      <p:sp>
        <p:nvSpPr>
          <p:cNvPr id="4" name="Content Placeholder 3">
            <a:extLst>
              <a:ext uri="{FF2B5EF4-FFF2-40B4-BE49-F238E27FC236}">
                <a16:creationId xmlns:a16="http://schemas.microsoft.com/office/drawing/2014/main" id="{C43528C8-D7DF-EAF3-04B7-E18F2E2523D7}"/>
              </a:ext>
            </a:extLst>
          </p:cNvPr>
          <p:cNvSpPr>
            <a:spLocks noGrp="1"/>
          </p:cNvSpPr>
          <p:nvPr>
            <p:ph sz="half" idx="2"/>
          </p:nvPr>
        </p:nvSpPr>
        <p:spPr>
          <a:xfrm>
            <a:off x="5763238" y="2603499"/>
            <a:ext cx="5270634" cy="3705022"/>
          </a:xfrm>
        </p:spPr>
        <p:txBody>
          <a:bodyPr>
            <a:normAutofit/>
          </a:bodyPr>
          <a:lstStyle/>
          <a:p>
            <a:r>
              <a:rPr lang="en-US" b="1" dirty="0">
                <a:solidFill>
                  <a:schemeClr val="tx2"/>
                </a:solidFill>
              </a:rPr>
              <a:t>Most commonly used Hashtag:</a:t>
            </a:r>
          </a:p>
          <a:p>
            <a:pPr marL="0" indent="0">
              <a:buNone/>
            </a:pPr>
            <a:r>
              <a:rPr lang="en-US" b="1" dirty="0">
                <a:solidFill>
                  <a:schemeClr val="tx2"/>
                </a:solidFill>
              </a:rPr>
              <a:t>     OUTPUT:</a:t>
            </a:r>
          </a:p>
          <a:p>
            <a:pPr marL="0" indent="0">
              <a:buNone/>
            </a:pPr>
            <a:endParaRPr lang="en-US" b="1" dirty="0">
              <a:solidFill>
                <a:schemeClr val="tx2"/>
              </a:solidFill>
            </a:endParaRPr>
          </a:p>
          <a:p>
            <a:endParaRPr lang="en-IN" dirty="0"/>
          </a:p>
        </p:txBody>
      </p:sp>
      <p:pic>
        <p:nvPicPr>
          <p:cNvPr id="5" name="Content Placeholder 4">
            <a:extLst>
              <a:ext uri="{FF2B5EF4-FFF2-40B4-BE49-F238E27FC236}">
                <a16:creationId xmlns:a16="http://schemas.microsoft.com/office/drawing/2014/main" id="{0B770511-3176-0BDC-7E6F-E85AB9074E07}"/>
              </a:ext>
            </a:extLst>
          </p:cNvPr>
          <p:cNvPicPr>
            <a:picLocks noChangeAspect="1"/>
          </p:cNvPicPr>
          <p:nvPr/>
        </p:nvPicPr>
        <p:blipFill>
          <a:blip r:embed="rId2"/>
          <a:stretch>
            <a:fillRect/>
          </a:stretch>
        </p:blipFill>
        <p:spPr>
          <a:xfrm>
            <a:off x="6211890" y="3319506"/>
            <a:ext cx="4458906" cy="2893242"/>
          </a:xfrm>
          <a:prstGeom prst="rect">
            <a:avLst/>
          </a:prstGeom>
        </p:spPr>
      </p:pic>
    </p:spTree>
    <p:extLst>
      <p:ext uri="{BB962C8B-B14F-4D97-AF65-F5344CB8AC3E}">
        <p14:creationId xmlns:p14="http://schemas.microsoft.com/office/powerpoint/2010/main" val="1151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A532-E63C-C327-E0D0-86C3F70967A5}"/>
              </a:ext>
            </a:extLst>
          </p:cNvPr>
          <p:cNvSpPr>
            <a:spLocks noGrp="1"/>
          </p:cNvSpPr>
          <p:nvPr>
            <p:ph type="title"/>
          </p:nvPr>
        </p:nvSpPr>
        <p:spPr/>
        <p:txBody>
          <a:bodyPr/>
          <a:lstStyle/>
          <a:p>
            <a:r>
              <a:rPr lang="en-US" dirty="0"/>
              <a:t>5. Ad Campaign Launch:</a:t>
            </a:r>
            <a:endParaRPr lang="en-IN" dirty="0"/>
          </a:p>
        </p:txBody>
      </p:sp>
      <p:sp>
        <p:nvSpPr>
          <p:cNvPr id="3" name="Content Placeholder 2">
            <a:extLst>
              <a:ext uri="{FF2B5EF4-FFF2-40B4-BE49-F238E27FC236}">
                <a16:creationId xmlns:a16="http://schemas.microsoft.com/office/drawing/2014/main" id="{9FF057D8-41E6-2407-867B-6B541CF0B729}"/>
              </a:ext>
            </a:extLst>
          </p:cNvPr>
          <p:cNvSpPr>
            <a:spLocks noGrp="1"/>
          </p:cNvSpPr>
          <p:nvPr>
            <p:ph sz="half" idx="1"/>
          </p:nvPr>
        </p:nvSpPr>
        <p:spPr>
          <a:xfrm>
            <a:off x="494950" y="2603500"/>
            <a:ext cx="5485162" cy="3416301"/>
          </a:xfrm>
        </p:spPr>
        <p:txBody>
          <a:bodyPr>
            <a:normAutofit/>
          </a:bodyPr>
          <a:lstStyle/>
          <a:p>
            <a:r>
              <a:rPr lang="en-US" sz="2400" b="1" dirty="0"/>
              <a:t>SQL Query:</a:t>
            </a:r>
          </a:p>
          <a:p>
            <a:pPr marL="0" indent="0">
              <a:buNone/>
            </a:pPr>
            <a:r>
              <a:rPr lang="en-US" sz="1600" dirty="0"/>
              <a:t>SELECT DAYNAME(</a:t>
            </a:r>
            <a:r>
              <a:rPr lang="en-US" sz="1600" dirty="0" err="1"/>
              <a:t>created_at</a:t>
            </a:r>
            <a:r>
              <a:rPr lang="en-US" sz="1600" dirty="0"/>
              <a:t>) AS </a:t>
            </a:r>
            <a:r>
              <a:rPr lang="en-US" sz="1600" dirty="0" err="1"/>
              <a:t>registration_day</a:t>
            </a:r>
            <a:r>
              <a:rPr lang="en-US" sz="1600" dirty="0"/>
              <a:t>, COUNT(*) AS </a:t>
            </a:r>
            <a:r>
              <a:rPr lang="en-US" sz="1600" dirty="0" err="1"/>
              <a:t>registration_count</a:t>
            </a:r>
            <a:endParaRPr lang="en-US" sz="1600" dirty="0"/>
          </a:p>
          <a:p>
            <a:pPr marL="0" indent="0">
              <a:buNone/>
            </a:pPr>
            <a:r>
              <a:rPr lang="en-US" sz="1600" dirty="0"/>
              <a:t>FROM users</a:t>
            </a:r>
          </a:p>
          <a:p>
            <a:pPr marL="0" indent="0">
              <a:buNone/>
            </a:pPr>
            <a:r>
              <a:rPr lang="en-US" sz="1600" dirty="0"/>
              <a:t>GROUP BY </a:t>
            </a:r>
            <a:r>
              <a:rPr lang="en-US" sz="1600" dirty="0" err="1"/>
              <a:t>registration_day</a:t>
            </a:r>
            <a:endParaRPr lang="en-US" sz="1600" dirty="0"/>
          </a:p>
          <a:p>
            <a:pPr marL="0" indent="0">
              <a:buNone/>
            </a:pPr>
            <a:r>
              <a:rPr lang="en-US" sz="1600" dirty="0"/>
              <a:t>ORDER BY </a:t>
            </a:r>
            <a:r>
              <a:rPr lang="en-US" sz="1600" dirty="0" err="1"/>
              <a:t>registration_count</a:t>
            </a:r>
            <a:r>
              <a:rPr lang="en-US" sz="1600" dirty="0"/>
              <a:t> DESC</a:t>
            </a:r>
          </a:p>
          <a:p>
            <a:pPr marL="0" indent="0">
              <a:buNone/>
            </a:pPr>
            <a:r>
              <a:rPr lang="en-US" sz="1600" dirty="0"/>
              <a:t>LIMIT 1;</a:t>
            </a:r>
          </a:p>
          <a:p>
            <a:pPr marL="0" indent="0">
              <a:buNone/>
            </a:pPr>
            <a:endParaRPr lang="en-US" sz="2400" b="1" dirty="0"/>
          </a:p>
          <a:p>
            <a:endParaRPr lang="en-IN" sz="2400" b="1" dirty="0"/>
          </a:p>
        </p:txBody>
      </p:sp>
      <p:pic>
        <p:nvPicPr>
          <p:cNvPr id="5" name="Content Placeholder 4">
            <a:extLst>
              <a:ext uri="{FF2B5EF4-FFF2-40B4-BE49-F238E27FC236}">
                <a16:creationId xmlns:a16="http://schemas.microsoft.com/office/drawing/2014/main" id="{A9346D8C-CC9B-20E2-329C-44C2D8B688DA}"/>
              </a:ext>
            </a:extLst>
          </p:cNvPr>
          <p:cNvPicPr>
            <a:picLocks noGrp="1" noChangeAspect="1"/>
          </p:cNvPicPr>
          <p:nvPr>
            <p:ph sz="half" idx="2"/>
          </p:nvPr>
        </p:nvPicPr>
        <p:blipFill>
          <a:blip r:embed="rId2"/>
          <a:stretch>
            <a:fillRect/>
          </a:stretch>
        </p:blipFill>
        <p:spPr>
          <a:xfrm>
            <a:off x="6660859" y="2919077"/>
            <a:ext cx="4362276" cy="2785145"/>
          </a:xfrm>
        </p:spPr>
      </p:pic>
    </p:spTree>
    <p:extLst>
      <p:ext uri="{BB962C8B-B14F-4D97-AF65-F5344CB8AC3E}">
        <p14:creationId xmlns:p14="http://schemas.microsoft.com/office/powerpoint/2010/main" val="327675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D6477-A86B-963F-6483-4456E8FFBEF9}"/>
              </a:ext>
            </a:extLst>
          </p:cNvPr>
          <p:cNvSpPr>
            <a:spLocks noGrp="1"/>
          </p:cNvSpPr>
          <p:nvPr>
            <p:ph type="title"/>
          </p:nvPr>
        </p:nvSpPr>
        <p:spPr>
          <a:xfrm>
            <a:off x="1154954" y="838199"/>
            <a:ext cx="8761413" cy="1032545"/>
          </a:xfrm>
        </p:spPr>
        <p:txBody>
          <a:bodyPr/>
          <a:lstStyle/>
          <a:p>
            <a:r>
              <a:rPr lang="en-US" sz="2800" dirty="0"/>
              <a:t>B. Investor Metrics: </a:t>
            </a:r>
            <a:br>
              <a:rPr lang="en-US" sz="2800" dirty="0"/>
            </a:br>
            <a:r>
              <a:rPr lang="en-US" sz="2800" dirty="0"/>
              <a:t>1. Users Engagement</a:t>
            </a:r>
            <a:endParaRPr lang="en-IN" sz="2800" dirty="0"/>
          </a:p>
        </p:txBody>
      </p:sp>
      <p:sp>
        <p:nvSpPr>
          <p:cNvPr id="3" name="Content Placeholder 2">
            <a:extLst>
              <a:ext uri="{FF2B5EF4-FFF2-40B4-BE49-F238E27FC236}">
                <a16:creationId xmlns:a16="http://schemas.microsoft.com/office/drawing/2014/main" id="{87250F15-02BE-725F-3AF1-3B9F2D4C2A24}"/>
              </a:ext>
            </a:extLst>
          </p:cNvPr>
          <p:cNvSpPr>
            <a:spLocks noGrp="1"/>
          </p:cNvSpPr>
          <p:nvPr>
            <p:ph sz="half" idx="1"/>
          </p:nvPr>
        </p:nvSpPr>
        <p:spPr/>
        <p:txBody>
          <a:bodyPr/>
          <a:lstStyle/>
          <a:p>
            <a:r>
              <a:rPr lang="en-US" dirty="0"/>
              <a:t> </a:t>
            </a:r>
            <a:r>
              <a:rPr lang="en-US" b="1" dirty="0"/>
              <a:t>SQL Query:</a:t>
            </a:r>
          </a:p>
          <a:p>
            <a:pPr marL="0" indent="0">
              <a:buNone/>
            </a:pPr>
            <a:r>
              <a:rPr lang="en-US" sz="1600" dirty="0"/>
              <a:t>SELECT AVG(</a:t>
            </a:r>
            <a:r>
              <a:rPr lang="en-US" sz="1600" dirty="0" err="1"/>
              <a:t>post_count</a:t>
            </a:r>
            <a:r>
              <a:rPr lang="en-US" sz="1600" dirty="0"/>
              <a:t>) AS average_ posts_ per_ user</a:t>
            </a:r>
          </a:p>
          <a:p>
            <a:pPr marL="0" indent="0">
              <a:buNone/>
            </a:pPr>
            <a:r>
              <a:rPr lang="en-US" sz="1600" dirty="0"/>
              <a:t>FROM (</a:t>
            </a:r>
          </a:p>
          <a:p>
            <a:pPr marL="0" indent="0">
              <a:buNone/>
            </a:pPr>
            <a:r>
              <a:rPr lang="en-US" sz="1600" dirty="0"/>
              <a:t>    SELECT COUNT(*) AS </a:t>
            </a:r>
            <a:r>
              <a:rPr lang="en-US" sz="1600" dirty="0" err="1"/>
              <a:t>post_count</a:t>
            </a:r>
            <a:endParaRPr lang="en-US" sz="1600" dirty="0"/>
          </a:p>
          <a:p>
            <a:pPr marL="0" indent="0">
              <a:buNone/>
            </a:pPr>
            <a:r>
              <a:rPr lang="en-US" sz="1600" dirty="0"/>
              <a:t>    FROM photos</a:t>
            </a:r>
          </a:p>
          <a:p>
            <a:pPr marL="0" indent="0">
              <a:buNone/>
            </a:pPr>
            <a:r>
              <a:rPr lang="en-US" sz="1600" dirty="0"/>
              <a:t>    GROUP BY </a:t>
            </a:r>
            <a:r>
              <a:rPr lang="en-US" sz="1600" dirty="0" err="1"/>
              <a:t>user_id</a:t>
            </a:r>
            <a:endParaRPr lang="en-US" sz="1600" dirty="0"/>
          </a:p>
          <a:p>
            <a:pPr marL="0" indent="0">
              <a:buNone/>
            </a:pPr>
            <a:r>
              <a:rPr lang="en-US" sz="1600" dirty="0"/>
              <a:t>) AS </a:t>
            </a:r>
            <a:r>
              <a:rPr lang="en-US" sz="1600" dirty="0" err="1"/>
              <a:t>user_post_counts</a:t>
            </a:r>
            <a:r>
              <a:rPr lang="en-US" sz="1600" dirty="0"/>
              <a:t>;</a:t>
            </a:r>
          </a:p>
          <a:p>
            <a:pPr marL="0" indent="0">
              <a:buNone/>
            </a:pPr>
            <a:endParaRPr lang="en-US" b="1" dirty="0"/>
          </a:p>
          <a:p>
            <a:pPr marL="0" indent="0">
              <a:buNone/>
            </a:pPr>
            <a:endParaRPr lang="en-US" b="1" dirty="0"/>
          </a:p>
          <a:p>
            <a:endParaRPr lang="en-IN" dirty="0"/>
          </a:p>
        </p:txBody>
      </p:sp>
      <p:sp>
        <p:nvSpPr>
          <p:cNvPr id="4" name="Content Placeholder 3">
            <a:extLst>
              <a:ext uri="{FF2B5EF4-FFF2-40B4-BE49-F238E27FC236}">
                <a16:creationId xmlns:a16="http://schemas.microsoft.com/office/drawing/2014/main" id="{FC106F19-AC19-7182-3626-92745D8FEA2D}"/>
              </a:ext>
            </a:extLst>
          </p:cNvPr>
          <p:cNvSpPr>
            <a:spLocks noGrp="1"/>
          </p:cNvSpPr>
          <p:nvPr>
            <p:ph sz="half" idx="2"/>
          </p:nvPr>
        </p:nvSpPr>
        <p:spPr/>
        <p:txBody>
          <a:bodyPr/>
          <a:lstStyle/>
          <a:p>
            <a:r>
              <a:rPr lang="en-US" sz="1800" b="1" dirty="0">
                <a:solidFill>
                  <a:schemeClr val="tx2"/>
                </a:solidFill>
              </a:rPr>
              <a:t>Average Posts per user:</a:t>
            </a:r>
          </a:p>
          <a:p>
            <a:pPr marL="0" indent="0">
              <a:buNone/>
            </a:pPr>
            <a:r>
              <a:rPr lang="en-US" b="1" dirty="0">
                <a:solidFill>
                  <a:schemeClr val="tx2"/>
                </a:solidFill>
              </a:rPr>
              <a:t>OUTPUT</a:t>
            </a:r>
            <a:r>
              <a:rPr lang="en-US" dirty="0">
                <a:solidFill>
                  <a:schemeClr val="tx2"/>
                </a:solidFill>
              </a:rPr>
              <a:t>:</a:t>
            </a:r>
            <a:endParaRPr lang="en-US" sz="1800" dirty="0">
              <a:solidFill>
                <a:schemeClr val="tx2"/>
              </a:solidFill>
            </a:endParaRPr>
          </a:p>
          <a:p>
            <a:pPr marL="0" indent="0">
              <a:buNone/>
            </a:pPr>
            <a:endParaRPr lang="en-US" sz="1800" dirty="0">
              <a:solidFill>
                <a:schemeClr val="tx2"/>
              </a:solidFill>
            </a:endParaRPr>
          </a:p>
          <a:p>
            <a:pPr marL="0" indent="0">
              <a:buNone/>
            </a:pPr>
            <a:endParaRPr lang="en-IN" dirty="0"/>
          </a:p>
        </p:txBody>
      </p:sp>
      <p:pic>
        <p:nvPicPr>
          <p:cNvPr id="5" name="Picture 4">
            <a:extLst>
              <a:ext uri="{FF2B5EF4-FFF2-40B4-BE49-F238E27FC236}">
                <a16:creationId xmlns:a16="http://schemas.microsoft.com/office/drawing/2014/main" id="{A28AC8EF-06BF-B673-9CAE-C48FD02A668B}"/>
              </a:ext>
            </a:extLst>
          </p:cNvPr>
          <p:cNvPicPr>
            <a:picLocks noChangeAspect="1"/>
          </p:cNvPicPr>
          <p:nvPr/>
        </p:nvPicPr>
        <p:blipFill>
          <a:blip r:embed="rId2"/>
          <a:stretch>
            <a:fillRect/>
          </a:stretch>
        </p:blipFill>
        <p:spPr>
          <a:xfrm>
            <a:off x="6384022" y="3281288"/>
            <a:ext cx="3775046" cy="1970219"/>
          </a:xfrm>
          <a:prstGeom prst="rect">
            <a:avLst/>
          </a:prstGeom>
        </p:spPr>
      </p:pic>
    </p:spTree>
    <p:extLst>
      <p:ext uri="{BB962C8B-B14F-4D97-AF65-F5344CB8AC3E}">
        <p14:creationId xmlns:p14="http://schemas.microsoft.com/office/powerpoint/2010/main" val="111294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9518-8792-74FD-5D73-840B6DB81B68}"/>
              </a:ext>
            </a:extLst>
          </p:cNvPr>
          <p:cNvSpPr>
            <a:spLocks noGrp="1"/>
          </p:cNvSpPr>
          <p:nvPr>
            <p:ph type="title"/>
          </p:nvPr>
        </p:nvSpPr>
        <p:spPr/>
        <p:txBody>
          <a:bodyPr/>
          <a:lstStyle/>
          <a:p>
            <a:r>
              <a:rPr lang="en-US" sz="3600" dirty="0"/>
              <a:t>Users Engagement:</a:t>
            </a:r>
            <a:endParaRPr lang="en-IN" dirty="0"/>
          </a:p>
        </p:txBody>
      </p:sp>
      <p:sp>
        <p:nvSpPr>
          <p:cNvPr id="3" name="Content Placeholder 2">
            <a:extLst>
              <a:ext uri="{FF2B5EF4-FFF2-40B4-BE49-F238E27FC236}">
                <a16:creationId xmlns:a16="http://schemas.microsoft.com/office/drawing/2014/main" id="{ADD58A0C-AF4C-8631-DB7B-2C74C2B43ACC}"/>
              </a:ext>
            </a:extLst>
          </p:cNvPr>
          <p:cNvSpPr>
            <a:spLocks noGrp="1"/>
          </p:cNvSpPr>
          <p:nvPr>
            <p:ph sz="half" idx="1"/>
          </p:nvPr>
        </p:nvSpPr>
        <p:spPr>
          <a:xfrm>
            <a:off x="1029119" y="2603500"/>
            <a:ext cx="4825158" cy="3416301"/>
          </a:xfrm>
        </p:spPr>
        <p:txBody>
          <a:bodyPr>
            <a:normAutofit/>
          </a:bodyPr>
          <a:lstStyle/>
          <a:p>
            <a:r>
              <a:rPr lang="en-US" sz="2400" b="1" dirty="0"/>
              <a:t>SQL Query:</a:t>
            </a:r>
          </a:p>
          <a:p>
            <a:pPr marL="0" indent="0">
              <a:buNone/>
            </a:pPr>
            <a:r>
              <a:rPr lang="en-US" sz="1900" dirty="0"/>
              <a:t>SELECT </a:t>
            </a:r>
          </a:p>
          <a:p>
            <a:pPr marL="0" indent="0">
              <a:buNone/>
            </a:pPr>
            <a:r>
              <a:rPr lang="en-US" sz="1900" dirty="0"/>
              <a:t>    (SELECT COUNT(*) FROM photos) AS total_ photos,</a:t>
            </a:r>
          </a:p>
          <a:p>
            <a:pPr marL="0" indent="0">
              <a:buNone/>
            </a:pPr>
            <a:r>
              <a:rPr lang="en-US" sz="1900" dirty="0"/>
              <a:t>    (SELECT COUNT(*) FROM users) AS total _ users,</a:t>
            </a:r>
          </a:p>
          <a:p>
            <a:pPr marL="0" indent="0">
              <a:buNone/>
            </a:pPr>
            <a:r>
              <a:rPr lang="en-US" sz="1900" dirty="0"/>
              <a:t>    (SELECT COUNT(*) FROM photos) / (SELECT COUNT(*) FROM users) AS average _</a:t>
            </a:r>
            <a:r>
              <a:rPr lang="en-US" sz="1900" dirty="0" err="1"/>
              <a:t>photos_per</a:t>
            </a:r>
            <a:r>
              <a:rPr lang="en-US" sz="1900" dirty="0"/>
              <a:t>_ user;</a:t>
            </a:r>
          </a:p>
          <a:p>
            <a:pPr marL="0" indent="0">
              <a:buNone/>
            </a:pPr>
            <a:endParaRPr lang="en-IN" sz="2400" b="1" dirty="0"/>
          </a:p>
        </p:txBody>
      </p:sp>
      <p:sp>
        <p:nvSpPr>
          <p:cNvPr id="4" name="Content Placeholder 3">
            <a:extLst>
              <a:ext uri="{FF2B5EF4-FFF2-40B4-BE49-F238E27FC236}">
                <a16:creationId xmlns:a16="http://schemas.microsoft.com/office/drawing/2014/main" id="{D4AA304E-9AA7-7FDF-D78C-18869435E73A}"/>
              </a:ext>
            </a:extLst>
          </p:cNvPr>
          <p:cNvSpPr>
            <a:spLocks noGrp="1"/>
          </p:cNvSpPr>
          <p:nvPr>
            <p:ph sz="half" idx="2"/>
          </p:nvPr>
        </p:nvSpPr>
        <p:spPr/>
        <p:txBody>
          <a:bodyPr>
            <a:normAutofit/>
          </a:bodyPr>
          <a:lstStyle/>
          <a:p>
            <a:r>
              <a:rPr lang="en-US" sz="1800" b="1" dirty="0"/>
              <a:t>Total Photos Per User:</a:t>
            </a:r>
          </a:p>
          <a:p>
            <a:pPr marL="0" indent="0">
              <a:buNone/>
            </a:pPr>
            <a:r>
              <a:rPr lang="en-US" b="1" dirty="0"/>
              <a:t>    OUTPUT:</a:t>
            </a:r>
            <a:endParaRPr lang="en-US" sz="1800" b="1" dirty="0"/>
          </a:p>
          <a:p>
            <a:endParaRPr lang="en-US" sz="1800" b="1" dirty="0"/>
          </a:p>
          <a:p>
            <a:pPr marL="0" indent="0">
              <a:buNone/>
            </a:pPr>
            <a:endParaRPr lang="en-IN" dirty="0"/>
          </a:p>
        </p:txBody>
      </p:sp>
      <p:pic>
        <p:nvPicPr>
          <p:cNvPr id="5" name="Picture 4">
            <a:extLst>
              <a:ext uri="{FF2B5EF4-FFF2-40B4-BE49-F238E27FC236}">
                <a16:creationId xmlns:a16="http://schemas.microsoft.com/office/drawing/2014/main" id="{75683D2D-7948-010A-01EA-35E588A79DA3}"/>
              </a:ext>
            </a:extLst>
          </p:cNvPr>
          <p:cNvPicPr>
            <a:picLocks noChangeAspect="1"/>
          </p:cNvPicPr>
          <p:nvPr/>
        </p:nvPicPr>
        <p:blipFill>
          <a:blip r:embed="rId2"/>
          <a:stretch>
            <a:fillRect/>
          </a:stretch>
        </p:blipFill>
        <p:spPr>
          <a:xfrm>
            <a:off x="6650211" y="3429000"/>
            <a:ext cx="4263865" cy="1856064"/>
          </a:xfrm>
          <a:prstGeom prst="rect">
            <a:avLst/>
          </a:prstGeom>
        </p:spPr>
      </p:pic>
    </p:spTree>
    <p:extLst>
      <p:ext uri="{BB962C8B-B14F-4D97-AF65-F5344CB8AC3E}">
        <p14:creationId xmlns:p14="http://schemas.microsoft.com/office/powerpoint/2010/main" val="116340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56B0-13DC-9CD6-1F1E-51AEA964A8EA}"/>
              </a:ext>
            </a:extLst>
          </p:cNvPr>
          <p:cNvSpPr>
            <a:spLocks noGrp="1"/>
          </p:cNvSpPr>
          <p:nvPr>
            <p:ph type="title"/>
          </p:nvPr>
        </p:nvSpPr>
        <p:spPr/>
        <p:txBody>
          <a:bodyPr/>
          <a:lstStyle/>
          <a:p>
            <a:r>
              <a:rPr lang="en-US" dirty="0"/>
              <a:t>2. Bots &amp; Fake Accounts:</a:t>
            </a:r>
            <a:endParaRPr lang="en-IN" dirty="0"/>
          </a:p>
        </p:txBody>
      </p:sp>
      <p:sp>
        <p:nvSpPr>
          <p:cNvPr id="3" name="Content Placeholder 2">
            <a:extLst>
              <a:ext uri="{FF2B5EF4-FFF2-40B4-BE49-F238E27FC236}">
                <a16:creationId xmlns:a16="http://schemas.microsoft.com/office/drawing/2014/main" id="{1729DF12-3BBA-89A1-636E-902A56B81364}"/>
              </a:ext>
            </a:extLst>
          </p:cNvPr>
          <p:cNvSpPr>
            <a:spLocks noGrp="1"/>
          </p:cNvSpPr>
          <p:nvPr>
            <p:ph sz="half" idx="1"/>
          </p:nvPr>
        </p:nvSpPr>
        <p:spPr>
          <a:xfrm>
            <a:off x="587475" y="2603498"/>
            <a:ext cx="5258659" cy="3931525"/>
          </a:xfrm>
        </p:spPr>
        <p:txBody>
          <a:bodyPr>
            <a:normAutofit fontScale="47500" lnSpcReduction="20000"/>
          </a:bodyPr>
          <a:lstStyle/>
          <a:p>
            <a:r>
              <a:rPr lang="en-US" sz="3600" b="1" dirty="0"/>
              <a:t>SQL Query:</a:t>
            </a:r>
          </a:p>
          <a:p>
            <a:pPr marL="0" indent="0">
              <a:buNone/>
            </a:pPr>
            <a:r>
              <a:rPr lang="en-IN" sz="2900" b="1" dirty="0"/>
              <a:t>SELECT </a:t>
            </a:r>
            <a:r>
              <a:rPr lang="en-IN" sz="2900" b="1" dirty="0" err="1"/>
              <a:t>user_id</a:t>
            </a:r>
            <a:endParaRPr lang="en-IN" sz="2900" b="1" dirty="0"/>
          </a:p>
          <a:p>
            <a:pPr marL="0" indent="0">
              <a:buNone/>
            </a:pPr>
            <a:r>
              <a:rPr lang="en-IN" sz="2900" b="1" dirty="0"/>
              <a:t>FROM (</a:t>
            </a:r>
          </a:p>
          <a:p>
            <a:pPr marL="0" indent="0">
              <a:buNone/>
            </a:pPr>
            <a:r>
              <a:rPr lang="en-IN" sz="2900" b="1" dirty="0"/>
              <a:t>    SELECT </a:t>
            </a:r>
            <a:r>
              <a:rPr lang="en-IN" sz="2900" b="1" dirty="0" err="1"/>
              <a:t>user_id</a:t>
            </a:r>
            <a:r>
              <a:rPr lang="en-IN" sz="2900" b="1" dirty="0"/>
              <a:t>, COUNT(DISTINCT </a:t>
            </a:r>
            <a:r>
              <a:rPr lang="en-IN" sz="2900" b="1" dirty="0" err="1"/>
              <a:t>photo_id</a:t>
            </a:r>
            <a:r>
              <a:rPr lang="en-IN" sz="2900" b="1" dirty="0"/>
              <a:t>) AS </a:t>
            </a:r>
            <a:r>
              <a:rPr lang="en-IN" sz="2900" b="1" dirty="0" err="1"/>
              <a:t>liked_photos_count</a:t>
            </a:r>
            <a:endParaRPr lang="en-IN" sz="2900" b="1" dirty="0"/>
          </a:p>
          <a:p>
            <a:pPr marL="0" indent="0">
              <a:buNone/>
            </a:pPr>
            <a:r>
              <a:rPr lang="en-IN" sz="2900" b="1" dirty="0"/>
              <a:t>    FROM likes</a:t>
            </a:r>
          </a:p>
          <a:p>
            <a:pPr marL="0" indent="0">
              <a:buNone/>
            </a:pPr>
            <a:r>
              <a:rPr lang="en-IN" sz="2900" b="1" dirty="0"/>
              <a:t>    GROUP BY </a:t>
            </a:r>
            <a:r>
              <a:rPr lang="en-IN" sz="2900" b="1" dirty="0" err="1"/>
              <a:t>user_id</a:t>
            </a:r>
            <a:r>
              <a:rPr lang="en-IN" sz="2900" b="1" dirty="0"/>
              <a:t> )</a:t>
            </a:r>
          </a:p>
          <a:p>
            <a:pPr marL="0" indent="0">
              <a:buNone/>
            </a:pPr>
            <a:r>
              <a:rPr lang="en-IN" sz="2900" b="1" dirty="0"/>
              <a:t> AS </a:t>
            </a:r>
            <a:r>
              <a:rPr lang="en-IN" sz="2900" b="1" dirty="0" err="1"/>
              <a:t>user_likes</a:t>
            </a:r>
            <a:endParaRPr lang="en-IN" sz="2900" b="1" dirty="0"/>
          </a:p>
          <a:p>
            <a:pPr marL="0" indent="0">
              <a:buNone/>
            </a:pPr>
            <a:r>
              <a:rPr lang="en-IN" sz="2900" b="1" dirty="0"/>
              <a:t>JOIN (</a:t>
            </a:r>
          </a:p>
          <a:p>
            <a:pPr marL="0" indent="0">
              <a:buNone/>
            </a:pPr>
            <a:r>
              <a:rPr lang="en-IN" sz="2900" b="1" dirty="0"/>
              <a:t>    SELECT COUNT(*) AS </a:t>
            </a:r>
            <a:r>
              <a:rPr lang="en-IN" sz="2900" b="1" dirty="0" err="1"/>
              <a:t>total_photos</a:t>
            </a:r>
            <a:endParaRPr lang="en-IN" sz="2900" b="1" dirty="0"/>
          </a:p>
          <a:p>
            <a:pPr marL="0" indent="0">
              <a:buNone/>
            </a:pPr>
            <a:r>
              <a:rPr lang="en-IN" sz="2900" b="1" dirty="0"/>
              <a:t>    FROM photos )</a:t>
            </a:r>
          </a:p>
          <a:p>
            <a:pPr marL="0" indent="0">
              <a:buNone/>
            </a:pPr>
            <a:r>
              <a:rPr lang="en-IN" sz="2900" b="1" dirty="0"/>
              <a:t> AS </a:t>
            </a:r>
            <a:r>
              <a:rPr lang="en-IN" sz="2900" b="1" dirty="0" err="1"/>
              <a:t>total_photos_count</a:t>
            </a:r>
            <a:endParaRPr lang="en-IN" sz="2900" b="1" dirty="0"/>
          </a:p>
          <a:p>
            <a:pPr marL="0" indent="0">
              <a:buNone/>
            </a:pPr>
            <a:r>
              <a:rPr lang="en-IN" sz="2900" b="1" dirty="0"/>
              <a:t>ON </a:t>
            </a:r>
            <a:r>
              <a:rPr lang="en-IN" sz="2900" b="1" dirty="0" err="1"/>
              <a:t>user_likes.liked_photos_count</a:t>
            </a:r>
            <a:r>
              <a:rPr lang="en-IN" sz="2900" b="1" dirty="0"/>
              <a:t> = </a:t>
            </a:r>
            <a:r>
              <a:rPr lang="en-IN" sz="2900" b="1" dirty="0" err="1"/>
              <a:t>total_photos_count.total_photos</a:t>
            </a:r>
            <a:r>
              <a:rPr lang="en-IN" sz="2900" b="1" dirty="0"/>
              <a:t>;</a:t>
            </a:r>
          </a:p>
          <a:p>
            <a:pPr marL="0" indent="0">
              <a:buNone/>
            </a:pPr>
            <a:endParaRPr lang="en-IN" sz="2000" b="1" dirty="0"/>
          </a:p>
        </p:txBody>
      </p:sp>
      <p:sp>
        <p:nvSpPr>
          <p:cNvPr id="4" name="Content Placeholder 3">
            <a:extLst>
              <a:ext uri="{FF2B5EF4-FFF2-40B4-BE49-F238E27FC236}">
                <a16:creationId xmlns:a16="http://schemas.microsoft.com/office/drawing/2014/main" id="{F7622905-B70D-CB4D-12B5-9F162FD48FB6}"/>
              </a:ext>
            </a:extLst>
          </p:cNvPr>
          <p:cNvSpPr>
            <a:spLocks noGrp="1"/>
          </p:cNvSpPr>
          <p:nvPr>
            <p:ph sz="half" idx="2"/>
          </p:nvPr>
        </p:nvSpPr>
        <p:spPr>
          <a:xfrm>
            <a:off x="6208712" y="2603499"/>
            <a:ext cx="4825159" cy="3931525"/>
          </a:xfrm>
        </p:spPr>
        <p:txBody>
          <a:bodyPr>
            <a:normAutofit fontScale="47500" lnSpcReduction="20000"/>
          </a:bodyPr>
          <a:lstStyle/>
          <a:p>
            <a:r>
              <a:rPr lang="en-US" sz="3600" dirty="0">
                <a:solidFill>
                  <a:schemeClr val="tx2"/>
                </a:solidFill>
              </a:rPr>
              <a:t>Users who liked every single photo on the site:</a:t>
            </a:r>
          </a:p>
          <a:p>
            <a:pPr marL="0" indent="0">
              <a:buNone/>
            </a:pPr>
            <a:r>
              <a:rPr lang="en-US" sz="3600" b="1" dirty="0">
                <a:solidFill>
                  <a:schemeClr val="tx2"/>
                </a:solidFill>
              </a:rPr>
              <a:t>OUTPUT:</a:t>
            </a: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IN" dirty="0"/>
          </a:p>
        </p:txBody>
      </p:sp>
      <p:pic>
        <p:nvPicPr>
          <p:cNvPr id="5" name="Content Placeholder 4">
            <a:extLst>
              <a:ext uri="{FF2B5EF4-FFF2-40B4-BE49-F238E27FC236}">
                <a16:creationId xmlns:a16="http://schemas.microsoft.com/office/drawing/2014/main" id="{BC6134F7-7BC2-13E5-F9A2-B52E6B21A857}"/>
              </a:ext>
            </a:extLst>
          </p:cNvPr>
          <p:cNvPicPr>
            <a:picLocks noChangeAspect="1"/>
          </p:cNvPicPr>
          <p:nvPr/>
        </p:nvPicPr>
        <p:blipFill>
          <a:blip r:embed="rId2"/>
          <a:stretch>
            <a:fillRect/>
          </a:stretch>
        </p:blipFill>
        <p:spPr>
          <a:xfrm>
            <a:off x="6635693" y="3624270"/>
            <a:ext cx="4218638" cy="2713067"/>
          </a:xfrm>
          <a:prstGeom prst="rect">
            <a:avLst/>
          </a:prstGeom>
        </p:spPr>
      </p:pic>
    </p:spTree>
    <p:extLst>
      <p:ext uri="{BB962C8B-B14F-4D97-AF65-F5344CB8AC3E}">
        <p14:creationId xmlns:p14="http://schemas.microsoft.com/office/powerpoint/2010/main" val="1632505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421</TotalTime>
  <Words>1156</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INSTAGRAM USER ANALYTICS</vt:lpstr>
      <vt:lpstr> A. Marketing Analysis: 1. Loyal user reward </vt:lpstr>
      <vt:lpstr>2. Inactive User Engagement:</vt:lpstr>
      <vt:lpstr>3. Contest Winner Declaration:</vt:lpstr>
      <vt:lpstr>4. Hashtag Research:</vt:lpstr>
      <vt:lpstr>5. Ad Campaign Launch:</vt:lpstr>
      <vt:lpstr>B. Investor Metrics:  1. Users Engagement</vt:lpstr>
      <vt:lpstr>Users Engagement:</vt:lpstr>
      <vt:lpstr>2. Bots &amp; Fake Accounts:</vt:lpstr>
      <vt:lpstr>PROJECT OVERVIEW:</vt:lpstr>
      <vt:lpstr>APPROACH:</vt:lpstr>
      <vt:lpstr>TECH-STACK USED:</vt:lpstr>
      <vt:lpstr>INSIGHTS:</vt:lpstr>
      <vt:lpstr>RESULT:</vt:lpstr>
      <vt:lpstr>DRIVE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Divyani Choudhary</dc:creator>
  <cp:lastModifiedBy>Divyani Choudhary</cp:lastModifiedBy>
  <cp:revision>5</cp:revision>
  <dcterms:created xsi:type="dcterms:W3CDTF">2024-04-13T06:38:06Z</dcterms:created>
  <dcterms:modified xsi:type="dcterms:W3CDTF">2024-04-21T17:07:17Z</dcterms:modified>
</cp:coreProperties>
</file>