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59" r:id="rId5"/>
    <p:sldId id="262" r:id="rId6"/>
    <p:sldId id="263"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36E3708-625B-4FBF-B10E-C96111CE606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14191296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E3708-625B-4FBF-B10E-C96111CE606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243404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E3708-625B-4FBF-B10E-C96111CE606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179875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E3708-625B-4FBF-B10E-C96111CE606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39678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36E3708-625B-4FBF-B10E-C96111CE606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4185420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6E3708-625B-4FBF-B10E-C96111CE606C}" type="datetimeFigureOut">
              <a:rPr lang="en-IN" smtClean="0"/>
              <a:t>30-04-2024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148619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36E3708-625B-4FBF-B10E-C96111CE606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37454-41E1-4E1D-AD9E-F214EE0F5FC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029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E3708-625B-4FBF-B10E-C96111CE606C}"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356532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E3708-625B-4FBF-B10E-C96111CE606C}"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254379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36E3708-625B-4FBF-B10E-C96111CE606C}" type="datetimeFigureOut">
              <a:rPr lang="en-IN" smtClean="0"/>
              <a:t>30-04-2024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229700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36E3708-625B-4FBF-B10E-C96111CE606C}" type="datetimeFigureOut">
              <a:rPr lang="en-IN" smtClean="0"/>
              <a:t>30-04-2024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3B37454-41E1-4E1D-AD9E-F214EE0F5FCE}" type="slidenum">
              <a:rPr lang="en-IN" smtClean="0"/>
              <a:t>‹#›</a:t>
            </a:fld>
            <a:endParaRPr lang="en-IN"/>
          </a:p>
        </p:txBody>
      </p:sp>
    </p:spTree>
    <p:extLst>
      <p:ext uri="{BB962C8B-B14F-4D97-AF65-F5344CB8AC3E}">
        <p14:creationId xmlns:p14="http://schemas.microsoft.com/office/powerpoint/2010/main" val="72980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36E3708-625B-4FBF-B10E-C96111CE606C}" type="datetimeFigureOut">
              <a:rPr lang="en-IN" smtClean="0"/>
              <a:t>30-04-2024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B37454-41E1-4E1D-AD9E-F214EE0F5FCE}" type="slidenum">
              <a:rPr lang="en-IN" smtClean="0"/>
              <a:t>‹#›</a:t>
            </a:fld>
            <a:endParaRPr lang="en-IN"/>
          </a:p>
        </p:txBody>
      </p:sp>
    </p:spTree>
    <p:extLst>
      <p:ext uri="{BB962C8B-B14F-4D97-AF65-F5344CB8AC3E}">
        <p14:creationId xmlns:p14="http://schemas.microsoft.com/office/powerpoint/2010/main" val="1267694938"/>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egiomanuelrodriguez.cl/mr/exelearning/6IngU5/means_of_transportation.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viation.stackexchange.com/questions/9116/why-does-the-f-111-sometimes-squirt-a-giant-fire-plume-behind-it-not-afterburn"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gray-airliner-wallpaper-airplane-crash-jungle-waterfall-detailed-wallpaper-mpgc/download/1920x1080"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EEA2B3-041D-07D0-2305-4F99617A34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8104"/>
            <a:ext cx="12192000" cy="6876104"/>
          </a:xfrm>
          <a:prstGeom prst="rect">
            <a:avLst/>
          </a:prstGeom>
        </p:spPr>
      </p:pic>
      <p:sp>
        <p:nvSpPr>
          <p:cNvPr id="2" name="Title 1">
            <a:extLst>
              <a:ext uri="{FF2B5EF4-FFF2-40B4-BE49-F238E27FC236}">
                <a16:creationId xmlns:a16="http://schemas.microsoft.com/office/drawing/2014/main" id="{E902DAB3-1DD8-AA86-A62A-787F90BA6015}"/>
              </a:ext>
            </a:extLst>
          </p:cNvPr>
          <p:cNvSpPr>
            <a:spLocks noGrp="1"/>
          </p:cNvSpPr>
          <p:nvPr>
            <p:ph type="ctrTitle"/>
          </p:nvPr>
        </p:nvSpPr>
        <p:spPr>
          <a:xfrm>
            <a:off x="1109221" y="966985"/>
            <a:ext cx="9144000" cy="2387600"/>
          </a:xfrm>
        </p:spPr>
        <p:txBody>
          <a:bodyPr>
            <a:normAutofit fontScale="90000"/>
          </a:bodyPr>
          <a:lstStyle/>
          <a:p>
            <a:pPr>
              <a:lnSpc>
                <a:spcPct val="100000"/>
              </a:lnSpc>
              <a:spcBef>
                <a:spcPts val="105"/>
              </a:spcBef>
            </a:pPr>
            <a:r>
              <a:rPr lang="en-US" sz="6000" b="1" dirty="0">
                <a:latin typeface="Times New Roman"/>
                <a:cs typeface="Times New Roman"/>
              </a:rPr>
              <a:t>A</a:t>
            </a:r>
            <a:r>
              <a:rPr lang="en-US" sz="6000" b="1" spc="-45" dirty="0">
                <a:latin typeface="Times New Roman"/>
                <a:cs typeface="Times New Roman"/>
              </a:rPr>
              <a:t>I</a:t>
            </a:r>
            <a:r>
              <a:rPr lang="en-US" sz="6000" b="1" dirty="0">
                <a:latin typeface="Times New Roman"/>
                <a:cs typeface="Times New Roman"/>
              </a:rPr>
              <a:t>R</a:t>
            </a:r>
            <a:r>
              <a:rPr lang="en-US" sz="6000" b="1" spc="-50" dirty="0">
                <a:latin typeface="Times New Roman"/>
                <a:cs typeface="Times New Roman"/>
              </a:rPr>
              <a:t>P</a:t>
            </a:r>
            <a:r>
              <a:rPr lang="en-US" sz="6000" b="1" spc="-30" dirty="0">
                <a:latin typeface="Times New Roman"/>
                <a:cs typeface="Times New Roman"/>
              </a:rPr>
              <a:t>L</a:t>
            </a:r>
            <a:r>
              <a:rPr lang="en-US" sz="6000" b="1" dirty="0">
                <a:latin typeface="Times New Roman"/>
                <a:cs typeface="Times New Roman"/>
              </a:rPr>
              <a:t>A</a:t>
            </a:r>
            <a:r>
              <a:rPr lang="en-US" sz="6000" b="1" spc="-20" dirty="0">
                <a:latin typeface="Times New Roman"/>
                <a:cs typeface="Times New Roman"/>
              </a:rPr>
              <a:t>N</a:t>
            </a:r>
            <a:r>
              <a:rPr lang="en-US" sz="6000" b="1" dirty="0">
                <a:latin typeface="Times New Roman"/>
                <a:cs typeface="Times New Roman"/>
              </a:rPr>
              <a:t>E</a:t>
            </a:r>
            <a:r>
              <a:rPr lang="en-US" sz="6000" b="1" spc="150" dirty="0">
                <a:latin typeface="Times New Roman"/>
                <a:cs typeface="Times New Roman"/>
              </a:rPr>
              <a:t> </a:t>
            </a:r>
            <a:r>
              <a:rPr lang="en-US" sz="6000" b="1" dirty="0">
                <a:latin typeface="Times New Roman"/>
                <a:cs typeface="Times New Roman"/>
              </a:rPr>
              <a:t>C</a:t>
            </a:r>
            <a:r>
              <a:rPr lang="en-US" sz="6000" b="1" spc="-20" dirty="0">
                <a:latin typeface="Times New Roman"/>
                <a:cs typeface="Times New Roman"/>
              </a:rPr>
              <a:t>R</a:t>
            </a:r>
            <a:r>
              <a:rPr lang="en-US" sz="6000" b="1" dirty="0">
                <a:latin typeface="Times New Roman"/>
                <a:cs typeface="Times New Roman"/>
              </a:rPr>
              <a:t>ASH</a:t>
            </a:r>
            <a:r>
              <a:rPr lang="en-US" sz="6000" b="1" spc="-245" dirty="0">
                <a:latin typeface="Times New Roman"/>
                <a:cs typeface="Times New Roman"/>
              </a:rPr>
              <a:t> </a:t>
            </a:r>
            <a:r>
              <a:rPr lang="en-US" sz="6000" b="1" dirty="0">
                <a:latin typeface="Times New Roman"/>
                <a:cs typeface="Times New Roman"/>
              </a:rPr>
              <a:t>A</a:t>
            </a:r>
            <a:r>
              <a:rPr lang="en-US" sz="6000" b="1" spc="-20" dirty="0">
                <a:latin typeface="Times New Roman"/>
                <a:cs typeface="Times New Roman"/>
              </a:rPr>
              <a:t>N</a:t>
            </a:r>
            <a:r>
              <a:rPr lang="en-US" sz="6000" b="1" dirty="0">
                <a:latin typeface="Times New Roman"/>
                <a:cs typeface="Times New Roman"/>
              </a:rPr>
              <a:t>A</a:t>
            </a:r>
            <a:r>
              <a:rPr lang="en-US" sz="6000" b="1" spc="-395" dirty="0">
                <a:latin typeface="Times New Roman"/>
                <a:cs typeface="Times New Roman"/>
              </a:rPr>
              <a:t>L</a:t>
            </a:r>
            <a:r>
              <a:rPr lang="en-US" sz="6000" b="1" dirty="0">
                <a:latin typeface="Times New Roman"/>
                <a:cs typeface="Times New Roman"/>
              </a:rPr>
              <a:t>YS</a:t>
            </a:r>
            <a:r>
              <a:rPr lang="en-US" sz="6000" b="1" spc="-30" dirty="0">
                <a:latin typeface="Times New Roman"/>
                <a:cs typeface="Times New Roman"/>
              </a:rPr>
              <a:t>I</a:t>
            </a:r>
            <a:r>
              <a:rPr lang="en-US" sz="6000" b="1" dirty="0">
                <a:latin typeface="Times New Roman"/>
                <a:cs typeface="Times New Roman"/>
              </a:rPr>
              <a:t>S</a:t>
            </a:r>
            <a:br>
              <a:rPr lang="en-US" sz="6000" dirty="0">
                <a:latin typeface="Times New Roman"/>
                <a:cs typeface="Times New Roman"/>
              </a:rPr>
            </a:br>
            <a:r>
              <a:rPr lang="en-US" sz="6000" b="1" spc="5" dirty="0">
                <a:latin typeface="Times New Roman"/>
                <a:cs typeface="Times New Roman"/>
              </a:rPr>
              <a:t>with</a:t>
            </a:r>
            <a:r>
              <a:rPr lang="en-US" sz="6000" b="1" spc="-50" dirty="0">
                <a:latin typeface="Times New Roman"/>
                <a:cs typeface="Times New Roman"/>
              </a:rPr>
              <a:t> </a:t>
            </a:r>
            <a:r>
              <a:rPr lang="en-US" sz="6000" b="1" spc="-15" dirty="0">
                <a:latin typeface="Times New Roman"/>
                <a:cs typeface="Times New Roman"/>
              </a:rPr>
              <a:t>Power</a:t>
            </a:r>
            <a:r>
              <a:rPr lang="en-US" sz="6000" b="1" dirty="0">
                <a:latin typeface="Times New Roman"/>
                <a:cs typeface="Times New Roman"/>
              </a:rPr>
              <a:t> </a:t>
            </a:r>
            <a:r>
              <a:rPr lang="en-US" sz="6000" b="1" spc="20" dirty="0">
                <a:latin typeface="Times New Roman"/>
                <a:cs typeface="Times New Roman"/>
              </a:rPr>
              <a:t>BI</a:t>
            </a:r>
            <a:endParaRPr lang="en-IN" dirty="0"/>
          </a:p>
        </p:txBody>
      </p:sp>
      <p:sp>
        <p:nvSpPr>
          <p:cNvPr id="3" name="Subtitle 2">
            <a:extLst>
              <a:ext uri="{FF2B5EF4-FFF2-40B4-BE49-F238E27FC236}">
                <a16:creationId xmlns:a16="http://schemas.microsoft.com/office/drawing/2014/main" id="{3CC24D85-8C7E-8B92-626E-32A7377B2305}"/>
              </a:ext>
            </a:extLst>
          </p:cNvPr>
          <p:cNvSpPr>
            <a:spLocks noGrp="1"/>
          </p:cNvSpPr>
          <p:nvPr>
            <p:ph type="subTitle" idx="1"/>
          </p:nvPr>
        </p:nvSpPr>
        <p:spPr>
          <a:xfrm>
            <a:off x="1627695" y="4950071"/>
            <a:ext cx="9144000" cy="1655762"/>
          </a:xfrm>
        </p:spPr>
        <p:txBody>
          <a:bodyPr/>
          <a:lstStyle/>
          <a:p>
            <a:r>
              <a:rPr lang="en-IN" dirty="0"/>
              <a:t>Project By: </a:t>
            </a:r>
          </a:p>
          <a:p>
            <a:r>
              <a:rPr lang="en-IN" dirty="0"/>
              <a:t>Divyank Yadav</a:t>
            </a:r>
          </a:p>
        </p:txBody>
      </p:sp>
    </p:spTree>
    <p:extLst>
      <p:ext uri="{BB962C8B-B14F-4D97-AF65-F5344CB8AC3E}">
        <p14:creationId xmlns:p14="http://schemas.microsoft.com/office/powerpoint/2010/main" val="152003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C4D3-0238-A22A-F775-58D7D53F7FF3}"/>
              </a:ext>
            </a:extLst>
          </p:cNvPr>
          <p:cNvSpPr>
            <a:spLocks noGrp="1"/>
          </p:cNvSpPr>
          <p:nvPr>
            <p:ph type="title"/>
          </p:nvPr>
        </p:nvSpPr>
        <p:spPr>
          <a:xfrm>
            <a:off x="836612" y="571467"/>
            <a:ext cx="3932237" cy="831915"/>
          </a:xfrm>
        </p:spPr>
        <p:txBody>
          <a:bodyPr/>
          <a:lstStyle/>
          <a:p>
            <a:r>
              <a:rPr lang="en-IN" sz="3200" b="1" spc="10" dirty="0">
                <a:latin typeface="Times New Roman"/>
                <a:cs typeface="Times New Roman"/>
              </a:rPr>
              <a:t>Content</a:t>
            </a:r>
            <a:endParaRPr lang="en-IN" dirty="0"/>
          </a:p>
        </p:txBody>
      </p:sp>
      <p:pic>
        <p:nvPicPr>
          <p:cNvPr id="6" name="Content Placeholder 5">
            <a:extLst>
              <a:ext uri="{FF2B5EF4-FFF2-40B4-BE49-F238E27FC236}">
                <a16:creationId xmlns:a16="http://schemas.microsoft.com/office/drawing/2014/main" id="{E25B8B99-B4E1-4B91-8486-3584B1D5178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35763" y="1622822"/>
            <a:ext cx="4816475" cy="3612356"/>
          </a:xfrm>
        </p:spPr>
      </p:pic>
      <p:sp>
        <p:nvSpPr>
          <p:cNvPr id="4" name="Text Placeholder 3">
            <a:extLst>
              <a:ext uri="{FF2B5EF4-FFF2-40B4-BE49-F238E27FC236}">
                <a16:creationId xmlns:a16="http://schemas.microsoft.com/office/drawing/2014/main" id="{3E972269-CB3A-22D3-E5A9-A36115FFDC09}"/>
              </a:ext>
            </a:extLst>
          </p:cNvPr>
          <p:cNvSpPr>
            <a:spLocks noGrp="1"/>
          </p:cNvSpPr>
          <p:nvPr>
            <p:ph type="body" sz="half" idx="2"/>
          </p:nvPr>
        </p:nvSpPr>
        <p:spPr>
          <a:xfrm>
            <a:off x="836611" y="1812303"/>
            <a:ext cx="3932237" cy="3811588"/>
          </a:xfrm>
        </p:spPr>
        <p:txBody>
          <a:bodyPr>
            <a:normAutofit lnSpcReduction="10000"/>
          </a:bodyPr>
          <a:lstStyle/>
          <a:p>
            <a:pPr marL="355600" marR="5080" lvl="0" indent="-342900" algn="l" defTabSz="914400" rtl="0" eaLnBrk="1" fontAlgn="auto" latinLnBrk="0" hangingPunct="1">
              <a:lnSpc>
                <a:spcPct val="145800"/>
              </a:lnSpc>
              <a:spcBef>
                <a:spcPts val="90"/>
              </a:spcBef>
              <a:spcAft>
                <a:spcPts val="0"/>
              </a:spcAft>
              <a:buClrTx/>
              <a:buSzTx/>
              <a:buFont typeface="Arial" panose="020B0604020202020204" pitchFamily="34" charset="0"/>
              <a:buChar char="•"/>
              <a:tabLst/>
              <a:defRPr/>
            </a:pP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Problem</a:t>
            </a:r>
            <a:r>
              <a:rPr kumimoji="0" lang="en-US" sz="2400" b="0" i="0" u="none" strike="noStrike" kern="1200" cap="none" spc="16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Statement </a:t>
            </a:r>
            <a:r>
              <a:rPr kumimoji="0" lang="en-US" sz="2400" b="0" i="0" u="none" strike="noStrike" kern="1200" cap="none" spc="-57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355600" marR="5080" lvl="0" indent="-342900" algn="l" defTabSz="914400" rtl="0" eaLnBrk="1" fontAlgn="auto" latinLnBrk="0" hangingPunct="1">
              <a:lnSpc>
                <a:spcPct val="145800"/>
              </a:lnSpc>
              <a:spcBef>
                <a:spcPts val="90"/>
              </a:spcBef>
              <a:spcAft>
                <a:spcPts val="0"/>
              </a:spcAft>
              <a:buClrTx/>
              <a:buSzTx/>
              <a:buFont typeface="Arial" panose="020B0604020202020204" pitchFamily="34" charset="0"/>
              <a:buChar char="•"/>
              <a:tabLst/>
              <a:defRPr/>
            </a:pPr>
            <a:r>
              <a:rPr kumimoji="0" lang="en-US" sz="2350" b="0" i="0" u="none" strike="noStrike" kern="1200" cap="none" spc="-15" normalizeH="0" baseline="0" noProof="0" dirty="0">
                <a:ln>
                  <a:noFill/>
                </a:ln>
                <a:solidFill>
                  <a:prstClr val="black"/>
                </a:solidFill>
                <a:effectLst/>
                <a:uLnTx/>
                <a:uFillTx/>
                <a:latin typeface="Times New Roman"/>
                <a:ea typeface="+mn-ea"/>
                <a:cs typeface="Times New Roman"/>
              </a:rPr>
              <a:t>Objective</a:t>
            </a:r>
            <a:endParaRPr kumimoji="0" lang="en-US" sz="2350" b="0" i="0" u="none" strike="noStrike" kern="1200" cap="none" spc="0" normalizeH="0" baseline="0" noProof="0" dirty="0">
              <a:ln>
                <a:noFill/>
              </a:ln>
              <a:solidFill>
                <a:prstClr val="black"/>
              </a:solidFill>
              <a:effectLst/>
              <a:uLnTx/>
              <a:uFillTx/>
              <a:latin typeface="Times New Roman"/>
              <a:ea typeface="+mn-ea"/>
              <a:cs typeface="Times New Roman"/>
            </a:endParaRPr>
          </a:p>
          <a:p>
            <a:pPr marL="355600" marR="0" lvl="0" indent="-342900" algn="l" defTabSz="914400" rtl="0" eaLnBrk="1" fontAlgn="auto" latinLnBrk="0" hangingPunct="1">
              <a:lnSpc>
                <a:spcPct val="100000"/>
              </a:lnSpc>
              <a:spcBef>
                <a:spcPts val="1220"/>
              </a:spcBef>
              <a:spcAft>
                <a:spcPts val="0"/>
              </a:spcAft>
              <a:buClrTx/>
              <a:buSzTx/>
              <a:buFont typeface="Arial" panose="020B0604020202020204" pitchFamily="34" charset="0"/>
              <a:buChar char="•"/>
              <a:tabLst/>
              <a:defRPr/>
            </a:pPr>
            <a:r>
              <a:rPr kumimoji="0" lang="en-US" sz="2350" b="0" i="0" u="none" strike="noStrike" kern="1200" cap="none" spc="-5" normalizeH="0" baseline="0" noProof="0" dirty="0">
                <a:ln>
                  <a:noFill/>
                </a:ln>
                <a:solidFill>
                  <a:prstClr val="black"/>
                </a:solidFill>
                <a:effectLst/>
                <a:uLnTx/>
                <a:uFillTx/>
                <a:latin typeface="Times New Roman"/>
                <a:ea typeface="+mn-ea"/>
                <a:cs typeface="Times New Roman"/>
              </a:rPr>
              <a:t>Dashboards</a:t>
            </a:r>
            <a:endParaRPr kumimoji="0" lang="en-US" sz="2350" b="0" i="0" u="none" strike="noStrike" kern="1200" cap="none" spc="0" normalizeH="0" baseline="0" noProof="0" dirty="0">
              <a:ln>
                <a:noFill/>
              </a:ln>
              <a:solidFill>
                <a:prstClr val="black"/>
              </a:solidFill>
              <a:effectLst/>
              <a:uLnTx/>
              <a:uFillTx/>
              <a:latin typeface="Times New Roman"/>
              <a:ea typeface="+mn-ea"/>
              <a:cs typeface="Times New Roman"/>
            </a:endParaRPr>
          </a:p>
          <a:p>
            <a:pPr marL="609600" marR="0" lvl="0" indent="-285750" algn="l" defTabSz="914400" rtl="0" eaLnBrk="1" fontAlgn="auto" latinLnBrk="0" hangingPunct="1">
              <a:lnSpc>
                <a:spcPct val="100000"/>
              </a:lnSpc>
              <a:spcBef>
                <a:spcPts val="1045"/>
              </a:spcBef>
              <a:spcAft>
                <a:spcPts val="0"/>
              </a:spcAft>
              <a:buClrTx/>
              <a:buSzTx/>
              <a:buFont typeface="Wingdings" panose="05000000000000000000" pitchFamily="2" charset="2"/>
              <a:buChar char="Ø"/>
              <a:tabLst/>
              <a:defRPr/>
            </a:pPr>
            <a:r>
              <a:rPr kumimoji="0" lang="en-US" sz="1800" b="0" i="0" u="none" strike="noStrike" kern="1200" cap="none" spc="-240" normalizeH="0" baseline="0" noProof="0" dirty="0">
                <a:ln>
                  <a:noFill/>
                </a:ln>
                <a:solidFill>
                  <a:prstClr val="black"/>
                </a:solidFill>
                <a:effectLst/>
                <a:uLnTx/>
                <a:uFillTx/>
                <a:latin typeface="Times New Roman"/>
                <a:ea typeface="+mn-ea"/>
                <a:cs typeface="Times New Roman"/>
              </a:rPr>
              <a:t>T</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e</a:t>
            </a:r>
            <a:r>
              <a:rPr kumimoji="0" lang="en-US" sz="1800" b="0" i="0" u="none" strike="noStrike" kern="1200" cap="none" spc="35" normalizeH="0" baseline="0" noProof="0" dirty="0">
                <a:ln>
                  <a:noFill/>
                </a:ln>
                <a:solidFill>
                  <a:prstClr val="black"/>
                </a:solidFill>
                <a:effectLst/>
                <a:uLnTx/>
                <a:uFillTx/>
                <a:latin typeface="Times New Roman"/>
                <a:ea typeface="+mn-ea"/>
                <a:cs typeface="Times New Roman"/>
              </a:rPr>
              <a:t>m</a:t>
            </a:r>
            <a:r>
              <a:rPr kumimoji="0" lang="en-US" sz="1800" b="0" i="0" u="none" strike="noStrike" kern="1200" cap="none" spc="30" normalizeH="0" baseline="0" noProof="0" dirty="0">
                <a:ln>
                  <a:noFill/>
                </a:ln>
                <a:solidFill>
                  <a:prstClr val="black"/>
                </a:solidFill>
                <a:effectLst/>
                <a:uLnTx/>
                <a:uFillTx/>
                <a:latin typeface="Times New Roman"/>
                <a:ea typeface="+mn-ea"/>
                <a:cs typeface="Times New Roman"/>
              </a:rPr>
              <a:t>po</a:t>
            </a:r>
            <a:r>
              <a:rPr kumimoji="0" lang="en-US" sz="1800" b="0" i="0" u="none" strike="noStrike" kern="1200" cap="none" spc="-25" normalizeH="0" baseline="0" noProof="0" dirty="0">
                <a:ln>
                  <a:noFill/>
                </a:ln>
                <a:solidFill>
                  <a:prstClr val="black"/>
                </a:solidFill>
                <a:effectLst/>
                <a:uLnTx/>
                <a:uFillTx/>
                <a:latin typeface="Times New Roman"/>
                <a:ea typeface="+mn-ea"/>
                <a:cs typeface="Times New Roman"/>
              </a:rPr>
              <a:t>r</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l</a:t>
            </a:r>
            <a:r>
              <a:rPr kumimoji="0" lang="en-US" sz="18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25" normalizeH="0" baseline="0" noProof="0" dirty="0">
                <a:ln>
                  <a:noFill/>
                </a:ln>
                <a:solidFill>
                  <a:prstClr val="black"/>
                </a:solidFill>
                <a:effectLst/>
                <a:uLnTx/>
                <a:uFillTx/>
                <a:latin typeface="Times New Roman"/>
                <a:ea typeface="+mn-ea"/>
                <a:cs typeface="Times New Roman"/>
              </a:rPr>
              <a:t>n</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70" normalizeH="0" baseline="0" noProof="0" dirty="0">
                <a:ln>
                  <a:noFill/>
                </a:ln>
                <a:solidFill>
                  <a:prstClr val="black"/>
                </a:solidFill>
                <a:effectLst/>
                <a:uLnTx/>
                <a:uFillTx/>
                <a:latin typeface="Times New Roman"/>
                <a:ea typeface="+mn-ea"/>
                <a:cs typeface="Times New Roman"/>
              </a:rPr>
              <a:t>l</a:t>
            </a:r>
            <a:r>
              <a:rPr kumimoji="0" lang="en-US" sz="1800" b="0" i="0" u="none" strike="noStrike" kern="1200" cap="none" spc="30" normalizeH="0" baseline="0" noProof="0" dirty="0">
                <a:ln>
                  <a:noFill/>
                </a:ln>
                <a:solidFill>
                  <a:prstClr val="black"/>
                </a:solidFill>
                <a:effectLst/>
                <a:uLnTx/>
                <a:uFillTx/>
                <a:latin typeface="Times New Roman"/>
                <a:ea typeface="+mn-ea"/>
                <a:cs typeface="Times New Roman"/>
              </a:rPr>
              <a:t>y</a:t>
            </a:r>
            <a:r>
              <a:rPr kumimoji="0" lang="en-US" sz="18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lang="en-US" sz="1800" b="0" i="0" u="none" strike="noStrike" kern="1200" cap="none" spc="-70" normalizeH="0" baseline="0" noProof="0" dirty="0">
                <a:ln>
                  <a:noFill/>
                </a:ln>
                <a:solidFill>
                  <a:prstClr val="black"/>
                </a:solidFill>
                <a:effectLst/>
                <a:uLnTx/>
                <a:uFillTx/>
                <a:latin typeface="Times New Roman"/>
                <a:ea typeface="+mn-ea"/>
                <a:cs typeface="Times New Roman"/>
              </a:rPr>
              <a:t>i</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s</a:t>
            </a:r>
          </a:p>
          <a:p>
            <a:pPr marL="609600" marR="168275" lvl="0" indent="-285750" algn="l" defTabSz="914400" rtl="0" eaLnBrk="1" fontAlgn="auto" latinLnBrk="0" hangingPunct="1">
              <a:lnSpc>
                <a:spcPct val="146900"/>
              </a:lnSpc>
              <a:spcBef>
                <a:spcPts val="75"/>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lang="en-US" sz="1800" b="0" i="0" u="none" strike="noStrike" kern="1200" cap="none" spc="-15" normalizeH="0" baseline="0" noProof="0" dirty="0">
                <a:ln>
                  <a:noFill/>
                </a:ln>
                <a:solidFill>
                  <a:prstClr val="black"/>
                </a:solidFill>
                <a:effectLst/>
                <a:uLnTx/>
                <a:uFillTx/>
                <a:latin typeface="Times New Roman"/>
                <a:ea typeface="+mn-ea"/>
                <a:cs typeface="Times New Roman"/>
              </a:rPr>
              <a:t>e</a:t>
            </a:r>
            <a:r>
              <a:rPr kumimoji="0" lang="en-US" sz="1800" b="0" i="0" u="none" strike="noStrike" kern="1200" cap="none" spc="30" normalizeH="0" baseline="0" noProof="0" dirty="0">
                <a:ln>
                  <a:noFill/>
                </a:ln>
                <a:solidFill>
                  <a:prstClr val="black"/>
                </a:solidFill>
                <a:effectLst/>
                <a:uLnTx/>
                <a:uFillTx/>
                <a:latin typeface="Times New Roman"/>
                <a:ea typeface="+mn-ea"/>
                <a:cs typeface="Times New Roman"/>
              </a:rPr>
              <a:t>o</a:t>
            </a:r>
            <a:r>
              <a:rPr kumimoji="0" lang="en-US" sz="18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lang="en-US" sz="1800" b="0" i="0" u="none" strike="noStrike" kern="1200" cap="none" spc="30" normalizeH="0" baseline="0" noProof="0" dirty="0">
                <a:ln>
                  <a:noFill/>
                </a:ln>
                <a:solidFill>
                  <a:prstClr val="black"/>
                </a:solidFill>
                <a:effectLst/>
                <a:uLnTx/>
                <a:uFillTx/>
                <a:latin typeface="Times New Roman"/>
                <a:ea typeface="+mn-ea"/>
                <a:cs typeface="Times New Roman"/>
              </a:rPr>
              <a:t>p</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lang="en-US" sz="1800" b="0" i="0" u="none" strike="noStrike" kern="1200" cap="none" spc="-70" normalizeH="0" baseline="0" noProof="0" dirty="0">
                <a:ln>
                  <a:noFill/>
                </a:ln>
                <a:solidFill>
                  <a:prstClr val="black"/>
                </a:solidFill>
                <a:effectLst/>
                <a:uLnTx/>
                <a:uFillTx/>
                <a:latin typeface="Times New Roman"/>
                <a:ea typeface="+mn-ea"/>
                <a:cs typeface="Times New Roman"/>
              </a:rPr>
              <a:t>i</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l</a:t>
            </a:r>
            <a:r>
              <a:rPr kumimoji="0" lang="en-US" sz="18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25" normalizeH="0" baseline="0" noProof="0" dirty="0">
                <a:ln>
                  <a:noFill/>
                </a:ln>
                <a:solidFill>
                  <a:prstClr val="black"/>
                </a:solidFill>
                <a:effectLst/>
                <a:uLnTx/>
                <a:uFillTx/>
                <a:latin typeface="Times New Roman"/>
                <a:ea typeface="+mn-ea"/>
                <a:cs typeface="Times New Roman"/>
              </a:rPr>
              <a:t>n</a:t>
            </a:r>
            <a:r>
              <a:rPr kumimoji="0" lang="en-US" sz="18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lang="en-US" sz="1800" b="0" i="0" u="none" strike="noStrike" kern="1200" cap="none" spc="-70" normalizeH="0" baseline="0" noProof="0" dirty="0">
                <a:ln>
                  <a:noFill/>
                </a:ln>
                <a:solidFill>
                  <a:prstClr val="black"/>
                </a:solidFill>
                <a:effectLst/>
                <a:uLnTx/>
                <a:uFillTx/>
                <a:latin typeface="Times New Roman"/>
                <a:ea typeface="+mn-ea"/>
                <a:cs typeface="Times New Roman"/>
              </a:rPr>
              <a:t>l</a:t>
            </a:r>
            <a:r>
              <a:rPr kumimoji="0" lang="en-US" sz="1800" b="0" i="0" u="none" strike="noStrike" kern="1200" cap="none" spc="30" normalizeH="0" baseline="0" noProof="0" dirty="0">
                <a:ln>
                  <a:noFill/>
                </a:ln>
                <a:solidFill>
                  <a:prstClr val="black"/>
                </a:solidFill>
                <a:effectLst/>
                <a:uLnTx/>
                <a:uFillTx/>
                <a:latin typeface="Times New Roman"/>
                <a:ea typeface="+mn-ea"/>
                <a:cs typeface="Times New Roman"/>
              </a:rPr>
              <a:t>y</a:t>
            </a:r>
            <a:r>
              <a:rPr kumimoji="0" lang="en-US" sz="18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lang="en-US" sz="1800" b="0" i="0" u="none" strike="noStrike" kern="1200" cap="none" spc="-70" normalizeH="0" baseline="0" noProof="0" dirty="0">
                <a:ln>
                  <a:noFill/>
                </a:ln>
                <a:solidFill>
                  <a:prstClr val="black"/>
                </a:solidFill>
                <a:effectLst/>
                <a:uLnTx/>
                <a:uFillTx/>
                <a:latin typeface="Times New Roman"/>
                <a:ea typeface="+mn-ea"/>
                <a:cs typeface="Times New Roman"/>
              </a:rPr>
              <a:t>i</a:t>
            </a:r>
            <a:r>
              <a:rPr kumimoji="0" lang="en-US" sz="1800" b="0" i="0" u="none" strike="noStrike" kern="1200" cap="none" spc="0" normalizeH="0" baseline="0" noProof="0" dirty="0">
                <a:ln>
                  <a:noFill/>
                </a:ln>
                <a:solidFill>
                  <a:prstClr val="black"/>
                </a:solidFill>
                <a:effectLst/>
                <a:uLnTx/>
                <a:uFillTx/>
                <a:latin typeface="Times New Roman"/>
                <a:ea typeface="+mn-ea"/>
                <a:cs typeface="Times New Roman"/>
              </a:rPr>
              <a:t>s  </a:t>
            </a:r>
          </a:p>
          <a:p>
            <a:pPr marL="609600" marR="168275" lvl="0" indent="-285750" algn="l" defTabSz="914400" rtl="0" eaLnBrk="1" fontAlgn="auto" latinLnBrk="0" hangingPunct="1">
              <a:lnSpc>
                <a:spcPct val="146900"/>
              </a:lnSpc>
              <a:spcBef>
                <a:spcPts val="7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a:ea typeface="+mn-ea"/>
                <a:cs typeface="Times New Roman"/>
              </a:rPr>
              <a:t>Fatality</a:t>
            </a:r>
            <a:r>
              <a:rPr kumimoji="0" lang="en-US" sz="18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lang="en-US" sz="1800" b="0" i="0" u="none" strike="noStrike" kern="1200" cap="none" spc="-25" normalizeH="0" baseline="0" noProof="0" dirty="0">
                <a:ln>
                  <a:noFill/>
                </a:ln>
                <a:solidFill>
                  <a:prstClr val="black"/>
                </a:solidFill>
                <a:effectLst/>
                <a:uLnTx/>
                <a:uFillTx/>
                <a:latin typeface="Times New Roman"/>
                <a:ea typeface="+mn-ea"/>
                <a:cs typeface="Times New Roman"/>
              </a:rPr>
              <a:t>Trends</a:t>
            </a:r>
            <a:endParaRPr kumimoji="0" lang="en-US"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355600" marR="0" lvl="0" indent="-342900" algn="l" defTabSz="914400" rtl="0" eaLnBrk="1" fontAlgn="auto" latinLnBrk="0" hangingPunct="1">
              <a:lnSpc>
                <a:spcPct val="100000"/>
              </a:lnSpc>
              <a:spcBef>
                <a:spcPts val="1255"/>
              </a:spcBef>
              <a:spcAft>
                <a:spcPts val="0"/>
              </a:spcAft>
              <a:buClrTx/>
              <a:buSzTx/>
              <a:buFont typeface="Arial" panose="020B0604020202020204" pitchFamily="34" charset="0"/>
              <a:buChar char="•"/>
              <a:tabLst/>
              <a:defRPr/>
            </a:pPr>
            <a:r>
              <a:rPr kumimoji="0" lang="en-US" sz="2350" b="0" i="0" u="none" strike="noStrike" kern="1200" cap="none" spc="5" normalizeH="0" baseline="0" noProof="0" dirty="0">
                <a:ln>
                  <a:noFill/>
                </a:ln>
                <a:solidFill>
                  <a:prstClr val="black"/>
                </a:solidFill>
                <a:effectLst/>
                <a:uLnTx/>
                <a:uFillTx/>
                <a:latin typeface="Times New Roman"/>
                <a:ea typeface="+mn-ea"/>
                <a:cs typeface="Times New Roman"/>
              </a:rPr>
              <a:t>Analysis</a:t>
            </a:r>
          </a:p>
          <a:p>
            <a:pPr marL="355600" marR="0" lvl="0" indent="-342900" algn="l" defTabSz="914400" rtl="0" eaLnBrk="1" fontAlgn="auto" latinLnBrk="0" hangingPunct="1">
              <a:lnSpc>
                <a:spcPct val="100000"/>
              </a:lnSpc>
              <a:spcBef>
                <a:spcPts val="1255"/>
              </a:spcBef>
              <a:spcAft>
                <a:spcPts val="0"/>
              </a:spcAft>
              <a:buClrTx/>
              <a:buSzTx/>
              <a:buFont typeface="Arial" panose="020B0604020202020204" pitchFamily="34" charset="0"/>
              <a:buChar char="•"/>
              <a:tabLst/>
              <a:defRPr/>
            </a:pPr>
            <a:r>
              <a:rPr kumimoji="0" lang="en-US" sz="2350" b="0" i="0" u="none" strike="noStrike" kern="1200" cap="none" spc="5" normalizeH="0" baseline="0" noProof="0" dirty="0">
                <a:ln>
                  <a:noFill/>
                </a:ln>
                <a:solidFill>
                  <a:prstClr val="black"/>
                </a:solidFill>
                <a:effectLst/>
                <a:uLnTx/>
                <a:uFillTx/>
                <a:latin typeface="Times New Roman"/>
                <a:ea typeface="+mn-ea"/>
                <a:cs typeface="Times New Roman"/>
              </a:rPr>
              <a:t>Summary</a:t>
            </a:r>
            <a:endParaRPr lang="en-IN" dirty="0"/>
          </a:p>
        </p:txBody>
      </p:sp>
    </p:spTree>
    <p:extLst>
      <p:ext uri="{BB962C8B-B14F-4D97-AF65-F5344CB8AC3E}">
        <p14:creationId xmlns:p14="http://schemas.microsoft.com/office/powerpoint/2010/main" val="347066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48A2-ECD0-2CA6-1E5D-3F7D10DC9D65}"/>
              </a:ext>
            </a:extLst>
          </p:cNvPr>
          <p:cNvSpPr>
            <a:spLocks noGrp="1"/>
          </p:cNvSpPr>
          <p:nvPr>
            <p:ph type="title"/>
          </p:nvPr>
        </p:nvSpPr>
        <p:spPr>
          <a:xfrm>
            <a:off x="358220" y="254523"/>
            <a:ext cx="3932237" cy="982745"/>
          </a:xfrm>
        </p:spPr>
        <p:txBody>
          <a:bodyPr>
            <a:normAutofit fontScale="90000"/>
          </a:bodyPr>
          <a:lstStyle/>
          <a:p>
            <a:r>
              <a:rPr lang="en-IN" sz="3200" b="1" spc="-25" dirty="0">
                <a:latin typeface="Times New Roman"/>
                <a:cs typeface="Times New Roman"/>
              </a:rPr>
              <a:t>Problem</a:t>
            </a:r>
            <a:r>
              <a:rPr lang="en-IN" sz="3200" b="1" spc="80" dirty="0">
                <a:latin typeface="Times New Roman"/>
                <a:cs typeface="Times New Roman"/>
              </a:rPr>
              <a:t> </a:t>
            </a:r>
            <a:r>
              <a:rPr lang="en-IN" sz="3200" b="1" spc="-25" dirty="0">
                <a:latin typeface="Times New Roman"/>
                <a:cs typeface="Times New Roman"/>
              </a:rPr>
              <a:t>Statement</a:t>
            </a:r>
            <a:endParaRPr lang="en-IN" dirty="0"/>
          </a:p>
        </p:txBody>
      </p:sp>
      <p:pic>
        <p:nvPicPr>
          <p:cNvPr id="15" name="Content Placeholder 14">
            <a:extLst>
              <a:ext uri="{FF2B5EF4-FFF2-40B4-BE49-F238E27FC236}">
                <a16:creationId xmlns:a16="http://schemas.microsoft.com/office/drawing/2014/main" id="{A97F6FED-6388-DBB4-5D5C-751A95131EC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35763" y="1923852"/>
            <a:ext cx="4816475" cy="3010296"/>
          </a:xfrm>
        </p:spPr>
      </p:pic>
      <p:sp>
        <p:nvSpPr>
          <p:cNvPr id="6" name="Text Placeholder 5">
            <a:extLst>
              <a:ext uri="{FF2B5EF4-FFF2-40B4-BE49-F238E27FC236}">
                <a16:creationId xmlns:a16="http://schemas.microsoft.com/office/drawing/2014/main" id="{228C1A4D-DB68-7153-E24F-4018EE91EAE9}"/>
              </a:ext>
            </a:extLst>
          </p:cNvPr>
          <p:cNvSpPr>
            <a:spLocks noGrp="1"/>
          </p:cNvSpPr>
          <p:nvPr>
            <p:ph type="body" sz="half" idx="2"/>
          </p:nvPr>
        </p:nvSpPr>
        <p:spPr>
          <a:xfrm>
            <a:off x="358220" y="1602557"/>
            <a:ext cx="4413806" cy="4266431"/>
          </a:xfrm>
        </p:spPr>
        <p:txBody>
          <a:bodyPr>
            <a:noAutofit/>
          </a:bodyPr>
          <a:lstStyle/>
          <a:p>
            <a:pPr>
              <a:lnSpc>
                <a:spcPct val="150000"/>
              </a:lnSpc>
            </a:pPr>
            <a:r>
              <a:rPr lang="en-US" sz="2000" dirty="0"/>
              <a:t>This project's primary goal is to thoroughly analyze aviation fatalities and crashes from 1980 to 2023. The dataset contains crucial information such as crash dates,  locations, operators, flight details, aircraft types, and fatality statistics. This analysis aims to understand patterns, contributing factors, and trends in aviation incidents. Analysis helps in increasing aviation safety.</a:t>
            </a:r>
            <a:endParaRPr lang="en-IN" sz="2000" dirty="0"/>
          </a:p>
        </p:txBody>
      </p:sp>
    </p:spTree>
    <p:extLst>
      <p:ext uri="{BB962C8B-B14F-4D97-AF65-F5344CB8AC3E}">
        <p14:creationId xmlns:p14="http://schemas.microsoft.com/office/powerpoint/2010/main" val="43768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D9C5-4AB0-637C-202D-C8FB51B9B1E4}"/>
              </a:ext>
            </a:extLst>
          </p:cNvPr>
          <p:cNvSpPr>
            <a:spLocks noGrp="1"/>
          </p:cNvSpPr>
          <p:nvPr>
            <p:ph type="title"/>
          </p:nvPr>
        </p:nvSpPr>
        <p:spPr>
          <a:xfrm>
            <a:off x="386500" y="134298"/>
            <a:ext cx="3932237" cy="589175"/>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a:t>
            </a:r>
            <a:r>
              <a:rPr lang="en-IN" dirty="0"/>
              <a:t> </a:t>
            </a:r>
          </a:p>
        </p:txBody>
      </p:sp>
      <p:sp>
        <p:nvSpPr>
          <p:cNvPr id="3" name="Content Placeholder 2">
            <a:extLst>
              <a:ext uri="{FF2B5EF4-FFF2-40B4-BE49-F238E27FC236}">
                <a16:creationId xmlns:a16="http://schemas.microsoft.com/office/drawing/2014/main" id="{00E28B7B-386F-5DD9-9458-389386545084}"/>
              </a:ext>
            </a:extLst>
          </p:cNvPr>
          <p:cNvSpPr>
            <a:spLocks noGrp="1"/>
          </p:cNvSpPr>
          <p:nvPr>
            <p:ph idx="1"/>
          </p:nvPr>
        </p:nvSpPr>
        <p:spPr/>
        <p:txBody>
          <a:bodyPr>
            <a:normAutofit lnSpcReduction="10000"/>
          </a:bodyPr>
          <a:lstStyle/>
          <a:p>
            <a:pPr marL="12700">
              <a:lnSpc>
                <a:spcPct val="100000"/>
              </a:lnSpc>
              <a:spcBef>
                <a:spcPts val="1110"/>
              </a:spcBef>
            </a:pPr>
            <a:r>
              <a:rPr lang="en-US" sz="2000" b="1" spc="-25" dirty="0"/>
              <a:t>Aircraft</a:t>
            </a:r>
            <a:r>
              <a:rPr lang="en-US" sz="2000" b="1" spc="45" dirty="0"/>
              <a:t> </a:t>
            </a:r>
            <a:r>
              <a:rPr lang="en-US" sz="2000" b="1" spc="-10" dirty="0"/>
              <a:t>Analysis</a:t>
            </a:r>
            <a:r>
              <a:rPr lang="en-US" sz="2000" spc="-10" dirty="0"/>
              <a:t>:</a:t>
            </a:r>
          </a:p>
          <a:p>
            <a:pPr marL="355600" marR="123825" indent="-342900">
              <a:lnSpc>
                <a:spcPct val="100000"/>
              </a:lnSpc>
              <a:spcBef>
                <a:spcPts val="1015"/>
              </a:spcBef>
              <a:buFont typeface="Wingdings" panose="05000000000000000000" pitchFamily="2" charset="2"/>
              <a:buChar char="Ø"/>
            </a:pPr>
            <a:r>
              <a:rPr lang="en-US" sz="2000" spc="-5" dirty="0"/>
              <a:t>Analyze</a:t>
            </a:r>
            <a:r>
              <a:rPr lang="en-US" sz="2000" spc="35" dirty="0"/>
              <a:t> </a:t>
            </a:r>
            <a:r>
              <a:rPr lang="en-US" sz="2000" spc="10" dirty="0"/>
              <a:t>the</a:t>
            </a:r>
            <a:r>
              <a:rPr lang="en-US" sz="2000" spc="-30" dirty="0"/>
              <a:t> </a:t>
            </a:r>
            <a:r>
              <a:rPr lang="en-US" sz="2000" spc="-10" dirty="0"/>
              <a:t>involvement</a:t>
            </a:r>
            <a:r>
              <a:rPr lang="en-US" sz="2000" spc="55" dirty="0"/>
              <a:t> </a:t>
            </a:r>
            <a:r>
              <a:rPr lang="en-US" sz="2000" spc="15" dirty="0"/>
              <a:t>of</a:t>
            </a:r>
            <a:r>
              <a:rPr lang="en-US" sz="2000" spc="-45" dirty="0"/>
              <a:t> </a:t>
            </a:r>
            <a:r>
              <a:rPr lang="en-US" sz="2000" spc="-20" dirty="0"/>
              <a:t>specific</a:t>
            </a:r>
            <a:r>
              <a:rPr lang="en-US" sz="2000" spc="114" dirty="0"/>
              <a:t> </a:t>
            </a:r>
            <a:r>
              <a:rPr lang="en-US" sz="2000" spc="-25" dirty="0"/>
              <a:t>aircraft</a:t>
            </a:r>
            <a:r>
              <a:rPr lang="en-US" sz="2000" spc="125" dirty="0"/>
              <a:t> </a:t>
            </a:r>
            <a:r>
              <a:rPr lang="en-US" sz="2000" spc="10" dirty="0"/>
              <a:t>types</a:t>
            </a:r>
            <a:r>
              <a:rPr lang="en-US" sz="2000" spc="-75" dirty="0"/>
              <a:t> </a:t>
            </a:r>
            <a:r>
              <a:rPr lang="en-US" sz="2000" spc="-35" dirty="0"/>
              <a:t>in </a:t>
            </a:r>
            <a:r>
              <a:rPr lang="en-US" sz="2000" spc="-5" dirty="0"/>
              <a:t>incidents.</a:t>
            </a:r>
          </a:p>
          <a:p>
            <a:pPr marL="355600" marR="5080" indent="-342900">
              <a:lnSpc>
                <a:spcPct val="100000"/>
              </a:lnSpc>
              <a:spcBef>
                <a:spcPts val="1085"/>
              </a:spcBef>
              <a:buFont typeface="Wingdings" panose="05000000000000000000" pitchFamily="2" charset="2"/>
              <a:buChar char="Ø"/>
            </a:pPr>
            <a:r>
              <a:rPr lang="en-US" sz="2000" spc="-5" dirty="0"/>
              <a:t>Examine</a:t>
            </a:r>
            <a:r>
              <a:rPr lang="en-US" sz="2000" spc="-20" dirty="0"/>
              <a:t> </a:t>
            </a:r>
            <a:r>
              <a:rPr lang="en-US" sz="2000" spc="10" dirty="0"/>
              <a:t>the</a:t>
            </a:r>
            <a:r>
              <a:rPr lang="en-US" sz="2000" spc="-20" dirty="0"/>
              <a:t> </a:t>
            </a:r>
            <a:r>
              <a:rPr lang="en-US" sz="2000" spc="-15" dirty="0"/>
              <a:t>relationship</a:t>
            </a:r>
            <a:r>
              <a:rPr lang="en-US" sz="2000" spc="100" dirty="0"/>
              <a:t> </a:t>
            </a:r>
            <a:r>
              <a:rPr lang="en-US" sz="2000" dirty="0"/>
              <a:t>between</a:t>
            </a:r>
            <a:r>
              <a:rPr lang="en-US" sz="2000" spc="-50" dirty="0"/>
              <a:t> </a:t>
            </a:r>
            <a:r>
              <a:rPr lang="en-US" sz="2000" spc="-25" dirty="0"/>
              <a:t>aircraft</a:t>
            </a:r>
            <a:r>
              <a:rPr lang="en-US" sz="2000" spc="210" dirty="0"/>
              <a:t> </a:t>
            </a:r>
            <a:r>
              <a:rPr lang="en-US" sz="2000" spc="-20" dirty="0"/>
              <a:t>registration </a:t>
            </a:r>
            <a:r>
              <a:rPr lang="en-US" sz="2000" spc="5" dirty="0"/>
              <a:t>and</a:t>
            </a:r>
            <a:r>
              <a:rPr lang="en-US" sz="2000" spc="-60" dirty="0"/>
              <a:t> </a:t>
            </a:r>
            <a:r>
              <a:rPr lang="en-US" sz="2000" spc="-5" dirty="0"/>
              <a:t>crash</a:t>
            </a:r>
            <a:r>
              <a:rPr lang="en-US" sz="2000" spc="15" dirty="0"/>
              <a:t> </a:t>
            </a:r>
            <a:r>
              <a:rPr lang="en-US" sz="2000" dirty="0"/>
              <a:t>occurrences.</a:t>
            </a:r>
          </a:p>
          <a:p>
            <a:pPr marL="12700">
              <a:lnSpc>
                <a:spcPct val="100000"/>
              </a:lnSpc>
              <a:spcBef>
                <a:spcPts val="1015"/>
              </a:spcBef>
            </a:pPr>
            <a:r>
              <a:rPr lang="en-US" sz="2000" b="1" spc="-20" dirty="0"/>
              <a:t>Fatality</a:t>
            </a:r>
            <a:r>
              <a:rPr lang="en-US" sz="2000" b="1" spc="50" dirty="0"/>
              <a:t> </a:t>
            </a:r>
            <a:r>
              <a:rPr lang="en-US" sz="2000" b="1" spc="-20" dirty="0"/>
              <a:t>Trends</a:t>
            </a:r>
            <a:r>
              <a:rPr lang="en-US" sz="2000" spc="-20" dirty="0"/>
              <a:t>:</a:t>
            </a:r>
          </a:p>
          <a:p>
            <a:pPr marR="608965">
              <a:lnSpc>
                <a:spcPts val="3240"/>
              </a:lnSpc>
              <a:spcBef>
                <a:spcPts val="220"/>
              </a:spcBef>
              <a:buFont typeface="Wingdings" panose="05000000000000000000" pitchFamily="2" charset="2"/>
              <a:buChar char="Ø"/>
            </a:pPr>
            <a:r>
              <a:rPr lang="en-US" sz="2000" spc="-5" dirty="0"/>
              <a:t>Explore </a:t>
            </a:r>
            <a:r>
              <a:rPr lang="en-US" sz="2000" spc="5" dirty="0"/>
              <a:t>trends </a:t>
            </a:r>
            <a:r>
              <a:rPr lang="en-US" sz="2000" spc="-40" dirty="0"/>
              <a:t>in </a:t>
            </a:r>
            <a:r>
              <a:rPr lang="en-US" sz="2000" dirty="0"/>
              <a:t>passenger </a:t>
            </a:r>
            <a:r>
              <a:rPr lang="en-US" sz="2000" spc="5" dirty="0"/>
              <a:t>and </a:t>
            </a:r>
            <a:r>
              <a:rPr lang="en-US" sz="2000" spc="-15" dirty="0"/>
              <a:t>crew </a:t>
            </a:r>
            <a:r>
              <a:rPr lang="en-US" sz="2000" spc="-25" dirty="0"/>
              <a:t>fatalities. </a:t>
            </a:r>
            <a:r>
              <a:rPr lang="en-US" sz="2000" spc="-434" dirty="0"/>
              <a:t> </a:t>
            </a:r>
            <a:r>
              <a:rPr lang="en-US" sz="2000" spc="-15" dirty="0"/>
              <a:t>Investigate</a:t>
            </a:r>
            <a:r>
              <a:rPr lang="en-US" sz="2000" spc="120" dirty="0"/>
              <a:t> </a:t>
            </a:r>
            <a:r>
              <a:rPr lang="en-US" sz="2000" spc="-10" dirty="0"/>
              <a:t>factors</a:t>
            </a:r>
            <a:r>
              <a:rPr lang="en-US" sz="2000" dirty="0"/>
              <a:t> </a:t>
            </a:r>
            <a:r>
              <a:rPr lang="en-US" sz="2000" spc="-5" dirty="0"/>
              <a:t>contributing</a:t>
            </a:r>
            <a:r>
              <a:rPr lang="en-US" sz="2000" spc="-55" dirty="0"/>
              <a:t> </a:t>
            </a:r>
            <a:r>
              <a:rPr lang="en-US" sz="2000" dirty="0"/>
              <a:t>to</a:t>
            </a:r>
            <a:r>
              <a:rPr lang="en-US" sz="2000" spc="20" dirty="0"/>
              <a:t> </a:t>
            </a:r>
            <a:r>
              <a:rPr lang="en-US" sz="2000" spc="-25" dirty="0"/>
              <a:t>fatalities.</a:t>
            </a:r>
          </a:p>
          <a:p>
            <a:pPr marL="12700">
              <a:lnSpc>
                <a:spcPct val="100000"/>
              </a:lnSpc>
              <a:spcBef>
                <a:spcPts val="730"/>
              </a:spcBef>
            </a:pPr>
            <a:r>
              <a:rPr lang="en-US" sz="2000" b="1" spc="20" dirty="0"/>
              <a:t>R</a:t>
            </a:r>
            <a:r>
              <a:rPr lang="en-US" sz="2000" b="1" spc="30" dirty="0"/>
              <a:t>ou</a:t>
            </a:r>
            <a:r>
              <a:rPr lang="en-US" sz="2000" b="1" dirty="0"/>
              <a:t>te</a:t>
            </a:r>
            <a:r>
              <a:rPr lang="en-US" sz="2000" b="1" spc="-170" dirty="0"/>
              <a:t> </a:t>
            </a:r>
            <a:r>
              <a:rPr lang="en-US" sz="2000" b="1" dirty="0"/>
              <a:t>A</a:t>
            </a:r>
            <a:r>
              <a:rPr lang="en-US" sz="2000" b="1" spc="25" dirty="0"/>
              <a:t>n</a:t>
            </a:r>
            <a:r>
              <a:rPr lang="en-US" sz="2000" b="1" spc="-10" dirty="0"/>
              <a:t>a</a:t>
            </a:r>
            <a:r>
              <a:rPr lang="en-US" sz="2000" b="1" spc="-75" dirty="0"/>
              <a:t>l</a:t>
            </a:r>
            <a:r>
              <a:rPr lang="en-US" sz="2000" b="1" spc="30" dirty="0"/>
              <a:t>y</a:t>
            </a:r>
            <a:r>
              <a:rPr lang="en-US" sz="2000" b="1" spc="15" dirty="0"/>
              <a:t>s</a:t>
            </a:r>
            <a:r>
              <a:rPr lang="en-US" sz="2000" b="1" spc="-75" dirty="0"/>
              <a:t>i</a:t>
            </a:r>
            <a:r>
              <a:rPr lang="en-US" sz="2000" b="1" spc="15" dirty="0"/>
              <a:t>s</a:t>
            </a:r>
            <a:r>
              <a:rPr lang="en-US" sz="2000" dirty="0"/>
              <a:t>:</a:t>
            </a:r>
          </a:p>
          <a:p>
            <a:pPr>
              <a:lnSpc>
                <a:spcPct val="100000"/>
              </a:lnSpc>
              <a:spcBef>
                <a:spcPts val="1015"/>
              </a:spcBef>
              <a:buFont typeface="Wingdings" panose="05000000000000000000" pitchFamily="2" charset="2"/>
              <a:buChar char="Ø"/>
            </a:pPr>
            <a:r>
              <a:rPr lang="en-US" sz="2000" spc="-5" dirty="0"/>
              <a:t>Analyze</a:t>
            </a:r>
            <a:r>
              <a:rPr lang="en-US" sz="2000" spc="35" dirty="0"/>
              <a:t> </a:t>
            </a:r>
            <a:r>
              <a:rPr lang="en-US" sz="2000" spc="-10" dirty="0"/>
              <a:t>incident</a:t>
            </a:r>
            <a:r>
              <a:rPr lang="en-US" sz="2000" spc="50" dirty="0"/>
              <a:t> </a:t>
            </a:r>
            <a:r>
              <a:rPr lang="en-US" sz="2000" dirty="0"/>
              <a:t>patterns</a:t>
            </a:r>
            <a:r>
              <a:rPr lang="en-US" sz="2000" spc="-75" dirty="0"/>
              <a:t> </a:t>
            </a:r>
            <a:r>
              <a:rPr lang="en-US" sz="2000" spc="15" dirty="0"/>
              <a:t>on</a:t>
            </a:r>
            <a:r>
              <a:rPr lang="en-US" sz="2000" spc="-60" dirty="0"/>
              <a:t> </a:t>
            </a:r>
            <a:r>
              <a:rPr lang="en-US" sz="2000" spc="-20" dirty="0"/>
              <a:t>specific</a:t>
            </a:r>
            <a:r>
              <a:rPr lang="en-US" sz="2000" spc="110" dirty="0"/>
              <a:t> </a:t>
            </a:r>
            <a:r>
              <a:rPr lang="en-US" sz="2000" spc="-30" dirty="0"/>
              <a:t>flight</a:t>
            </a:r>
            <a:r>
              <a:rPr lang="en-US" sz="2000" spc="195" dirty="0"/>
              <a:t> </a:t>
            </a:r>
            <a:r>
              <a:rPr lang="en-US" sz="2000" spc="5" dirty="0"/>
              <a:t>routes.</a:t>
            </a:r>
          </a:p>
          <a:p>
            <a:pPr>
              <a:lnSpc>
                <a:spcPct val="100000"/>
              </a:lnSpc>
              <a:spcBef>
                <a:spcPts val="1090"/>
              </a:spcBef>
              <a:buFont typeface="Wingdings" panose="05000000000000000000" pitchFamily="2" charset="2"/>
              <a:buChar char="Ø"/>
            </a:pPr>
            <a:r>
              <a:rPr lang="en-US" sz="2000" spc="-10" dirty="0"/>
              <a:t>Identify</a:t>
            </a:r>
            <a:r>
              <a:rPr lang="en-US" sz="2000" spc="10" dirty="0"/>
              <a:t> </a:t>
            </a:r>
            <a:r>
              <a:rPr lang="en-US" sz="2000" spc="5" dirty="0"/>
              <a:t>routes</a:t>
            </a:r>
            <a:r>
              <a:rPr lang="en-US" sz="2000" spc="-80" dirty="0"/>
              <a:t> </a:t>
            </a:r>
            <a:r>
              <a:rPr lang="en-US" sz="2000" spc="-20" dirty="0"/>
              <a:t>with</a:t>
            </a:r>
            <a:r>
              <a:rPr lang="en-US" sz="2000" spc="80" dirty="0"/>
              <a:t> </a:t>
            </a:r>
            <a:r>
              <a:rPr lang="en-US" sz="2000" dirty="0"/>
              <a:t>a</a:t>
            </a:r>
            <a:r>
              <a:rPr lang="en-US" sz="2000" spc="-35" dirty="0"/>
              <a:t> </a:t>
            </a:r>
            <a:r>
              <a:rPr lang="en-US" sz="2000" spc="-10" dirty="0"/>
              <a:t>higher</a:t>
            </a:r>
            <a:r>
              <a:rPr lang="en-US" sz="2000" spc="100" dirty="0"/>
              <a:t> </a:t>
            </a:r>
            <a:r>
              <a:rPr lang="en-US" sz="2000" spc="-25" dirty="0"/>
              <a:t>likelihood</a:t>
            </a:r>
            <a:r>
              <a:rPr lang="en-US" sz="2000" spc="150" dirty="0"/>
              <a:t> </a:t>
            </a:r>
            <a:r>
              <a:rPr lang="en-US" sz="2000" spc="15" dirty="0"/>
              <a:t>of</a:t>
            </a:r>
            <a:r>
              <a:rPr lang="en-US" sz="2000" spc="-45" dirty="0"/>
              <a:t> </a:t>
            </a:r>
            <a:r>
              <a:rPr lang="en-US" sz="2000" spc="-5" dirty="0"/>
              <a:t>incidents</a:t>
            </a:r>
            <a:endParaRPr lang="en-IN" sz="2000" dirty="0"/>
          </a:p>
        </p:txBody>
      </p:sp>
      <p:sp>
        <p:nvSpPr>
          <p:cNvPr id="4" name="Text Placeholder 3">
            <a:extLst>
              <a:ext uri="{FF2B5EF4-FFF2-40B4-BE49-F238E27FC236}">
                <a16:creationId xmlns:a16="http://schemas.microsoft.com/office/drawing/2014/main" id="{C4BA0253-61A3-0C41-E6E7-B23A164424C3}"/>
              </a:ext>
            </a:extLst>
          </p:cNvPr>
          <p:cNvSpPr>
            <a:spLocks noGrp="1"/>
          </p:cNvSpPr>
          <p:nvPr>
            <p:ph type="body" sz="half" idx="2"/>
          </p:nvPr>
        </p:nvSpPr>
        <p:spPr>
          <a:xfrm>
            <a:off x="292231" y="987425"/>
            <a:ext cx="4779389" cy="5736276"/>
          </a:xfrm>
        </p:spPr>
        <p:txBody>
          <a:bodyPr>
            <a:normAutofit fontScale="70000" lnSpcReduction="20000"/>
          </a:bodyPr>
          <a:lstStyle/>
          <a:p>
            <a:pPr marL="342900" indent="-342900">
              <a:buFont typeface="Arial" panose="020B0604020202020204" pitchFamily="34" charset="0"/>
              <a:buChar char="•"/>
            </a:pPr>
            <a:r>
              <a:rPr lang="en-US" sz="2900" b="1" dirty="0"/>
              <a:t>Temporal Analysis</a:t>
            </a:r>
            <a:r>
              <a:rPr lang="en-US" sz="2900" dirty="0"/>
              <a:t>:</a:t>
            </a:r>
          </a:p>
          <a:p>
            <a:pPr marL="342900" indent="-342900">
              <a:lnSpc>
                <a:spcPct val="120000"/>
              </a:lnSpc>
              <a:buFont typeface="Wingdings" panose="05000000000000000000" pitchFamily="2" charset="2"/>
              <a:buChar char="Ø"/>
            </a:pPr>
            <a:r>
              <a:rPr lang="en-US" sz="2900" dirty="0"/>
              <a:t>Explore temporal trends in airplane crashes over the years.</a:t>
            </a:r>
          </a:p>
          <a:p>
            <a:pPr marL="342900" indent="-342900">
              <a:lnSpc>
                <a:spcPct val="120000"/>
              </a:lnSpc>
              <a:buFont typeface="Wingdings" panose="05000000000000000000" pitchFamily="2" charset="2"/>
              <a:buChar char="Ø"/>
            </a:pPr>
            <a:r>
              <a:rPr lang="en-US" sz="2900" dirty="0"/>
              <a:t>Identify patterns in the frequency and severity of incidents.</a:t>
            </a:r>
          </a:p>
          <a:p>
            <a:pPr marL="342900" indent="-342900">
              <a:buFont typeface="Arial" panose="020B0604020202020204" pitchFamily="34" charset="0"/>
              <a:buChar char="•"/>
            </a:pPr>
            <a:r>
              <a:rPr lang="en-US" sz="2900" b="1" dirty="0"/>
              <a:t>Geospatial Analysis:</a:t>
            </a:r>
          </a:p>
          <a:p>
            <a:pPr marL="342900" indent="-342900">
              <a:lnSpc>
                <a:spcPct val="120000"/>
              </a:lnSpc>
              <a:buFont typeface="Wingdings" panose="05000000000000000000" pitchFamily="2" charset="2"/>
              <a:buChar char="Ø"/>
            </a:pPr>
            <a:r>
              <a:rPr lang="en-US" sz="2900" dirty="0"/>
              <a:t>Visualize crash locations on a map to identify hotspots. </a:t>
            </a:r>
          </a:p>
          <a:p>
            <a:pPr marL="342900" indent="-342900">
              <a:lnSpc>
                <a:spcPct val="120000"/>
              </a:lnSpc>
              <a:buFont typeface="Wingdings" panose="05000000000000000000" pitchFamily="2" charset="2"/>
              <a:buChar char="Ø"/>
            </a:pPr>
            <a:r>
              <a:rPr lang="en-US" sz="2900" dirty="0"/>
              <a:t> Analyze the distribution of incidents across different regions.</a:t>
            </a:r>
          </a:p>
          <a:p>
            <a:pPr marL="355600" indent="-342900">
              <a:lnSpc>
                <a:spcPct val="100000"/>
              </a:lnSpc>
              <a:spcBef>
                <a:spcPts val="1085"/>
              </a:spcBef>
              <a:buFont typeface="Arial" panose="020B0604020202020204" pitchFamily="34" charset="0"/>
              <a:buChar char="•"/>
            </a:pPr>
            <a:r>
              <a:rPr lang="en-US" sz="2900" b="1" dirty="0">
                <a:cs typeface="Times New Roman"/>
              </a:rPr>
              <a:t>Operator</a:t>
            </a:r>
            <a:r>
              <a:rPr lang="en-US" sz="2900" b="1" spc="-65" dirty="0">
                <a:cs typeface="Times New Roman"/>
              </a:rPr>
              <a:t> </a:t>
            </a:r>
            <a:r>
              <a:rPr lang="en-US" sz="2900" b="1" dirty="0">
                <a:cs typeface="Times New Roman"/>
              </a:rPr>
              <a:t>Performance</a:t>
            </a:r>
            <a:r>
              <a:rPr lang="en-US" sz="2900" dirty="0">
                <a:cs typeface="Times New Roman"/>
              </a:rPr>
              <a:t>:</a:t>
            </a:r>
          </a:p>
          <a:p>
            <a:pPr marL="355600" marR="221615" indent="-342900">
              <a:lnSpc>
                <a:spcPct val="120000"/>
              </a:lnSpc>
              <a:spcBef>
                <a:spcPts val="1015"/>
              </a:spcBef>
              <a:buFont typeface="Wingdings" panose="05000000000000000000" pitchFamily="2" charset="2"/>
              <a:buChar char="Ø"/>
            </a:pPr>
            <a:r>
              <a:rPr lang="en-US" sz="2900" spc="-15" dirty="0">
                <a:cs typeface="Times New Roman"/>
              </a:rPr>
              <a:t>Evaluate</a:t>
            </a:r>
            <a:r>
              <a:rPr lang="en-US" sz="2900" spc="50" dirty="0">
                <a:cs typeface="Times New Roman"/>
              </a:rPr>
              <a:t> </a:t>
            </a:r>
            <a:r>
              <a:rPr lang="en-US" sz="2900" spc="10" dirty="0">
                <a:cs typeface="Times New Roman"/>
              </a:rPr>
              <a:t>the</a:t>
            </a:r>
            <a:r>
              <a:rPr lang="en-US" sz="2900" spc="-30" dirty="0">
                <a:cs typeface="Times New Roman"/>
              </a:rPr>
              <a:t> </a:t>
            </a:r>
            <a:r>
              <a:rPr lang="en-US" sz="2900" spc="-5" dirty="0">
                <a:cs typeface="Times New Roman"/>
              </a:rPr>
              <a:t>safety</a:t>
            </a:r>
            <a:r>
              <a:rPr lang="en-US" sz="2900" spc="20" dirty="0">
                <a:cs typeface="Times New Roman"/>
              </a:rPr>
              <a:t> </a:t>
            </a:r>
            <a:r>
              <a:rPr lang="en-US" sz="2900" spc="-5" dirty="0">
                <a:cs typeface="Times New Roman"/>
              </a:rPr>
              <a:t>records</a:t>
            </a:r>
            <a:r>
              <a:rPr lang="en-US" sz="2900" dirty="0">
                <a:cs typeface="Times New Roman"/>
              </a:rPr>
              <a:t> </a:t>
            </a:r>
            <a:r>
              <a:rPr lang="en-US" sz="2900" spc="15" dirty="0">
                <a:cs typeface="Times New Roman"/>
              </a:rPr>
              <a:t>of</a:t>
            </a:r>
            <a:r>
              <a:rPr lang="en-US" sz="2900" spc="-40" dirty="0">
                <a:cs typeface="Times New Roman"/>
              </a:rPr>
              <a:t> </a:t>
            </a:r>
            <a:r>
              <a:rPr lang="en-US" sz="2900" spc="-15" dirty="0">
                <a:cs typeface="Times New Roman"/>
              </a:rPr>
              <a:t>different</a:t>
            </a:r>
            <a:r>
              <a:rPr lang="en-US" sz="2900" spc="60" dirty="0">
                <a:cs typeface="Times New Roman"/>
              </a:rPr>
              <a:t> </a:t>
            </a:r>
            <a:r>
              <a:rPr lang="en-US" sz="2900" dirty="0">
                <a:cs typeface="Times New Roman"/>
              </a:rPr>
              <a:t>operators</a:t>
            </a:r>
            <a:r>
              <a:rPr lang="en-US" sz="2900" spc="-70" dirty="0">
                <a:cs typeface="Times New Roman"/>
              </a:rPr>
              <a:t> </a:t>
            </a:r>
            <a:r>
              <a:rPr lang="en-US" sz="2900" spc="5" dirty="0">
                <a:cs typeface="Times New Roman"/>
              </a:rPr>
              <a:t>and </a:t>
            </a:r>
            <a:r>
              <a:rPr lang="en-US" sz="2900" spc="-25" dirty="0">
                <a:cs typeface="Times New Roman"/>
              </a:rPr>
              <a:t>airlines.</a:t>
            </a:r>
            <a:endParaRPr lang="en-US" sz="2900" dirty="0">
              <a:cs typeface="Times New Roman"/>
            </a:endParaRPr>
          </a:p>
          <a:p>
            <a:pPr marL="492760" indent="-342900">
              <a:lnSpc>
                <a:spcPct val="100000"/>
              </a:lnSpc>
              <a:spcBef>
                <a:spcPts val="1015"/>
              </a:spcBef>
              <a:buFont typeface="Wingdings" panose="05000000000000000000" pitchFamily="2" charset="2"/>
              <a:buChar char="Ø"/>
            </a:pPr>
            <a:r>
              <a:rPr lang="en-US" sz="2900" spc="-10" dirty="0">
                <a:cs typeface="Times New Roman"/>
              </a:rPr>
              <a:t>Identify</a:t>
            </a:r>
            <a:r>
              <a:rPr lang="en-US" sz="2900" spc="10" dirty="0">
                <a:cs typeface="Times New Roman"/>
              </a:rPr>
              <a:t> </a:t>
            </a:r>
            <a:r>
              <a:rPr lang="en-US" sz="2900" dirty="0">
                <a:cs typeface="Times New Roman"/>
              </a:rPr>
              <a:t>operators</a:t>
            </a:r>
            <a:r>
              <a:rPr lang="en-US" sz="2900" spc="-75" dirty="0">
                <a:cs typeface="Times New Roman"/>
              </a:rPr>
              <a:t> </a:t>
            </a:r>
            <a:r>
              <a:rPr lang="en-US" sz="2900" spc="-20" dirty="0">
                <a:cs typeface="Times New Roman"/>
              </a:rPr>
              <a:t>with</a:t>
            </a:r>
            <a:r>
              <a:rPr lang="en-US" sz="2900" spc="85" dirty="0">
                <a:cs typeface="Times New Roman"/>
              </a:rPr>
              <a:t> </a:t>
            </a:r>
            <a:r>
              <a:rPr lang="en-US" sz="2900" spc="-10" dirty="0">
                <a:cs typeface="Times New Roman"/>
              </a:rPr>
              <a:t>higher</a:t>
            </a:r>
            <a:r>
              <a:rPr lang="en-US" sz="2900" spc="25" dirty="0">
                <a:cs typeface="Times New Roman"/>
              </a:rPr>
              <a:t> </a:t>
            </a:r>
            <a:r>
              <a:rPr lang="en-US" sz="2900" spc="-10" dirty="0">
                <a:cs typeface="Times New Roman"/>
              </a:rPr>
              <a:t>incident</a:t>
            </a:r>
            <a:r>
              <a:rPr lang="en-US" sz="2900" spc="55" dirty="0">
                <a:cs typeface="Times New Roman"/>
              </a:rPr>
              <a:t> </a:t>
            </a:r>
            <a:r>
              <a:rPr lang="en-US" sz="2900" spc="-5" dirty="0">
                <a:latin typeface="Times New Roman"/>
                <a:cs typeface="Times New Roman"/>
              </a:rPr>
              <a:t>rates.</a:t>
            </a:r>
            <a:endParaRPr lang="en-US" sz="2900" dirty="0">
              <a:latin typeface="Times New Roman"/>
              <a:cs typeface="Times New Roman"/>
            </a:endParaRPr>
          </a:p>
          <a:p>
            <a:endParaRPr lang="en-US" sz="2900" dirty="0"/>
          </a:p>
          <a:p>
            <a:endParaRPr lang="en-IN" dirty="0"/>
          </a:p>
        </p:txBody>
      </p:sp>
    </p:spTree>
    <p:extLst>
      <p:ext uri="{BB962C8B-B14F-4D97-AF65-F5344CB8AC3E}">
        <p14:creationId xmlns:p14="http://schemas.microsoft.com/office/powerpoint/2010/main" val="258516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AA8B7-F9F4-0B49-BF54-B6AB60CE4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3095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A6B7A-1258-9881-6D79-D46B044E0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847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B44260-6BD8-44F4-1A61-2A7E81DF3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8010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1B48-BD28-7DC6-3F5F-44F892C4FE66}"/>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8CC493A8-7299-0AA4-5015-4B9DB4037888}"/>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sz="2000" dirty="0"/>
              <a:t> The sum of fatalities value fluctuates over the years as it increases from 1908  and in 1972 the count of fatalities is maximum then it starts decreasing up to 2023.</a:t>
            </a:r>
          </a:p>
          <a:p>
            <a:pPr>
              <a:buFont typeface="Wingdings" panose="05000000000000000000" pitchFamily="2" charset="2"/>
              <a:buChar char="Ø"/>
            </a:pPr>
            <a:r>
              <a:rPr lang="en-IN" sz="2000" dirty="0"/>
              <a:t>Got the percentage distribution between fatalities crew(13%) and fatalities passengers(87%) according to different scenarios.</a:t>
            </a:r>
          </a:p>
          <a:p>
            <a:pPr>
              <a:buFont typeface="Wingdings" panose="05000000000000000000" pitchFamily="2" charset="2"/>
              <a:buChar char="Ø"/>
            </a:pPr>
            <a:r>
              <a:rPr lang="en-IN" sz="2000" dirty="0"/>
              <a:t>Count of fatalities, fatalities crew, and fatalities passengers according to different regions, countries, Aircraft Types, and Operators.</a:t>
            </a:r>
          </a:p>
          <a:p>
            <a:pPr>
              <a:buFont typeface="Wingdings" panose="05000000000000000000" pitchFamily="2" charset="2"/>
              <a:buChar char="Ø"/>
            </a:pPr>
            <a:r>
              <a:rPr lang="en-US" sz="2000" dirty="0"/>
              <a:t>By visualizing crash locations on a world map, hotspots of incidents were identified,  to focus attention on regions with higher incident rates.</a:t>
            </a:r>
          </a:p>
          <a:p>
            <a:pPr>
              <a:buFont typeface="Wingdings" panose="05000000000000000000" pitchFamily="2" charset="2"/>
              <a:buChar char="Ø"/>
            </a:pPr>
            <a:r>
              <a:rPr lang="en-US" sz="2000" dirty="0"/>
              <a:t> The count of fatalities is decreased as the no of fatalities of crew increases.</a:t>
            </a:r>
          </a:p>
          <a:p>
            <a:pPr>
              <a:buFont typeface="Wingdings" panose="05000000000000000000" pitchFamily="2" charset="2"/>
              <a:buChar char="Ø"/>
            </a:pPr>
            <a:r>
              <a:rPr lang="en-US" sz="2000" dirty="0"/>
              <a:t>The count of fatalities is decreased as the no of fatalities of passengers increases.</a:t>
            </a:r>
          </a:p>
          <a:p>
            <a:pPr>
              <a:buFont typeface="Wingdings" panose="05000000000000000000" pitchFamily="2" charset="2"/>
              <a:buChar char="Ø"/>
            </a:pPr>
            <a:r>
              <a:rPr lang="en-US" sz="2000" dirty="0"/>
              <a:t>Douglas DC-3 has the maximum count of fatalities.</a:t>
            </a:r>
          </a:p>
          <a:p>
            <a:pPr>
              <a:buFont typeface="Wingdings" panose="05000000000000000000" pitchFamily="2" charset="2"/>
              <a:buChar char="Ø"/>
            </a:pPr>
            <a:r>
              <a:rPr lang="en-US" sz="2000" dirty="0" err="1"/>
              <a:t>Analyse</a:t>
            </a:r>
            <a:r>
              <a:rPr lang="en-US" sz="2000" dirty="0"/>
              <a:t> variation in the count of fatalities according to different Routs and Registration of Aircraft.</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1906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4EA8-062C-BAC3-B355-67423A7920A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95DF191-E35C-6F7D-D83D-F81E499214E5}"/>
              </a:ext>
            </a:extLst>
          </p:cNvPr>
          <p:cNvSpPr>
            <a:spLocks noGrp="1"/>
          </p:cNvSpPr>
          <p:nvPr>
            <p:ph idx="1"/>
          </p:nvPr>
        </p:nvSpPr>
        <p:spPr/>
        <p:txBody>
          <a:bodyPr>
            <a:normAutofit fontScale="92500" lnSpcReduction="20000"/>
          </a:bodyPr>
          <a:lstStyle/>
          <a:p>
            <a:pPr>
              <a:lnSpc>
                <a:spcPct val="150000"/>
              </a:lnSpc>
            </a:pPr>
            <a:r>
              <a:rPr lang="en-US" sz="2000" dirty="0"/>
              <a:t> The project is centered on conducting a thorough analysis of airplane crashes and fatalities spanning from 1980 to 2023, with the overarching goal of improving aviation safety and reducing risks. Employing robust data analytics tools like Power BI, we delve into temporal trends, incident severity, and factors contributing to fatalities. By properly analyzing the geospatial pattern, fatalities trends according to various factors help to get actionable information for proactively enhancing aviation safety standards, ultimately contributing to a safer air travel environment.</a:t>
            </a:r>
            <a:endParaRPr lang="en-IN" sz="2000" dirty="0"/>
          </a:p>
        </p:txBody>
      </p:sp>
    </p:spTree>
    <p:extLst>
      <p:ext uri="{BB962C8B-B14F-4D97-AF65-F5344CB8AC3E}">
        <p14:creationId xmlns:p14="http://schemas.microsoft.com/office/powerpoint/2010/main" val="38868628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99</TotalTime>
  <Words>467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Times New Roman</vt:lpstr>
      <vt:lpstr>Wingdings</vt:lpstr>
      <vt:lpstr>Parcel</vt:lpstr>
      <vt:lpstr>AIRPLANE CRASH ANALYSIS with Power BI</vt:lpstr>
      <vt:lpstr>Content</vt:lpstr>
      <vt:lpstr>Problem Statement</vt:lpstr>
      <vt:lpstr>Objective </vt:lpstr>
      <vt:lpstr>PowerPoint Presentation</vt:lpstr>
      <vt:lpstr>PowerPoint Presentation</vt:lpstr>
      <vt:lpstr>PowerPoint Presentation</vt:lpstr>
      <vt:lpstr>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 with Power BI</dc:title>
  <dc:creator>Divyank Yadav</dc:creator>
  <cp:lastModifiedBy>Divyank Yadav</cp:lastModifiedBy>
  <cp:revision>10</cp:revision>
  <dcterms:created xsi:type="dcterms:W3CDTF">2024-04-30T05:47:45Z</dcterms:created>
  <dcterms:modified xsi:type="dcterms:W3CDTF">2024-04-30T12:39:19Z</dcterms:modified>
</cp:coreProperties>
</file>