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9" r:id="rId1"/>
  </p:sldMasterIdLst>
  <p:sldIdLst>
    <p:sldId id="256" r:id="rId2"/>
    <p:sldId id="257" r:id="rId3"/>
    <p:sldId id="279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1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8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502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82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4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5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80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31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841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78763" y="1330261"/>
            <a:ext cx="4054475" cy="390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C6DCF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999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65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27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47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9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12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63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93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56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8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analysis-png/download/22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AD1D9F-E1D2-760D-63C6-D6FDBE083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0371" y="527126"/>
            <a:ext cx="5697220" cy="159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6160"/>
              </a:lnSpc>
              <a:spcBef>
                <a:spcPts val="105"/>
              </a:spcBef>
            </a:pPr>
            <a:r>
              <a:rPr sz="5400" dirty="0"/>
              <a:t>GAME</a:t>
            </a:r>
            <a:r>
              <a:rPr sz="5400" spc="-315" dirty="0"/>
              <a:t> </a:t>
            </a:r>
            <a:r>
              <a:rPr sz="5400" spc="20" dirty="0"/>
              <a:t>A</a:t>
            </a:r>
            <a:r>
              <a:rPr sz="5400" spc="-10" dirty="0"/>
              <a:t>N</a:t>
            </a:r>
            <a:r>
              <a:rPr sz="5400" spc="20" dirty="0"/>
              <a:t>A</a:t>
            </a:r>
            <a:r>
              <a:rPr sz="5400" spc="-505" dirty="0"/>
              <a:t>L</a:t>
            </a:r>
            <a:r>
              <a:rPr sz="5400" spc="20" dirty="0"/>
              <a:t>YSIS</a:t>
            </a:r>
            <a:endParaRPr sz="5400" dirty="0"/>
          </a:p>
          <a:p>
            <a:pPr algn="ctr">
              <a:lnSpc>
                <a:spcPts val="6160"/>
              </a:lnSpc>
            </a:pPr>
            <a:r>
              <a:rPr sz="5400" dirty="0"/>
              <a:t>with</a:t>
            </a:r>
            <a:r>
              <a:rPr sz="5400" spc="-50" dirty="0"/>
              <a:t> </a:t>
            </a:r>
            <a:r>
              <a:rPr sz="5400" spc="-25" dirty="0"/>
              <a:t>SQL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9296400" y="5257800"/>
            <a:ext cx="2570480" cy="13321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4445" algn="ctr">
              <a:lnSpc>
                <a:spcPct val="124400"/>
              </a:lnSpc>
              <a:spcBef>
                <a:spcPts val="120"/>
              </a:spcBef>
            </a:pPr>
            <a:r>
              <a:rPr lang="en-US" sz="2350" spc="-10" dirty="0" err="1">
                <a:latin typeface="Times New Roman"/>
                <a:cs typeface="Times New Roman"/>
              </a:rPr>
              <a:t>Mentorness</a:t>
            </a:r>
            <a:r>
              <a:rPr lang="en-US" sz="2350" spc="-10" dirty="0">
                <a:latin typeface="Times New Roman"/>
                <a:cs typeface="Times New Roman"/>
              </a:rPr>
              <a:t> </a:t>
            </a:r>
            <a:r>
              <a:rPr lang="en-US" sz="2350" dirty="0">
                <a:latin typeface="Times New Roman"/>
                <a:cs typeface="Times New Roman"/>
              </a:rPr>
              <a:t>Internship</a:t>
            </a:r>
            <a:r>
              <a:rPr lang="en-US" sz="2350" spc="110" dirty="0">
                <a:latin typeface="Times New Roman"/>
                <a:cs typeface="Times New Roman"/>
              </a:rPr>
              <a:t> </a:t>
            </a:r>
            <a:r>
              <a:rPr lang="en-US" sz="2350" dirty="0">
                <a:latin typeface="Times New Roman"/>
                <a:cs typeface="Times New Roman"/>
              </a:rPr>
              <a:t>Project</a:t>
            </a:r>
            <a:r>
              <a:rPr lang="en-US" sz="2350" spc="80" dirty="0">
                <a:latin typeface="Times New Roman"/>
                <a:cs typeface="Times New Roman"/>
              </a:rPr>
              <a:t> </a:t>
            </a:r>
            <a:r>
              <a:rPr lang="en-US" sz="2350" spc="-25" dirty="0">
                <a:latin typeface="Times New Roman"/>
                <a:cs typeface="Times New Roman"/>
              </a:rPr>
              <a:t>by</a:t>
            </a:r>
          </a:p>
          <a:p>
            <a:pPr marL="12700" marR="5080" indent="-4445" algn="ctr">
              <a:lnSpc>
                <a:spcPct val="124400"/>
              </a:lnSpc>
              <a:spcBef>
                <a:spcPts val="120"/>
              </a:spcBef>
            </a:pPr>
            <a:r>
              <a:rPr lang="en-US" sz="2350" spc="-25" dirty="0">
                <a:latin typeface="Times New Roman"/>
                <a:cs typeface="Times New Roman"/>
              </a:rPr>
              <a:t>Divyank Yadav</a:t>
            </a:r>
            <a:r>
              <a:rPr lang="en-US" sz="2350" spc="-10" dirty="0">
                <a:latin typeface="Times New Roman"/>
                <a:cs typeface="Times New Roman"/>
              </a:rPr>
              <a:t> </a:t>
            </a:r>
            <a:endParaRPr lang="en-US" sz="2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658" y="1023289"/>
            <a:ext cx="4178935" cy="777875"/>
          </a:xfrm>
          <a:custGeom>
            <a:avLst/>
            <a:gdLst/>
            <a:ahLst/>
            <a:cxnLst/>
            <a:rect l="l" t="t" r="r" b="b"/>
            <a:pathLst>
              <a:path w="4178935" h="777875">
                <a:moveTo>
                  <a:pt x="4178808" y="246888"/>
                </a:moveTo>
                <a:lnTo>
                  <a:pt x="4059936" y="246888"/>
                </a:lnTo>
                <a:lnTo>
                  <a:pt x="4059936" y="0"/>
                </a:lnTo>
                <a:lnTo>
                  <a:pt x="0" y="0"/>
                </a:lnTo>
                <a:lnTo>
                  <a:pt x="0" y="777443"/>
                </a:lnTo>
                <a:lnTo>
                  <a:pt x="4014216" y="777443"/>
                </a:lnTo>
                <a:lnTo>
                  <a:pt x="4014216" y="530428"/>
                </a:lnTo>
                <a:lnTo>
                  <a:pt x="4178808" y="530428"/>
                </a:lnTo>
                <a:lnTo>
                  <a:pt x="4178808" y="24688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2658" y="629970"/>
            <a:ext cx="110998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6)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58" y="975423"/>
            <a:ext cx="4178935" cy="8280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59690">
              <a:lnSpc>
                <a:spcPts val="1950"/>
              </a:lnSpc>
              <a:spcBef>
                <a:spcPts val="55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20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corresponding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wise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sum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lives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earned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excluding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0.</a:t>
            </a:r>
            <a:r>
              <a:rPr sz="20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Arrange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asecending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58" y="1800732"/>
            <a:ext cx="552450" cy="23812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9"/>
              </a:lnSpc>
            </a:pP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level.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58" y="2157399"/>
            <a:ext cx="3008630" cy="26098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Level,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Level_code,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658" y="2418105"/>
            <a:ext cx="4453255" cy="26098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SUM(lives_earned)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Total_Lives_Earned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58" y="2797606"/>
            <a:ext cx="197866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Game_Data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658" y="3190925"/>
            <a:ext cx="194818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658" y="3584244"/>
            <a:ext cx="319532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Level,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Level_code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658" y="3986707"/>
            <a:ext cx="253301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ASC;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658" y="4379899"/>
            <a:ext cx="4453255" cy="17475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31750" rIns="0" bIns="0" rtlCol="0">
            <a:spAutoFit/>
          </a:bodyPr>
          <a:lstStyle/>
          <a:p>
            <a:pPr marR="60325">
              <a:lnSpc>
                <a:spcPct val="80100"/>
              </a:lnSpc>
              <a:spcBef>
                <a:spcPts val="25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filters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exclude Level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0,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typically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represents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initial</a:t>
            </a:r>
            <a:r>
              <a:rPr sz="20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setup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phase.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Then,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calculates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sum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lives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earned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groups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20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Level_code.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Finally,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orders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ascending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order.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54C3DE-D307-C8AC-D253-B282EB873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757819"/>
            <a:ext cx="6934200" cy="57953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714" y="441375"/>
            <a:ext cx="110998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7)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714" y="871270"/>
            <a:ext cx="5038725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20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Top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score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dev_id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714" y="1154811"/>
            <a:ext cx="4700270" cy="2743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them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increasing order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Row_Number.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714" y="1429130"/>
            <a:ext cx="263715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difficulty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well.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714" y="1849932"/>
            <a:ext cx="4251960" cy="564257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2000" spc="-30" dirty="0" err="1">
                <a:solidFill>
                  <a:srgbClr val="FFFFFF"/>
                </a:solidFill>
                <a:latin typeface="Times New Roman"/>
                <a:cs typeface="Times New Roman"/>
              </a:rPr>
              <a:t>RankedScores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(SELECT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Dev_ID,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714" y="2133473"/>
            <a:ext cx="4490085" cy="27432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Difficulty_level,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Score,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ROW_NUMBER()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714" y="2407792"/>
            <a:ext cx="5413375" cy="27495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5"/>
              </a:lnSpc>
            </a:pP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OVER(PARTITION</a:t>
            </a:r>
            <a:r>
              <a:rPr sz="20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Dev_ID</a:t>
            </a:r>
            <a:r>
              <a:rPr sz="20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Score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714" y="2682239"/>
            <a:ext cx="3835400" cy="269304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DESC)</a:t>
            </a:r>
            <a:r>
              <a:rPr sz="20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Game_Data)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736" y="3145155"/>
            <a:ext cx="493268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Dev_ID,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Difficulty_level,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Score,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736" y="3470693"/>
            <a:ext cx="1851025" cy="564257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Ranked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Scores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543" y="4076643"/>
            <a:ext cx="213423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&lt;=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3;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714" y="4374184"/>
            <a:ext cx="5413375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partitioning</a:t>
            </a:r>
            <a:r>
              <a:rPr sz="20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Developer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714" y="4657725"/>
            <a:ext cx="496062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ranking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scores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within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group,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714" y="4932171"/>
            <a:ext cx="496062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efficiently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retrieves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highest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scores.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main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714" y="5206619"/>
            <a:ext cx="4828540" cy="2743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selects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Developer</a:t>
            </a:r>
            <a:r>
              <a:rPr sz="2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ID,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714" y="5480939"/>
            <a:ext cx="512572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Level,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Score,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TopScores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CTE,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2714" y="5755347"/>
            <a:ext cx="512572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ensuring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top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three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scores are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included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2714" y="6029731"/>
            <a:ext cx="156718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developer.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CF457F-D28A-C8BF-6DAC-C56A7521C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762000"/>
            <a:ext cx="6400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658" y="657402"/>
            <a:ext cx="110998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8)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658" y="1087297"/>
            <a:ext cx="446278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first_login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datetime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device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id.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58" y="1517192"/>
            <a:ext cx="447167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Dev_ID,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MIN(start_datetime)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58" y="1800732"/>
            <a:ext cx="1061085" cy="27432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first_login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58" y="2212263"/>
            <a:ext cx="197866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Game_Data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658" y="2642158"/>
            <a:ext cx="218567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Dev_ID;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58" y="3072053"/>
            <a:ext cx="412877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retrieves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658" y="3355594"/>
            <a:ext cx="4444365" cy="2743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earliest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login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timestamp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developer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658" y="3629914"/>
            <a:ext cx="4128770" cy="26543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selecting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minimum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start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datetime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658" y="3895267"/>
            <a:ext cx="405130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grouped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developer's</a:t>
            </a:r>
            <a:r>
              <a:rPr sz="20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658" y="4178808"/>
            <a:ext cx="1786889" cy="2743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Game_Data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12AA7C-8E18-CB07-D3D8-1043C608F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760612"/>
            <a:ext cx="7010400" cy="58687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694" y="657402"/>
            <a:ext cx="1110615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9)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694" y="1087297"/>
            <a:ext cx="425196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20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Top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score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694" y="1370838"/>
            <a:ext cx="473710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20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them in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increasing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694" y="1645285"/>
            <a:ext cx="3048635" cy="2743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Rank.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dev_id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well.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694" y="2065959"/>
            <a:ext cx="4243070" cy="564257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Ranked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Scores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(SELECT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Dev_ID,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694" y="2349500"/>
            <a:ext cx="3401695" cy="27432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Difficulty_level,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Score,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RANK()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694" y="2623820"/>
            <a:ext cx="4243070" cy="27495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5"/>
              </a:lnSpc>
            </a:pP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OVER(PARTITION</a:t>
            </a:r>
            <a:r>
              <a:rPr sz="20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Difficulty_level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694" y="2898267"/>
            <a:ext cx="4535805" cy="27495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Score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DESC)</a:t>
            </a:r>
            <a:r>
              <a:rPr sz="20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FROM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694" y="3172714"/>
            <a:ext cx="1275080" cy="27432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Game_Data)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694" y="3584244"/>
            <a:ext cx="438023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Dev_ID,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Difficulty_level,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Score,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694" y="3867784"/>
            <a:ext cx="2454275" cy="538609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Ranked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Scores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694" y="4401376"/>
            <a:ext cx="213423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&lt;=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5;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694" y="4718354"/>
            <a:ext cx="4270375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assigns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score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694" y="5001895"/>
            <a:ext cx="477329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descending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order.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Then,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selects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694" y="5276341"/>
            <a:ext cx="4681855" cy="2743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developer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ID,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difficulty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level,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score,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694" y="5550661"/>
            <a:ext cx="440753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TopScores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CTE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694" y="5825083"/>
            <a:ext cx="229870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less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equal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5.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0BA9F5-58BB-8A4A-48E5-78282E48B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09600"/>
            <a:ext cx="6781800" cy="57911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694" y="369366"/>
            <a:ext cx="123825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10)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694" y="799134"/>
            <a:ext cx="3858895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device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logged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694" y="1082675"/>
            <a:ext cx="371284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in(based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start_datetime)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694" y="1357122"/>
            <a:ext cx="471868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player(p_id).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Output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should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contain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id,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694" y="1631569"/>
            <a:ext cx="3405504" cy="2743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device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login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datetime.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694" y="2052243"/>
            <a:ext cx="397764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FirstLogin</a:t>
            </a:r>
            <a:r>
              <a:rPr sz="20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(SELECT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P_ID,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694" y="2335783"/>
            <a:ext cx="4544695" cy="27432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5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Dev_ID,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start_datetime,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ROW_NUMBER()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694" y="2610104"/>
            <a:ext cx="4490085" cy="27495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5"/>
              </a:lnSpc>
            </a:pP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OVER(PARTITION</a:t>
            </a:r>
            <a:r>
              <a:rPr sz="20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 ORDER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694" y="2884551"/>
            <a:ext cx="3794760" cy="27495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start_datetime)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RowNum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694" y="3158998"/>
            <a:ext cx="1275080" cy="27432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Game_Data)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694" y="3570528"/>
            <a:ext cx="447167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P_ID,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Dev_ID,</a:t>
            </a:r>
            <a:r>
              <a:rPr sz="20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start_datetime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694" y="3854069"/>
            <a:ext cx="2984500" cy="27432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first_login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FirstLogin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694" y="4274743"/>
            <a:ext cx="244538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RowNum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1;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694" y="4704638"/>
            <a:ext cx="4453255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assigns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row number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694" y="4988178"/>
            <a:ext cx="476440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login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record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within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player's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data,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ordered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694" y="5262626"/>
            <a:ext cx="4206240" cy="2743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start_datetime.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Then,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selects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694" y="5536946"/>
            <a:ext cx="437134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(P_ID),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developer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(Dev_ID),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6694" y="5811367"/>
            <a:ext cx="445325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start_datetime corresponding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694" y="6085751"/>
            <a:ext cx="458152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login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(identified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RowNum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694" y="6360147"/>
            <a:ext cx="206121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FirstLogin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CTE.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E071105-4EB7-3EF5-8AA1-891564A9C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808164"/>
            <a:ext cx="6858000" cy="58269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694" y="441375"/>
            <a:ext cx="122936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11)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694" y="871270"/>
            <a:ext cx="483743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date,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many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kill_count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694" y="1154811"/>
            <a:ext cx="4517390" cy="2743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played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far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player.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is,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694" y="1429130"/>
            <a:ext cx="491998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games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played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until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694" y="1703577"/>
            <a:ext cx="497840" cy="2743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date.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235" y="2077783"/>
            <a:ext cx="27432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A)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3894" y="2124252"/>
            <a:ext cx="175006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window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694" y="2545003"/>
            <a:ext cx="315849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P_ID,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start_datetime,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694" y="2974898"/>
            <a:ext cx="491998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 marL="448309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SUM(Kill_Count)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OVER(PARTITION</a:t>
            </a:r>
            <a:r>
              <a:rPr sz="20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694" y="3258439"/>
            <a:ext cx="3895725" cy="27432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start_datetime)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694" y="3532759"/>
            <a:ext cx="1792605" cy="27495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Total_Kill_Count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694" y="3953560"/>
            <a:ext cx="205232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Game_Data;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694" y="4374184"/>
            <a:ext cx="4361815" cy="27686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utilizes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window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694" y="4650704"/>
            <a:ext cx="486029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SUM()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OVER()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clause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partition</a:t>
            </a:r>
            <a:r>
              <a:rPr sz="20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694" y="4925498"/>
            <a:ext cx="501142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start_datetime.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This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694" y="5199994"/>
            <a:ext cx="4860290" cy="27559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allows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tracking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kill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accumulated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694" y="5474960"/>
            <a:ext cx="507492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progress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game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6694" y="5749747"/>
            <a:ext cx="501142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sessions,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aiding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analyzing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694" y="6024537"/>
            <a:ext cx="4081779" cy="28003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trends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engagement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levels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61EA29-6251-A9ED-7524-4038ACDB7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22" y="813878"/>
            <a:ext cx="6709677" cy="58155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678" y="513384"/>
            <a:ext cx="122936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11)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678" y="943279"/>
            <a:ext cx="2889885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without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window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678" y="1373174"/>
            <a:ext cx="314579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P_ID,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start_datetime,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678" y="1793798"/>
            <a:ext cx="4316095" cy="566822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2540" rIns="0" bIns="0" rtlCol="0">
            <a:spAutoFit/>
          </a:bodyPr>
          <a:lstStyle/>
          <a:p>
            <a:pPr marR="132080" indent="448309">
              <a:lnSpc>
                <a:spcPts val="2160"/>
              </a:lnSpc>
              <a:spcBef>
                <a:spcPts val="20"/>
              </a:spcBef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sum(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cs typeface="Times New Roman"/>
              </a:rPr>
              <a:t>Kill_Count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cs typeface="Times New Roman"/>
              </a:rPr>
              <a:t>total_kill_countfrom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cs typeface="Times New Roman"/>
              </a:rPr>
              <a:t>ld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251" y="2521394"/>
            <a:ext cx="2624455" cy="564257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lang="en-US"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group by </a:t>
            </a:r>
            <a:r>
              <a:rPr lang="en-US" sz="2000" spc="-20" dirty="0" err="1">
                <a:solidFill>
                  <a:srgbClr val="FFFFFF"/>
                </a:solidFill>
                <a:latin typeface="Times New Roman"/>
                <a:cs typeface="Times New Roman"/>
              </a:rPr>
              <a:t>ld.P_ID</a:t>
            </a:r>
            <a:r>
              <a:rPr lang="en-US"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,  </a:t>
            </a:r>
            <a:r>
              <a:rPr lang="en-US" sz="2000" spc="-20" dirty="0" err="1">
                <a:solidFill>
                  <a:srgbClr val="FFFFFF"/>
                </a:solidFill>
                <a:latin typeface="Times New Roman"/>
                <a:cs typeface="Times New Roman"/>
              </a:rPr>
              <a:t>ld.start_datetime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678" y="3476802"/>
            <a:ext cx="4458335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utilizes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correlated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subquery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678" y="3760342"/>
            <a:ext cx="3954779" cy="2743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sum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Kill_Count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r>
              <a:rPr sz="20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678" y="4034663"/>
            <a:ext cx="445833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Game_Data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678" y="4309109"/>
            <a:ext cx="4215765" cy="2743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start_datetime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less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equal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678" y="4583429"/>
            <a:ext cx="3954779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start_datetime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row. This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678" y="4857877"/>
            <a:ext cx="4215765" cy="26543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provides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running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kill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counts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678" y="5123103"/>
            <a:ext cx="4307205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progress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8678" y="5406644"/>
            <a:ext cx="172847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gaming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sessions.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B95271-F043-5EE4-82E9-76E39267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794816"/>
            <a:ext cx="7010400" cy="56059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698" y="735126"/>
            <a:ext cx="5047615" cy="530860"/>
          </a:xfrm>
          <a:custGeom>
            <a:avLst/>
            <a:gdLst/>
            <a:ahLst/>
            <a:cxnLst/>
            <a:rect l="l" t="t" r="r" b="b"/>
            <a:pathLst>
              <a:path w="5047615" h="530860">
                <a:moveTo>
                  <a:pt x="5047488" y="0"/>
                </a:moveTo>
                <a:lnTo>
                  <a:pt x="0" y="0"/>
                </a:lnTo>
                <a:lnTo>
                  <a:pt x="0" y="247015"/>
                </a:lnTo>
                <a:lnTo>
                  <a:pt x="0" y="283540"/>
                </a:lnTo>
                <a:lnTo>
                  <a:pt x="0" y="530555"/>
                </a:lnTo>
                <a:lnTo>
                  <a:pt x="4956048" y="530555"/>
                </a:lnTo>
                <a:lnTo>
                  <a:pt x="4956048" y="283540"/>
                </a:lnTo>
                <a:lnTo>
                  <a:pt x="5047488" y="283540"/>
                </a:lnTo>
                <a:lnTo>
                  <a:pt x="504748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4698" y="341934"/>
            <a:ext cx="123825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12)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698" y="687006"/>
            <a:ext cx="5047615" cy="58039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56515">
              <a:lnSpc>
                <a:spcPts val="1950"/>
              </a:lnSpc>
              <a:spcBef>
                <a:spcPts val="55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cumulative</a:t>
            </a:r>
            <a:r>
              <a:rPr sz="20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sum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stages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crossed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start_datetime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exclude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698" y="1265682"/>
            <a:ext cx="2673985" cy="24701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most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recent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start_datetime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698" y="1622348"/>
            <a:ext cx="272542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P_ID,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start_time,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698" y="2015667"/>
            <a:ext cx="5240020" cy="101536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26034" rIns="0" bIns="0" rtlCol="0">
            <a:spAutoFit/>
          </a:bodyPr>
          <a:lstStyle/>
          <a:p>
            <a:pPr marR="59055" indent="448309">
              <a:lnSpc>
                <a:spcPct val="81100"/>
              </a:lnSpc>
              <a:spcBef>
                <a:spcPts val="204"/>
              </a:spcBef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SUM(stages_crossed)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(PARTITION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start_time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ROWS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UNBOUNDED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PRECEDING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ts val="1875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PRECEDING)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cumulative_stages_crossed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698" y="3149777"/>
            <a:ext cx="225869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Level_Details;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698" y="3543096"/>
            <a:ext cx="5230495" cy="247904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29845" rIns="0" bIns="0" rtlCol="0">
            <a:spAutoFit/>
          </a:bodyPr>
          <a:lstStyle/>
          <a:p>
            <a:pPr marR="74295">
              <a:lnSpc>
                <a:spcPct val="80400"/>
              </a:lnSpc>
              <a:spcBef>
                <a:spcPts val="23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spc="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utilizes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SUM()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window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OVER()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sum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stages_crossed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Game_Data</a:t>
            </a:r>
            <a:r>
              <a:rPr sz="20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table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player.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ROWS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BETWEEN UNBOUNDED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PRECEDING</a:t>
            </a:r>
            <a:r>
              <a:rPr sz="20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ts val="165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PRECEDING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clause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specifies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range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rows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R="259079">
              <a:lnSpc>
                <a:spcPct val="80100"/>
              </a:lnSpc>
              <a:spcBef>
                <a:spcPts val="254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sum,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beginning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partition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(UNBOUNDED PRECEDING)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row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immediately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preceding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row.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B21E18-B035-5565-47BB-12CB33A2B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801722"/>
            <a:ext cx="6477000" cy="57514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698" y="441375"/>
            <a:ext cx="123825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13)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698" y="871270"/>
            <a:ext cx="4480560" cy="27241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ts val="214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Extract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top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highest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sum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score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698" y="1143057"/>
            <a:ext cx="4265295" cy="28638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device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corresponding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player_id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698" y="1575485"/>
            <a:ext cx="4361815" cy="269304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Top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Scores</a:t>
            </a:r>
            <a:r>
              <a:rPr sz="20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(SELECT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P_ID,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698" y="1859026"/>
            <a:ext cx="3877310" cy="27495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Dev_ID,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SUM(score)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total_score,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698" y="2133473"/>
            <a:ext cx="4686300" cy="26543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ROW_NUMBER()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(PARTITION</a:t>
            </a:r>
            <a:r>
              <a:rPr sz="2000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698" y="2398699"/>
            <a:ext cx="4686300" cy="27432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Dev_ID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SUM(score)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DESC)</a:t>
            </a:r>
            <a:r>
              <a:rPr sz="2000" spc="-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698" y="2673019"/>
            <a:ext cx="477329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Level_Details</a:t>
            </a:r>
            <a:r>
              <a:rPr sz="20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P_ID,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698" y="2956560"/>
            <a:ext cx="881380" cy="27495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Dev_ID)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698" y="3368217"/>
            <a:ext cx="373443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P_ID,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Dev_ID,</a:t>
            </a:r>
            <a:r>
              <a:rPr sz="20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total_score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698" y="3797985"/>
            <a:ext cx="224028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Top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Scores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698" y="4227880"/>
            <a:ext cx="203009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&lt;=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3;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698" y="4639487"/>
            <a:ext cx="4462780" cy="29210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It</a:t>
            </a:r>
            <a:r>
              <a:rPr sz="2000" spc="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then</a:t>
            </a:r>
            <a:r>
              <a:rPr sz="20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assigns</a:t>
            </a:r>
            <a:r>
              <a:rPr sz="2000" spc="-1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rank</a:t>
            </a:r>
            <a:r>
              <a:rPr sz="20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each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698" y="4931513"/>
            <a:ext cx="497459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player</a:t>
            </a:r>
            <a:r>
              <a:rPr sz="2000" spc="-7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within</a:t>
            </a:r>
            <a:r>
              <a:rPr sz="20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each</a:t>
            </a:r>
            <a:r>
              <a:rPr sz="2000" spc="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device</a:t>
            </a:r>
            <a:r>
              <a:rPr sz="2000" spc="-1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based</a:t>
            </a:r>
            <a:r>
              <a:rPr sz="200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on</a:t>
            </a:r>
            <a:r>
              <a:rPr sz="2000" spc="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their</a:t>
            </a:r>
            <a:r>
              <a:rPr sz="20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total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698" y="5206341"/>
            <a:ext cx="483743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score,</a:t>
            </a:r>
            <a:r>
              <a:rPr sz="20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with</a:t>
            </a:r>
            <a:r>
              <a:rPr sz="2000" spc="-7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the</a:t>
            </a:r>
            <a:r>
              <a:rPr sz="2000" spc="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highest</a:t>
            </a:r>
            <a:r>
              <a:rPr sz="2000" spc="-1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scorer</a:t>
            </a:r>
            <a:r>
              <a:rPr sz="20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receiving</a:t>
            </a:r>
            <a:r>
              <a:rPr sz="2000" spc="-9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rank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4698" y="5481131"/>
            <a:ext cx="483743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1.</a:t>
            </a:r>
            <a:r>
              <a:rPr sz="20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results</a:t>
            </a:r>
            <a:r>
              <a:rPr sz="2000" spc="-1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are</a:t>
            </a:r>
            <a:r>
              <a:rPr sz="20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filtered</a:t>
            </a:r>
            <a:r>
              <a:rPr sz="2000" spc="-1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include</a:t>
            </a:r>
            <a:r>
              <a:rPr sz="20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only</a:t>
            </a:r>
            <a:r>
              <a:rPr sz="2000" spc="-10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the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698" y="5755762"/>
            <a:ext cx="477329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top</a:t>
            </a:r>
            <a:r>
              <a:rPr sz="20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</a:t>
            </a:r>
            <a:r>
              <a:rPr sz="20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scorers</a:t>
            </a:r>
            <a:r>
              <a:rPr sz="2000" spc="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for</a:t>
            </a:r>
            <a:r>
              <a:rPr sz="2000" spc="-9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each</a:t>
            </a:r>
            <a:r>
              <a:rPr sz="20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device,</a:t>
            </a:r>
            <a:r>
              <a:rPr sz="20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showing</a:t>
            </a:r>
            <a:r>
              <a:rPr sz="2000" spc="-1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their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698" y="6030552"/>
            <a:ext cx="3291840" cy="28321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P_ID,</a:t>
            </a:r>
            <a:r>
              <a:rPr sz="20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Dev_ID,</a:t>
            </a:r>
            <a:r>
              <a:rPr sz="20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total_score.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97A08BB-CA46-F946-4A6D-8A0D476CF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88" y="831728"/>
            <a:ext cx="6862712" cy="572147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698" y="225221"/>
            <a:ext cx="123825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14)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698" y="655116"/>
            <a:ext cx="656590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players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who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scored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50%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avg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score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scored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698" y="938657"/>
            <a:ext cx="367601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sum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scores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player_id.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698" y="1359458"/>
            <a:ext cx="580644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(SELECT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P_ID,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SUM(score)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698" y="1642998"/>
            <a:ext cx="3355975" cy="27432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total_score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Level_Details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698" y="2054529"/>
            <a:ext cx="403606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 marL="255904">
              <a:lnSpc>
                <a:spcPts val="2155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P_ID)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player_scores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698" y="2484424"/>
            <a:ext cx="301244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total_score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0.5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698" y="2914319"/>
            <a:ext cx="398526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 marL="255904">
              <a:lnSpc>
                <a:spcPts val="216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AVG(total_score)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698" y="3334943"/>
            <a:ext cx="431990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ts val="2165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SUM(score)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total_score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698" y="3764838"/>
            <a:ext cx="268859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ts val="21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Level_Details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698" y="4194733"/>
            <a:ext cx="238125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ts val="2175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P_ID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698" y="4615484"/>
            <a:ext cx="188722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 marL="255904">
              <a:lnSpc>
                <a:spcPts val="218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0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avg_scores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698" y="5045379"/>
            <a:ext cx="15557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698" y="5475236"/>
            <a:ext cx="6812915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spc="4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calculates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score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 in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inner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698" y="5758776"/>
            <a:ext cx="602615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subquery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filters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condition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4698" y="6033160"/>
            <a:ext cx="99123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specified.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49ABE3-BF9E-D97F-444F-CAD0C0976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12" y="795528"/>
            <a:ext cx="5024387" cy="59862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3898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130"/>
              </a:spcBef>
            </a:pPr>
            <a:r>
              <a:rPr sz="4800" spc="-10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9761" y="1783801"/>
            <a:ext cx="4116070" cy="1959511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1100"/>
              </a:spcBef>
              <a:buFont typeface="Wingdings"/>
              <a:buChar char=""/>
              <a:tabLst>
                <a:tab pos="359410" algn="l"/>
              </a:tabLst>
            </a:pPr>
            <a:r>
              <a:rPr sz="2350" b="1" dirty="0">
                <a:latin typeface="Times New Roman"/>
                <a:cs typeface="Times New Roman"/>
              </a:rPr>
              <a:t>Project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Overview</a:t>
            </a:r>
            <a:endParaRPr sz="2350" dirty="0">
              <a:latin typeface="Times New Roman"/>
              <a:cs typeface="Times New Roman"/>
            </a:endParaRPr>
          </a:p>
          <a:p>
            <a:pPr marL="360045" indent="-347345">
              <a:lnSpc>
                <a:spcPct val="100000"/>
              </a:lnSpc>
              <a:spcBef>
                <a:spcPts val="1000"/>
              </a:spcBef>
              <a:buFont typeface="Wingdings"/>
              <a:buChar char=""/>
              <a:tabLst>
                <a:tab pos="360045" algn="l"/>
              </a:tabLst>
            </a:pPr>
            <a:r>
              <a:rPr sz="2350" b="1" dirty="0">
                <a:latin typeface="Times New Roman"/>
                <a:cs typeface="Times New Roman"/>
              </a:rPr>
              <a:t>Dataset</a:t>
            </a:r>
            <a:r>
              <a:rPr sz="2350" b="1" spc="120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Description</a:t>
            </a:r>
            <a:endParaRPr sz="2350" dirty="0">
              <a:latin typeface="Times New Roman"/>
              <a:cs typeface="Times New Roman"/>
            </a:endParaRPr>
          </a:p>
          <a:p>
            <a:pPr marL="360045" indent="-347345">
              <a:lnSpc>
                <a:spcPct val="100000"/>
              </a:lnSpc>
              <a:spcBef>
                <a:spcPts val="930"/>
              </a:spcBef>
              <a:buFont typeface="Wingdings"/>
              <a:buChar char=""/>
              <a:tabLst>
                <a:tab pos="360045" algn="l"/>
              </a:tabLst>
            </a:pPr>
            <a:r>
              <a:rPr sz="2350" b="1" dirty="0">
                <a:latin typeface="Times New Roman"/>
                <a:cs typeface="Times New Roman"/>
              </a:rPr>
              <a:t>Analysis</a:t>
            </a:r>
            <a:r>
              <a:rPr sz="2350" b="1" spc="150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(Queries)</a:t>
            </a:r>
            <a:endParaRPr sz="2350" dirty="0">
              <a:latin typeface="Times New Roman"/>
              <a:cs typeface="Times New Roman"/>
            </a:endParaRPr>
          </a:p>
          <a:p>
            <a:pPr marL="360045" indent="-347345">
              <a:lnSpc>
                <a:spcPct val="100000"/>
              </a:lnSpc>
              <a:spcBef>
                <a:spcPts val="1000"/>
              </a:spcBef>
              <a:buFont typeface="Wingdings"/>
              <a:buChar char=""/>
              <a:tabLst>
                <a:tab pos="360045" algn="l"/>
              </a:tabLst>
            </a:pPr>
            <a:r>
              <a:rPr sz="2350" b="1" spc="-10" dirty="0">
                <a:latin typeface="Times New Roman"/>
                <a:cs typeface="Times New Roman"/>
              </a:rPr>
              <a:t>Summary</a:t>
            </a:r>
            <a:endParaRPr sz="2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698" y="268414"/>
            <a:ext cx="1097280" cy="25654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15)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779" y="672690"/>
            <a:ext cx="5697220" cy="1025922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Create a stored procedure to find the top `n` `</a:t>
            </a:r>
            <a:r>
              <a:rPr lang="en-US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headshots_count</a:t>
            </a: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` based on each `</a:t>
            </a:r>
            <a:r>
              <a:rPr lang="en-US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Dev_ID</a:t>
            </a: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`</a:t>
            </a:r>
          </a:p>
          <a:p>
            <a:pPr>
              <a:lnSpc>
                <a:spcPts val="1955"/>
              </a:lnSpc>
            </a:pP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and rank them in increasing order using `</a:t>
            </a:r>
            <a:r>
              <a:rPr lang="en-US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Row_Number</a:t>
            </a: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`. Display the difficulty as well.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429" y="2309324"/>
            <a:ext cx="6437630" cy="25654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DELIMITER $$Create Procedure </a:t>
            </a:r>
            <a:r>
              <a:rPr lang="en-US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Top_n_Headshots</a:t>
            </a: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( IN n int)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265" y="2648243"/>
            <a:ext cx="6375872" cy="243656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9"/>
              </a:lnSpc>
            </a:pPr>
            <a:r>
              <a:rPr lang="en-US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BeginSelect</a:t>
            </a: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Dev_Id,Headshots_Count,Difficulty,ranking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428" y="3016236"/>
            <a:ext cx="6318171" cy="769441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from(Select </a:t>
            </a:r>
            <a:r>
              <a:rPr lang="en-US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Dev_Id</a:t>
            </a: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Headshots_Count,Difficulty,Row_Number</a:t>
            </a: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() Over ( Partition By </a:t>
            </a:r>
            <a:r>
              <a:rPr lang="en-US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Dev_Id</a:t>
            </a: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 Order by </a:t>
            </a:r>
            <a:r>
              <a:rPr lang="en-US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Headshots_Count</a:t>
            </a: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 Desc) as </a:t>
            </a:r>
            <a:r>
              <a:rPr lang="en-US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rankingfrom</a:t>
            </a: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ld</a:t>
            </a: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) as ranked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518" y="4030756"/>
            <a:ext cx="4031882" cy="25648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1985"/>
              </a:lnSpc>
            </a:pP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where ranking &lt;=</a:t>
            </a:r>
            <a:r>
              <a:rPr lang="en-US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n;ENd</a:t>
            </a: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$$ Delimiter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698" y="4532315"/>
            <a:ext cx="2629671" cy="25648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call </a:t>
            </a:r>
            <a:r>
              <a:rPr lang="en-US" sz="1800" dirty="0" err="1">
                <a:solidFill>
                  <a:schemeClr val="bg1"/>
                </a:solidFill>
                <a:latin typeface="Times New Roman"/>
                <a:cs typeface="Times New Roman"/>
              </a:rPr>
              <a:t>Top_n_Headshots</a:t>
            </a: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(3)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2521" y="5317934"/>
            <a:ext cx="6007735" cy="487313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5"/>
              </a:lnSpc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Creating a stored procedure to find the top “n” headshot count based on </a:t>
            </a:r>
            <a:r>
              <a:rPr lang="en-US" dirty="0" err="1">
                <a:solidFill>
                  <a:srgbClr val="FFFFFF"/>
                </a:solidFill>
                <a:latin typeface="Times New Roman"/>
                <a:cs typeface="Times New Roman"/>
              </a:rPr>
              <a:t>Dev_Id</a:t>
            </a: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 gives insight about the player performance.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30B84D-FAFC-4566-89B6-70D418793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80" y="762000"/>
            <a:ext cx="5697220" cy="52700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235" y="306451"/>
            <a:ext cx="149479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40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4235" y="879284"/>
            <a:ext cx="11404600" cy="54108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41300" marR="852169" indent="-229235">
              <a:lnSpc>
                <a:spcPts val="173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project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involved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developing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database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1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gaming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platform.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Here's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key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components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and </a:t>
            </a:r>
            <a:r>
              <a:rPr sz="1800" b="1" spc="-10" dirty="0">
                <a:latin typeface="Times New Roman"/>
                <a:cs typeface="Times New Roman"/>
              </a:rPr>
              <a:t>features:</a:t>
            </a:r>
            <a:endParaRPr sz="18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1945"/>
              </a:lnSpc>
              <a:spcBef>
                <a:spcPts val="139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Database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Schema: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 project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includes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well-structured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relational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database schema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with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tables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such</a:t>
            </a:r>
            <a:r>
              <a:rPr sz="1800" b="1" spc="-1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as</a:t>
            </a:r>
            <a:endParaRPr sz="1800" dirty="0">
              <a:latin typeface="Times New Roman"/>
              <a:cs typeface="Times New Roman"/>
            </a:endParaRPr>
          </a:p>
          <a:p>
            <a:pPr marL="241300" marR="502284">
              <a:lnSpc>
                <a:spcPts val="1730"/>
              </a:lnSpc>
              <a:spcBef>
                <a:spcPts val="200"/>
              </a:spcBef>
            </a:pPr>
            <a:r>
              <a:rPr sz="1800" b="1" dirty="0">
                <a:latin typeface="Times New Roman"/>
                <a:cs typeface="Times New Roman"/>
              </a:rPr>
              <a:t>`Player_Details`,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`Level_Details`,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`Game_Data`,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storing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information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about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players,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their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game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levels,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game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statistics.</a:t>
            </a:r>
            <a:endParaRPr sz="1800" dirty="0">
              <a:latin typeface="Times New Roman"/>
              <a:cs typeface="Times New Roman"/>
            </a:endParaRPr>
          </a:p>
          <a:p>
            <a:pPr marL="241300" marR="76200" indent="-229235">
              <a:lnSpc>
                <a:spcPct val="80200"/>
              </a:lnSpc>
              <a:spcBef>
                <a:spcPts val="1814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Data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Analysis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Queries:</a:t>
            </a:r>
            <a:r>
              <a:rPr sz="1800" b="1" spc="-1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Various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SQL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queries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were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implemented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 perform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analysis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tasks,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such</a:t>
            </a:r>
            <a:r>
              <a:rPr sz="1800" b="1" spc="-1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as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calculating </a:t>
            </a:r>
            <a:r>
              <a:rPr sz="1800" b="1" dirty="0">
                <a:latin typeface="Times New Roman"/>
                <a:cs typeface="Times New Roman"/>
              </a:rPr>
              <a:t>total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scores,</a:t>
            </a:r>
            <a:r>
              <a:rPr sz="1800" b="1" spc="-1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finding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top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scores,</a:t>
            </a:r>
            <a:r>
              <a:rPr sz="1800" b="1" spc="-1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identifying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players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with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specific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characteristics,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computing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cumulative statistics.</a:t>
            </a:r>
            <a:endParaRPr sz="1800" dirty="0">
              <a:latin typeface="Times New Roman"/>
              <a:cs typeface="Times New Roman"/>
            </a:endParaRPr>
          </a:p>
          <a:p>
            <a:pPr marL="241300" marR="805815" indent="-229235">
              <a:lnSpc>
                <a:spcPts val="1730"/>
              </a:lnSpc>
              <a:spcBef>
                <a:spcPts val="1789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Stored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Procedures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Functions: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PL/pgSQL</a:t>
            </a:r>
            <a:r>
              <a:rPr sz="1800" b="1" spc="-2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stored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procedures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functions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were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utilized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 </a:t>
            </a:r>
            <a:r>
              <a:rPr sz="1800" b="1" spc="-10" dirty="0">
                <a:latin typeface="Times New Roman"/>
                <a:cs typeface="Times New Roman"/>
              </a:rPr>
              <a:t>encapsulate </a:t>
            </a:r>
            <a:r>
              <a:rPr sz="1800" b="1" dirty="0">
                <a:latin typeface="Times New Roman"/>
                <a:cs typeface="Times New Roman"/>
              </a:rPr>
              <a:t>complex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SQL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logic,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improve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code</a:t>
            </a:r>
            <a:r>
              <a:rPr sz="1800" b="1" spc="-10" dirty="0">
                <a:latin typeface="Times New Roman"/>
                <a:cs typeface="Times New Roman"/>
              </a:rPr>
              <a:t> modularity,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enhance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database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performance.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Functions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like</a:t>
            </a:r>
            <a:endParaRPr sz="1800" dirty="0">
              <a:latin typeface="Times New Roman"/>
              <a:cs typeface="Times New Roman"/>
            </a:endParaRPr>
          </a:p>
          <a:p>
            <a:pPr marL="241300">
              <a:lnSpc>
                <a:spcPts val="1745"/>
              </a:lnSpc>
            </a:pPr>
            <a:r>
              <a:rPr sz="1800" b="1" spc="-10" dirty="0">
                <a:latin typeface="Times New Roman"/>
                <a:cs typeface="Times New Roman"/>
              </a:rPr>
              <a:t>`GetPlayerScoreSum`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were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created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compute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aggregated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values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based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on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input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parameters.</a:t>
            </a:r>
            <a:endParaRPr sz="1800" dirty="0">
              <a:latin typeface="Times New Roman"/>
              <a:cs typeface="Times New Roman"/>
            </a:endParaRPr>
          </a:p>
          <a:p>
            <a:pPr marL="241300" marR="527050" indent="-229235" algn="just">
              <a:lnSpc>
                <a:spcPts val="1730"/>
              </a:lnSpc>
              <a:spcBef>
                <a:spcPts val="1789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Window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Functions: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Window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functions,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such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`ROW_NUMBER()`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`SUM()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OVER()`,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were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leveraged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to </a:t>
            </a:r>
            <a:r>
              <a:rPr sz="1800" b="1" dirty="0">
                <a:latin typeface="Times New Roman"/>
                <a:cs typeface="Times New Roman"/>
              </a:rPr>
              <a:t>perform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advanced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analytical</a:t>
            </a:r>
            <a:r>
              <a:rPr sz="1800" b="1" spc="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operations</a:t>
            </a:r>
            <a:r>
              <a:rPr sz="1800" b="1" spc="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like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ranking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scores,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calculating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cumulative sums,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retrieving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data </a:t>
            </a:r>
            <a:r>
              <a:rPr sz="1800" b="1" dirty="0">
                <a:latin typeface="Times New Roman"/>
                <a:cs typeface="Times New Roman"/>
              </a:rPr>
              <a:t>based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on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specific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window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partitions.</a:t>
            </a:r>
            <a:endParaRPr sz="1800" dirty="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1730"/>
              </a:lnSpc>
              <a:spcBef>
                <a:spcPts val="180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Optimized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Queries: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Efforts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were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made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optimize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SQL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queries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efficiency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performance,</a:t>
            </a:r>
            <a:r>
              <a:rPr sz="1800" b="1" dirty="0">
                <a:latin typeface="Times New Roman"/>
                <a:cs typeface="Times New Roman"/>
              </a:rPr>
              <a:t> ensuring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that </a:t>
            </a:r>
            <a:r>
              <a:rPr sz="1800" b="1" spc="-20" dirty="0">
                <a:latin typeface="Times New Roman"/>
                <a:cs typeface="Times New Roman"/>
              </a:rPr>
              <a:t>data </a:t>
            </a:r>
            <a:r>
              <a:rPr sz="1800" b="1" dirty="0">
                <a:latin typeface="Times New Roman"/>
                <a:cs typeface="Times New Roman"/>
              </a:rPr>
              <a:t>retrieval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processing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tasks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are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executed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swiftly,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even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with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large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datasets.</a:t>
            </a:r>
            <a:endParaRPr sz="1800" dirty="0">
              <a:latin typeface="Times New Roman"/>
              <a:cs typeface="Times New Roman"/>
            </a:endParaRPr>
          </a:p>
          <a:p>
            <a:pPr marL="241300" marR="1128395" indent="-229235">
              <a:lnSpc>
                <a:spcPts val="1730"/>
              </a:lnSpc>
              <a:spcBef>
                <a:spcPts val="180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Overall,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project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demonstrates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proficiency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database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design,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SQL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programming,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analysis </a:t>
            </a:r>
            <a:r>
              <a:rPr sz="1800" b="1" dirty="0">
                <a:latin typeface="Times New Roman"/>
                <a:cs typeface="Times New Roman"/>
              </a:rPr>
              <a:t>techniques,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providing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valuable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insights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into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player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behavior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game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performance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metrics.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78" y="2070620"/>
            <a:ext cx="4208780" cy="850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400" dirty="0"/>
              <a:t>THANK</a:t>
            </a:r>
            <a:r>
              <a:rPr sz="5400" spc="-235" dirty="0"/>
              <a:t> </a:t>
            </a:r>
            <a:r>
              <a:rPr sz="5400" spc="-25" dirty="0"/>
              <a:t>YOU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DDCD-2CF0-F634-7573-025CB4C0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84EC-AB3F-A739-8705-350116591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Studying gameplay data to identify key metrics and patterns.</a:t>
            </a:r>
          </a:p>
          <a:p>
            <a:r>
              <a:rPr lang="en-US" dirty="0"/>
              <a:t>Understanding how game elements influence player strategies.</a:t>
            </a:r>
          </a:p>
          <a:p>
            <a:r>
              <a:rPr lang="en-US" dirty="0"/>
              <a:t>Providing insights to help developers enhance gaming experiences.</a:t>
            </a:r>
          </a:p>
          <a:p>
            <a:r>
              <a:rPr lang="en-US" dirty="0"/>
              <a:t>Project encompasses data exploration, query formulation, result interpretation and data visualization techniques.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3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9026" y="219709"/>
            <a:ext cx="7009130" cy="7823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 algn="ctr">
              <a:lnSpc>
                <a:spcPts val="3654"/>
              </a:lnSpc>
              <a:spcBef>
                <a:spcPts val="120"/>
              </a:spcBef>
            </a:pPr>
            <a:r>
              <a:rPr sz="3150" dirty="0">
                <a:solidFill>
                  <a:schemeClr val="bg2">
                    <a:lumMod val="10000"/>
                  </a:schemeClr>
                </a:solidFill>
              </a:rPr>
              <a:t>Dataset</a:t>
            </a:r>
            <a:r>
              <a:rPr sz="3150" spc="55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sz="3150" spc="-10" dirty="0">
                <a:solidFill>
                  <a:schemeClr val="bg2">
                    <a:lumMod val="10000"/>
                  </a:schemeClr>
                </a:solidFill>
              </a:rPr>
              <a:t>Description</a:t>
            </a:r>
            <a:endParaRPr sz="3150" dirty="0">
              <a:solidFill>
                <a:schemeClr val="bg2">
                  <a:lumMod val="10000"/>
                </a:schemeClr>
              </a:solidFill>
            </a:endParaRPr>
          </a:p>
          <a:p>
            <a:pPr algn="ctr">
              <a:lnSpc>
                <a:spcPts val="2275"/>
              </a:lnSpc>
            </a:pPr>
            <a:r>
              <a:rPr sz="2000" b="0" dirty="0">
                <a:solidFill>
                  <a:srgbClr val="D7E7FC"/>
                </a:solidFill>
                <a:latin typeface="Times New Roman"/>
                <a:cs typeface="Times New Roman"/>
              </a:rPr>
              <a:t>The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278763" y="1069781"/>
            <a:ext cx="4054475" cy="442621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solidFill>
                  <a:schemeClr val="tx1"/>
                </a:solidFill>
              </a:rPr>
              <a:t>Player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Details</a:t>
            </a:r>
            <a:r>
              <a:rPr spc="-5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Table:</a:t>
            </a: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solidFill>
                  <a:schemeClr val="tx1"/>
                </a:solidFill>
              </a:rPr>
              <a:t>`P_ID`: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Player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-25" dirty="0">
                <a:solidFill>
                  <a:schemeClr val="tx1"/>
                </a:solidFill>
              </a:rPr>
              <a:t>ID</a:t>
            </a:r>
          </a:p>
          <a:p>
            <a:pPr marL="241300" indent="-22860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solidFill>
                  <a:schemeClr val="tx1"/>
                </a:solidFill>
              </a:rPr>
              <a:t>`PName`: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Player</a:t>
            </a:r>
            <a:r>
              <a:rPr spc="-125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Name</a:t>
            </a:r>
          </a:p>
          <a:p>
            <a:pPr marL="241300" indent="-22860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solidFill>
                  <a:schemeClr val="tx1"/>
                </a:solidFill>
              </a:rPr>
              <a:t>`L1_status`: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Level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1</a:t>
            </a:r>
            <a:r>
              <a:rPr spc="-10" dirty="0">
                <a:solidFill>
                  <a:schemeClr val="tx1"/>
                </a:solidFill>
              </a:rPr>
              <a:t> Status</a:t>
            </a:r>
          </a:p>
          <a:p>
            <a:pPr marL="241300" indent="-22860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solidFill>
                  <a:schemeClr val="tx1"/>
                </a:solidFill>
              </a:rPr>
              <a:t>`L2_status`: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Level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2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Status</a:t>
            </a:r>
          </a:p>
          <a:p>
            <a:pPr marL="241300" marR="5080" indent="-229235">
              <a:lnSpc>
                <a:spcPts val="2160"/>
              </a:lnSpc>
              <a:spcBef>
                <a:spcPts val="183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solidFill>
                  <a:schemeClr val="tx1"/>
                </a:solidFill>
              </a:rPr>
              <a:t>`L1_code`:</a:t>
            </a:r>
            <a:r>
              <a:rPr spc="-8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System</a:t>
            </a:r>
            <a:r>
              <a:rPr spc="-8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generated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Level </a:t>
            </a:r>
            <a:r>
              <a:rPr dirty="0">
                <a:solidFill>
                  <a:schemeClr val="tx1"/>
                </a:solidFill>
              </a:rPr>
              <a:t>1 </a:t>
            </a:r>
            <a:r>
              <a:rPr spc="-20" dirty="0">
                <a:solidFill>
                  <a:schemeClr val="tx1"/>
                </a:solidFill>
              </a:rPr>
              <a:t>Code</a:t>
            </a:r>
          </a:p>
          <a:p>
            <a:pPr marL="241300" marR="5080" indent="-229235">
              <a:lnSpc>
                <a:spcPts val="2160"/>
              </a:lnSpc>
              <a:spcBef>
                <a:spcPts val="18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solidFill>
                  <a:schemeClr val="tx1"/>
                </a:solidFill>
              </a:rPr>
              <a:t>`L2_code`:</a:t>
            </a:r>
            <a:r>
              <a:rPr spc="-8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System</a:t>
            </a:r>
            <a:r>
              <a:rPr spc="-8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generated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Level </a:t>
            </a:r>
            <a:r>
              <a:rPr dirty="0">
                <a:solidFill>
                  <a:schemeClr val="tx1"/>
                </a:solidFill>
              </a:rPr>
              <a:t>2 </a:t>
            </a:r>
            <a:r>
              <a:rPr spc="-2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60921" y="1330261"/>
            <a:ext cx="4252595" cy="545213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Level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Details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Table:</a:t>
            </a:r>
            <a:endParaRPr sz="20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`P_ID`: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Player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ID</a:t>
            </a:r>
            <a:endParaRPr sz="20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`Dev_ID`: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Device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ID</a:t>
            </a:r>
            <a:endParaRPr sz="20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`start_time`: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Start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Time</a:t>
            </a:r>
            <a:endParaRPr sz="20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`stages_crossed`: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Stages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Crossed</a:t>
            </a:r>
            <a:endParaRPr sz="20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`level`: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Game</a:t>
            </a:r>
            <a:r>
              <a:rPr sz="2000" b="1" spc="-20" dirty="0">
                <a:latin typeface="Times New Roman"/>
                <a:cs typeface="Times New Roman"/>
              </a:rPr>
              <a:t> Level</a:t>
            </a:r>
            <a:endParaRPr sz="20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`difficulty`: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Difficulty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Level</a:t>
            </a:r>
            <a:endParaRPr sz="20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`kill_count`: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Kill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Count</a:t>
            </a:r>
            <a:endParaRPr sz="20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`headshots_count`: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Headshots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Count</a:t>
            </a:r>
            <a:endParaRPr sz="20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`score`: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Player</a:t>
            </a:r>
            <a:r>
              <a:rPr sz="2000" b="1" spc="-17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Score</a:t>
            </a:r>
            <a:endParaRPr sz="20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`lives_earned`: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Extra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Lives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Earned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125499"/>
            <a:ext cx="10018713" cy="175259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6210">
              <a:lnSpc>
                <a:spcPts val="3254"/>
              </a:lnSpc>
              <a:spcBef>
                <a:spcPts val="135"/>
              </a:spcBef>
            </a:pPr>
            <a:r>
              <a:rPr spc="-10" dirty="0"/>
              <a:t>Analysis</a:t>
            </a:r>
          </a:p>
          <a:p>
            <a:pPr marL="357505">
              <a:lnSpc>
                <a:spcPts val="3615"/>
              </a:lnSpc>
            </a:pPr>
            <a:r>
              <a:rPr sz="3150" spc="-10" dirty="0"/>
              <a:t>(</a:t>
            </a:r>
            <a:r>
              <a:rPr sz="2500" spc="-10" dirty="0"/>
              <a:t>Queries)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570674" y="1521764"/>
            <a:ext cx="110998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674" y="2024811"/>
            <a:ext cx="3648710" cy="27368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Extract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P_ID,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Dev_ID,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PName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674" y="2298249"/>
            <a:ext cx="4072890" cy="28448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Difficulty_level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players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0.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674" y="2802178"/>
            <a:ext cx="318262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pd.P_ID,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ld.Dev_ID,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674" y="3085719"/>
            <a:ext cx="2412365" cy="27495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pd.PName,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ld.difficulty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674" y="3579672"/>
            <a:ext cx="260985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Player_Details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pd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674" y="4082719"/>
            <a:ext cx="363029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INNER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JOIN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Level_Details</a:t>
            </a:r>
            <a:r>
              <a:rPr sz="20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ld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674" y="4366259"/>
            <a:ext cx="1932939" cy="27432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pd.P_ID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ld.P_ID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674" y="4860086"/>
            <a:ext cx="220726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ld.level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674" y="5363171"/>
            <a:ext cx="404177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performs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inner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join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674" y="5637568"/>
            <a:ext cx="396875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column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two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674" y="5921108"/>
            <a:ext cx="420624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tables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retrieve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matching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records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674" y="6195491"/>
            <a:ext cx="173228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ID.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D74F93-7B91-21F9-C62C-5A4BA6CE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21764"/>
            <a:ext cx="7315200" cy="53362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658" y="513384"/>
            <a:ext cx="110998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658" y="943279"/>
            <a:ext cx="4170045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Level1_code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wise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Avg_Kill_Count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58" y="1226819"/>
            <a:ext cx="4462780" cy="2743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lives_earned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atleast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58" y="1501139"/>
            <a:ext cx="121094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crossed.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58" y="1921941"/>
            <a:ext cx="435292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pd.L1_code,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AVG(ld.kill_count)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658" y="2205482"/>
            <a:ext cx="1902460" cy="27432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avg_kill_count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58" y="2617012"/>
            <a:ext cx="259715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Player_Details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pd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658" y="3046907"/>
            <a:ext cx="455422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INNER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JOIN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Level_Details</a:t>
            </a:r>
            <a:r>
              <a:rPr sz="20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ld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pd.P_ID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658" y="3330447"/>
            <a:ext cx="1018540" cy="27432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ld.P_ID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658" y="3751122"/>
            <a:ext cx="357568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ld.lives_earned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0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658" y="4034663"/>
            <a:ext cx="2304415" cy="27495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ld.stages_crossed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&gt;=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658" y="4446320"/>
            <a:ext cx="259715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5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pd.L1_code;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658" y="4876088"/>
            <a:ext cx="441706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performs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inner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join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658" y="5150535"/>
            <a:ext cx="433451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column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Player_Details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658" y="5434076"/>
            <a:ext cx="366712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Level_Details</a:t>
            </a:r>
            <a:r>
              <a:rPr sz="20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tables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retrieve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2658" y="5708472"/>
            <a:ext cx="425196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matching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records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ID.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2658" y="5982855"/>
            <a:ext cx="347472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grouped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L1_code.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B2686F-9FD6-3577-4781-835052E17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066800"/>
            <a:ext cx="68580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685" y="297230"/>
            <a:ext cx="110998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3)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685" y="727125"/>
            <a:ext cx="4810125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stages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crossed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at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685" y="1010666"/>
            <a:ext cx="513905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diffuculty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Level2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players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85" y="1285113"/>
            <a:ext cx="3850004" cy="2743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zm_series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devices.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Arrange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result.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685" y="1705787"/>
            <a:ext cx="522160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ld.difficulty,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SUM(ld.stages_crossed)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685" y="1989327"/>
            <a:ext cx="2085339" cy="27495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total_stages_crossed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685" y="2400985"/>
            <a:ext cx="248158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Level_Details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ld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685" y="2830753"/>
            <a:ext cx="482854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INNER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JOIN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Player_Details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ld.P_ID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685" y="3114294"/>
            <a:ext cx="863600" cy="27495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pd.P_ID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685" y="3535095"/>
            <a:ext cx="457200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ld.level =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0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ld.Dev_ID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685" y="3818635"/>
            <a:ext cx="1305560" cy="27432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'zm_series%'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685" y="4230166"/>
            <a:ext cx="254952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5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ld.difficulty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7685" y="4660061"/>
            <a:ext cx="421576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total_stages_crossed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DESC;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7685" y="5089956"/>
            <a:ext cx="4608830" cy="27749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performs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inner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join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7685" y="5367446"/>
            <a:ext cx="502920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Player_Details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ID.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7685" y="5642223"/>
            <a:ext cx="502920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grouped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difficulty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ordered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685" y="5916712"/>
            <a:ext cx="5175885" cy="28003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stages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crossed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descending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order.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CEF880-9D65-8B6F-AB98-EDC95655C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795420"/>
            <a:ext cx="6400800" cy="58339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698" y="657402"/>
            <a:ext cx="110998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4)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698" y="1087297"/>
            <a:ext cx="4581525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Extract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unique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698" y="1370838"/>
            <a:ext cx="482854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dates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those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players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who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20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played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games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698" y="1645285"/>
            <a:ext cx="1746885" cy="2743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days.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698" y="2065959"/>
            <a:ext cx="3831590" cy="27368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P_ID,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COUNT(DISTINCT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698" y="2339192"/>
            <a:ext cx="4237355" cy="28511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DATE(start_datetime))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Unique_Dates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698" y="2761030"/>
            <a:ext cx="197866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Game_Data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698" y="3190925"/>
            <a:ext cx="1869439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P_ID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698" y="3620820"/>
            <a:ext cx="3218815" cy="27559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0"/>
              </a:lnSpc>
            </a:pP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HAVING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COUNT(DISTINCT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698" y="3896354"/>
            <a:ext cx="2807335" cy="28257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DATE(start_datetime))</a:t>
            </a:r>
            <a:r>
              <a:rPr sz="20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1;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698" y="4315891"/>
            <a:ext cx="4599940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groups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698" y="4599432"/>
            <a:ext cx="4124325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filters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groups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698" y="4873878"/>
            <a:ext cx="4837430" cy="2743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unique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dates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greater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helps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698" y="5148198"/>
            <a:ext cx="446278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identify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players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who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started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games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698" y="5422646"/>
            <a:ext cx="1490980" cy="27495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dates.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34CCAA-9FDC-7B11-369A-C005AE381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690024"/>
            <a:ext cx="6858000" cy="563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8678" y="807135"/>
            <a:ext cx="4654550" cy="530860"/>
          </a:xfrm>
          <a:custGeom>
            <a:avLst/>
            <a:gdLst/>
            <a:ahLst/>
            <a:cxnLst/>
            <a:rect l="l" t="t" r="r" b="b"/>
            <a:pathLst>
              <a:path w="4654550" h="530860">
                <a:moveTo>
                  <a:pt x="4654296" y="0"/>
                </a:moveTo>
                <a:lnTo>
                  <a:pt x="64008" y="0"/>
                </a:lnTo>
                <a:lnTo>
                  <a:pt x="0" y="0"/>
                </a:lnTo>
                <a:lnTo>
                  <a:pt x="0" y="247015"/>
                </a:lnTo>
                <a:lnTo>
                  <a:pt x="0" y="283540"/>
                </a:lnTo>
                <a:lnTo>
                  <a:pt x="0" y="530555"/>
                </a:lnTo>
                <a:lnTo>
                  <a:pt x="4105656" y="530555"/>
                </a:lnTo>
                <a:lnTo>
                  <a:pt x="4105656" y="283540"/>
                </a:lnTo>
                <a:lnTo>
                  <a:pt x="4654296" y="283540"/>
                </a:lnTo>
                <a:lnTo>
                  <a:pt x="465429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8678" y="1694357"/>
            <a:ext cx="4663440" cy="283845"/>
          </a:xfrm>
          <a:custGeom>
            <a:avLst/>
            <a:gdLst/>
            <a:ahLst/>
            <a:cxnLst/>
            <a:rect l="l" t="t" r="r" b="b"/>
            <a:pathLst>
              <a:path w="4663440" h="283844">
                <a:moveTo>
                  <a:pt x="4663440" y="0"/>
                </a:moveTo>
                <a:lnTo>
                  <a:pt x="0" y="0"/>
                </a:lnTo>
                <a:lnTo>
                  <a:pt x="0" y="283540"/>
                </a:lnTo>
                <a:lnTo>
                  <a:pt x="4663440" y="283540"/>
                </a:lnTo>
                <a:lnTo>
                  <a:pt x="466344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8678" y="413943"/>
            <a:ext cx="1110615" cy="28384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5)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678" y="759142"/>
            <a:ext cx="4654550" cy="58039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43180" indent="63500">
              <a:lnSpc>
                <a:spcPts val="1950"/>
              </a:lnSpc>
              <a:spcBef>
                <a:spcPts val="55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wise sum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kill_counts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kill_count</a:t>
            </a:r>
            <a:r>
              <a:rPr sz="20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greater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avg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kill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678" y="1337691"/>
            <a:ext cx="3255645" cy="247015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Medium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difficulty.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678" y="1647380"/>
            <a:ext cx="466344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P_ID,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Level,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SUM(Kill_Count)</a:t>
            </a:r>
            <a:r>
              <a:rPr sz="20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678" y="1977898"/>
            <a:ext cx="1792605" cy="24701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4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Total_Kill_Count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678" y="2334564"/>
            <a:ext cx="1978660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Game_Data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678" y="2727883"/>
            <a:ext cx="3456940" cy="26098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Kill_Count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(SELECT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678" y="2988289"/>
            <a:ext cx="3950335" cy="24765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AVG(Kill_Count)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Game_Data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678" y="3235797"/>
            <a:ext cx="3858895" cy="26987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Difficulty_level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'Medium')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678" y="3615105"/>
            <a:ext cx="2615565" cy="28384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7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P_ID, 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Level;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8678" y="4008424"/>
            <a:ext cx="4544695" cy="199390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31115" rIns="0" bIns="0" rtlCol="0">
            <a:spAutoFit/>
          </a:bodyPr>
          <a:lstStyle/>
          <a:p>
            <a:pPr marR="61594">
              <a:lnSpc>
                <a:spcPct val="80300"/>
              </a:lnSpc>
              <a:spcBef>
                <a:spcPts val="24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filters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condition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Kill_Count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greater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than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average</a:t>
            </a:r>
            <a:r>
              <a:rPr sz="20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Kill_Count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records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Difficulty_level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'Medium'.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Finally,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groups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P_ID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Level.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helps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identify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players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who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achieved</a:t>
            </a:r>
            <a:r>
              <a:rPr sz="20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above-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average</a:t>
            </a:r>
            <a:r>
              <a:rPr sz="20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kill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counts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levels classified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'Medium'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difficulty.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2DCF6B3-8BD0-EF7A-769D-F434361FA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609600"/>
            <a:ext cx="6858000" cy="5715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137</TotalTime>
  <Words>2544</Words>
  <Application>Microsoft Office PowerPoint</Application>
  <PresentationFormat>Widescreen</PresentationFormat>
  <Paragraphs>281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MT</vt:lpstr>
      <vt:lpstr>Corbel</vt:lpstr>
      <vt:lpstr>Franklin Gothic Medium</vt:lpstr>
      <vt:lpstr>Times New Roman</vt:lpstr>
      <vt:lpstr>Wingdings</vt:lpstr>
      <vt:lpstr>Parallax</vt:lpstr>
      <vt:lpstr>GAME ANALYSIS with SQL</vt:lpstr>
      <vt:lpstr>Content</vt:lpstr>
      <vt:lpstr>Project Overview</vt:lpstr>
      <vt:lpstr>Dataset Description The</vt:lpstr>
      <vt:lpstr>Analysis (Queries)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ANALYSIS with SQL</dc:title>
  <dc:creator>shalini sharma</dc:creator>
  <cp:lastModifiedBy>Divyank Yadav</cp:lastModifiedBy>
  <cp:revision>6</cp:revision>
  <dcterms:created xsi:type="dcterms:W3CDTF">2024-04-22T18:38:28Z</dcterms:created>
  <dcterms:modified xsi:type="dcterms:W3CDTF">2024-04-23T03:26:31Z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LastSaved">
    <vt:filetime>2024-04-22T00:00:00Z</vt:filetime>
  </property>
</Properties>
</file>